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8"/>
  </p:notesMasterIdLst>
  <p:handoutMasterIdLst>
    <p:handoutMasterId r:id="rId49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70" r:id="rId12"/>
    <p:sldId id="272" r:id="rId13"/>
    <p:sldId id="273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74" r:id="rId24"/>
    <p:sldId id="285" r:id="rId25"/>
    <p:sldId id="286" r:id="rId26"/>
    <p:sldId id="287" r:id="rId27"/>
    <p:sldId id="289" r:id="rId28"/>
    <p:sldId id="284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302" r:id="rId38"/>
    <p:sldId id="303" r:id="rId39"/>
    <p:sldId id="304" r:id="rId40"/>
    <p:sldId id="305" r:id="rId41"/>
    <p:sldId id="306" r:id="rId42"/>
    <p:sldId id="308" r:id="rId43"/>
    <p:sldId id="309" r:id="rId44"/>
    <p:sldId id="310" r:id="rId45"/>
    <p:sldId id="311" r:id="rId46"/>
    <p:sldId id="258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3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9/4/2016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9/4/2016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talks/audrey_choi_how_to_make_a_profit_while_making_a_difference" TargetMode="External"/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guardian.com/global-development/2010/oct/01/high-cost-cheap-pineapples-supermarkets" TargetMode="External"/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22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http://www.bbc.co.uk/news/world-europe-24825002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 restarts talks with Turkey after three years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http://www.bbc.co.uk/news/business-37135638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7700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http://www.bbc.co.uk/news/business-33147660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1670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1670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http://www.bbc.co.uk/news/business-31137261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6680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http://www.livepopulation.com/country/united-kingdom.html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2357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http://www.bbc.co.uk/news/world-asia-china-33229731</a:t>
            </a:r>
          </a:p>
          <a:p>
            <a:r>
              <a:rPr lang="en-GB" dirty="0" smtClean="0"/>
              <a:t>http://www.bbc.co.uk/news/technology-24173817</a:t>
            </a:r>
          </a:p>
          <a:p>
            <a:endParaRPr lang="en-GB" dirty="0" smtClean="0"/>
          </a:p>
          <a:p>
            <a:r>
              <a:rPr lang="en-GB" dirty="0" smtClean="0"/>
              <a:t>http://www.migrationwatchuk.org/key-topics/population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4128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4105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https://next.ft.com/content/bf189450-ef22-11e4-87dc-00144feab7de</a:t>
            </a:r>
          </a:p>
          <a:p>
            <a:r>
              <a:rPr lang="en-GB" dirty="0" smtClean="0"/>
              <a:t>http://www.bloomberg.com/news/articles/2015-03-09/google-ventures-bill-maris-investing-in-idea-of-living-to-500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410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http://www.bbc.co.uk/news/business-36537906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7554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http://moneyfacts.co.uk/news/savings/britons-changing-attitudes-to-money/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0753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http://www.bbc.co.uk/news/business-36905093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9631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http://602communications.com/2013/02/nike-brand-strategy-emotional-branding-using-the-story-of-heroism/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Nike Brand Strategy: Emotional Branding using the Story of Heroism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4105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https://www.youtube.com/watch?v=AhgtoQIfuQ4</a:t>
            </a:r>
          </a:p>
          <a:p>
            <a:r>
              <a:rPr lang="en-GB" dirty="0" smtClean="0"/>
              <a:t>What is e-commerce</a:t>
            </a:r>
          </a:p>
          <a:p>
            <a:r>
              <a:rPr lang="en-GB" dirty="0" smtClean="0"/>
              <a:t>https://www.youtube.com/watch?v=6UhrIEUjtwI </a:t>
            </a:r>
          </a:p>
          <a:p>
            <a:r>
              <a:rPr lang="en-GB" dirty="0" smtClean="0"/>
              <a:t>Amazon BBC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05811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http://www.bbc.co.uk/news/business-34445218</a:t>
            </a:r>
          </a:p>
          <a:p>
            <a:r>
              <a:rPr lang="en-GB" dirty="0" smtClean="0"/>
              <a:t>http://www.dailymail.co.uk/news/article-3466565/5p-charge-plastic-bags-leads-78-cut-number-used-Tesco-shoppers.html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35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1673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http://www.ted.com/talks/audrey_choi_how_to_make_a_profit_while_making_a_difference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37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95316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u="sng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http://www.theguardian.com/global-development/2010/oct/01/high-cost-cheap-pineapples-supermarkets</a:t>
            </a:r>
            <a:endParaRPr lang="en-GB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2970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http://www.bbc.co.uk/news/magazine-36882799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880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http://www.bbc.co.uk/news/uk-33421842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Sunday trading hours could be extended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750524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http://www.bbc.co.uk/news/business-36377163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7505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https://www.gov.uk/government/how-government-works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709195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http://www.bbc.co.uk/news/health-34603118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24448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http://www.bbc.co.uk/news/health-34603118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244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https://www.gov.uk/government/news/dragons-den-investor-piers-linney-joins-cabinet-office-sme-panel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33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https://www.civilserviceworld.com/articles/news/government-hits-25-sme-spending-aim</a:t>
            </a:r>
          </a:p>
          <a:p>
            <a:endParaRPr lang="en-GB" dirty="0" smtClean="0"/>
          </a:p>
          <a:p>
            <a:r>
              <a:rPr lang="en-GB" dirty="0" smtClean="0"/>
              <a:t>http://www.bbc.co.uk/democracylive/wales-23035434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SME's are the 'lifeblood of the Welsh economy'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782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http://www.bbc.co.uk/news/health-22867161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http://www.bbc.co.uk/news/uk-33033682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5842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https://www.youtube.com/watch?v=hW69aOz0CGE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880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E36CFC58-D41E-4E24-AFF6-FC4432159365}" type="datetime1">
              <a:rPr lang="en-US" smtClean="0"/>
              <a:pPr/>
              <a:t>9/4/2016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GB" dirty="0" smtClean="0"/>
              <a:t>1.4.1 The meaning of market failure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D897-2DBC-4702-862E-63BEA7C3BA98}" type="datetime1">
              <a:rPr lang="en-US" smtClean="0"/>
              <a:pPr/>
              <a:t>9/4/2016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1.4.1 The meaning of market failure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0207-6D92-4A2E-8D1F-CF32E9980CCB}" type="datetime1">
              <a:rPr lang="en-US" smtClean="0"/>
              <a:pPr/>
              <a:t>9/4/2016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1.4.1 The meaning of market failure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390D-D41A-4EC6-AEB6-D9B2B746EC70}" type="datetime1">
              <a:rPr lang="en-US" smtClean="0"/>
              <a:pPr/>
              <a:t>9/4/2016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1.4.1 The meaning of market failure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CF2AD47-6B98-4D82-867D-CD86E57DF61A}" type="datetime1">
              <a:rPr lang="en-US" smtClean="0"/>
              <a:pPr/>
              <a:t>9/4/2016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en-GB" dirty="0" smtClean="0"/>
              <a:t>1.4.1 The meaning of market failure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903-366D-460B-9AD5-00399F5CA010}" type="datetime1">
              <a:rPr lang="en-US" smtClean="0"/>
              <a:pPr/>
              <a:t>9/4/2016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1.4.1 The meaning of market failure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83DA-6C5C-4438-A4EC-2C755D4835D8}" type="datetime1">
              <a:rPr lang="en-US" smtClean="0"/>
              <a:pPr/>
              <a:t>9/4/2016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1.4.1 The meaning of market failure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E39F-B4B7-4DE8-BBE1-D95255806007}" type="datetime1">
              <a:rPr lang="en-US" smtClean="0"/>
              <a:pPr/>
              <a:t>9/4/2016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1.4.1 The meaning of market failure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8E02-F8BA-4752-B8B2-155C9CF3B77D}" type="datetime1">
              <a:rPr lang="en-US" smtClean="0"/>
              <a:pPr/>
              <a:t>9/4/2016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1.4.1 The meaning of market failure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F6F8-8FBA-4F26-9800-0F833715770D}" type="datetime1">
              <a:rPr lang="en-US" smtClean="0"/>
              <a:pPr/>
              <a:t>9/4/2016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1.4.1 The meaning of market failure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D364-AECF-4565-8F42-94AB3F4CAB51}" type="datetime1">
              <a:rPr lang="en-US" smtClean="0"/>
              <a:pPr/>
              <a:t>9/4/2016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1.4.1 The meaning of market failure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16295EE-E9DF-4F74-8D7E-94BDE7766083}" type="datetime1">
              <a:rPr lang="en-US" smtClean="0"/>
              <a:pPr/>
              <a:t>9/4/2016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dirty="0" smtClean="0"/>
              <a:t>1.4.1 The meaning of market failure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hW69aOz0CGE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world-europe-24825002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7135638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3147660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1137261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news/business-12099638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vepopulation.com/country/united-kingdom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technology-24173817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migrationwatchuk.org/key-topics/population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oomberg.com/news/articles/2015-03-09/google-ventures-bill-maris-investing-in-idea-of-living-to-500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ext.ft.com/content/bf189450-ef22-11e4-87dc-00144feab7de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moneyfacts.co.uk/news/savings/britons-changing-attitudes-to-money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news/business-3693970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653790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news/technology-36649673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6905093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602communications.com/2013/02/nike-brand-strategy-emotional-branding-using-the-story-of-heroism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hgtoQIfuQ4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6UhrIEUjtwI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4445218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ailymail.co.uk/news/article-3466565/5p-charge-plastic-bags-leads-78-cut-number-used-Tesco-shoppers.html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talks/audrey_choi_how_to_make_a_profit_while_making_a_difference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6667834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how-government-work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magazine-36882799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uk-33421842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6377163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health-34603118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news/dragons-den-investor-piers-linney-joins-cabinet-office-sme-pane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vilserviceworld.com/articles/news/government-hits-25-sme-spending-ai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bc.co.uk/democracylive/wales-23035434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uk-3303368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835696" y="4725144"/>
            <a:ext cx="7288882" cy="1368152"/>
          </a:xfrm>
        </p:spPr>
        <p:txBody>
          <a:bodyPr/>
          <a:lstStyle/>
          <a:p>
            <a:pPr algn="ctr"/>
            <a:r>
              <a:rPr lang="en-GB" sz="4000" dirty="0" smtClean="0"/>
              <a:t>External Environment</a:t>
            </a:r>
            <a:endParaRPr lang="en-GB" sz="4000" dirty="0"/>
          </a:p>
        </p:txBody>
      </p:sp>
      <p:sp>
        <p:nvSpPr>
          <p:cNvPr id="4" name="Rectangle 3"/>
          <p:cNvSpPr/>
          <p:nvPr/>
        </p:nvSpPr>
        <p:spPr>
          <a:xfrm>
            <a:off x="0" y="355600"/>
            <a:ext cx="16916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cap="small" spc="200" dirty="0" smtClean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C1</a:t>
            </a:r>
          </a:p>
          <a:p>
            <a:pPr algn="ctr"/>
            <a:r>
              <a:rPr lang="en-GB" cap="small" spc="200" dirty="0" smtClean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External environment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2258634" y="692696"/>
            <a:ext cx="598577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PESTLE identifies 6 external influences on business. </a:t>
            </a:r>
          </a:p>
          <a:p>
            <a:r>
              <a:rPr lang="en-GB" dirty="0" smtClean="0"/>
              <a:t>Can </a:t>
            </a:r>
            <a:r>
              <a:rPr lang="en-GB" dirty="0"/>
              <a:t>you work out what PESTLE stands for?</a:t>
            </a:r>
          </a:p>
          <a:p>
            <a:endParaRPr lang="en-GB" dirty="0"/>
          </a:p>
          <a:p>
            <a:r>
              <a:rPr lang="en-GB" dirty="0"/>
              <a:t>P _ _ _ _ _ _ _ _</a:t>
            </a:r>
          </a:p>
          <a:p>
            <a:r>
              <a:rPr lang="en-GB" dirty="0"/>
              <a:t>E _ _ _ _ _ _ _</a:t>
            </a:r>
          </a:p>
          <a:p>
            <a:r>
              <a:rPr lang="en-GB" dirty="0"/>
              <a:t>S _ _ _ _ _</a:t>
            </a:r>
          </a:p>
          <a:p>
            <a:r>
              <a:rPr lang="en-GB" dirty="0"/>
              <a:t>T _ _ _ _ _ _ _ _ _ _ _ _</a:t>
            </a:r>
          </a:p>
          <a:p>
            <a:r>
              <a:rPr lang="en-GB" dirty="0"/>
              <a:t>L _ _ _ _</a:t>
            </a:r>
          </a:p>
          <a:p>
            <a:r>
              <a:rPr lang="en-GB" dirty="0"/>
              <a:t>E _ _ _ _ _ _ _ _ _ _ 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Trading communities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2228998"/>
            <a:ext cx="4464496" cy="415233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Trading blocs are when the governments of a  group of countries agree to trade together freely i.e. normally with no trade barriers</a:t>
            </a:r>
          </a:p>
          <a:p>
            <a:r>
              <a:rPr lang="en-GB" dirty="0" smtClean="0"/>
              <a:t>The countries are normally grouped together geographically e.g. the European Union (EU)</a:t>
            </a:r>
          </a:p>
          <a:p>
            <a:r>
              <a:rPr lang="en-GB" dirty="0" smtClean="0"/>
              <a:t>The members of a trading bloc make preferential economic, and sometimes political, arrangements to boost trade within the member states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677866"/>
            <a:ext cx="2492240" cy="232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1988840"/>
            <a:ext cx="17636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Trading communities can also be network groups for specific industries. </a:t>
            </a:r>
          </a:p>
          <a:p>
            <a:pPr algn="ctr"/>
            <a:r>
              <a:rPr lang="en-GB" sz="1400" dirty="0" smtClean="0"/>
              <a:t>These might share knowledge and expertise.</a:t>
            </a:r>
            <a:endParaRPr lang="en-GB" sz="1400" dirty="0"/>
          </a:p>
        </p:txBody>
      </p:sp>
      <p:sp>
        <p:nvSpPr>
          <p:cNvPr id="8" name="Action Button: Movie 7">
            <a:hlinkClick r:id="rId4" highlightClick="1"/>
          </p:cNvPr>
          <p:cNvSpPr/>
          <p:nvPr/>
        </p:nvSpPr>
        <p:spPr>
          <a:xfrm>
            <a:off x="539552" y="4581128"/>
            <a:ext cx="720080" cy="648072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4806" y="5445224"/>
            <a:ext cx="15848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/>
              <a:t>Trading blocs in numbers.</a:t>
            </a:r>
          </a:p>
        </p:txBody>
      </p:sp>
    </p:spTree>
    <p:extLst>
      <p:ext uri="{BB962C8B-B14F-4D97-AF65-F5344CB8AC3E}">
        <p14:creationId xmlns:p14="http://schemas.microsoft.com/office/powerpoint/2010/main" val="165813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2700" dirty="0" smtClean="0"/>
              <a:t>The European Union</a:t>
            </a: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2400" dirty="0"/>
              <a:t/>
            </a:r>
            <a:br>
              <a:rPr lang="en-GB" sz="2400" dirty="0"/>
            </a:br>
            <a:endParaRPr lang="en-GB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90763788"/>
              </p:ext>
            </p:extLst>
          </p:nvPr>
        </p:nvGraphicFramePr>
        <p:xfrm>
          <a:off x="323525" y="2420888"/>
          <a:ext cx="8568954" cy="436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7"/>
                <a:gridCol w="42844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Advantages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Disadvantages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Trade</a:t>
                      </a:r>
                      <a:r>
                        <a:rPr lang="en-GB" sz="1400" baseline="0" dirty="0" smtClean="0">
                          <a:solidFill>
                            <a:srgbClr val="FF0000"/>
                          </a:solidFill>
                        </a:rPr>
                        <a:t> creation</a:t>
                      </a:r>
                    </a:p>
                    <a:p>
                      <a:r>
                        <a:rPr lang="en-GB" sz="1400" baseline="0" dirty="0" smtClean="0"/>
                        <a:t>Trade is encouraged within member states because there are no barriers, so additional trade is created within the bloc.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Trade diversion</a:t>
                      </a:r>
                    </a:p>
                    <a:p>
                      <a:r>
                        <a:rPr lang="en-GB" sz="1400" dirty="0" smtClean="0"/>
                        <a:t>The existence of the</a:t>
                      </a:r>
                      <a:r>
                        <a:rPr lang="en-GB" sz="1400" baseline="0" dirty="0" smtClean="0"/>
                        <a:t> common external tariff, diverts trade away from the EU. Goods within the SEM may be more expensive, and this could damage consumer welfare.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Competition</a:t>
                      </a:r>
                    </a:p>
                    <a:p>
                      <a:r>
                        <a:rPr lang="en-GB" sz="1400" dirty="0" smtClean="0"/>
                        <a:t>Stronger</a:t>
                      </a:r>
                      <a:r>
                        <a:rPr lang="en-GB" sz="1400" baseline="0" dirty="0" smtClean="0"/>
                        <a:t> competitive forces within the SEM can drive productive and dynamic efficiency, which will benefit consumers.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Monopolies</a:t>
                      </a:r>
                    </a:p>
                    <a:p>
                      <a:r>
                        <a:rPr lang="en-GB" sz="1400" dirty="0" smtClean="0"/>
                        <a:t>In some markets</a:t>
                      </a:r>
                      <a:r>
                        <a:rPr lang="en-GB" sz="1400" baseline="0" dirty="0" smtClean="0"/>
                        <a:t> e.g. gas and electricity, tariffs have seen significant merger activity and the creation of large monopolies seeking to exploit the available economies of scale.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Access to markets</a:t>
                      </a:r>
                    </a:p>
                    <a:p>
                      <a:r>
                        <a:rPr lang="en-GB" sz="1400" dirty="0" smtClean="0"/>
                        <a:t>The SEM creates a market of 28 countries and a population of</a:t>
                      </a:r>
                      <a:r>
                        <a:rPr lang="en-GB" sz="1400" baseline="0" dirty="0" smtClean="0"/>
                        <a:t> over 500m, offering significant scope for businesses to expand.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Unemployment</a:t>
                      </a:r>
                    </a:p>
                    <a:p>
                      <a:r>
                        <a:rPr lang="en-GB" sz="1400" dirty="0" smtClean="0"/>
                        <a:t>In some countries, workers may lose their jobs as production is transferred to member states with lower labour costs.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Freedom of movement</a:t>
                      </a:r>
                    </a:p>
                    <a:p>
                      <a:r>
                        <a:rPr lang="en-GB" sz="1400" dirty="0" smtClean="0"/>
                        <a:t>There is the right to live and work anywhere within the SEM</a:t>
                      </a:r>
                      <a:r>
                        <a:rPr lang="en-GB" sz="1400" baseline="0" dirty="0" smtClean="0"/>
                        <a:t> without restriction which boosts labour mobility.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Cost</a:t>
                      </a:r>
                    </a:p>
                    <a:p>
                      <a:r>
                        <a:rPr lang="en-GB" sz="1400" dirty="0" smtClean="0"/>
                        <a:t>Membership of the SEM costs the</a:t>
                      </a:r>
                      <a:r>
                        <a:rPr lang="en-GB" sz="1400" baseline="0" dirty="0" smtClean="0"/>
                        <a:t> UK around £</a:t>
                      </a:r>
                      <a:r>
                        <a:rPr lang="en-GB" sz="1400" baseline="0" dirty="0" err="1" smtClean="0"/>
                        <a:t>15b</a:t>
                      </a:r>
                      <a:r>
                        <a:rPr lang="en-GB" sz="1400" baseline="0" dirty="0" smtClean="0"/>
                        <a:t> per year.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67544" y="1724367"/>
            <a:ext cx="8424936" cy="8876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The Single market has 27 member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states and is a major world trading power. </a:t>
            </a:r>
            <a:r>
              <a:rPr lang="en-GB" sz="1600" baseline="0" dirty="0" smtClean="0"/>
              <a:t>As</a:t>
            </a:r>
            <a:r>
              <a:rPr lang="en-GB" sz="1600" dirty="0" smtClean="0"/>
              <a:t> an economic force, it is larger than the USA. The UK voted to leave in 2016.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85880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776584"/>
            <a:ext cx="7236296" cy="499864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sz="1800" dirty="0" smtClean="0"/>
              <a:t>Since its inception in 1958, the EU has grown from 6 to 28 member states, with Croatia the most recent country to join in 2013</a:t>
            </a:r>
          </a:p>
          <a:p>
            <a:pPr>
              <a:spcBef>
                <a:spcPts val="0"/>
              </a:spcBef>
            </a:pPr>
            <a:r>
              <a:rPr lang="en-GB" sz="1800" dirty="0" smtClean="0"/>
              <a:t>In 2016 the UK voted to leave the EU</a:t>
            </a:r>
          </a:p>
          <a:p>
            <a:pPr>
              <a:spcBef>
                <a:spcPts val="0"/>
              </a:spcBef>
            </a:pPr>
            <a:r>
              <a:rPr lang="en-GB" sz="1800" dirty="0" smtClean="0"/>
              <a:t>At the current time there are a further 5 candidate countries for EU membership i.e. Iceland, Macedonia, Montenegro, Serbia and Turkey</a:t>
            </a:r>
          </a:p>
          <a:p>
            <a:pPr>
              <a:spcBef>
                <a:spcPts val="0"/>
              </a:spcBef>
            </a:pPr>
            <a:r>
              <a:rPr lang="en-GB" sz="1800" dirty="0" smtClean="0"/>
              <a:t>Potential positive implications of enlargement include:</a:t>
            </a:r>
          </a:p>
          <a:p>
            <a:pPr lvl="1">
              <a:spcBef>
                <a:spcPts val="0"/>
              </a:spcBef>
            </a:pPr>
            <a:r>
              <a:rPr lang="en-GB" sz="1600" dirty="0" smtClean="0"/>
              <a:t>EU enlargement has increased the potential for economies of scale and free trade across a larger geographical area and population</a:t>
            </a:r>
          </a:p>
          <a:p>
            <a:pPr lvl="1">
              <a:spcBef>
                <a:spcPts val="0"/>
              </a:spcBef>
            </a:pPr>
            <a:r>
              <a:rPr lang="en-GB" sz="1600" dirty="0" smtClean="0"/>
              <a:t>For consumers, the increased competition may drive down production costs leading to lower prices and increased choice and quality</a:t>
            </a:r>
          </a:p>
          <a:p>
            <a:pPr lvl="1">
              <a:spcBef>
                <a:spcPts val="0"/>
              </a:spcBef>
            </a:pPr>
            <a:r>
              <a:rPr lang="en-GB" sz="1600" dirty="0" smtClean="0"/>
              <a:t>For businesses, they will be able to take advantage of the relative low wages of new accession countries</a:t>
            </a:r>
          </a:p>
          <a:p>
            <a:pPr>
              <a:spcBef>
                <a:spcPts val="0"/>
              </a:spcBef>
            </a:pPr>
            <a:r>
              <a:rPr lang="en-GB" sz="1800" dirty="0" smtClean="0"/>
              <a:t>However, there are some potential negatives to EU enlargement, which include:</a:t>
            </a:r>
          </a:p>
          <a:p>
            <a:pPr lvl="1">
              <a:spcBef>
                <a:spcPts val="0"/>
              </a:spcBef>
            </a:pPr>
            <a:r>
              <a:rPr lang="en-GB" sz="1600" dirty="0" smtClean="0"/>
              <a:t>Can the UK cope with the influx of migrant workers from new accession countries?</a:t>
            </a:r>
          </a:p>
          <a:p>
            <a:pPr lvl="1">
              <a:spcBef>
                <a:spcPts val="0"/>
              </a:spcBef>
            </a:pPr>
            <a:r>
              <a:rPr lang="en-GB" sz="1600" dirty="0" smtClean="0"/>
              <a:t>New countries may require additional support from the EU, which may be partly funded by stronger nations</a:t>
            </a:r>
          </a:p>
          <a:p>
            <a:pPr lvl="1">
              <a:spcBef>
                <a:spcPts val="0"/>
              </a:spcBef>
            </a:pPr>
            <a:r>
              <a:rPr lang="en-GB" sz="1600" dirty="0" smtClean="0"/>
              <a:t>EU enlargement may increase bureaucratic costs for all existing members</a:t>
            </a:r>
            <a:endParaRPr lang="en-GB" sz="1600" dirty="0"/>
          </a:p>
        </p:txBody>
      </p:sp>
      <p:sp>
        <p:nvSpPr>
          <p:cNvPr id="4" name="Action Button: Document 3">
            <a:hlinkClick r:id="rId3" highlightClick="1"/>
          </p:cNvPr>
          <p:cNvSpPr/>
          <p:nvPr/>
        </p:nvSpPr>
        <p:spPr>
          <a:xfrm>
            <a:off x="665118" y="3212976"/>
            <a:ext cx="504056" cy="79208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07504" y="4221088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In 2013 the EU restarted talks with Turkey after 3 years.</a:t>
            </a:r>
            <a:endParaRPr lang="en-GB" sz="14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EU </a:t>
            </a:r>
            <a:r>
              <a:rPr lang="en-GB" sz="2400" dirty="0" smtClean="0"/>
              <a:t>enlargement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1338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Impact on businesses of trading communities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6531" y="1844824"/>
            <a:ext cx="7092280" cy="45365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There are a large number of potential impacts, both positive and negative. Some of these include:</a:t>
            </a:r>
          </a:p>
          <a:p>
            <a:r>
              <a:rPr lang="en-GB" dirty="0" smtClean="0"/>
              <a:t>Free trade within the bloc encouraging specialisation and trade</a:t>
            </a:r>
          </a:p>
          <a:p>
            <a:r>
              <a:rPr lang="en-GB" dirty="0" smtClean="0"/>
              <a:t>Easier access to knowledge, workers and components</a:t>
            </a:r>
          </a:p>
          <a:p>
            <a:r>
              <a:rPr lang="en-GB" dirty="0" smtClean="0"/>
              <a:t>Economies of scale</a:t>
            </a:r>
          </a:p>
          <a:p>
            <a:r>
              <a:rPr lang="en-GB" dirty="0" smtClean="0"/>
              <a:t>Take advantage of favourable differences between members e.g. taxes or labour costs</a:t>
            </a:r>
          </a:p>
          <a:p>
            <a:r>
              <a:rPr lang="en-GB" dirty="0" smtClean="0"/>
              <a:t>May reduce trade with countries outside of the bloc</a:t>
            </a:r>
          </a:p>
          <a:p>
            <a:r>
              <a:rPr lang="en-GB" dirty="0" smtClean="0"/>
              <a:t>Not all members may have same power</a:t>
            </a:r>
          </a:p>
          <a:p>
            <a:r>
              <a:rPr lang="en-GB" dirty="0" smtClean="0"/>
              <a:t>May damage domestic industries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6308" y="1772816"/>
            <a:ext cx="16773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Does this impact on your chosen </a:t>
            </a:r>
            <a:r>
              <a:rPr lang="en-GB" sz="1400" dirty="0" smtClean="0"/>
              <a:t>businesses? </a:t>
            </a:r>
            <a:endParaRPr lang="en-GB" sz="1400" dirty="0" smtClean="0"/>
          </a:p>
          <a:p>
            <a:pPr algn="ctr"/>
            <a:endParaRPr lang="en-GB" sz="1400" dirty="0" smtClean="0"/>
          </a:p>
          <a:p>
            <a:pPr algn="ctr"/>
            <a:r>
              <a:rPr lang="en-GB" sz="1400" dirty="0" smtClean="0"/>
              <a:t>Consider:</a:t>
            </a:r>
          </a:p>
          <a:p>
            <a:pPr algn="ctr"/>
            <a:endParaRPr lang="en-GB" sz="1400" dirty="0" smtClean="0"/>
          </a:p>
          <a:p>
            <a:pPr algn="ctr"/>
            <a:r>
              <a:rPr lang="en-GB" sz="1400" dirty="0" smtClean="0"/>
              <a:t>Do they buy or sell within Europe?</a:t>
            </a:r>
          </a:p>
          <a:p>
            <a:pPr algn="ctr"/>
            <a:endParaRPr lang="en-GB" sz="1400" dirty="0" smtClean="0"/>
          </a:p>
          <a:p>
            <a:pPr algn="ctr"/>
            <a:r>
              <a:rPr lang="en-GB" sz="1400" dirty="0" smtClean="0"/>
              <a:t>Is there competition from businesses in Europe?</a:t>
            </a:r>
          </a:p>
          <a:p>
            <a:pPr algn="ctr"/>
            <a:endParaRPr lang="en-GB" sz="1400" dirty="0" smtClean="0"/>
          </a:p>
          <a:p>
            <a:pPr algn="ctr"/>
            <a:r>
              <a:rPr lang="en-GB" sz="1400" dirty="0" smtClean="0"/>
              <a:t>Has EU membership affected the workforce?</a:t>
            </a:r>
          </a:p>
          <a:p>
            <a:pPr algn="ctr"/>
            <a:endParaRPr lang="en-GB" sz="1400" dirty="0" smtClean="0"/>
          </a:p>
          <a:p>
            <a:pPr algn="ctr"/>
            <a:r>
              <a:rPr lang="en-GB" sz="1400" dirty="0" smtClean="0"/>
              <a:t>Will they be affected by the </a:t>
            </a:r>
            <a:r>
              <a:rPr lang="en-GB" sz="1400" dirty="0"/>
              <a:t>B</a:t>
            </a:r>
            <a:r>
              <a:rPr lang="en-GB" sz="1400" dirty="0" smtClean="0"/>
              <a:t>REXIT vote?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3622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Economic environment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772816"/>
            <a:ext cx="6984776" cy="4752528"/>
          </a:xfrm>
        </p:spPr>
        <p:txBody>
          <a:bodyPr>
            <a:normAutofit/>
          </a:bodyPr>
          <a:lstStyle/>
          <a:p>
            <a:r>
              <a:rPr lang="en-GB" dirty="0" smtClean="0"/>
              <a:t>The economic environment consists of the key economic factors that influence the behaviour of businesses and their customers</a:t>
            </a:r>
          </a:p>
          <a:p>
            <a:r>
              <a:rPr lang="en-GB" dirty="0" smtClean="0"/>
              <a:t>The business cycle shows fluctuations in the level of economic activities</a:t>
            </a:r>
          </a:p>
          <a:p>
            <a:r>
              <a:rPr lang="en-GB" sz="2000" dirty="0"/>
              <a:t>Economic activity is measured by GDP (Gross Domestic Product)</a:t>
            </a:r>
          </a:p>
          <a:p>
            <a:r>
              <a:rPr lang="en-GB" sz="2000" dirty="0"/>
              <a:t>GDP is the total value of a country’s output in a year</a:t>
            </a:r>
          </a:p>
          <a:p>
            <a:r>
              <a:rPr lang="en-GB" dirty="0" smtClean="0"/>
              <a:t>These fluctuations affect both business and consumer confidence as well as ability and willingness to spend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6912" y="2420888"/>
            <a:ext cx="1800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What is the current state of the UK economy?</a:t>
            </a:r>
          </a:p>
          <a:p>
            <a:pPr algn="ctr"/>
            <a:endParaRPr lang="en-GB" sz="1400" dirty="0"/>
          </a:p>
          <a:p>
            <a:pPr algn="ctr"/>
            <a:r>
              <a:rPr lang="en-GB" sz="1400" dirty="0" smtClean="0"/>
              <a:t>How does this affect consumer spending?</a:t>
            </a:r>
          </a:p>
          <a:p>
            <a:pPr algn="ctr"/>
            <a:endParaRPr lang="en-GB" sz="1400" dirty="0"/>
          </a:p>
          <a:p>
            <a:pPr algn="ctr"/>
            <a:r>
              <a:rPr lang="en-GB" sz="1400" dirty="0" smtClean="0"/>
              <a:t>How does this affect demand for your chosen businesses?</a:t>
            </a:r>
          </a:p>
          <a:p>
            <a:pPr algn="ctr"/>
            <a:endParaRPr lang="en-GB" sz="1400" dirty="0"/>
          </a:p>
          <a:p>
            <a:pPr algn="ctr"/>
            <a:r>
              <a:rPr lang="en-GB" sz="1400" dirty="0" smtClean="0"/>
              <a:t>Consider whether your businesses sell luxury goods or necessities.</a:t>
            </a:r>
          </a:p>
          <a:p>
            <a:pPr algn="ctr"/>
            <a:endParaRPr lang="en-GB" sz="1400" dirty="0"/>
          </a:p>
          <a:p>
            <a:pPr algn="ctr"/>
            <a:r>
              <a:rPr lang="en-GB" sz="1400" dirty="0" smtClean="0"/>
              <a:t>When money is tight do people still give to charity?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5" name="Action Button: Movie 4">
            <a:hlinkClick r:id="rId3" highlightClick="1"/>
          </p:cNvPr>
          <p:cNvSpPr/>
          <p:nvPr/>
        </p:nvSpPr>
        <p:spPr>
          <a:xfrm>
            <a:off x="540968" y="1772816"/>
            <a:ext cx="792088" cy="50405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01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Inflation</a:t>
            </a:r>
            <a:endParaRPr lang="en-GB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51720" y="1926124"/>
            <a:ext cx="6840760" cy="4608512"/>
          </a:xfrm>
        </p:spPr>
        <p:txBody>
          <a:bodyPr>
            <a:normAutofit/>
          </a:bodyPr>
          <a:lstStyle/>
          <a:p>
            <a:r>
              <a:rPr lang="en-GB" sz="2400" dirty="0"/>
              <a:t>A general rise in prices or a fall in the value of </a:t>
            </a:r>
            <a:r>
              <a:rPr lang="en-GB" sz="2400" dirty="0" smtClean="0"/>
              <a:t>money</a:t>
            </a:r>
          </a:p>
          <a:p>
            <a:r>
              <a:rPr lang="en-GB" sz="2400" dirty="0" smtClean="0"/>
              <a:t>The rate of inflation shows how prices have changed based on the same period a year earlier</a:t>
            </a:r>
          </a:p>
          <a:p>
            <a:pPr lvl="1"/>
            <a:r>
              <a:rPr lang="en-GB" sz="2400" dirty="0" smtClean="0"/>
              <a:t>It is an indication of the cost of living changing</a:t>
            </a:r>
          </a:p>
          <a:p>
            <a:r>
              <a:rPr lang="en-GB" sz="2400" dirty="0" smtClean="0"/>
              <a:t>How will your businesses be affected?</a:t>
            </a:r>
          </a:p>
          <a:p>
            <a:pPr lvl="1"/>
            <a:r>
              <a:rPr lang="en-GB" dirty="0" smtClean="0"/>
              <a:t>Costs</a:t>
            </a:r>
          </a:p>
          <a:p>
            <a:pPr lvl="1"/>
            <a:r>
              <a:rPr lang="en-GB" dirty="0" smtClean="0"/>
              <a:t>Profits</a:t>
            </a:r>
          </a:p>
          <a:p>
            <a:pPr lvl="1"/>
            <a:r>
              <a:rPr lang="en-GB" dirty="0" smtClean="0"/>
              <a:t>Consumer spending</a:t>
            </a:r>
            <a:endParaRPr lang="en-GB" dirty="0"/>
          </a:p>
          <a:p>
            <a:endParaRPr lang="en-GB" dirty="0"/>
          </a:p>
        </p:txBody>
      </p:sp>
      <p:sp>
        <p:nvSpPr>
          <p:cNvPr id="5" name="Action Button: Document 4">
            <a:hlinkClick r:id="rId3" highlightClick="1"/>
          </p:cNvPr>
          <p:cNvSpPr/>
          <p:nvPr/>
        </p:nvSpPr>
        <p:spPr>
          <a:xfrm>
            <a:off x="467544" y="2348880"/>
            <a:ext cx="792088" cy="115212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3861048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What is the current rate of inflation in the UK?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47619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Inflation</a:t>
            </a:r>
            <a:endParaRPr lang="en-GB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79712" y="1700808"/>
            <a:ext cx="7056784" cy="515719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en-GB" sz="2300" dirty="0" smtClean="0"/>
              <a:t>The effect on businesses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en-GB" sz="2300" dirty="0" smtClean="0"/>
              <a:t>Increased </a:t>
            </a:r>
            <a:r>
              <a:rPr lang="en-GB" sz="2300" dirty="0"/>
              <a:t>costs due to higher inflation </a:t>
            </a:r>
            <a:endParaRPr lang="en-GB" sz="2300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en-GB" sz="1900" dirty="0" smtClean="0"/>
              <a:t>can </a:t>
            </a:r>
            <a:r>
              <a:rPr lang="en-GB" sz="1900" dirty="0"/>
              <a:t>be passed onto the consumer </a:t>
            </a:r>
            <a:r>
              <a:rPr lang="en-GB" sz="1900" dirty="0" smtClean="0"/>
              <a:t>if they would be willing to pay higher prices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en-GB" sz="1900" dirty="0" smtClean="0"/>
              <a:t>if </a:t>
            </a:r>
            <a:r>
              <a:rPr lang="en-GB" sz="1900" dirty="0"/>
              <a:t>not the firm will have to try and absorb the increased costs through lower profit margins  </a:t>
            </a:r>
            <a:endParaRPr lang="en-GB" sz="1900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en-GB" sz="1900" dirty="0" smtClean="0"/>
              <a:t>this </a:t>
            </a:r>
            <a:r>
              <a:rPr lang="en-GB" sz="1900" dirty="0"/>
              <a:t>has an impact on the pricing strategy of a </a:t>
            </a:r>
            <a:r>
              <a:rPr lang="en-GB" sz="1900" dirty="0" smtClean="0"/>
              <a:t>firm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en-GB" sz="1900" dirty="0"/>
              <a:t>s</a:t>
            </a:r>
            <a:r>
              <a:rPr lang="en-GB" sz="1900" dirty="0" smtClean="0"/>
              <a:t>ome </a:t>
            </a:r>
            <a:r>
              <a:rPr lang="en-GB" sz="1900" dirty="0"/>
              <a:t>firms will reduce the supply of the </a:t>
            </a:r>
            <a:r>
              <a:rPr lang="en-GB" sz="1900" dirty="0" smtClean="0"/>
              <a:t>product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en-GB" sz="1900" dirty="0" smtClean="0"/>
              <a:t>it </a:t>
            </a:r>
            <a:r>
              <a:rPr lang="en-GB" sz="1900" dirty="0"/>
              <a:t>becomes increasingly difficult to maintain </a:t>
            </a:r>
            <a:r>
              <a:rPr lang="en-GB" sz="1900" dirty="0" smtClean="0"/>
              <a:t>competitiveness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en-GB" sz="1900" dirty="0"/>
              <a:t>d</a:t>
            </a:r>
            <a:r>
              <a:rPr lang="en-GB" sz="1900" dirty="0" smtClean="0"/>
              <a:t>emand </a:t>
            </a:r>
            <a:r>
              <a:rPr lang="en-GB" sz="1900" dirty="0"/>
              <a:t>will fall if the firm has to raise </a:t>
            </a:r>
            <a:r>
              <a:rPr lang="en-GB" sz="1900" dirty="0" smtClean="0"/>
              <a:t>price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en-GB" sz="1900" dirty="0"/>
              <a:t>i</a:t>
            </a:r>
            <a:r>
              <a:rPr lang="en-GB" sz="1900" dirty="0" smtClean="0"/>
              <a:t>f a firm exports </a:t>
            </a:r>
            <a:r>
              <a:rPr lang="en-GB" sz="1900" dirty="0"/>
              <a:t>then it will see customers move to companies abroad where prices are not rising as fast</a:t>
            </a:r>
            <a:endParaRPr lang="en-US" sz="1900" dirty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endParaRPr lang="en-GB" sz="2300" dirty="0"/>
          </a:p>
          <a:p>
            <a:endParaRPr lang="en-GB" sz="2400" dirty="0"/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07504" y="1988840"/>
            <a:ext cx="16561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The Government have set an inflation target of 2%.  The Bank of England’s Monetary Policy Committee (MPC) meet once a month to decide the Bank’s Rate of Interest.  If CPI is too high they might raise interest rates to reduce the rate of </a:t>
            </a:r>
            <a:r>
              <a:rPr lang="en-GB" sz="1400" dirty="0" smtClean="0"/>
              <a:t>inflation.</a:t>
            </a:r>
            <a:endParaRPr lang="en-GB" sz="1400" dirty="0"/>
          </a:p>
          <a:p>
            <a:endParaRPr lang="en-GB" dirty="0"/>
          </a:p>
        </p:txBody>
      </p:sp>
      <p:sp>
        <p:nvSpPr>
          <p:cNvPr id="2" name="Rounded Rectangle 1"/>
          <p:cNvSpPr/>
          <p:nvPr/>
        </p:nvSpPr>
        <p:spPr>
          <a:xfrm>
            <a:off x="2267744" y="6165304"/>
            <a:ext cx="640871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Highlight which of these bullet points relate to your business. </a:t>
            </a:r>
          </a:p>
          <a:p>
            <a:pPr algn="ctr"/>
            <a:r>
              <a:rPr lang="en-GB" dirty="0" smtClean="0"/>
              <a:t>Can you explain why?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570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Exchange rates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844824"/>
            <a:ext cx="7056784" cy="501317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2400" dirty="0"/>
              <a:t>The price of one currency in terms of another e.g. £1 = $</a:t>
            </a:r>
            <a:r>
              <a:rPr lang="en-GB" sz="2400" dirty="0" smtClean="0"/>
              <a:t>1.50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2400" dirty="0" smtClean="0"/>
              <a:t>An </a:t>
            </a:r>
            <a:r>
              <a:rPr lang="en-GB" sz="2400" dirty="0"/>
              <a:t>increase in the value of a currency is called an </a:t>
            </a:r>
            <a:r>
              <a:rPr lang="en-GB" sz="2400" b="1" dirty="0"/>
              <a:t>appreciation</a:t>
            </a:r>
            <a:r>
              <a:rPr lang="en-GB" sz="2400" dirty="0"/>
              <a:t> </a:t>
            </a:r>
            <a:r>
              <a:rPr lang="en-GB" sz="2400" dirty="0" smtClean="0"/>
              <a:t>this means </a:t>
            </a:r>
            <a:r>
              <a:rPr lang="en-GB" sz="2400" dirty="0"/>
              <a:t>the currency is worth more e.g. £1 = $1.60 </a:t>
            </a:r>
            <a:endParaRPr lang="en-GB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2400" dirty="0" smtClean="0"/>
              <a:t>A </a:t>
            </a:r>
            <a:r>
              <a:rPr lang="en-GB" sz="2400" dirty="0"/>
              <a:t>decrease in the value of a currency is called a </a:t>
            </a:r>
            <a:r>
              <a:rPr lang="en-GB" sz="2400" b="1" dirty="0"/>
              <a:t>depreciation</a:t>
            </a:r>
            <a:r>
              <a:rPr lang="en-GB" sz="2400" dirty="0"/>
              <a:t> </a:t>
            </a:r>
            <a:r>
              <a:rPr lang="en-GB" sz="2400" dirty="0" smtClean="0"/>
              <a:t>this means </a:t>
            </a:r>
            <a:r>
              <a:rPr lang="en-GB" sz="2400" dirty="0"/>
              <a:t>the currency is worth less e.g. £1 = $</a:t>
            </a:r>
            <a:r>
              <a:rPr lang="en-GB" sz="2400" dirty="0" smtClean="0"/>
              <a:t>1.40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GB" sz="24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2400" dirty="0" smtClean="0"/>
              <a:t>If a pair of trainers costs £50 in the UK and are exported to USA how much are they in USA assuming the exchange rates is £1: $1.50?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dirty="0" smtClean="0"/>
              <a:t>£1 = $1.50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dirty="0" smtClean="0"/>
              <a:t>£50 x £1.50 = $75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2400" dirty="0" smtClean="0"/>
              <a:t>What happens if the exchange rate appreciates to $1.60 or depreciates to dollar $1.40?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1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Exchange rates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844824"/>
            <a:ext cx="6840760" cy="4896544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1800" dirty="0" smtClean="0"/>
              <a:t>The effect on businesses: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1800" dirty="0" smtClean="0"/>
              <a:t>SPICED </a:t>
            </a:r>
            <a:r>
              <a:rPr lang="en-GB" sz="1800" dirty="0"/>
              <a:t>(strong pound: imports cheaper, exports dearer)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1800" dirty="0"/>
              <a:t>Firms that import will be able to buy cheaper raw materials and finished goods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1800" dirty="0"/>
              <a:t>Firms that export will see less demand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GB" sz="18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1800" dirty="0"/>
              <a:t> WPIDEC (weak pound: imports dearer, exports cheaper)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1800" dirty="0"/>
              <a:t>There will be greater demand from abroad for UK goods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1800" dirty="0"/>
              <a:t>Input prices will increase if raw materials are imported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1800" dirty="0"/>
              <a:t>If the firm has a price inelastic product it will be able to pass the increase in costs onto the </a:t>
            </a:r>
            <a:r>
              <a:rPr lang="en-GB" sz="1800" dirty="0" smtClean="0"/>
              <a:t>consumer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GB" sz="18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1800" dirty="0"/>
              <a:t>Fluctuations in exchange rates create </a:t>
            </a:r>
            <a:r>
              <a:rPr lang="en-GB" sz="1800" dirty="0" smtClean="0"/>
              <a:t>uncertainties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1800" dirty="0" smtClean="0"/>
              <a:t>Prices </a:t>
            </a:r>
            <a:r>
              <a:rPr lang="en-GB" sz="1800" dirty="0"/>
              <a:t>will change regularly if a firm trades with foreign </a:t>
            </a:r>
            <a:r>
              <a:rPr lang="en-GB" sz="1800" dirty="0" smtClean="0"/>
              <a:t>businesses</a:t>
            </a:r>
            <a:endParaRPr lang="en-GB" sz="18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GB" sz="18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1800" dirty="0"/>
              <a:t>T</a:t>
            </a:r>
            <a:r>
              <a:rPr lang="en-GB" sz="1800" dirty="0" smtClean="0"/>
              <a:t>his </a:t>
            </a:r>
            <a:r>
              <a:rPr lang="en-GB" sz="1800" dirty="0"/>
              <a:t>will </a:t>
            </a:r>
            <a:r>
              <a:rPr lang="en-GB" sz="1800" dirty="0" smtClean="0"/>
              <a:t>impact </a:t>
            </a:r>
            <a:r>
              <a:rPr lang="en-GB" sz="1800" dirty="0"/>
              <a:t>on the competitiveness of </a:t>
            </a:r>
            <a:r>
              <a:rPr lang="en-GB" sz="1800" dirty="0" smtClean="0"/>
              <a:t>businesses, </a:t>
            </a:r>
            <a:r>
              <a:rPr lang="en-GB" sz="1800" dirty="0"/>
              <a:t>with costs and revenues increasing or decreasing and the profitability of the business being affected favourably or adversely</a:t>
            </a:r>
          </a:p>
          <a:p>
            <a:pPr marL="0" indent="0">
              <a:spcBef>
                <a:spcPts val="0"/>
              </a:spcBef>
              <a:buNone/>
            </a:pPr>
            <a:endParaRPr lang="en-GB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916832"/>
            <a:ext cx="183569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Do your </a:t>
            </a:r>
            <a:r>
              <a:rPr lang="en-GB" sz="1400" dirty="0" smtClean="0"/>
              <a:t>businesses </a:t>
            </a:r>
            <a:r>
              <a:rPr lang="en-GB" sz="1400" dirty="0" smtClean="0"/>
              <a:t>import or export?</a:t>
            </a:r>
          </a:p>
          <a:p>
            <a:pPr algn="ctr"/>
            <a:endParaRPr lang="en-GB" sz="1400" dirty="0" smtClean="0"/>
          </a:p>
          <a:p>
            <a:pPr algn="ctr"/>
            <a:r>
              <a:rPr lang="en-GB" sz="1400" dirty="0" smtClean="0"/>
              <a:t>Do they sell to tourists?</a:t>
            </a:r>
          </a:p>
          <a:p>
            <a:pPr algn="ctr"/>
            <a:endParaRPr lang="en-GB" sz="1400" dirty="0" smtClean="0"/>
          </a:p>
          <a:p>
            <a:pPr algn="ctr"/>
            <a:r>
              <a:rPr lang="en-GB" sz="1400" dirty="0" smtClean="0"/>
              <a:t>Is the current exchange rate strong or weak?</a:t>
            </a:r>
          </a:p>
          <a:p>
            <a:pPr algn="ctr"/>
            <a:endParaRPr lang="en-GB" sz="1400" dirty="0" smtClean="0"/>
          </a:p>
          <a:p>
            <a:pPr algn="ctr"/>
            <a:r>
              <a:rPr lang="en-GB" sz="1400" dirty="0" smtClean="0"/>
              <a:t>Does this have a major impact on your businesses or not?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4030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Interest rates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724942"/>
            <a:ext cx="7056784" cy="38401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sz="1800" dirty="0" smtClean="0"/>
              <a:t>The effect on business: </a:t>
            </a:r>
            <a:endParaRPr lang="en-GB" sz="1800" dirty="0"/>
          </a:p>
          <a:p>
            <a:pPr lvl="1">
              <a:spcBef>
                <a:spcPts val="0"/>
              </a:spcBef>
              <a:buFont typeface="Wingdings" pitchFamily="2" charset="2"/>
              <a:buChar char="v"/>
            </a:pPr>
            <a:r>
              <a:rPr lang="en-GB" sz="1800" dirty="0" smtClean="0"/>
              <a:t>If a firm has loans or overdrafts this will effect the amount that has to be paid in interest which is a cost to a business</a:t>
            </a:r>
          </a:p>
          <a:p>
            <a:pPr lvl="1">
              <a:spcBef>
                <a:spcPts val="0"/>
              </a:spcBef>
              <a:buFont typeface="Wingdings" pitchFamily="2" charset="2"/>
              <a:buChar char="v"/>
            </a:pPr>
            <a:r>
              <a:rPr lang="en-GB" sz="1800" dirty="0" smtClean="0"/>
              <a:t>Investments either become more or less attractive influencing the ability of firms to grow by investing in new capital equipment or larger premises</a:t>
            </a:r>
          </a:p>
          <a:p>
            <a:pPr lvl="1">
              <a:spcBef>
                <a:spcPts val="0"/>
              </a:spcBef>
              <a:buFont typeface="Wingdings" pitchFamily="2" charset="2"/>
              <a:buChar char="v"/>
            </a:pPr>
            <a:r>
              <a:rPr lang="en-GB" sz="1800" dirty="0" smtClean="0"/>
              <a:t>Influences the level of demand by consumers</a:t>
            </a:r>
          </a:p>
          <a:p>
            <a:pPr lvl="2">
              <a:spcBef>
                <a:spcPts val="0"/>
              </a:spcBef>
              <a:buFont typeface="Wingdings" pitchFamily="2" charset="2"/>
              <a:buChar char="v"/>
            </a:pPr>
            <a:r>
              <a:rPr lang="en-GB" dirty="0" smtClean="0"/>
              <a:t>If interest rates are high saving is more attractive and spending less attractive</a:t>
            </a:r>
          </a:p>
          <a:p>
            <a:pPr lvl="2">
              <a:spcBef>
                <a:spcPts val="0"/>
              </a:spcBef>
              <a:buFont typeface="Wingdings" pitchFamily="2" charset="2"/>
              <a:buChar char="v"/>
            </a:pPr>
            <a:r>
              <a:rPr lang="en-GB" dirty="0" smtClean="0"/>
              <a:t>Interest rates will affect customers willingness to spend on credit</a:t>
            </a:r>
          </a:p>
          <a:p>
            <a:pPr lvl="2">
              <a:spcBef>
                <a:spcPts val="0"/>
              </a:spcBef>
              <a:buFont typeface="Wingdings" pitchFamily="2" charset="2"/>
              <a:buChar char="v"/>
            </a:pPr>
            <a:r>
              <a:rPr lang="en-GB" dirty="0"/>
              <a:t>H</a:t>
            </a:r>
            <a:r>
              <a:rPr lang="en-GB" dirty="0" smtClean="0"/>
              <a:t>igh </a:t>
            </a:r>
            <a:r>
              <a:rPr lang="en-GB" dirty="0"/>
              <a:t>interest rates will mean that consumers have less disposable income e.g. higher mortgage payments and therefore </a:t>
            </a:r>
            <a:r>
              <a:rPr lang="en-GB" dirty="0" smtClean="0"/>
              <a:t>a fall </a:t>
            </a:r>
            <a:r>
              <a:rPr lang="en-GB" dirty="0"/>
              <a:t>in demand for other </a:t>
            </a:r>
            <a:r>
              <a:rPr lang="en-GB" dirty="0" smtClean="0"/>
              <a:t>products</a:t>
            </a:r>
          </a:p>
          <a:p>
            <a:pPr lvl="2">
              <a:spcBef>
                <a:spcPts val="0"/>
              </a:spcBef>
              <a:buFont typeface="Wingdings" pitchFamily="2" charset="2"/>
              <a:buChar char="v"/>
            </a:pPr>
            <a:r>
              <a:rPr lang="en-GB" dirty="0"/>
              <a:t>H</a:t>
            </a:r>
            <a:r>
              <a:rPr lang="en-GB" dirty="0" smtClean="0"/>
              <a:t>igher </a:t>
            </a:r>
            <a:r>
              <a:rPr lang="en-GB" dirty="0"/>
              <a:t>interest rates mean that foreign investors will invest in UK banks for higher </a:t>
            </a:r>
            <a:r>
              <a:rPr lang="en-GB" dirty="0" smtClean="0"/>
              <a:t>returns and therefore an </a:t>
            </a:r>
            <a:r>
              <a:rPr lang="en-GB" dirty="0"/>
              <a:t>increase in demand for the £ will see its value appreciate – making exports </a:t>
            </a:r>
            <a:r>
              <a:rPr lang="en-GB" dirty="0" smtClean="0"/>
              <a:t>dearer</a:t>
            </a:r>
            <a:endParaRPr lang="en-US" dirty="0"/>
          </a:p>
        </p:txBody>
      </p:sp>
      <p:sp>
        <p:nvSpPr>
          <p:cNvPr id="4" name="Action Button: Movie 3">
            <a:hlinkClick r:id="rId3" highlightClick="1"/>
          </p:cNvPr>
          <p:cNvSpPr/>
          <p:nvPr/>
        </p:nvSpPr>
        <p:spPr>
          <a:xfrm>
            <a:off x="298054" y="2996952"/>
            <a:ext cx="1152128" cy="648072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00032" y="3789040"/>
            <a:ext cx="1548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Interest rates explained.</a:t>
            </a:r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1772816"/>
            <a:ext cx="158417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The price of money i.e. the cost of borrowing or the reward for </a:t>
            </a:r>
            <a:r>
              <a:rPr lang="en-GB" sz="1400" dirty="0" smtClean="0"/>
              <a:t>saving.</a:t>
            </a:r>
            <a:endParaRPr lang="en-GB" sz="1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80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7092280" cy="1143000"/>
          </a:xfrm>
        </p:spPr>
        <p:txBody>
          <a:bodyPr>
            <a:noAutofit/>
          </a:bodyPr>
          <a:lstStyle/>
          <a:p>
            <a:r>
              <a:rPr lang="en-GB" sz="2400" dirty="0"/>
              <a:t>External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772816"/>
            <a:ext cx="7236296" cy="4752528"/>
          </a:xfrm>
        </p:spPr>
        <p:txBody>
          <a:bodyPr>
            <a:normAutofit fontScale="77500" lnSpcReduction="20000"/>
          </a:bodyPr>
          <a:lstStyle/>
          <a:p>
            <a:r>
              <a:rPr lang="en-GB" sz="2100" dirty="0" smtClean="0"/>
              <a:t>In this topic you will learn about</a:t>
            </a:r>
          </a:p>
          <a:p>
            <a:pPr lvl="1"/>
            <a:r>
              <a:rPr lang="en-GB" sz="2100" dirty="0" smtClean="0"/>
              <a:t>Political, e.g. </a:t>
            </a:r>
            <a:r>
              <a:rPr lang="en-GB" sz="2100" dirty="0"/>
              <a:t>g</a:t>
            </a:r>
            <a:r>
              <a:rPr lang="en-GB" sz="2100" dirty="0" smtClean="0"/>
              <a:t>overnment support, membership of trading communities such as the European Union</a:t>
            </a:r>
          </a:p>
          <a:p>
            <a:pPr lvl="1"/>
            <a:r>
              <a:rPr lang="en-GB" sz="2100" dirty="0" smtClean="0"/>
              <a:t>Economic, fiscal</a:t>
            </a:r>
            <a:r>
              <a:rPr lang="en-GB" sz="2100" dirty="0"/>
              <a:t>, monetary and other government </a:t>
            </a:r>
            <a:r>
              <a:rPr lang="en-GB" sz="2100" dirty="0" smtClean="0"/>
              <a:t>policies e.g</a:t>
            </a:r>
            <a:r>
              <a:rPr lang="en-GB" sz="2100" dirty="0"/>
              <a:t>. supply side policy, economic growth, exchange </a:t>
            </a:r>
            <a:r>
              <a:rPr lang="en-GB" sz="2100" dirty="0" smtClean="0"/>
              <a:t>rates</a:t>
            </a:r>
          </a:p>
          <a:p>
            <a:pPr lvl="1"/>
            <a:r>
              <a:rPr lang="en-GB" sz="2100" dirty="0" smtClean="0"/>
              <a:t>Social attitudes to saving, spending and debt; social </a:t>
            </a:r>
            <a:r>
              <a:rPr lang="en-GB" sz="2100" dirty="0"/>
              <a:t>responsibility </a:t>
            </a:r>
            <a:r>
              <a:rPr lang="en-GB" sz="2100" dirty="0" smtClean="0"/>
              <a:t>requirements; change e.g</a:t>
            </a:r>
            <a:r>
              <a:rPr lang="en-GB" sz="2100" dirty="0"/>
              <a:t>. to demographic trends, consumers’ </a:t>
            </a:r>
            <a:r>
              <a:rPr lang="en-GB" sz="2100" dirty="0" smtClean="0"/>
              <a:t>tastes/preferences</a:t>
            </a:r>
          </a:p>
          <a:p>
            <a:pPr lvl="1"/>
            <a:r>
              <a:rPr lang="en-GB" sz="2100" dirty="0" smtClean="0"/>
              <a:t>Technological change, e.g.  Automation; </a:t>
            </a:r>
            <a:r>
              <a:rPr lang="en-GB" sz="2100" dirty="0"/>
              <a:t>i</a:t>
            </a:r>
            <a:r>
              <a:rPr lang="en-GB" sz="2100" dirty="0" smtClean="0"/>
              <a:t>mproved communications</a:t>
            </a:r>
          </a:p>
          <a:p>
            <a:pPr lvl="1"/>
            <a:r>
              <a:rPr lang="en-GB" sz="2100" dirty="0" smtClean="0"/>
              <a:t>Environmental factors and ethical trends, e.g. carbon emissions, waste, recycling, pollution</a:t>
            </a:r>
          </a:p>
          <a:p>
            <a:pPr lvl="1"/>
            <a:r>
              <a:rPr lang="en-GB" sz="2100" dirty="0" smtClean="0"/>
              <a:t>Lega</a:t>
            </a:r>
            <a:r>
              <a:rPr lang="en-GB" sz="2100" dirty="0"/>
              <a:t>l</a:t>
            </a:r>
            <a:r>
              <a:rPr lang="en-GB" sz="2100" dirty="0" smtClean="0"/>
              <a:t> environment, e.g. </a:t>
            </a:r>
            <a:r>
              <a:rPr lang="en-GB" sz="2100" dirty="0"/>
              <a:t>Partnership Act </a:t>
            </a:r>
            <a:r>
              <a:rPr lang="en-GB" sz="2100" dirty="0" smtClean="0"/>
              <a:t>1890, Companies </a:t>
            </a:r>
            <a:r>
              <a:rPr lang="en-GB" sz="2100" dirty="0"/>
              <a:t>Act </a:t>
            </a:r>
            <a:r>
              <a:rPr lang="en-GB" sz="2100" dirty="0" smtClean="0"/>
              <a:t>2006, Charities </a:t>
            </a:r>
            <a:r>
              <a:rPr lang="en-GB" sz="2100" dirty="0"/>
              <a:t>Act </a:t>
            </a:r>
            <a:r>
              <a:rPr lang="en-GB" sz="2100" dirty="0" smtClean="0"/>
              <a:t>2011, Competition </a:t>
            </a:r>
            <a:r>
              <a:rPr lang="en-GB" sz="2100" dirty="0"/>
              <a:t>Act </a:t>
            </a:r>
            <a:r>
              <a:rPr lang="en-GB" sz="2100" dirty="0" smtClean="0"/>
              <a:t>1998, UK </a:t>
            </a:r>
            <a:r>
              <a:rPr lang="en-GB" sz="2100" dirty="0"/>
              <a:t>Corporate Governance  </a:t>
            </a:r>
            <a:r>
              <a:rPr lang="en-GB" sz="2100" dirty="0" smtClean="0"/>
              <a:t>Code, financial </a:t>
            </a:r>
            <a:r>
              <a:rPr lang="en-GB" sz="2100" dirty="0"/>
              <a:t>services </a:t>
            </a:r>
            <a:r>
              <a:rPr lang="en-GB" sz="2100" dirty="0" smtClean="0"/>
              <a:t>regulation, </a:t>
            </a:r>
            <a:r>
              <a:rPr lang="en-GB" sz="2100" dirty="0"/>
              <a:t>i</a:t>
            </a:r>
            <a:r>
              <a:rPr lang="en-GB" sz="2100" dirty="0" smtClean="0"/>
              <a:t>ndustry regulators, government </a:t>
            </a:r>
            <a:r>
              <a:rPr lang="en-GB" sz="2100" dirty="0"/>
              <a:t>departments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2"/>
            <a:endParaRPr lang="en-GB" dirty="0"/>
          </a:p>
          <a:p>
            <a:pPr lvl="2"/>
            <a:endParaRPr lang="en-GB" dirty="0"/>
          </a:p>
          <a:p>
            <a:pPr lvl="2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7504" y="2276872"/>
            <a:ext cx="1584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Statutes and regulations current at the time should be used.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958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Taxation</a:t>
            </a:r>
            <a:endParaRPr lang="en-GB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35696" y="1700808"/>
            <a:ext cx="6984776" cy="5157192"/>
          </a:xfrm>
        </p:spPr>
        <p:txBody>
          <a:bodyPr>
            <a:normAutofit/>
          </a:bodyPr>
          <a:lstStyle/>
          <a:p>
            <a:r>
              <a:rPr lang="en-GB" sz="1800" dirty="0" smtClean="0"/>
              <a:t>Taxation is the process of imposing charges on business and individuals by the government</a:t>
            </a:r>
          </a:p>
          <a:p>
            <a:pPr>
              <a:spcBef>
                <a:spcPts val="0"/>
              </a:spcBef>
            </a:pPr>
            <a:r>
              <a:rPr lang="en-GB" sz="1800" dirty="0" smtClean="0"/>
              <a:t>For example:</a:t>
            </a:r>
          </a:p>
          <a:p>
            <a:pPr lvl="1">
              <a:spcBef>
                <a:spcPts val="0"/>
              </a:spcBef>
            </a:pPr>
            <a:r>
              <a:rPr lang="en-GB" sz="1800" dirty="0" smtClean="0"/>
              <a:t>Businesses are charged corporation tax on profits </a:t>
            </a:r>
          </a:p>
          <a:p>
            <a:pPr lvl="1">
              <a:spcBef>
                <a:spcPts val="0"/>
              </a:spcBef>
            </a:pPr>
            <a:r>
              <a:rPr lang="en-GB" sz="1800" dirty="0" smtClean="0"/>
              <a:t>Consumers are charged VAT on goods and services bought as well as income tax on earnings</a:t>
            </a:r>
          </a:p>
          <a:p>
            <a:pPr lvl="1">
              <a:spcBef>
                <a:spcPts val="0"/>
              </a:spcBef>
            </a:pPr>
            <a:r>
              <a:rPr lang="en-GB" sz="1800" dirty="0" smtClean="0"/>
              <a:t>The effect on business:</a:t>
            </a:r>
          </a:p>
          <a:p>
            <a:pPr lvl="2">
              <a:spcBef>
                <a:spcPts val="0"/>
              </a:spcBef>
            </a:pPr>
            <a:r>
              <a:rPr lang="en-GB" dirty="0" smtClean="0"/>
              <a:t>A </a:t>
            </a:r>
            <a:r>
              <a:rPr lang="en-GB" dirty="0"/>
              <a:t>cut in income tax may give consumers more disposable income, thus raising </a:t>
            </a:r>
            <a:r>
              <a:rPr lang="en-GB" dirty="0" smtClean="0"/>
              <a:t>consumption</a:t>
            </a:r>
          </a:p>
          <a:p>
            <a:pPr lvl="2">
              <a:spcBef>
                <a:spcPts val="0"/>
              </a:spcBef>
            </a:pPr>
            <a:r>
              <a:rPr lang="en-GB" dirty="0"/>
              <a:t>H</a:t>
            </a:r>
            <a:r>
              <a:rPr lang="en-GB" dirty="0" smtClean="0"/>
              <a:t>owever if </a:t>
            </a:r>
            <a:r>
              <a:rPr lang="en-GB" dirty="0"/>
              <a:t>income tax is raised this may discourage spending and reduce </a:t>
            </a:r>
            <a:r>
              <a:rPr lang="en-GB" dirty="0" smtClean="0"/>
              <a:t>consumption</a:t>
            </a:r>
          </a:p>
          <a:p>
            <a:pPr lvl="2">
              <a:spcBef>
                <a:spcPts val="0"/>
              </a:spcBef>
            </a:pPr>
            <a:r>
              <a:rPr lang="en-GB" dirty="0" smtClean="0"/>
              <a:t>A </a:t>
            </a:r>
            <a:r>
              <a:rPr lang="en-GB" dirty="0"/>
              <a:t>cut in corporation tax may increase available profits for firms which may stimulate </a:t>
            </a:r>
            <a:r>
              <a:rPr lang="en-GB" dirty="0" smtClean="0"/>
              <a:t>investment</a:t>
            </a:r>
          </a:p>
          <a:p>
            <a:pPr lvl="2">
              <a:spcBef>
                <a:spcPts val="0"/>
              </a:spcBef>
            </a:pPr>
            <a:r>
              <a:rPr lang="en-GB" dirty="0" smtClean="0"/>
              <a:t>Changes to VAT will affect the price to consumers and also the costs to a business</a:t>
            </a:r>
            <a:endParaRPr lang="en-GB" dirty="0"/>
          </a:p>
          <a:p>
            <a:endParaRPr lang="en-GB" dirty="0"/>
          </a:p>
        </p:txBody>
      </p:sp>
      <p:sp>
        <p:nvSpPr>
          <p:cNvPr id="6" name="Action Button: Document 5">
            <a:hlinkClick r:id="rId2" highlightClick="1"/>
          </p:cNvPr>
          <p:cNvSpPr/>
          <p:nvPr/>
        </p:nvSpPr>
        <p:spPr>
          <a:xfrm>
            <a:off x="467544" y="3501008"/>
            <a:ext cx="864096" cy="1015077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71500" y="4941168"/>
            <a:ext cx="165618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In 2011 VAT was put back up to 20%. How would this have impacted on your businesses?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11511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Government spending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1916832"/>
            <a:ext cx="7380312" cy="4608512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The expenditure by the government on supplying goods and services to achieve economic and political objectives</a:t>
            </a:r>
          </a:p>
          <a:p>
            <a:r>
              <a:rPr lang="en-GB" dirty="0" smtClean="0"/>
              <a:t>The effect on business:</a:t>
            </a:r>
          </a:p>
          <a:p>
            <a:pPr lvl="1"/>
            <a:r>
              <a:rPr lang="en-GB" dirty="0" smtClean="0"/>
              <a:t>Budgets allocated to public sector organisations e.g. NHS, schools and armed forces will affect demand for suppliers to these organisations</a:t>
            </a:r>
          </a:p>
          <a:p>
            <a:pPr lvl="1"/>
            <a:r>
              <a:rPr lang="en-GB" dirty="0" smtClean="0"/>
              <a:t>Spending on infrastructure e.g. road repairs will generate employment increasing incomes and therefore general levels of demand</a:t>
            </a:r>
          </a:p>
          <a:p>
            <a:pPr lvl="1"/>
            <a:r>
              <a:rPr lang="en-GB" dirty="0" smtClean="0"/>
              <a:t>Benefits paid will affect levels of disposable income amongst recipients</a:t>
            </a:r>
          </a:p>
          <a:p>
            <a:pPr lvl="1"/>
            <a:r>
              <a:rPr lang="en-GB" dirty="0" smtClean="0"/>
              <a:t>Pay rates to public sector workers </a:t>
            </a:r>
            <a:r>
              <a:rPr lang="en-GB" dirty="0"/>
              <a:t>will affect levels of disposable income amongst recipients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6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Business cycle</a:t>
            </a:r>
            <a:endParaRPr lang="en-GB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04864"/>
            <a:ext cx="7932737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99592" y="5090939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Split the group into 4 teams.</a:t>
            </a:r>
          </a:p>
          <a:p>
            <a:r>
              <a:rPr lang="en-GB" sz="2000" dirty="0" smtClean="0"/>
              <a:t>Each team to take a different stage in the business cycle.</a:t>
            </a:r>
          </a:p>
          <a:p>
            <a:r>
              <a:rPr lang="en-GB" sz="2000" dirty="0" smtClean="0"/>
              <a:t>Using your knowledge of economic influences explain how businesses will be affected by the stage where the economy is in the business cycle.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3380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Economic environment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988840"/>
            <a:ext cx="6768752" cy="38401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The economic influences are affected by government policy: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B0F0"/>
                </a:solidFill>
              </a:rPr>
              <a:t>Fiscal policy </a:t>
            </a:r>
            <a:r>
              <a:rPr lang="en-GB" sz="2400" dirty="0"/>
              <a:t>is the manipulation of government spending, taxation and government borrowing to influence the level of economic </a:t>
            </a:r>
            <a:r>
              <a:rPr lang="en-GB" sz="2400" dirty="0" smtClean="0"/>
              <a:t>activity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0B0F0"/>
                </a:solidFill>
              </a:rPr>
              <a:t>Monetary policy </a:t>
            </a:r>
            <a:r>
              <a:rPr lang="en-GB" sz="2400" dirty="0"/>
              <a:t>is the manipulation of the rate of interest, the money supply and exchange rates to influence the level of economic </a:t>
            </a:r>
            <a:r>
              <a:rPr lang="en-GB" sz="2400" dirty="0" smtClean="0"/>
              <a:t>activity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rgbClr val="00B0F0"/>
                </a:solidFill>
              </a:rPr>
              <a:t>Supply-side policy</a:t>
            </a:r>
            <a:r>
              <a:rPr lang="en-GB" sz="2400" dirty="0" smtClean="0"/>
              <a:t> is the actions taken by the government to increase the productive capacity of the economy e.g. training</a:t>
            </a:r>
            <a:r>
              <a:rPr lang="en-GB" sz="2400" dirty="0"/>
              <a:t> </a:t>
            </a:r>
            <a:r>
              <a:rPr lang="en-GB" sz="2400" dirty="0" smtClean="0"/>
              <a:t>and lower income tax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400" dirty="0"/>
          </a:p>
          <a:p>
            <a:pPr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8458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Social environment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772816"/>
            <a:ext cx="7056784" cy="4752528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The </a:t>
            </a:r>
            <a:r>
              <a:rPr lang="en-GB" b="1" dirty="0" smtClean="0">
                <a:solidFill>
                  <a:srgbClr val="0070C0"/>
                </a:solidFill>
              </a:rPr>
              <a:t>social environment </a:t>
            </a:r>
            <a:r>
              <a:rPr lang="en-GB" dirty="0" smtClean="0"/>
              <a:t>is influenced by the make up of humans within a specific area or business</a:t>
            </a:r>
          </a:p>
          <a:p>
            <a:r>
              <a:rPr lang="en-GB" dirty="0" smtClean="0"/>
              <a:t>This influences the behaviour of businesses and customers</a:t>
            </a:r>
          </a:p>
          <a:p>
            <a:r>
              <a:rPr lang="en-GB" dirty="0" smtClean="0"/>
              <a:t>Social change can occur as a result of demographic change</a:t>
            </a:r>
          </a:p>
          <a:p>
            <a:pPr lvl="1"/>
            <a:r>
              <a:rPr lang="en-GB" dirty="0" smtClean="0"/>
              <a:t>Demographics is the statistical study of human populations e.g. the make up of society</a:t>
            </a:r>
          </a:p>
          <a:p>
            <a:pPr lvl="1"/>
            <a:r>
              <a:rPr lang="en-GB" dirty="0" smtClean="0"/>
              <a:t>Demographics can include:</a:t>
            </a:r>
          </a:p>
          <a:p>
            <a:pPr lvl="2"/>
            <a:r>
              <a:rPr lang="en-GB" dirty="0" smtClean="0"/>
              <a:t>Gender</a:t>
            </a:r>
          </a:p>
          <a:p>
            <a:pPr lvl="2"/>
            <a:r>
              <a:rPr lang="en-GB" dirty="0" smtClean="0"/>
              <a:t>Age</a:t>
            </a:r>
          </a:p>
          <a:p>
            <a:pPr lvl="2"/>
            <a:r>
              <a:rPr lang="en-GB" dirty="0" smtClean="0"/>
              <a:t>Ethnic background</a:t>
            </a:r>
          </a:p>
          <a:p>
            <a:pPr lvl="2"/>
            <a:r>
              <a:rPr lang="en-GB" dirty="0" smtClean="0"/>
              <a:t>Education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2132856"/>
            <a:ext cx="15121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What are the trends in the UK population?</a:t>
            </a:r>
            <a:endParaRPr lang="en-GB" sz="1400" dirty="0"/>
          </a:p>
        </p:txBody>
      </p:sp>
      <p:sp>
        <p:nvSpPr>
          <p:cNvPr id="7" name="Action Button: Help 6">
            <a:hlinkClick r:id="rId3" highlightClick="1"/>
          </p:cNvPr>
          <p:cNvSpPr/>
          <p:nvPr/>
        </p:nvSpPr>
        <p:spPr>
          <a:xfrm>
            <a:off x="611560" y="3132956"/>
            <a:ext cx="648072" cy="72008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07504" y="4005064"/>
            <a:ext cx="165618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How would you summarise the UK population and trends in just 10 bullet points?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65396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Social environment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3728" y="2019636"/>
            <a:ext cx="3286472" cy="4106527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Urbanisation</a:t>
            </a:r>
          </a:p>
          <a:p>
            <a:pPr lvl="1"/>
            <a:r>
              <a:rPr lang="en-GB" dirty="0" smtClean="0"/>
              <a:t>A general movement of people towards cities and away from rural areas</a:t>
            </a:r>
          </a:p>
          <a:p>
            <a:pPr lvl="1"/>
            <a:r>
              <a:rPr lang="en-GB" dirty="0" smtClean="0"/>
              <a:t>This has occurred as people move towards jobs and is being seen on a global basis</a:t>
            </a:r>
          </a:p>
          <a:p>
            <a:pPr lvl="1"/>
            <a:r>
              <a:rPr lang="en-GB" dirty="0" smtClean="0"/>
              <a:t>It puts pressure on infrastructure with increased traffic congestion, demand for housing and other services such as education and health</a:t>
            </a:r>
          </a:p>
          <a:p>
            <a:pPr lvl="1"/>
            <a:r>
              <a:rPr lang="en-GB" dirty="0" smtClean="0"/>
              <a:t>Cities have responded by redesigning housing and traffic systems e.g. encouraging more use of cycling and public transport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715000" y="2019636"/>
            <a:ext cx="3105472" cy="4106527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Migration</a:t>
            </a:r>
          </a:p>
          <a:p>
            <a:pPr lvl="1"/>
            <a:r>
              <a:rPr lang="en-GB" dirty="0"/>
              <a:t>The movement of people between countries</a:t>
            </a:r>
          </a:p>
          <a:p>
            <a:pPr lvl="1"/>
            <a:r>
              <a:rPr lang="en-GB" dirty="0"/>
              <a:t>Net migration = relationship between migration and immigration</a:t>
            </a:r>
          </a:p>
          <a:p>
            <a:pPr lvl="1"/>
            <a:r>
              <a:rPr lang="en-GB" dirty="0"/>
              <a:t>Increases the supply of labour as more people come into a country seeking employment</a:t>
            </a:r>
          </a:p>
          <a:p>
            <a:pPr lvl="1"/>
            <a:r>
              <a:rPr lang="en-GB" dirty="0"/>
              <a:t>Often willing to work for the minimum wage</a:t>
            </a:r>
          </a:p>
          <a:p>
            <a:pPr lvl="1"/>
            <a:r>
              <a:rPr lang="en-GB" dirty="0"/>
              <a:t>The EU offers free movement of labour between member states</a:t>
            </a:r>
          </a:p>
          <a:p>
            <a:endParaRPr lang="en-GB" dirty="0"/>
          </a:p>
        </p:txBody>
      </p:sp>
      <p:sp>
        <p:nvSpPr>
          <p:cNvPr id="6" name="Action Button: Movie 5">
            <a:hlinkClick r:id="rId3" highlightClick="1"/>
          </p:cNvPr>
          <p:cNvSpPr/>
          <p:nvPr/>
        </p:nvSpPr>
        <p:spPr>
          <a:xfrm>
            <a:off x="561712" y="2996952"/>
            <a:ext cx="720080" cy="50405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07504" y="3573016"/>
            <a:ext cx="17281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London responds to urbanisation</a:t>
            </a:r>
          </a:p>
          <a:p>
            <a:pPr algn="ctr"/>
            <a:r>
              <a:rPr lang="en-GB" sz="1400" dirty="0"/>
              <a:t>b</a:t>
            </a:r>
            <a:r>
              <a:rPr lang="en-GB" sz="1400" dirty="0" smtClean="0"/>
              <a:t>y becoming smart.</a:t>
            </a:r>
            <a:endParaRPr lang="en-GB" sz="1400" dirty="0"/>
          </a:p>
        </p:txBody>
      </p:sp>
      <p:sp>
        <p:nvSpPr>
          <p:cNvPr id="11" name="Action Button: Document 10">
            <a:hlinkClick r:id="rId4" highlightClick="1"/>
          </p:cNvPr>
          <p:cNvSpPr/>
          <p:nvPr/>
        </p:nvSpPr>
        <p:spPr>
          <a:xfrm>
            <a:off x="683568" y="4509120"/>
            <a:ext cx="556703" cy="576064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43508" y="5301207"/>
            <a:ext cx="16561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/>
              <a:t>Population growth.</a:t>
            </a:r>
          </a:p>
        </p:txBody>
      </p:sp>
    </p:spTree>
    <p:extLst>
      <p:ext uri="{BB962C8B-B14F-4D97-AF65-F5344CB8AC3E}">
        <p14:creationId xmlns:p14="http://schemas.microsoft.com/office/powerpoint/2010/main" val="74128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Social environment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844824"/>
            <a:ext cx="6840760" cy="4392488"/>
          </a:xfrm>
        </p:spPr>
        <p:txBody>
          <a:bodyPr>
            <a:normAutofit/>
          </a:bodyPr>
          <a:lstStyle/>
          <a:p>
            <a:r>
              <a:rPr lang="en-GB" dirty="0"/>
              <a:t>The impact of demographic changes</a:t>
            </a:r>
            <a:r>
              <a:rPr lang="en-GB" dirty="0" smtClean="0"/>
              <a:t>. </a:t>
            </a:r>
            <a:r>
              <a:rPr lang="en-GB" dirty="0"/>
              <a:t>How a </a:t>
            </a:r>
            <a:r>
              <a:rPr lang="en-GB" dirty="0" smtClean="0"/>
              <a:t>business </a:t>
            </a:r>
            <a:r>
              <a:rPr lang="en-GB" dirty="0"/>
              <a:t>might respond</a:t>
            </a:r>
            <a:r>
              <a:rPr lang="en-GB" dirty="0" smtClean="0"/>
              <a:t>:</a:t>
            </a:r>
            <a:endParaRPr lang="en-GB" dirty="0"/>
          </a:p>
          <a:p>
            <a:pPr lvl="1"/>
            <a:r>
              <a:rPr lang="en-GB" dirty="0" smtClean="0"/>
              <a:t>An </a:t>
            </a:r>
            <a:r>
              <a:rPr lang="en-GB" dirty="0"/>
              <a:t>increase in the global population size – an opportunity for UK </a:t>
            </a:r>
            <a:r>
              <a:rPr lang="en-GB" dirty="0" smtClean="0"/>
              <a:t>businesses </a:t>
            </a:r>
            <a:r>
              <a:rPr lang="en-GB" dirty="0"/>
              <a:t>to move into new markets with new or existing </a:t>
            </a:r>
            <a:r>
              <a:rPr lang="en-GB" dirty="0" smtClean="0"/>
              <a:t>products</a:t>
            </a:r>
            <a:endParaRPr lang="en-GB" dirty="0"/>
          </a:p>
          <a:p>
            <a:pPr lvl="1"/>
            <a:r>
              <a:rPr lang="en-GB" dirty="0" smtClean="0"/>
              <a:t>An </a:t>
            </a:r>
            <a:r>
              <a:rPr lang="en-GB" dirty="0"/>
              <a:t>increase in the average age of UK society – </a:t>
            </a:r>
            <a:r>
              <a:rPr lang="en-GB" dirty="0" smtClean="0"/>
              <a:t>businesses </a:t>
            </a:r>
            <a:r>
              <a:rPr lang="en-GB" dirty="0"/>
              <a:t>will have to change their product range to satisfy the needs of older </a:t>
            </a:r>
            <a:r>
              <a:rPr lang="en-GB" dirty="0" smtClean="0"/>
              <a:t>people</a:t>
            </a:r>
          </a:p>
          <a:p>
            <a:pPr lvl="1"/>
            <a:r>
              <a:rPr lang="en-GB" dirty="0" smtClean="0"/>
              <a:t>Falling </a:t>
            </a:r>
            <a:r>
              <a:rPr lang="en-GB" dirty="0"/>
              <a:t>EU birth rates – as EU market size falls but the population gets richer UK </a:t>
            </a:r>
            <a:r>
              <a:rPr lang="en-GB" dirty="0" smtClean="0"/>
              <a:t>businesses </a:t>
            </a:r>
            <a:r>
              <a:rPr lang="en-GB" dirty="0"/>
              <a:t>might move into premium product markets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6372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Other social factors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772816"/>
            <a:ext cx="7128792" cy="4824536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Changing consumer tastes</a:t>
            </a:r>
          </a:p>
          <a:p>
            <a:pPr lvl="1"/>
            <a:r>
              <a:rPr lang="en-GB" dirty="0" smtClean="0"/>
              <a:t>Wider range of experiences as a result of living in a more culturally diverse country</a:t>
            </a:r>
          </a:p>
          <a:p>
            <a:pPr lvl="1"/>
            <a:r>
              <a:rPr lang="en-GB" dirty="0" smtClean="0"/>
              <a:t>Greater access to information affecting attitudes to ingredients in foods</a:t>
            </a:r>
          </a:p>
          <a:p>
            <a:pPr lvl="1"/>
            <a:r>
              <a:rPr lang="en-GB" dirty="0" smtClean="0"/>
              <a:t>More informed decisions leading to more consumers following diets that are vegetarian, vegan, gluten free etc.</a:t>
            </a:r>
          </a:p>
          <a:p>
            <a:r>
              <a:rPr lang="en-GB" dirty="0" smtClean="0"/>
              <a:t>Lifestyles</a:t>
            </a:r>
          </a:p>
          <a:p>
            <a:pPr lvl="1"/>
            <a:r>
              <a:rPr lang="en-GB" dirty="0" smtClean="0"/>
              <a:t>Health care has also been transformed with people living longer and healthier lives</a:t>
            </a:r>
          </a:p>
          <a:p>
            <a:pPr lvl="1"/>
            <a:r>
              <a:rPr lang="en-GB" dirty="0" smtClean="0"/>
              <a:t>Health and fitness and healthy eating have led to increased demand for related businesses such as gyms and health foods</a:t>
            </a:r>
          </a:p>
          <a:p>
            <a:pPr lvl="1"/>
            <a:r>
              <a:rPr lang="en-GB" dirty="0" smtClean="0"/>
              <a:t>This has led to a whole industry developing around health</a:t>
            </a:r>
          </a:p>
          <a:p>
            <a:pPr lvl="1"/>
            <a:r>
              <a:rPr lang="en-GB" dirty="0" smtClean="0"/>
              <a:t>This has allowed for highly differentiated niche markets with specialist businesses developing new products e.g. protein products for bodybuilding or accessories for cyclists</a:t>
            </a:r>
          </a:p>
          <a:p>
            <a:pPr lvl="1"/>
            <a:r>
              <a:rPr lang="en-GB" dirty="0" smtClean="0"/>
              <a:t>Other lifestyle changes such as smaller families, more couples not having children, single parent families, working mothers </a:t>
            </a:r>
            <a:r>
              <a:rPr lang="en-GB" dirty="0" err="1" smtClean="0"/>
              <a:t>etc</a:t>
            </a:r>
            <a:r>
              <a:rPr lang="en-GB" dirty="0" smtClean="0"/>
              <a:t> all affect the types of products that are demanded</a:t>
            </a:r>
          </a:p>
          <a:p>
            <a:endParaRPr lang="en-GB" dirty="0" smtClean="0"/>
          </a:p>
        </p:txBody>
      </p:sp>
      <p:sp>
        <p:nvSpPr>
          <p:cNvPr id="6" name="Action Button: Movie 5">
            <a:hlinkClick r:id="rId3" highlightClick="1"/>
          </p:cNvPr>
          <p:cNvSpPr/>
          <p:nvPr/>
        </p:nvSpPr>
        <p:spPr>
          <a:xfrm>
            <a:off x="484362" y="4293096"/>
            <a:ext cx="1008112" cy="648072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67544" y="508518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Extending life.</a:t>
            </a:r>
            <a:endParaRPr lang="en-GB" sz="1400" dirty="0"/>
          </a:p>
        </p:txBody>
      </p:sp>
      <p:sp>
        <p:nvSpPr>
          <p:cNvPr id="4" name="Action Button: Document 3">
            <a:hlinkClick r:id="rId4" highlightClick="1"/>
          </p:cNvPr>
          <p:cNvSpPr/>
          <p:nvPr/>
        </p:nvSpPr>
        <p:spPr>
          <a:xfrm>
            <a:off x="539552" y="1844824"/>
            <a:ext cx="720080" cy="79208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07504" y="2924944"/>
            <a:ext cx="165618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Changing consumer tastes hurt McDonald’s and </a:t>
            </a:r>
            <a:r>
              <a:rPr lang="en-GB" sz="1400" dirty="0" smtClean="0"/>
              <a:t>Coca-Cola.</a:t>
            </a:r>
            <a:endParaRPr lang="en-GB" sz="1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81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Social environment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2060848"/>
            <a:ext cx="7092280" cy="432048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Social attitudes to saving, spending and debt</a:t>
            </a:r>
          </a:p>
          <a:p>
            <a:r>
              <a:rPr lang="en-GB" dirty="0"/>
              <a:t>What are your attitudes?</a:t>
            </a:r>
          </a:p>
          <a:p>
            <a:r>
              <a:rPr lang="en-GB" dirty="0"/>
              <a:t>If you were given </a:t>
            </a:r>
            <a:r>
              <a:rPr lang="en-GB" dirty="0" smtClean="0"/>
              <a:t>£10 </a:t>
            </a:r>
            <a:r>
              <a:rPr lang="en-GB" dirty="0"/>
              <a:t>what would you do with it? </a:t>
            </a:r>
          </a:p>
          <a:p>
            <a:r>
              <a:rPr lang="en-GB" dirty="0"/>
              <a:t>What about if it was £</a:t>
            </a:r>
            <a:r>
              <a:rPr lang="en-GB" dirty="0" smtClean="0"/>
              <a:t>5 000</a:t>
            </a:r>
            <a:r>
              <a:rPr lang="en-GB" dirty="0" smtClean="0"/>
              <a:t>?</a:t>
            </a:r>
            <a:endParaRPr lang="en-GB" dirty="0"/>
          </a:p>
          <a:p>
            <a:r>
              <a:rPr lang="en-GB" dirty="0"/>
              <a:t>Are you willing to wait to buy what you want or would you go into debt to have it now</a:t>
            </a:r>
            <a:r>
              <a:rPr lang="en-GB" dirty="0" smtClean="0"/>
              <a:t>?</a:t>
            </a:r>
            <a:endParaRPr lang="en-GB" dirty="0"/>
          </a:p>
          <a:p>
            <a:r>
              <a:rPr lang="en-GB" dirty="0" smtClean="0"/>
              <a:t>Are </a:t>
            </a:r>
            <a:r>
              <a:rPr lang="en-GB" dirty="0"/>
              <a:t>your attitudes the same as your </a:t>
            </a:r>
            <a:r>
              <a:rPr lang="en-GB" dirty="0" smtClean="0"/>
              <a:t>parents’ </a:t>
            </a:r>
            <a:r>
              <a:rPr lang="en-GB" dirty="0"/>
              <a:t>generation? </a:t>
            </a:r>
            <a:endParaRPr lang="en-GB" dirty="0" smtClean="0"/>
          </a:p>
          <a:p>
            <a:r>
              <a:rPr lang="en-GB" dirty="0" smtClean="0"/>
              <a:t>What </a:t>
            </a:r>
            <a:r>
              <a:rPr lang="en-GB" dirty="0"/>
              <a:t>about your </a:t>
            </a:r>
            <a:r>
              <a:rPr lang="en-GB" dirty="0" smtClean="0"/>
              <a:t>grandparents’ </a:t>
            </a:r>
            <a:r>
              <a:rPr lang="en-GB" dirty="0"/>
              <a:t>generation?</a:t>
            </a:r>
          </a:p>
          <a:p>
            <a:endParaRPr lang="en-GB" dirty="0"/>
          </a:p>
        </p:txBody>
      </p:sp>
      <p:sp>
        <p:nvSpPr>
          <p:cNvPr id="5" name="Action Button: Document 4">
            <a:hlinkClick r:id="rId3" highlightClick="1"/>
          </p:cNvPr>
          <p:cNvSpPr/>
          <p:nvPr/>
        </p:nvSpPr>
        <p:spPr>
          <a:xfrm>
            <a:off x="575556" y="2060848"/>
            <a:ext cx="504056" cy="648072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0" y="2852936"/>
            <a:ext cx="183569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What factors have influenced Britons changing attitude to saving?</a:t>
            </a:r>
          </a:p>
          <a:p>
            <a:pPr algn="ctr"/>
            <a:endParaRPr lang="en-GB" sz="1400" dirty="0" smtClean="0"/>
          </a:p>
          <a:p>
            <a:pPr algn="ctr"/>
            <a:r>
              <a:rPr lang="en-GB" sz="1400" dirty="0" smtClean="0"/>
              <a:t>How will this impact on your businesses?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5300259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Technological change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844824"/>
            <a:ext cx="7380312" cy="4608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 smtClean="0">
                <a:solidFill>
                  <a:srgbClr val="00B0F0"/>
                </a:solidFill>
              </a:rPr>
              <a:t>Technological </a:t>
            </a:r>
            <a:r>
              <a:rPr lang="en-GB" sz="2000" b="1" dirty="0">
                <a:solidFill>
                  <a:srgbClr val="00B0F0"/>
                </a:solidFill>
              </a:rPr>
              <a:t>change</a:t>
            </a:r>
            <a:r>
              <a:rPr lang="en-GB" sz="2000" dirty="0">
                <a:solidFill>
                  <a:srgbClr val="00B0F0"/>
                </a:solidFill>
              </a:rPr>
              <a:t> </a:t>
            </a:r>
            <a:r>
              <a:rPr lang="en-GB" sz="2000" dirty="0" smtClean="0"/>
              <a:t>describes </a:t>
            </a:r>
            <a:r>
              <a:rPr lang="en-GB" sz="2000" dirty="0"/>
              <a:t>the </a:t>
            </a:r>
            <a:r>
              <a:rPr lang="en-GB" sz="2000" dirty="0" smtClean="0"/>
              <a:t>ongoing development </a:t>
            </a:r>
            <a:r>
              <a:rPr lang="en-GB" sz="2000" dirty="0"/>
              <a:t>of invention, innovation and </a:t>
            </a:r>
            <a:r>
              <a:rPr lang="en-GB" sz="2000" dirty="0" smtClean="0"/>
              <a:t>sharing </a:t>
            </a:r>
            <a:r>
              <a:rPr lang="en-GB" sz="2000" dirty="0"/>
              <a:t>of </a:t>
            </a:r>
            <a:r>
              <a:rPr lang="en-GB" sz="2000" dirty="0" smtClean="0"/>
              <a:t>technology or </a:t>
            </a:r>
            <a:r>
              <a:rPr lang="en-GB" sz="2000" dirty="0"/>
              <a:t>processes</a:t>
            </a:r>
            <a:r>
              <a:rPr lang="en-GB" sz="2000" dirty="0" smtClean="0"/>
              <a:t>.</a:t>
            </a:r>
            <a:endParaRPr lang="en-GB" sz="2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sz="8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000" dirty="0" smtClean="0"/>
              <a:t>It </a:t>
            </a:r>
            <a:r>
              <a:rPr lang="en-GB" sz="2000" dirty="0"/>
              <a:t>is the diffusion or spreading of technological change through society that impacts upon business </a:t>
            </a:r>
            <a:r>
              <a:rPr lang="en-GB" sz="2000" dirty="0" smtClean="0"/>
              <a:t>behaviour</a:t>
            </a:r>
            <a:endParaRPr lang="en-GB" sz="2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sz="8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000" dirty="0"/>
              <a:t>T</a:t>
            </a:r>
            <a:r>
              <a:rPr lang="en-GB" sz="2000" dirty="0" smtClean="0"/>
              <a:t>echnological </a:t>
            </a:r>
            <a:r>
              <a:rPr lang="en-GB" sz="2000" dirty="0"/>
              <a:t>changes </a:t>
            </a:r>
            <a:r>
              <a:rPr lang="en-GB" sz="2000" dirty="0" smtClean="0"/>
              <a:t>include: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Intranet and internet</a:t>
            </a:r>
            <a:endParaRPr lang="en-GB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Social media</a:t>
            </a:r>
            <a:endParaRPr lang="en-GB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CAD/CAM and robotics</a:t>
            </a:r>
            <a:endParaRPr lang="en-GB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Handheld computers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Software packages e.g. DTP, </a:t>
            </a:r>
            <a:r>
              <a:rPr lang="en-GB" dirty="0" smtClean="0"/>
              <a:t>spreadsheets and databases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2000" dirty="0" smtClean="0"/>
              <a:t>Online businesses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Integrated software packages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2000" dirty="0" smtClean="0"/>
              <a:t>Big data and data mining</a:t>
            </a:r>
            <a:endParaRPr lang="en-GB" sz="2000" dirty="0"/>
          </a:p>
        </p:txBody>
      </p:sp>
      <p:sp>
        <p:nvSpPr>
          <p:cNvPr id="4" name="Action Button: Document 3">
            <a:hlinkClick r:id="rId2" highlightClick="1"/>
          </p:cNvPr>
          <p:cNvSpPr/>
          <p:nvPr/>
        </p:nvSpPr>
        <p:spPr>
          <a:xfrm>
            <a:off x="539552" y="2276872"/>
            <a:ext cx="576064" cy="79208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0" y="3356992"/>
            <a:ext cx="1763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Banks turning to voice recognition.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33349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PESTLE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772816"/>
            <a:ext cx="7128792" cy="3840163"/>
          </a:xfrm>
        </p:spPr>
        <p:txBody>
          <a:bodyPr/>
          <a:lstStyle/>
          <a:p>
            <a:r>
              <a:rPr lang="en-GB" dirty="0" smtClean="0"/>
              <a:t>The external environment is all of those factors outside of the control of a business that will impact on its day to day operations, decision making and strategies</a:t>
            </a:r>
          </a:p>
          <a:p>
            <a:r>
              <a:rPr lang="en-GB" dirty="0" smtClean="0"/>
              <a:t>This creates opportunities e.g. technological advancements and threats e.g. rising interest rates</a:t>
            </a:r>
          </a:p>
          <a:p>
            <a:r>
              <a:rPr lang="en-GB" dirty="0" smtClean="0"/>
              <a:t>One major change has been the vote in June 2016 for the UK to leave the EU</a:t>
            </a:r>
          </a:p>
          <a:p>
            <a:endParaRPr lang="en-GB" dirty="0"/>
          </a:p>
        </p:txBody>
      </p:sp>
      <p:sp>
        <p:nvSpPr>
          <p:cNvPr id="4" name="Action Button: Document 3">
            <a:hlinkClick r:id="rId3" highlightClick="1"/>
          </p:cNvPr>
          <p:cNvSpPr/>
          <p:nvPr/>
        </p:nvSpPr>
        <p:spPr>
          <a:xfrm>
            <a:off x="413792" y="2060848"/>
            <a:ext cx="864096" cy="101665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25760" y="3412591"/>
            <a:ext cx="14401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/>
              <a:t>The impact of Brexit on the UK.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653136"/>
            <a:ext cx="169360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This is a big topic so you will have to be selective in identify those aspects that have the biggest influence on your chosen businesses.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024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Automation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916832"/>
            <a:ext cx="6768752" cy="38401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400" dirty="0" smtClean="0"/>
              <a:t>Automation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altLang="en-US" sz="2400" dirty="0"/>
              <a:t>The use of machines to control a process e.g. stock control, production line, warehousing and distribution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altLang="en-US" sz="2400" dirty="0"/>
              <a:t>Stock control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400" dirty="0"/>
              <a:t>More accurate predictions of stock usage through statistical analysis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400" dirty="0"/>
              <a:t>Automatic control of stock levels and reordering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400" dirty="0"/>
              <a:t>Assess data on stock levels and geographical location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400" dirty="0"/>
              <a:t>Retailers use EPOS (Electronic Point of Sale) technology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altLang="en-US" sz="2400" dirty="0"/>
              <a:t>barcodes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altLang="en-US" sz="2400" dirty="0"/>
              <a:t>scanners 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altLang="en-US" sz="2400" dirty="0"/>
              <a:t>databases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Action Button: Movie 3">
            <a:hlinkClick r:id="rId2" highlightClick="1"/>
          </p:cNvPr>
          <p:cNvSpPr/>
          <p:nvPr/>
        </p:nvSpPr>
        <p:spPr>
          <a:xfrm>
            <a:off x="251520" y="2492896"/>
            <a:ext cx="1080120" cy="648072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07504" y="3501008"/>
            <a:ext cx="158417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Inside a robot-run </a:t>
            </a:r>
            <a:r>
              <a:rPr lang="en-GB" sz="1400" dirty="0" smtClean="0"/>
              <a:t>warehouse.</a:t>
            </a:r>
            <a:endParaRPr lang="en-GB" sz="1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57638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Communication</a:t>
            </a:r>
            <a:endParaRPr lang="en-GB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979712" y="1844824"/>
            <a:ext cx="3384376" cy="460851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GB" altLang="en-US" sz="2100" u="sng" dirty="0"/>
              <a:t>Internal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altLang="en-US" sz="2100" dirty="0"/>
              <a:t>Interdepartmental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100" dirty="0"/>
              <a:t>Operations management could e-mail HR about staffing requirements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100" dirty="0"/>
              <a:t>Managing supplier relationships, if for example stock is not delivered it may be because of the business being over their credit limit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altLang="en-US" sz="2100" dirty="0"/>
              <a:t>Order processing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100" dirty="0"/>
              <a:t>Waiters use hand held devices to transfer orders to the kitchen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altLang="en-US" sz="2100" dirty="0"/>
              <a:t>Quality data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100" dirty="0"/>
              <a:t>Telling production workers about the number of defects</a:t>
            </a:r>
          </a:p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652120" y="1844824"/>
            <a:ext cx="2971800" cy="38274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GB" altLang="en-US" sz="2300" u="sng" dirty="0"/>
              <a:t>External</a:t>
            </a:r>
            <a:endParaRPr lang="en-GB" altLang="en-US" sz="23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altLang="en-US" sz="2300" dirty="0"/>
              <a:t>Working with suppliers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300" dirty="0"/>
              <a:t>Using EDI (Electronic Data Interchange) to process orders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300" dirty="0"/>
              <a:t>Automatic reordering from a stock control system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altLang="en-US" sz="2300" dirty="0"/>
              <a:t>Sourcing supplies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300" dirty="0"/>
              <a:t>Growth of the internet to find new suppliers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altLang="en-US" sz="2300" dirty="0"/>
              <a:t>Tracking of supply chain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sz="2300" dirty="0"/>
              <a:t>Informs customers of the progress of their order</a:t>
            </a:r>
          </a:p>
          <a:p>
            <a:endParaRPr lang="en-GB" dirty="0"/>
          </a:p>
        </p:txBody>
      </p:sp>
      <p:sp>
        <p:nvSpPr>
          <p:cNvPr id="6" name="Action Button: Movie 5">
            <a:hlinkClick r:id="rId3" highlightClick="1"/>
          </p:cNvPr>
          <p:cNvSpPr/>
          <p:nvPr/>
        </p:nvSpPr>
        <p:spPr>
          <a:xfrm>
            <a:off x="539552" y="2716932"/>
            <a:ext cx="720080" cy="432048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07504" y="3284984"/>
            <a:ext cx="158417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CEO Secrets: Reddit boss shares three tips for </a:t>
            </a:r>
            <a:r>
              <a:rPr lang="en-GB" sz="1400" dirty="0" smtClean="0"/>
              <a:t>success.</a:t>
            </a:r>
            <a:endParaRPr lang="en-GB" sz="1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00011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Technological change</a:t>
            </a:r>
            <a:r>
              <a:rPr lang="en-GB" sz="2400" dirty="0"/>
              <a:t/>
            </a:r>
            <a:br>
              <a:rPr lang="en-GB" sz="2400" dirty="0"/>
            </a:b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844824"/>
            <a:ext cx="7128792" cy="489654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500" dirty="0"/>
              <a:t>Technology is impacting heavily with social media and developments in technological products transforming lives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500" dirty="0"/>
              <a:t>This has created </a:t>
            </a:r>
            <a:r>
              <a:rPr lang="en-GB" sz="2500" b="1" dirty="0">
                <a:solidFill>
                  <a:srgbClr val="0070C0"/>
                </a:solidFill>
              </a:rPr>
              <a:t>big data </a:t>
            </a:r>
            <a:r>
              <a:rPr lang="en-GB" sz="2500" dirty="0"/>
              <a:t>for businesses, allowing them to analyse the buying habits of consumers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500" dirty="0" smtClean="0"/>
              <a:t>Businesses have adapted their marketing to </a:t>
            </a:r>
            <a:r>
              <a:rPr lang="en-GB" sz="2500" dirty="0"/>
              <a:t>reflect </a:t>
            </a:r>
            <a:r>
              <a:rPr lang="en-GB" sz="2500" dirty="0" smtClean="0"/>
              <a:t>changes </a:t>
            </a:r>
            <a:r>
              <a:rPr lang="en-GB" sz="2500" dirty="0"/>
              <a:t>in consumer lifestyle and buying </a:t>
            </a:r>
            <a:r>
              <a:rPr lang="en-GB" sz="2500" dirty="0" smtClean="0"/>
              <a:t>behaviour. </a:t>
            </a:r>
            <a:r>
              <a:rPr lang="en-GB" sz="2500" dirty="0"/>
              <a:t>T</a:t>
            </a:r>
            <a:r>
              <a:rPr lang="en-GB" sz="2500" dirty="0" smtClean="0"/>
              <a:t>his </a:t>
            </a:r>
            <a:r>
              <a:rPr lang="en-GB" sz="2500" dirty="0"/>
              <a:t>includes: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2500" dirty="0"/>
              <a:t>Viral marketing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sz="2500" dirty="0"/>
              <a:t>Use of social media to encourage the spread of promotional activities and increase brand awareness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sz="2500" dirty="0" smtClean="0"/>
              <a:t>Use of </a:t>
            </a:r>
            <a:r>
              <a:rPr lang="en-GB" sz="2500" dirty="0"/>
              <a:t>blogs and online forums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2500" dirty="0"/>
              <a:t>Social media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sz="2500" dirty="0"/>
              <a:t>The use of virtual communities to communicate with actual and potential customers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2500" dirty="0"/>
              <a:t>Emotional branding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sz="2500" dirty="0"/>
              <a:t>Building a brand that will directly tap in to the </a:t>
            </a:r>
            <a:r>
              <a:rPr lang="en-GB" sz="2500" dirty="0" smtClean="0"/>
              <a:t>consumers’ </a:t>
            </a:r>
            <a:r>
              <a:rPr lang="en-GB" sz="2500" dirty="0"/>
              <a:t>feelings, personal psychological needs and aspirations e.g. presents a feeling of belonging or success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sz="2500" dirty="0"/>
              <a:t>A brand sells a status or a life style </a:t>
            </a:r>
            <a:r>
              <a:rPr lang="en-GB" sz="2500" dirty="0" smtClean="0"/>
              <a:t>choice</a:t>
            </a:r>
            <a:endParaRPr lang="en-GB" sz="2500" dirty="0"/>
          </a:p>
        </p:txBody>
      </p:sp>
      <p:sp>
        <p:nvSpPr>
          <p:cNvPr id="4" name="Action Button: Movie 3">
            <a:hlinkClick r:id="rId3" highlightClick="1"/>
          </p:cNvPr>
          <p:cNvSpPr/>
          <p:nvPr/>
        </p:nvSpPr>
        <p:spPr>
          <a:xfrm>
            <a:off x="323528" y="1988840"/>
            <a:ext cx="1152128" cy="720080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15516" y="2852936"/>
            <a:ext cx="13681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How many of you own an iPhone? Why?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17049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Technological change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916832"/>
            <a:ext cx="6912768" cy="3840163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E-commerce involves digitally enabled </a:t>
            </a:r>
            <a:r>
              <a:rPr lang="en-GB" b="1" dirty="0">
                <a:solidFill>
                  <a:srgbClr val="00B0F0"/>
                </a:solidFill>
              </a:rPr>
              <a:t>commercial transactions </a:t>
            </a:r>
            <a:r>
              <a:rPr lang="en-GB" dirty="0"/>
              <a:t>between and among </a:t>
            </a:r>
            <a:r>
              <a:rPr lang="en-GB" b="1" dirty="0">
                <a:solidFill>
                  <a:srgbClr val="00B0F0"/>
                </a:solidFill>
              </a:rPr>
              <a:t>organisations</a:t>
            </a:r>
            <a:r>
              <a:rPr lang="en-GB" dirty="0"/>
              <a:t> and </a:t>
            </a:r>
            <a:r>
              <a:rPr lang="en-GB" b="1" dirty="0" smtClean="0">
                <a:solidFill>
                  <a:srgbClr val="00B0F0"/>
                </a:solidFill>
              </a:rPr>
              <a:t>individuals</a:t>
            </a:r>
          </a:p>
          <a:p>
            <a:r>
              <a:rPr lang="en-GB" dirty="0" smtClean="0"/>
              <a:t>This has been a </a:t>
            </a:r>
            <a:r>
              <a:rPr lang="en-GB" dirty="0"/>
              <a:t>key area of growth for </a:t>
            </a:r>
            <a:r>
              <a:rPr lang="en-GB" dirty="0" smtClean="0"/>
              <a:t>a number of businesses such as those in the supermarket industry, Spotify and Apple in the streaming music industry, Uber in the taxi industry and Amazon</a:t>
            </a:r>
          </a:p>
          <a:p>
            <a:r>
              <a:rPr lang="en-GB" dirty="0" smtClean="0"/>
              <a:t>Online access has transformed a range of markets, helping to cut costs and provide an enormous range of products</a:t>
            </a:r>
          </a:p>
          <a:p>
            <a:r>
              <a:rPr lang="en-GB" dirty="0" smtClean="0"/>
              <a:t>It has also empowered consumers, providing information symmetry and greater buying power as consumers can shop around</a:t>
            </a:r>
            <a:endParaRPr lang="en-GB" dirty="0"/>
          </a:p>
        </p:txBody>
      </p:sp>
      <p:sp>
        <p:nvSpPr>
          <p:cNvPr id="4" name="Action Button: Movie 3">
            <a:hlinkClick r:id="rId3" highlightClick="1"/>
          </p:cNvPr>
          <p:cNvSpPr/>
          <p:nvPr/>
        </p:nvSpPr>
        <p:spPr>
          <a:xfrm>
            <a:off x="251520" y="2060848"/>
            <a:ext cx="1152128" cy="576064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51520" y="278092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What is e-commerce?</a:t>
            </a:r>
            <a:endParaRPr lang="en-GB" sz="1400" dirty="0"/>
          </a:p>
        </p:txBody>
      </p:sp>
      <p:sp>
        <p:nvSpPr>
          <p:cNvPr id="6" name="Action Button: Movie 5">
            <a:hlinkClick r:id="rId4" highlightClick="1"/>
          </p:cNvPr>
          <p:cNvSpPr/>
          <p:nvPr/>
        </p:nvSpPr>
        <p:spPr>
          <a:xfrm>
            <a:off x="251520" y="3573016"/>
            <a:ext cx="1152128" cy="576064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51520" y="4365104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Amazon.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29113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Environmental factors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700808"/>
            <a:ext cx="7308304" cy="496855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dirty="0" smtClean="0"/>
              <a:t>Environmental costs of business activity include:</a:t>
            </a:r>
          </a:p>
          <a:p>
            <a:pPr lvl="1">
              <a:spcBef>
                <a:spcPts val="0"/>
              </a:spcBef>
            </a:pPr>
            <a:r>
              <a:rPr lang="en-GB" dirty="0" smtClean="0"/>
              <a:t>Air, water and noise pollution</a:t>
            </a:r>
          </a:p>
          <a:p>
            <a:pPr lvl="2">
              <a:spcBef>
                <a:spcPts val="0"/>
              </a:spcBef>
            </a:pPr>
            <a:r>
              <a:rPr lang="en-GB" dirty="0" smtClean="0"/>
              <a:t>Contamination making the environment unsafe or unsuitable</a:t>
            </a:r>
          </a:p>
          <a:p>
            <a:pPr lvl="1">
              <a:spcBef>
                <a:spcPts val="0"/>
              </a:spcBef>
            </a:pPr>
            <a:r>
              <a:rPr lang="en-GB" dirty="0" smtClean="0"/>
              <a:t>Climate change</a:t>
            </a:r>
          </a:p>
          <a:p>
            <a:pPr lvl="2">
              <a:spcBef>
                <a:spcPts val="0"/>
              </a:spcBef>
            </a:pPr>
            <a:r>
              <a:rPr lang="en-GB" dirty="0" smtClean="0"/>
              <a:t>A change in global weather patterns over a prolonged period of time</a:t>
            </a:r>
          </a:p>
          <a:p>
            <a:pPr lvl="2">
              <a:spcBef>
                <a:spcPts val="0"/>
              </a:spcBef>
            </a:pPr>
            <a:r>
              <a:rPr lang="en-GB" dirty="0" smtClean="0"/>
              <a:t>A result of carbon dioxide emissions into the environment</a:t>
            </a:r>
          </a:p>
          <a:p>
            <a:pPr lvl="1">
              <a:spcBef>
                <a:spcPts val="0"/>
              </a:spcBef>
            </a:pPr>
            <a:r>
              <a:rPr lang="en-GB" dirty="0" smtClean="0"/>
              <a:t>Congestion</a:t>
            </a:r>
          </a:p>
          <a:p>
            <a:pPr lvl="2">
              <a:spcBef>
                <a:spcPts val="0"/>
              </a:spcBef>
            </a:pPr>
            <a:r>
              <a:rPr lang="en-GB" dirty="0" smtClean="0"/>
              <a:t>Blockages in traffic flow as a result of overcrowding</a:t>
            </a:r>
          </a:p>
          <a:p>
            <a:pPr lvl="1">
              <a:spcBef>
                <a:spcPts val="0"/>
              </a:spcBef>
            </a:pPr>
            <a:r>
              <a:rPr lang="en-GB" dirty="0" smtClean="0"/>
              <a:t>Destruction of the environment</a:t>
            </a:r>
          </a:p>
          <a:p>
            <a:pPr lvl="2">
              <a:spcBef>
                <a:spcPts val="0"/>
              </a:spcBef>
            </a:pPr>
            <a:r>
              <a:rPr lang="en-GB" dirty="0" smtClean="0"/>
              <a:t>Long term damage done to the natural environment e.g. deforestation </a:t>
            </a:r>
          </a:p>
          <a:p>
            <a:pPr lvl="1">
              <a:spcBef>
                <a:spcPts val="0"/>
              </a:spcBef>
            </a:pPr>
            <a:r>
              <a:rPr lang="en-GB" dirty="0" smtClean="0"/>
              <a:t>Waste disposal</a:t>
            </a:r>
          </a:p>
          <a:p>
            <a:pPr lvl="2">
              <a:spcBef>
                <a:spcPts val="0"/>
              </a:spcBef>
            </a:pPr>
            <a:r>
              <a:rPr lang="en-GB" dirty="0" smtClean="0"/>
              <a:t>The ways in which businesses discard unwanted materials generated from business activity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060848"/>
            <a:ext cx="18356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Divide the class into 5 groups. Each group should take one of these environmental costs and prepare a short presentation to give more detail on how businesses damage the environment</a:t>
            </a:r>
            <a:r>
              <a:rPr lang="en-GB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158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>Environmental </a:t>
            </a:r>
            <a:r>
              <a:rPr lang="en-GB" sz="2400" dirty="0" smtClean="0"/>
              <a:t>factors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916832"/>
            <a:ext cx="7056784" cy="4608512"/>
          </a:xfrm>
        </p:spPr>
        <p:txBody>
          <a:bodyPr>
            <a:normAutofit/>
          </a:bodyPr>
          <a:lstStyle/>
          <a:p>
            <a:r>
              <a:rPr lang="en-GB" sz="2000" dirty="0" smtClean="0"/>
              <a:t>Legislation designed to influence the behaviour of individuals and businesses in order to reduce the negative impacts on the natural environment</a:t>
            </a:r>
          </a:p>
          <a:p>
            <a:pPr lvl="1"/>
            <a:r>
              <a:rPr lang="en-GB" dirty="0" smtClean="0"/>
              <a:t>Limits to emission levels to sea, rivers and air</a:t>
            </a:r>
          </a:p>
          <a:p>
            <a:pPr lvl="1"/>
            <a:r>
              <a:rPr lang="en-GB" dirty="0" smtClean="0"/>
              <a:t>Guidelines, limits and bans on waste disposal</a:t>
            </a:r>
          </a:p>
          <a:p>
            <a:pPr lvl="1"/>
            <a:r>
              <a:rPr lang="en-GB" dirty="0" smtClean="0"/>
              <a:t>Quotas on use of finite resources e.g. fishing quotas</a:t>
            </a:r>
          </a:p>
          <a:p>
            <a:r>
              <a:rPr lang="en-GB" sz="2000" dirty="0" smtClean="0"/>
              <a:t>Government can inspect businesses and impose fines on those failing to comply</a:t>
            </a:r>
          </a:p>
          <a:p>
            <a:r>
              <a:rPr lang="en-GB" sz="2000" dirty="0" smtClean="0"/>
              <a:t>Compliance can often increase costs to a business</a:t>
            </a:r>
          </a:p>
          <a:p>
            <a:pPr lvl="1"/>
            <a:endParaRPr lang="en-GB" dirty="0"/>
          </a:p>
        </p:txBody>
      </p:sp>
      <p:sp>
        <p:nvSpPr>
          <p:cNvPr id="6" name="Action Button: Movie 5">
            <a:hlinkClick r:id="rId3" highlightClick="1"/>
          </p:cNvPr>
          <p:cNvSpPr/>
          <p:nvPr/>
        </p:nvSpPr>
        <p:spPr>
          <a:xfrm>
            <a:off x="467544" y="2132856"/>
            <a:ext cx="936104" cy="648072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Action Button: Document 6">
            <a:hlinkClick r:id="rId4" highlightClick="1"/>
          </p:cNvPr>
          <p:cNvSpPr/>
          <p:nvPr/>
        </p:nvSpPr>
        <p:spPr>
          <a:xfrm>
            <a:off x="539552" y="3140968"/>
            <a:ext cx="792088" cy="1008112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4437112"/>
            <a:ext cx="158417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Plastic bags: Should the Government have intervened?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696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>Environmental </a:t>
            </a:r>
            <a:r>
              <a:rPr lang="en-GB" sz="2400" dirty="0" smtClean="0"/>
              <a:t>factors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772816"/>
            <a:ext cx="7236296" cy="4968552"/>
          </a:xfrm>
        </p:spPr>
        <p:txBody>
          <a:bodyPr>
            <a:normAutofit fontScale="85000" lnSpcReduction="20000"/>
          </a:bodyPr>
          <a:lstStyle/>
          <a:p>
            <a:r>
              <a:rPr lang="en-GB" sz="2900" dirty="0"/>
              <a:t>These laws help to ensure that </a:t>
            </a:r>
            <a:r>
              <a:rPr lang="en-GB" sz="2900" dirty="0" smtClean="0"/>
              <a:t>businesses do </a:t>
            </a:r>
            <a:r>
              <a:rPr lang="en-GB" sz="2900" dirty="0"/>
              <a:t>not have a negative impact on the </a:t>
            </a:r>
            <a:r>
              <a:rPr lang="en-GB" sz="2900" dirty="0" smtClean="0"/>
              <a:t>environment</a:t>
            </a:r>
          </a:p>
          <a:p>
            <a:pPr lvl="1"/>
            <a:r>
              <a:rPr lang="en-GB" sz="2900" b="1" dirty="0" smtClean="0">
                <a:solidFill>
                  <a:srgbClr val="0070C0"/>
                </a:solidFill>
              </a:rPr>
              <a:t>Environmental </a:t>
            </a:r>
            <a:r>
              <a:rPr lang="en-GB" sz="2900" b="1" dirty="0">
                <a:solidFill>
                  <a:srgbClr val="0070C0"/>
                </a:solidFill>
              </a:rPr>
              <a:t>Protection Act </a:t>
            </a:r>
            <a:endParaRPr lang="en-GB" sz="2900" b="1" dirty="0" smtClean="0">
              <a:solidFill>
                <a:srgbClr val="0070C0"/>
              </a:solidFill>
            </a:endParaRPr>
          </a:p>
          <a:p>
            <a:pPr lvl="2"/>
            <a:r>
              <a:rPr lang="en-GB" sz="2900" dirty="0" smtClean="0"/>
              <a:t>Businesses must </a:t>
            </a:r>
            <a:r>
              <a:rPr lang="en-GB" sz="2900" dirty="0"/>
              <a:t>improve the control of pollution arising from industrial and other </a:t>
            </a:r>
            <a:r>
              <a:rPr lang="en-GB" sz="2900" dirty="0" smtClean="0"/>
              <a:t>processes</a:t>
            </a:r>
          </a:p>
          <a:p>
            <a:pPr lvl="1"/>
            <a:r>
              <a:rPr lang="en-GB" sz="2900" b="1" dirty="0" smtClean="0">
                <a:solidFill>
                  <a:srgbClr val="0070C0"/>
                </a:solidFill>
              </a:rPr>
              <a:t>Environment Act</a:t>
            </a:r>
          </a:p>
          <a:p>
            <a:pPr lvl="2"/>
            <a:r>
              <a:rPr lang="en-GB" sz="2900" dirty="0" smtClean="0"/>
              <a:t>A business </a:t>
            </a:r>
            <a:r>
              <a:rPr lang="en-GB" sz="2900" dirty="0"/>
              <a:t>must clean up any contaminated sites that it </a:t>
            </a:r>
            <a:r>
              <a:rPr lang="en-GB" sz="2900" dirty="0" smtClean="0"/>
              <a:t>owns</a:t>
            </a:r>
          </a:p>
          <a:p>
            <a:pPr lvl="2"/>
            <a:r>
              <a:rPr lang="en-GB" sz="2900" dirty="0" smtClean="0"/>
              <a:t>The </a:t>
            </a:r>
            <a:r>
              <a:rPr lang="en-GB" sz="2900" dirty="0"/>
              <a:t>Act also established the Environment  Agency in order to oversee environmental protection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05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How businesses respond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916832"/>
            <a:ext cx="7056784" cy="3840163"/>
          </a:xfrm>
        </p:spPr>
        <p:txBody>
          <a:bodyPr>
            <a:normAutofit/>
          </a:bodyPr>
          <a:lstStyle/>
          <a:p>
            <a:r>
              <a:rPr lang="en-GB" sz="2000" dirty="0" smtClean="0"/>
              <a:t>How businesses can respond to environmental factors:</a:t>
            </a:r>
            <a:endParaRPr lang="en-GB" sz="2000" dirty="0"/>
          </a:p>
          <a:p>
            <a:pPr lvl="1">
              <a:spcBef>
                <a:spcPct val="50000"/>
              </a:spcBef>
              <a:buFont typeface="Wingdings" pitchFamily="2" charset="2"/>
              <a:buChar char="v"/>
            </a:pPr>
            <a:r>
              <a:rPr lang="en-GB" dirty="0"/>
              <a:t>New environmentally friendly production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v"/>
            </a:pPr>
            <a:r>
              <a:rPr lang="en-GB" dirty="0"/>
              <a:t>New products that meet higher environmental standards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v"/>
            </a:pPr>
            <a:r>
              <a:rPr lang="en-GB" dirty="0"/>
              <a:t>Greater use of </a:t>
            </a:r>
            <a:r>
              <a:rPr lang="en-GB" dirty="0" smtClean="0"/>
              <a:t>recycling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v"/>
            </a:pPr>
            <a:r>
              <a:rPr lang="en-GB" dirty="0" smtClean="0"/>
              <a:t>Green audits, objectives and policies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v"/>
            </a:pPr>
            <a:r>
              <a:rPr lang="en-GB" dirty="0" smtClean="0"/>
              <a:t>Innovative processes to reduce environmental harm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v"/>
            </a:pPr>
            <a:r>
              <a:rPr lang="en-GB" dirty="0" smtClean="0"/>
              <a:t>Less packaging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v"/>
            </a:pPr>
            <a:r>
              <a:rPr lang="en-GB" dirty="0" smtClean="0"/>
              <a:t>Local sourcing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v"/>
            </a:pPr>
            <a:endParaRPr lang="en-GB" dirty="0"/>
          </a:p>
          <a:p>
            <a:endParaRPr lang="en-GB" dirty="0"/>
          </a:p>
        </p:txBody>
      </p:sp>
      <p:sp>
        <p:nvSpPr>
          <p:cNvPr id="4" name="Action Button: Movie 3">
            <a:hlinkClick r:id="rId3" highlightClick="1"/>
          </p:cNvPr>
          <p:cNvSpPr/>
          <p:nvPr/>
        </p:nvSpPr>
        <p:spPr>
          <a:xfrm>
            <a:off x="395536" y="4437112"/>
            <a:ext cx="936104" cy="648072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2008" y="5380672"/>
            <a:ext cx="17636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Is it possible to make a profit whilst making a difference?</a:t>
            </a:r>
            <a:endParaRPr lang="en-GB" sz="1400" dirty="0"/>
          </a:p>
        </p:txBody>
      </p:sp>
      <p:sp>
        <p:nvSpPr>
          <p:cNvPr id="6" name="Rounded Rectangle 5"/>
          <p:cNvSpPr/>
          <p:nvPr/>
        </p:nvSpPr>
        <p:spPr>
          <a:xfrm>
            <a:off x="2195736" y="5589240"/>
            <a:ext cx="655272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Have your businesses taken actions to reduce the negative impact they have on the environment? Summarise the actions taken. </a:t>
            </a:r>
          </a:p>
          <a:p>
            <a:pPr algn="ctr"/>
            <a:r>
              <a:rPr lang="en-GB" dirty="0" smtClean="0"/>
              <a:t>Why is this also good marketing?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210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Environmentally friendly policies</a:t>
            </a:r>
            <a:endParaRPr lang="en-GB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123728" y="2132856"/>
            <a:ext cx="6248400" cy="3840163"/>
          </a:xfrm>
        </p:spPr>
        <p:txBody>
          <a:bodyPr/>
          <a:lstStyle/>
          <a:p>
            <a:r>
              <a:rPr lang="en-GB" dirty="0" smtClean="0"/>
              <a:t>Positive media/public relations</a:t>
            </a:r>
          </a:p>
          <a:p>
            <a:r>
              <a:rPr lang="en-GB" dirty="0" smtClean="0"/>
              <a:t>Brand loyalty</a:t>
            </a:r>
          </a:p>
          <a:p>
            <a:r>
              <a:rPr lang="en-GB" dirty="0" smtClean="0"/>
              <a:t>Unique selling point</a:t>
            </a:r>
          </a:p>
          <a:p>
            <a:r>
              <a:rPr lang="en-GB" dirty="0" smtClean="0"/>
              <a:t>Employee engagement</a:t>
            </a:r>
          </a:p>
          <a:p>
            <a:r>
              <a:rPr lang="en-GB" dirty="0" smtClean="0"/>
              <a:t>Avoid fines and negative PR</a:t>
            </a:r>
          </a:p>
          <a:p>
            <a:r>
              <a:rPr lang="en-GB" dirty="0" smtClean="0"/>
              <a:t>May cost more in the short term but lead to cost savings in the long term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4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Ethics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772816"/>
            <a:ext cx="7200800" cy="460851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500" dirty="0"/>
              <a:t>Business </a:t>
            </a:r>
            <a:r>
              <a:rPr lang="en-GB" sz="1500" dirty="0" smtClean="0"/>
              <a:t>ethics </a:t>
            </a:r>
            <a:r>
              <a:rPr lang="en-GB" sz="1500" dirty="0"/>
              <a:t>looks at morality in </a:t>
            </a:r>
            <a:r>
              <a:rPr lang="en-GB" sz="1500" dirty="0" smtClean="0"/>
              <a:t>decision-making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500" dirty="0" smtClean="0"/>
              <a:t>This </a:t>
            </a:r>
            <a:r>
              <a:rPr lang="en-GB" sz="1500" dirty="0"/>
              <a:t>infers doing what is ‘</a:t>
            </a:r>
            <a:r>
              <a:rPr lang="en-GB" sz="1500" dirty="0" smtClean="0"/>
              <a:t>right’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500" dirty="0"/>
              <a:t>P</a:t>
            </a:r>
            <a:r>
              <a:rPr lang="en-GB" sz="1500" dirty="0" smtClean="0"/>
              <a:t>eoples</a:t>
            </a:r>
            <a:r>
              <a:rPr lang="en-GB" sz="1500" dirty="0"/>
              <a:t>’ views can differ on what is right or </a:t>
            </a:r>
            <a:r>
              <a:rPr lang="en-GB" sz="1500" dirty="0" smtClean="0"/>
              <a:t>wrong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500" dirty="0" smtClean="0"/>
              <a:t>Ethics in strategic decisions include: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1500" dirty="0" smtClean="0"/>
              <a:t>Location decisions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sz="1500" dirty="0" smtClean="0"/>
              <a:t>Ability to exploit workers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sz="1500" dirty="0" smtClean="0"/>
              <a:t>Impact on the environment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1500" dirty="0" smtClean="0"/>
              <a:t>Mergers, takeovers and retrenchment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sz="1500" dirty="0" smtClean="0"/>
              <a:t>Impact on workers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sz="1500" dirty="0" smtClean="0"/>
              <a:t>Ability to exploit customers or control suppliers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sz="1500" dirty="0" smtClean="0"/>
              <a:t>Transparency of deals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1500" dirty="0" smtClean="0"/>
              <a:t>Corruption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sz="1500" dirty="0" smtClean="0"/>
              <a:t>Dealing with authorities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sz="1500" dirty="0" smtClean="0"/>
              <a:t>Power over suppliers or customers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1500" dirty="0" smtClean="0"/>
              <a:t>Working with suppliers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sz="1500" dirty="0" smtClean="0"/>
              <a:t>Ethical sourcing e.g. Fairtrade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sz="1500" dirty="0" smtClean="0"/>
              <a:t>Fair payment terms</a:t>
            </a:r>
          </a:p>
        </p:txBody>
      </p:sp>
      <p:sp>
        <p:nvSpPr>
          <p:cNvPr id="6" name="Action Button: Document 5">
            <a:hlinkClick r:id="rId3" highlightClick="1"/>
          </p:cNvPr>
          <p:cNvSpPr/>
          <p:nvPr/>
        </p:nvSpPr>
        <p:spPr>
          <a:xfrm>
            <a:off x="665820" y="4797152"/>
            <a:ext cx="504056" cy="648072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07504" y="5661248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Does ethics relate to tactical decisions e.g. advertising?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11843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Political environment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988840"/>
            <a:ext cx="6840760" cy="3840163"/>
          </a:xfrm>
        </p:spPr>
        <p:txBody>
          <a:bodyPr/>
          <a:lstStyle/>
          <a:p>
            <a:r>
              <a:rPr lang="en-GB" dirty="0" smtClean="0"/>
              <a:t>The political environment is the government actions that impact on the strategic and functional decisions made by businesses</a:t>
            </a:r>
          </a:p>
          <a:p>
            <a:r>
              <a:rPr lang="en-GB" dirty="0" smtClean="0"/>
              <a:t>These actions can be by local, national or international authorities</a:t>
            </a:r>
          </a:p>
          <a:p>
            <a:r>
              <a:rPr lang="en-GB" dirty="0" smtClean="0"/>
              <a:t>They will impact heavily on the competitive environment and the infrastructure that allows businesses to operate effectively</a:t>
            </a:r>
            <a:endParaRPr lang="en-GB" dirty="0"/>
          </a:p>
        </p:txBody>
      </p:sp>
      <p:sp>
        <p:nvSpPr>
          <p:cNvPr id="4" name="Action Button: Help 3">
            <a:hlinkClick r:id="rId3" highlightClick="1"/>
          </p:cNvPr>
          <p:cNvSpPr/>
          <p:nvPr/>
        </p:nvSpPr>
        <p:spPr>
          <a:xfrm>
            <a:off x="539552" y="2420888"/>
            <a:ext cx="720080" cy="86409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3573016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How the UK Government works.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73531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Ethical factors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772816"/>
            <a:ext cx="7236296" cy="38401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Environmental</a:t>
            </a:r>
          </a:p>
          <a:p>
            <a:pPr lvl="1"/>
            <a:r>
              <a:rPr lang="en-GB" dirty="0" smtClean="0"/>
              <a:t>Responsibility to the planet</a:t>
            </a:r>
          </a:p>
          <a:p>
            <a:pPr lvl="1"/>
            <a:r>
              <a:rPr lang="en-GB" dirty="0" smtClean="0"/>
              <a:t>Air, water and noise pollution</a:t>
            </a:r>
          </a:p>
          <a:p>
            <a:pPr lvl="1"/>
            <a:r>
              <a:rPr lang="en-GB" dirty="0" smtClean="0"/>
              <a:t>Longer term impact s e.g. global warming, non-renewable resources</a:t>
            </a:r>
          </a:p>
          <a:p>
            <a:r>
              <a:rPr lang="en-GB" dirty="0" smtClean="0"/>
              <a:t>Animal rights</a:t>
            </a:r>
          </a:p>
          <a:p>
            <a:pPr lvl="1"/>
            <a:r>
              <a:rPr lang="en-GB" dirty="0" smtClean="0"/>
              <a:t>Not testing on animals</a:t>
            </a:r>
          </a:p>
          <a:p>
            <a:pPr lvl="1"/>
            <a:r>
              <a:rPr lang="en-GB" dirty="0" smtClean="0"/>
              <a:t>Animal welfare e.g. free range chickens</a:t>
            </a:r>
          </a:p>
        </p:txBody>
      </p:sp>
      <p:sp>
        <p:nvSpPr>
          <p:cNvPr id="6" name="Action Button: Document 5">
            <a:hlinkClick r:id="rId3" highlightClick="1"/>
          </p:cNvPr>
          <p:cNvSpPr/>
          <p:nvPr/>
        </p:nvSpPr>
        <p:spPr>
          <a:xfrm>
            <a:off x="755576" y="4077072"/>
            <a:ext cx="504056" cy="79208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07504" y="5085184"/>
            <a:ext cx="172819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The waste mountain of coffee </a:t>
            </a:r>
            <a:r>
              <a:rPr lang="en-GB" sz="1400" dirty="0" smtClean="0"/>
              <a:t>cups.</a:t>
            </a:r>
            <a:endParaRPr lang="en-GB" sz="1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158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Ethical </a:t>
            </a:r>
            <a:r>
              <a:rPr lang="en-GB" sz="2400" dirty="0" smtClean="0"/>
              <a:t>factors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504" y="1916832"/>
            <a:ext cx="8784976" cy="3840163"/>
          </a:xfrm>
        </p:spPr>
        <p:txBody>
          <a:bodyPr/>
          <a:lstStyle/>
          <a:p>
            <a:r>
              <a:rPr lang="en-GB" dirty="0" smtClean="0"/>
              <a:t>Treatment of workers, suppliers and customers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468875"/>
              </p:ext>
            </p:extLst>
          </p:nvPr>
        </p:nvGraphicFramePr>
        <p:xfrm>
          <a:off x="251519" y="2708920"/>
          <a:ext cx="8640960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880320"/>
                <a:gridCol w="288032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Workers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Suppliers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Customers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Non-discriminatory</a:t>
                      </a:r>
                      <a:r>
                        <a:rPr lang="en-GB" baseline="0" dirty="0" smtClean="0"/>
                        <a:t> treatment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Pay and working conditions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Workplace bullying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Fair references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Truthful information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Payments on time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Honour contracts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Not</a:t>
                      </a:r>
                      <a:r>
                        <a:rPr lang="en-GB" baseline="0" dirty="0" smtClean="0"/>
                        <a:t> bullying small suppliers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Fair pricing, non exploitative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Truthful information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Supply chain transparency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Honest advertising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862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Legal environment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988840"/>
            <a:ext cx="6912768" cy="3840163"/>
          </a:xfrm>
        </p:spPr>
        <p:txBody>
          <a:bodyPr>
            <a:noAutofit/>
          </a:bodyPr>
          <a:lstStyle/>
          <a:p>
            <a:r>
              <a:rPr lang="en-GB" sz="2400" b="1" dirty="0" smtClean="0">
                <a:solidFill>
                  <a:srgbClr val="0070C0"/>
                </a:solidFill>
              </a:rPr>
              <a:t>Legislation</a:t>
            </a:r>
            <a:r>
              <a:rPr lang="en-GB" sz="2400" dirty="0" smtClean="0"/>
              <a:t> involves creating and enacting laws in order to protect individuals, businesses and society as a whole</a:t>
            </a:r>
          </a:p>
          <a:p>
            <a:r>
              <a:rPr lang="en-GB" sz="2400" dirty="0" smtClean="0"/>
              <a:t>The </a:t>
            </a:r>
            <a:r>
              <a:rPr lang="en-GB" sz="2400" b="1" dirty="0" smtClean="0">
                <a:solidFill>
                  <a:srgbClr val="0070C0"/>
                </a:solidFill>
              </a:rPr>
              <a:t>legal environment </a:t>
            </a:r>
            <a:r>
              <a:rPr lang="en-GB" sz="2400" dirty="0" smtClean="0"/>
              <a:t>describes the collection of legislation that impact on the activities of organisations</a:t>
            </a:r>
          </a:p>
          <a:p>
            <a:pPr lvl="1"/>
            <a:r>
              <a:rPr lang="en-GB" sz="2400" dirty="0" smtClean="0"/>
              <a:t>Laws are passed through UK Acts of Parliament</a:t>
            </a:r>
          </a:p>
          <a:p>
            <a:pPr lvl="1"/>
            <a:r>
              <a:rPr lang="en-GB" sz="2400" dirty="0" smtClean="0"/>
              <a:t>The UK is subject to EU laws but this is likely to gradually change after leaving the European Union</a:t>
            </a:r>
            <a:endParaRPr lang="en-GB" sz="2400" dirty="0"/>
          </a:p>
        </p:txBody>
      </p:sp>
      <p:sp>
        <p:nvSpPr>
          <p:cNvPr id="4" name="Action Button: Movie 3">
            <a:hlinkClick r:id="rId3" highlightClick="1"/>
          </p:cNvPr>
          <p:cNvSpPr/>
          <p:nvPr/>
        </p:nvSpPr>
        <p:spPr>
          <a:xfrm>
            <a:off x="432498" y="5157192"/>
            <a:ext cx="1080120" cy="648072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1158" y="5949280"/>
            <a:ext cx="18288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Should Sunday trading hours be dictated by the Law?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60977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Legal environment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988840"/>
            <a:ext cx="6912768" cy="45365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Competition </a:t>
            </a:r>
            <a:r>
              <a:rPr lang="en-GB" dirty="0"/>
              <a:t>law </a:t>
            </a:r>
            <a:r>
              <a:rPr lang="en-GB" dirty="0" smtClean="0"/>
              <a:t>looks to </a:t>
            </a:r>
            <a:r>
              <a:rPr lang="en-GB" dirty="0"/>
              <a:t>promote </a:t>
            </a:r>
            <a:r>
              <a:rPr lang="en-GB" dirty="0" smtClean="0"/>
              <a:t>fair competition in markets and stop the abuse of consumers by businesses due to monopoly power. This means that anticompetitive practices such as price fixing between businesses are illegal.</a:t>
            </a:r>
          </a:p>
          <a:p>
            <a:pPr marL="0" indent="0">
              <a:buNone/>
            </a:pPr>
            <a:r>
              <a:rPr lang="en-GB" dirty="0" smtClean="0"/>
              <a:t>Mergers and takeovers are monitored and will not be allowed if it is deemed that they significantly reduce competition. </a:t>
            </a:r>
          </a:p>
          <a:p>
            <a:pPr marL="0" indent="0">
              <a:buNone/>
            </a:pPr>
            <a:r>
              <a:rPr lang="en-GB" dirty="0"/>
              <a:t>M</a:t>
            </a:r>
            <a:r>
              <a:rPr lang="en-GB" dirty="0" smtClean="0"/>
              <a:t>arkets that are not competitive will be investigated with a view to increasing competition.</a:t>
            </a:r>
          </a:p>
          <a:p>
            <a:pPr marL="0" indent="0">
              <a:buNone/>
            </a:pPr>
            <a:r>
              <a:rPr lang="en-GB" dirty="0"/>
              <a:t>Firms are not allowed: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to agree prices with competitors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to limit production in order to reduce competition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partition markets or customers between each other e.g. geographically where each firm takes a different region to avoid competition</a:t>
            </a:r>
          </a:p>
          <a:p>
            <a:pPr marL="0" indent="0">
              <a:buNone/>
            </a:pPr>
            <a:r>
              <a:rPr lang="en-GB" dirty="0"/>
              <a:t>Despite the UK voting to leave the EU in June 2016 it is likely that we will still have to abide by a majority of these laws in order to carry on trading with EU countries.</a:t>
            </a:r>
          </a:p>
          <a:p>
            <a:pPr marL="0" indent="0">
              <a:buNone/>
            </a:pPr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53752" y="2276872"/>
            <a:ext cx="1763688" cy="2167791"/>
            <a:chOff x="53752" y="2276872"/>
            <a:chExt cx="1763688" cy="2167791"/>
          </a:xfrm>
        </p:grpSpPr>
        <p:sp>
          <p:nvSpPr>
            <p:cNvPr id="6" name="Action Button: Document 5">
              <a:hlinkClick r:id="rId3" highlightClick="1"/>
            </p:cNvPr>
            <p:cNvSpPr/>
            <p:nvPr/>
          </p:nvSpPr>
          <p:spPr>
            <a:xfrm>
              <a:off x="539552" y="2276872"/>
              <a:ext cx="792088" cy="1008112"/>
            </a:xfrm>
            <a:prstGeom prst="actionButtonDocumen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3752" y="3429000"/>
              <a:ext cx="176368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Top model agencies accused of price fixing by </a:t>
              </a:r>
              <a:r>
                <a:rPr lang="en-GB" sz="1400" dirty="0" smtClean="0"/>
                <a:t>watchdog.</a:t>
              </a:r>
              <a:endParaRPr lang="en-GB" sz="1400" dirty="0"/>
            </a:p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56470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Legal </a:t>
            </a:r>
            <a:r>
              <a:rPr lang="en-GB" sz="2400" dirty="0"/>
              <a:t>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916832"/>
            <a:ext cx="6624736" cy="3840163"/>
          </a:xfrm>
        </p:spPr>
        <p:txBody>
          <a:bodyPr/>
          <a:lstStyle/>
          <a:p>
            <a:r>
              <a:rPr lang="en-GB" dirty="0" smtClean="0"/>
              <a:t>Areas of legislation affecting businesses include:</a:t>
            </a:r>
          </a:p>
          <a:p>
            <a:pPr lvl="1"/>
            <a:r>
              <a:rPr lang="en-GB" dirty="0" smtClean="0"/>
              <a:t>Ability of businesses to issue free carrier bags</a:t>
            </a:r>
          </a:p>
          <a:p>
            <a:pPr lvl="1"/>
            <a:r>
              <a:rPr lang="en-GB" dirty="0" smtClean="0"/>
              <a:t>Display of cigarettes</a:t>
            </a:r>
          </a:p>
          <a:p>
            <a:pPr lvl="1"/>
            <a:r>
              <a:rPr lang="en-GB" dirty="0" smtClean="0"/>
              <a:t>Living wage</a:t>
            </a:r>
          </a:p>
          <a:p>
            <a:pPr lvl="1"/>
            <a:r>
              <a:rPr lang="en-GB" dirty="0" smtClean="0"/>
              <a:t>Trading hours</a:t>
            </a:r>
          </a:p>
          <a:p>
            <a:pPr lvl="1"/>
            <a:r>
              <a:rPr lang="en-GB" dirty="0" smtClean="0"/>
              <a:t>Labelling and packaging</a:t>
            </a:r>
          </a:p>
          <a:p>
            <a:pPr lvl="1"/>
            <a:r>
              <a:rPr lang="en-GB" dirty="0" smtClean="0"/>
              <a:t>Advertising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Action Button: Document 3">
            <a:hlinkClick r:id="rId3" highlightClick="1"/>
          </p:cNvPr>
          <p:cNvSpPr/>
          <p:nvPr/>
        </p:nvSpPr>
        <p:spPr>
          <a:xfrm>
            <a:off x="611560" y="2996952"/>
            <a:ext cx="504056" cy="720080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9512" y="4005064"/>
            <a:ext cx="15841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Should there be a sugar tax and ban on offers?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84915789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Legal environment – research activity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916832"/>
            <a:ext cx="6624736" cy="4536504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Are your chosen businesses either a </a:t>
            </a:r>
            <a:r>
              <a:rPr lang="en-GB" dirty="0" smtClean="0"/>
              <a:t>partnership, a charity or a </a:t>
            </a:r>
            <a:r>
              <a:rPr lang="en-GB" dirty="0" smtClean="0"/>
              <a:t>company?</a:t>
            </a:r>
          </a:p>
          <a:p>
            <a:pPr lvl="1"/>
            <a:r>
              <a:rPr lang="en-GB" dirty="0" smtClean="0"/>
              <a:t>As appropriate research:</a:t>
            </a:r>
          </a:p>
          <a:p>
            <a:pPr lvl="2"/>
            <a:r>
              <a:rPr lang="en-GB" dirty="0" smtClean="0"/>
              <a:t>Partnership Act</a:t>
            </a:r>
          </a:p>
          <a:p>
            <a:pPr lvl="2"/>
            <a:r>
              <a:rPr lang="en-GB" dirty="0" smtClean="0"/>
              <a:t>Company Act </a:t>
            </a:r>
            <a:endParaRPr lang="en-GB" dirty="0"/>
          </a:p>
          <a:p>
            <a:pPr lvl="2"/>
            <a:r>
              <a:rPr lang="en-GB" dirty="0" smtClean="0"/>
              <a:t>Charities Act</a:t>
            </a:r>
          </a:p>
          <a:p>
            <a:r>
              <a:rPr lang="en-GB" dirty="0" smtClean="0"/>
              <a:t>What industries are your </a:t>
            </a:r>
            <a:r>
              <a:rPr lang="en-GB" dirty="0" smtClean="0"/>
              <a:t>businesses </a:t>
            </a:r>
            <a:r>
              <a:rPr lang="en-GB" dirty="0" smtClean="0"/>
              <a:t>in?</a:t>
            </a:r>
          </a:p>
          <a:p>
            <a:pPr lvl="1"/>
            <a:r>
              <a:rPr lang="en-GB" dirty="0" smtClean="0"/>
              <a:t>Are there any regulators?</a:t>
            </a:r>
          </a:p>
          <a:p>
            <a:r>
              <a:rPr lang="en-GB" dirty="0" smtClean="0"/>
              <a:t>Identify at least one other area of legislation that affects your businesses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941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844824"/>
            <a:ext cx="7164288" cy="4824536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In this topic you have learnt about</a:t>
            </a:r>
          </a:p>
          <a:p>
            <a:pPr lvl="1"/>
            <a:r>
              <a:rPr lang="en-GB" dirty="0"/>
              <a:t>Political, e.g. government support, membership of trading communities such as the European Union</a:t>
            </a:r>
          </a:p>
          <a:p>
            <a:pPr lvl="1"/>
            <a:r>
              <a:rPr lang="en-GB" dirty="0"/>
              <a:t>Economic, fiscal, monetary and other government policies e.g. supply side policy, economic growth, exchange rates</a:t>
            </a:r>
          </a:p>
          <a:p>
            <a:pPr lvl="1"/>
            <a:r>
              <a:rPr lang="en-GB" dirty="0"/>
              <a:t>Social attitudes to saving, spending and debt; social responsibility requirements; change e.g. to demographic trends, consumers’ tastes/preferences</a:t>
            </a:r>
          </a:p>
          <a:p>
            <a:pPr lvl="1"/>
            <a:r>
              <a:rPr lang="en-GB" dirty="0"/>
              <a:t>Technological change, e.g.  Automation; improved communications</a:t>
            </a:r>
          </a:p>
          <a:p>
            <a:pPr lvl="1"/>
            <a:r>
              <a:rPr lang="en-GB" dirty="0"/>
              <a:t>Environmental factors and ethical trends, e.g. carbon emissions, waste, recycling, pollution</a:t>
            </a:r>
          </a:p>
          <a:p>
            <a:pPr lvl="1"/>
            <a:r>
              <a:rPr lang="en-GB" dirty="0"/>
              <a:t>Legal environment, e.g. Partnership Act 1890, Companies Act 2006, Charities Act 2011, Competition Act 1998, UK Corporate Governance  Code, financial services regulation, industry regulators, government departments</a:t>
            </a:r>
          </a:p>
          <a:p>
            <a:endParaRPr lang="en-GB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51720" y="476672"/>
            <a:ext cx="70922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000000"/>
                </a:solidFill>
              </a:rPr>
              <a:t>External Environment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13730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916832"/>
            <a:ext cx="7200800" cy="4536504"/>
          </a:xfrm>
        </p:spPr>
        <p:txBody>
          <a:bodyPr/>
          <a:lstStyle/>
          <a:p>
            <a:r>
              <a:rPr lang="en-GB" dirty="0" smtClean="0"/>
              <a:t>The government can provide </a:t>
            </a:r>
            <a:r>
              <a:rPr lang="en-GB" b="1" dirty="0" smtClean="0">
                <a:solidFill>
                  <a:srgbClr val="0070C0"/>
                </a:solidFill>
              </a:rPr>
              <a:t>grants</a:t>
            </a:r>
            <a:r>
              <a:rPr lang="en-GB" dirty="0" smtClean="0"/>
              <a:t> to businesses for specific purposes e.g. relocation</a:t>
            </a:r>
          </a:p>
          <a:p>
            <a:pPr lvl="1"/>
            <a:r>
              <a:rPr lang="en-GB" dirty="0" smtClean="0"/>
              <a:t>Can be from Local, National or European Government</a:t>
            </a:r>
          </a:p>
          <a:p>
            <a:r>
              <a:rPr lang="en-GB" dirty="0" smtClean="0"/>
              <a:t>The government can provide </a:t>
            </a:r>
            <a:r>
              <a:rPr lang="en-GB" b="1" dirty="0" smtClean="0">
                <a:solidFill>
                  <a:srgbClr val="0070C0"/>
                </a:solidFill>
              </a:rPr>
              <a:t>training</a:t>
            </a:r>
            <a:r>
              <a:rPr lang="en-GB" dirty="0" smtClean="0"/>
              <a:t> to start up businesses in a variety of areas:</a:t>
            </a:r>
          </a:p>
          <a:p>
            <a:pPr lvl="1"/>
            <a:r>
              <a:rPr lang="en-GB" dirty="0" smtClean="0"/>
              <a:t>Financial e.g. small business accounts</a:t>
            </a:r>
          </a:p>
          <a:p>
            <a:pPr lvl="1"/>
            <a:r>
              <a:rPr lang="en-GB" dirty="0" smtClean="0"/>
              <a:t>Marketing e.g. how to target market segments</a:t>
            </a:r>
          </a:p>
          <a:p>
            <a:pPr lvl="1"/>
            <a:r>
              <a:rPr lang="en-GB" dirty="0" smtClean="0"/>
              <a:t>Operations management e.g. advice on location</a:t>
            </a:r>
          </a:p>
          <a:p>
            <a:pPr lvl="1"/>
            <a:r>
              <a:rPr lang="en-GB" dirty="0" smtClean="0"/>
              <a:t>People e.g. how to recruit a suitable workforce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835696" y="260648"/>
            <a:ext cx="6984776" cy="1143000"/>
          </a:xfrm>
        </p:spPr>
        <p:txBody>
          <a:bodyPr>
            <a:noAutofit/>
          </a:bodyPr>
          <a:lstStyle/>
          <a:p>
            <a:r>
              <a:rPr lang="en-GB" sz="2400" dirty="0" smtClean="0"/>
              <a:t>Political environment - 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/>
              <a:t>Government support</a:t>
            </a:r>
            <a:endParaRPr lang="en-GB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107504" y="2420888"/>
            <a:ext cx="1656184" cy="2178824"/>
            <a:chOff x="107504" y="2420888"/>
            <a:chExt cx="1656184" cy="2178824"/>
          </a:xfrm>
        </p:grpSpPr>
        <p:sp>
          <p:nvSpPr>
            <p:cNvPr id="6" name="Action Button: Document 5">
              <a:hlinkClick r:id="rId3" highlightClick="1"/>
            </p:cNvPr>
            <p:cNvSpPr/>
            <p:nvPr/>
          </p:nvSpPr>
          <p:spPr>
            <a:xfrm>
              <a:off x="611560" y="2420888"/>
              <a:ext cx="576064" cy="1080120"/>
            </a:xfrm>
            <a:prstGeom prst="actionButtonDocumen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7504" y="3861048"/>
              <a:ext cx="165618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Why does the Government support  SMEs?</a:t>
              </a:r>
              <a:endParaRPr lang="en-GB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4605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228600"/>
            <a:ext cx="6923112" cy="1143000"/>
          </a:xfrm>
        </p:spPr>
        <p:txBody>
          <a:bodyPr>
            <a:noAutofit/>
          </a:bodyPr>
          <a:lstStyle/>
          <a:p>
            <a:r>
              <a:rPr lang="en-GB" sz="2400" dirty="0" smtClean="0"/>
              <a:t>Political environment - 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/>
              <a:t>enterprise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988840"/>
            <a:ext cx="7056784" cy="4752528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Entrepreneurs and SMEs impact on businesses in a number of ways:</a:t>
            </a:r>
          </a:p>
          <a:p>
            <a:pPr lvl="1"/>
            <a:r>
              <a:rPr lang="en-GB" dirty="0" smtClean="0"/>
              <a:t>Create competition</a:t>
            </a:r>
          </a:p>
          <a:p>
            <a:pPr lvl="1"/>
            <a:r>
              <a:rPr lang="en-GB" dirty="0" smtClean="0"/>
              <a:t>Supply goods and services</a:t>
            </a:r>
          </a:p>
          <a:p>
            <a:pPr lvl="1"/>
            <a:r>
              <a:rPr lang="en-GB" dirty="0" smtClean="0"/>
              <a:t>Offer specialisms and expertise</a:t>
            </a:r>
          </a:p>
          <a:p>
            <a:pPr lvl="1"/>
            <a:r>
              <a:rPr lang="en-GB" dirty="0" smtClean="0"/>
              <a:t>Buy  goods and services</a:t>
            </a:r>
          </a:p>
          <a:p>
            <a:r>
              <a:rPr lang="en-GB" dirty="0"/>
              <a:t>Entrepreneurs and SMEs impact on the economy in a number of ways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Provide employment</a:t>
            </a:r>
          </a:p>
          <a:p>
            <a:pPr lvl="1"/>
            <a:r>
              <a:rPr lang="en-GB" dirty="0" smtClean="0"/>
              <a:t>Pay taxes</a:t>
            </a:r>
          </a:p>
          <a:p>
            <a:pPr lvl="1"/>
            <a:r>
              <a:rPr lang="en-GB" dirty="0" smtClean="0"/>
              <a:t>Social benefits</a:t>
            </a:r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Action Button: Document 3">
            <a:hlinkClick r:id="rId3" highlightClick="1"/>
          </p:cNvPr>
          <p:cNvSpPr/>
          <p:nvPr/>
        </p:nvSpPr>
        <p:spPr>
          <a:xfrm>
            <a:off x="557808" y="1916832"/>
            <a:ext cx="648072" cy="79208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924944"/>
            <a:ext cx="17636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Why do you think that the Government has a target to spend 25% of its budget with SMEs?</a:t>
            </a:r>
            <a:endParaRPr lang="en-GB" sz="1400" dirty="0"/>
          </a:p>
        </p:txBody>
      </p:sp>
      <p:sp>
        <p:nvSpPr>
          <p:cNvPr id="6" name="Action Button: Movie 5">
            <a:hlinkClick r:id="rId4" highlightClick="1"/>
          </p:cNvPr>
          <p:cNvSpPr/>
          <p:nvPr/>
        </p:nvSpPr>
        <p:spPr>
          <a:xfrm>
            <a:off x="449796" y="4365104"/>
            <a:ext cx="864096" cy="576064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5496" y="5229200"/>
            <a:ext cx="17281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Welsh politicians argue that SMEs are the lifeblood of the welsh economy. How important are SMEs in your area?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3897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988840"/>
            <a:ext cx="6779096" cy="4680520"/>
          </a:xfrm>
        </p:spPr>
        <p:txBody>
          <a:bodyPr>
            <a:normAutofit/>
          </a:bodyPr>
          <a:lstStyle/>
          <a:p>
            <a:r>
              <a:rPr lang="en-GB" sz="1800" b="1" dirty="0" smtClean="0">
                <a:solidFill>
                  <a:srgbClr val="0070C0"/>
                </a:solidFill>
              </a:rPr>
              <a:t>Regulation</a:t>
            </a:r>
            <a:r>
              <a:rPr lang="en-GB" sz="1800" b="1" dirty="0" smtClean="0"/>
              <a:t> </a:t>
            </a:r>
            <a:r>
              <a:rPr lang="en-GB" sz="1800" dirty="0" smtClean="0"/>
              <a:t>is undertaken by government to create competitive markets</a:t>
            </a:r>
          </a:p>
          <a:p>
            <a:r>
              <a:rPr lang="en-GB" sz="1800" dirty="0" smtClean="0"/>
              <a:t>The government believes that this will protect the interests of consumers so that they are not exploited by businesses</a:t>
            </a:r>
          </a:p>
          <a:p>
            <a:r>
              <a:rPr lang="en-GB" sz="1800" dirty="0" smtClean="0"/>
              <a:t>Effective regulation will lead to greater choice and lower prices</a:t>
            </a:r>
          </a:p>
          <a:p>
            <a:r>
              <a:rPr lang="en-GB" sz="1800" dirty="0" smtClean="0"/>
              <a:t>Regulation takes place in a number of industries such as telecoms, water and energy</a:t>
            </a:r>
          </a:p>
          <a:p>
            <a:r>
              <a:rPr lang="en-GB" sz="1800" dirty="0" smtClean="0"/>
              <a:t>A key reason for regulation is to create conditions for continued investment in infrastructure in important areas of the economy</a:t>
            </a:r>
            <a:endParaRPr lang="en-GB" sz="14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835696" y="228600"/>
            <a:ext cx="6851104" cy="1143000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Political environment - </a:t>
            </a:r>
            <a:br>
              <a:rPr lang="en-GB" sz="2400" dirty="0">
                <a:solidFill>
                  <a:srgbClr val="000000"/>
                </a:solidFill>
              </a:rPr>
            </a:br>
            <a:r>
              <a:rPr lang="en-GB" sz="2400" dirty="0">
                <a:solidFill>
                  <a:srgbClr val="000000"/>
                </a:solidFill>
              </a:rPr>
              <a:t>Government support</a:t>
            </a:r>
            <a:endParaRPr lang="en-GB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26023" y="1772816"/>
            <a:ext cx="169168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Preparing for assessment:</a:t>
            </a:r>
          </a:p>
          <a:p>
            <a:pPr algn="ctr"/>
            <a:r>
              <a:rPr lang="en-GB" sz="1400" dirty="0"/>
              <a:t>Are there any regulations that apply specifically to the actions of your businesses?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86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916832"/>
            <a:ext cx="7056784" cy="4536504"/>
          </a:xfrm>
        </p:spPr>
        <p:txBody>
          <a:bodyPr>
            <a:noAutofit/>
          </a:bodyPr>
          <a:lstStyle/>
          <a:p>
            <a:pPr lvl="0"/>
            <a:r>
              <a:rPr lang="en-GB" sz="1800" b="1" dirty="0">
                <a:solidFill>
                  <a:srgbClr val="0070C0"/>
                </a:solidFill>
              </a:rPr>
              <a:t>De-regulation</a:t>
            </a:r>
            <a:r>
              <a:rPr lang="en-GB" sz="1800" b="1" dirty="0">
                <a:solidFill>
                  <a:srgbClr val="FF0000"/>
                </a:solidFill>
              </a:rPr>
              <a:t> </a:t>
            </a:r>
            <a:r>
              <a:rPr lang="en-GB" sz="1800" dirty="0">
                <a:solidFill>
                  <a:prstClr val="black"/>
                </a:solidFill>
              </a:rPr>
              <a:t>is the opening up of markets to new competition through the removal of rules and regulations that created </a:t>
            </a:r>
            <a:r>
              <a:rPr lang="en-GB" sz="1800" b="1" dirty="0">
                <a:solidFill>
                  <a:srgbClr val="0070C0"/>
                </a:solidFill>
              </a:rPr>
              <a:t>barriers to </a:t>
            </a:r>
            <a:r>
              <a:rPr lang="en-GB" sz="1800" b="1" dirty="0" smtClean="0">
                <a:solidFill>
                  <a:srgbClr val="0070C0"/>
                </a:solidFill>
              </a:rPr>
              <a:t>entry</a:t>
            </a:r>
            <a:endParaRPr lang="en-GB" sz="1800" dirty="0">
              <a:solidFill>
                <a:srgbClr val="0070C0"/>
              </a:solidFill>
            </a:endParaRPr>
          </a:p>
          <a:p>
            <a:r>
              <a:rPr lang="en-GB" sz="1800" dirty="0" smtClean="0"/>
              <a:t>Arguments for de-regulation include:</a:t>
            </a:r>
          </a:p>
          <a:p>
            <a:pPr lvl="1"/>
            <a:r>
              <a:rPr lang="en-GB" sz="1800" dirty="0" smtClean="0"/>
              <a:t>The creation of competitive markets will lead to greater efficiency</a:t>
            </a:r>
          </a:p>
          <a:p>
            <a:pPr lvl="2"/>
            <a:r>
              <a:rPr lang="en-GB" dirty="0" smtClean="0"/>
              <a:t>Businesses strive to reduce costs in order to compete effectively</a:t>
            </a:r>
          </a:p>
          <a:p>
            <a:pPr lvl="2"/>
            <a:r>
              <a:rPr lang="en-GB" dirty="0" smtClean="0"/>
              <a:t>Businesses strive to meet consumer demand by reducing price and providing a greater range of products</a:t>
            </a:r>
            <a:endParaRPr lang="en-GB" dirty="0"/>
          </a:p>
          <a:p>
            <a:pPr lvl="1"/>
            <a:r>
              <a:rPr lang="en-GB" sz="1800" dirty="0" smtClean="0"/>
              <a:t>Less government intervention allows firms to produce to the needs of the market</a:t>
            </a:r>
            <a:endParaRPr lang="en-GB" sz="18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907704" y="228600"/>
            <a:ext cx="6779096" cy="1143000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Political environment - </a:t>
            </a:r>
            <a:br>
              <a:rPr lang="en-GB" sz="2400" dirty="0">
                <a:solidFill>
                  <a:srgbClr val="000000"/>
                </a:solidFill>
              </a:rPr>
            </a:br>
            <a:r>
              <a:rPr lang="en-GB" sz="2400" dirty="0">
                <a:solidFill>
                  <a:srgbClr val="000000"/>
                </a:solidFill>
              </a:rPr>
              <a:t>Government support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9166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844824"/>
            <a:ext cx="6840760" cy="4752528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buNone/>
              <a:defRPr/>
            </a:pPr>
            <a:r>
              <a:rPr lang="en-GB" dirty="0" smtClean="0"/>
              <a:t>Governments will look to improve the infrastructure to help businesses operate more effectively. 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lang="en-GB" dirty="0"/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GB" dirty="0" smtClean="0"/>
              <a:t>This will include the: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lang="en-GB" b="1" dirty="0">
              <a:solidFill>
                <a:srgbClr val="7030A0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GB" sz="2000" b="1" dirty="0">
                <a:solidFill>
                  <a:srgbClr val="0070C0"/>
                </a:solidFill>
              </a:rPr>
              <a:t>Transport network</a:t>
            </a:r>
          </a:p>
          <a:p>
            <a:pPr marL="0" indent="0">
              <a:spcBef>
                <a:spcPts val="0"/>
              </a:spcBef>
              <a:buClr>
                <a:schemeClr val="accent2"/>
              </a:buClr>
              <a:buNone/>
              <a:defRPr/>
            </a:pPr>
            <a:r>
              <a:rPr lang="en-GB" sz="2000" dirty="0"/>
              <a:t>Improves ease and speed of connections e.g. rail, road and </a:t>
            </a:r>
            <a:r>
              <a:rPr lang="en-GB" sz="2000" dirty="0" smtClean="0"/>
              <a:t>air</a:t>
            </a:r>
            <a:endParaRPr lang="en-GB" sz="2000" dirty="0"/>
          </a:p>
          <a:p>
            <a:pPr marL="0" indent="0">
              <a:spcBef>
                <a:spcPts val="0"/>
              </a:spcBef>
              <a:buClr>
                <a:schemeClr val="accent2"/>
              </a:buClr>
              <a:buNone/>
              <a:defRPr/>
            </a:pPr>
            <a:endParaRPr lang="en-GB" sz="2000" b="1" dirty="0">
              <a:solidFill>
                <a:srgbClr val="00B0F0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GB" sz="2000" b="1" dirty="0" smtClean="0">
                <a:solidFill>
                  <a:srgbClr val="0070C0"/>
                </a:solidFill>
              </a:rPr>
              <a:t>Provision of utilities</a:t>
            </a:r>
            <a:endParaRPr lang="en-GB" sz="2000" b="1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Clr>
                <a:schemeClr val="accent2"/>
              </a:buClr>
              <a:buNone/>
              <a:defRPr/>
            </a:pPr>
            <a:r>
              <a:rPr lang="en-GB" sz="2000" dirty="0"/>
              <a:t>Ensuring electricity, gas, water etc. are adequately supplied</a:t>
            </a:r>
          </a:p>
          <a:p>
            <a:pPr marL="0" indent="0">
              <a:spcBef>
                <a:spcPts val="0"/>
              </a:spcBef>
              <a:buClrTx/>
              <a:buNone/>
              <a:defRPr/>
            </a:pPr>
            <a:endParaRPr lang="en-GB" sz="2000" b="1" dirty="0" smtClean="0">
              <a:solidFill>
                <a:srgbClr val="00B0F0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GB" sz="2000" b="1" dirty="0" smtClean="0">
                <a:solidFill>
                  <a:srgbClr val="0070C0"/>
                </a:solidFill>
              </a:rPr>
              <a:t>Provision of information</a:t>
            </a:r>
            <a:endParaRPr lang="en-GB" sz="2000" b="1" dirty="0">
              <a:solidFill>
                <a:srgbClr val="0070C0"/>
              </a:solidFill>
            </a:endParaRP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GB" dirty="0" smtClean="0"/>
              <a:t>Ensuring </a:t>
            </a:r>
            <a:r>
              <a:rPr lang="en-GB" dirty="0"/>
              <a:t>access to fast information e.g. </a:t>
            </a:r>
            <a:r>
              <a:rPr lang="en-GB" dirty="0" smtClean="0"/>
              <a:t>broadband</a:t>
            </a:r>
          </a:p>
          <a:p>
            <a:pPr marL="0" lvl="1">
              <a:spcBef>
                <a:spcPts val="0"/>
              </a:spcBef>
              <a:buFont typeface="Wingdings" panose="05000000000000000000" pitchFamily="2" charset="2"/>
              <a:buChar char="¤"/>
              <a:defRPr/>
            </a:pPr>
            <a:endParaRPr lang="en-GB" dirty="0" smtClean="0"/>
          </a:p>
          <a:p>
            <a:pPr marL="0" indent="0">
              <a:spcBef>
                <a:spcPts val="0"/>
              </a:spcBef>
              <a:buClr>
                <a:schemeClr val="accent2"/>
              </a:buClr>
              <a:buNone/>
              <a:defRPr/>
            </a:pPr>
            <a:endParaRPr lang="en-GB" sz="18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835696" y="228600"/>
            <a:ext cx="6851104" cy="1143000"/>
          </a:xfrm>
        </p:spPr>
        <p:txBody>
          <a:bodyPr>
            <a:normAutofit/>
          </a:bodyPr>
          <a:lstStyle/>
          <a:p>
            <a:r>
              <a:rPr lang="en-GB" sz="2400" dirty="0"/>
              <a:t>Political environment - </a:t>
            </a:r>
            <a:br>
              <a:rPr lang="en-GB" sz="2400" dirty="0"/>
            </a:br>
            <a:r>
              <a:rPr lang="en-GB" sz="2400" dirty="0"/>
              <a:t>Government support</a:t>
            </a:r>
          </a:p>
        </p:txBody>
      </p:sp>
      <p:sp>
        <p:nvSpPr>
          <p:cNvPr id="6" name="Action Button: Movie 5">
            <a:hlinkClick r:id="rId3" highlightClick="1"/>
          </p:cNvPr>
          <p:cNvSpPr/>
          <p:nvPr/>
        </p:nvSpPr>
        <p:spPr>
          <a:xfrm>
            <a:off x="395536" y="1988840"/>
            <a:ext cx="1008112" cy="720080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7748" y="2891182"/>
            <a:ext cx="1763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Crossrail.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68097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">
  <a:themeElements>
    <a:clrScheme name="Custom 1">
      <a:dk1>
        <a:srgbClr val="000000"/>
      </a:dk1>
      <a:lt1>
        <a:srgbClr val="FFFFFF"/>
      </a:lt1>
      <a:dk2>
        <a:srgbClr val="FEDD61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3544</TotalTime>
  <Words>4741</Words>
  <Application>Microsoft Office PowerPoint</Application>
  <PresentationFormat>On-screen Show (4:3)</PresentationFormat>
  <Paragraphs>591</Paragraphs>
  <Slides>46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Mod</vt:lpstr>
      <vt:lpstr>External Environment</vt:lpstr>
      <vt:lpstr>External Environment</vt:lpstr>
      <vt:lpstr>PESTLE</vt:lpstr>
      <vt:lpstr>Political environment</vt:lpstr>
      <vt:lpstr>Political environment -  Government support</vt:lpstr>
      <vt:lpstr>Political environment -  enterprise</vt:lpstr>
      <vt:lpstr>Political environment -  Government support</vt:lpstr>
      <vt:lpstr>Political environment -  Government support</vt:lpstr>
      <vt:lpstr>Political environment -  Government support</vt:lpstr>
      <vt:lpstr>Trading communities</vt:lpstr>
      <vt:lpstr>     The European Union      </vt:lpstr>
      <vt:lpstr>EU enlargement</vt:lpstr>
      <vt:lpstr>Impact on businesses of trading communities</vt:lpstr>
      <vt:lpstr>Economic environment</vt:lpstr>
      <vt:lpstr>Inflation</vt:lpstr>
      <vt:lpstr>Inflation</vt:lpstr>
      <vt:lpstr>Exchange rates</vt:lpstr>
      <vt:lpstr>Exchange rates</vt:lpstr>
      <vt:lpstr>Interest rates</vt:lpstr>
      <vt:lpstr>Taxation</vt:lpstr>
      <vt:lpstr>Government spending</vt:lpstr>
      <vt:lpstr>Business cycle</vt:lpstr>
      <vt:lpstr>Economic environment</vt:lpstr>
      <vt:lpstr>Social environment</vt:lpstr>
      <vt:lpstr>Social environment</vt:lpstr>
      <vt:lpstr>Social environment</vt:lpstr>
      <vt:lpstr> Other social factors</vt:lpstr>
      <vt:lpstr>Social environment</vt:lpstr>
      <vt:lpstr>Technological change</vt:lpstr>
      <vt:lpstr>Automation</vt:lpstr>
      <vt:lpstr>Communication</vt:lpstr>
      <vt:lpstr>Technological change </vt:lpstr>
      <vt:lpstr>Technological change</vt:lpstr>
      <vt:lpstr>Environmental factors</vt:lpstr>
      <vt:lpstr> Environmental factors</vt:lpstr>
      <vt:lpstr> Environmental factors</vt:lpstr>
      <vt:lpstr>How businesses respond</vt:lpstr>
      <vt:lpstr>Environmentally friendly policies</vt:lpstr>
      <vt:lpstr>Ethics</vt:lpstr>
      <vt:lpstr>Ethical factors</vt:lpstr>
      <vt:lpstr>Ethical factors</vt:lpstr>
      <vt:lpstr>Legal environment</vt:lpstr>
      <vt:lpstr>Legal environment</vt:lpstr>
      <vt:lpstr>Legal environment</vt:lpstr>
      <vt:lpstr>Legal environment – research activity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Helen</cp:lastModifiedBy>
  <cp:revision>404</cp:revision>
  <dcterms:created xsi:type="dcterms:W3CDTF">2009-08-01T13:37:35Z</dcterms:created>
  <dcterms:modified xsi:type="dcterms:W3CDTF">2016-09-04T16:18:20Z</dcterms:modified>
</cp:coreProperties>
</file>