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22"/>
  </p:notesMasterIdLst>
  <p:handoutMasterIdLst>
    <p:handoutMasterId r:id="rId23"/>
  </p:handout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70" r:id="rId14"/>
    <p:sldId id="271" r:id="rId15"/>
    <p:sldId id="272" r:id="rId16"/>
    <p:sldId id="273" r:id="rId17"/>
    <p:sldId id="274" r:id="rId18"/>
    <p:sldId id="275" r:id="rId19"/>
    <p:sldId id="276" r:id="rId20"/>
    <p:sldId id="258"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0" d="100"/>
          <a:sy n="110" d="100"/>
        </p:scale>
        <p:origin x="-1632" y="-12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EB821DF-053F-465B-8A3A-5CCB1C0BA598}" type="datetimeFigureOut">
              <a:rPr lang="en-US" smtClean="0"/>
              <a:pPr/>
              <a:t>9/4/2016</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CE0150C-54B0-4ED9-BCD8-F1C664DC41E9}" type="slidenum">
              <a:rPr lang="en-GB" smtClean="0"/>
              <a:pPr/>
              <a:t>‹#›</a:t>
            </a:fld>
            <a:endParaRPr lang="en-GB"/>
          </a:p>
        </p:txBody>
      </p:sp>
    </p:spTree>
    <p:extLst>
      <p:ext uri="{BB962C8B-B14F-4D97-AF65-F5344CB8AC3E}">
        <p14:creationId xmlns:p14="http://schemas.microsoft.com/office/powerpoint/2010/main" val="21265296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8CEB2A-435C-40BD-A696-09D1F949D5C5}" type="datetimeFigureOut">
              <a:rPr lang="en-US" smtClean="0"/>
              <a:pPr/>
              <a:t>9/4/2016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5C52F8-D14D-49FB-963A-D0594AB1E07D}" type="slidenum">
              <a:rPr lang="en-GB" smtClean="0"/>
              <a:pPr/>
              <a:t>‹#›</a:t>
            </a:fld>
            <a:endParaRPr lang="en-GB"/>
          </a:p>
        </p:txBody>
      </p:sp>
    </p:spTree>
    <p:extLst>
      <p:ext uri="{BB962C8B-B14F-4D97-AF65-F5344CB8AC3E}">
        <p14:creationId xmlns:p14="http://schemas.microsoft.com/office/powerpoint/2010/main" val="15802854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A5C52F8-D14D-49FB-963A-D0594AB1E07D}" type="slidenum">
              <a:rPr lang="en-GB" smtClean="0"/>
              <a:pPr/>
              <a:t>1</a:t>
            </a:fld>
            <a:endParaRPr lang="en-GB"/>
          </a:p>
        </p:txBody>
      </p:sp>
    </p:spTree>
    <p:extLst>
      <p:ext uri="{BB962C8B-B14F-4D97-AF65-F5344CB8AC3E}">
        <p14:creationId xmlns:p14="http://schemas.microsoft.com/office/powerpoint/2010/main" val="278722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11</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http://www.bbc.co.uk/news/magazine-31561820</a:t>
            </a:r>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12</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13</a:t>
            </a:fld>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14</a:t>
            </a:fld>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15</a:t>
            </a:fld>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16</a:t>
            </a:fld>
            <a:endParaRPr lang="en-GB"/>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17</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p:txBody>
      </p:sp>
      <p:sp>
        <p:nvSpPr>
          <p:cNvPr id="4" name="Slide Number Placeholder 3"/>
          <p:cNvSpPr>
            <a:spLocks noGrp="1"/>
          </p:cNvSpPr>
          <p:nvPr>
            <p:ph type="sldNum" sz="quarter" idx="10"/>
          </p:nvPr>
        </p:nvSpPr>
        <p:spPr/>
        <p:txBody>
          <a:bodyPr/>
          <a:lstStyle/>
          <a:p>
            <a:fld id="{2A5C52F8-D14D-49FB-963A-D0594AB1E07D}" type="slidenum">
              <a:rPr lang="en-GB" smtClean="0"/>
              <a:pPr/>
              <a:t>3</a:t>
            </a:fld>
            <a:endParaRPr lang="en-GB"/>
          </a:p>
        </p:txBody>
      </p:sp>
    </p:spTree>
    <p:extLst>
      <p:ext uri="{BB962C8B-B14F-4D97-AF65-F5344CB8AC3E}">
        <p14:creationId xmlns:p14="http://schemas.microsoft.com/office/powerpoint/2010/main" val="12146261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4</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5</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http://www.bbc.co.uk/news/uk-35604442</a:t>
            </a:r>
          </a:p>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6</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7</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8</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9</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http://www.bbc.co.uk/news/technology-28837671</a:t>
            </a:r>
          </a:p>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10</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11"/>
          <p:cNvGrpSpPr/>
          <p:nvPr/>
        </p:nvGrpSpPr>
        <p:grpSpPr>
          <a:xfrm>
            <a:off x="0" y="0"/>
            <a:ext cx="9144000" cy="6400800"/>
            <a:chOff x="0" y="0"/>
            <a:chExt cx="9144000" cy="6400800"/>
          </a:xfrm>
        </p:grpSpPr>
        <p:sp>
          <p:nvSpPr>
            <p:cNvPr id="16" name="Rectangle 15"/>
            <p:cNvSpPr/>
            <p:nvPr/>
          </p:nvSpPr>
          <p:spPr>
            <a:xfrm>
              <a:off x="1828800" y="4572000"/>
              <a:ext cx="6858000" cy="1828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10"/>
            <p:cNvGrpSpPr/>
            <p:nvPr/>
          </p:nvGrpSpPr>
          <p:grpSpPr>
            <a:xfrm>
              <a:off x="0" y="0"/>
              <a:ext cx="9144000" cy="6400800"/>
              <a:chOff x="0" y="0"/>
              <a:chExt cx="9144000" cy="6400800"/>
            </a:xfrm>
          </p:grpSpPr>
          <p:sp>
            <p:nvSpPr>
              <p:cNvPr id="15" name="Rectangle 14"/>
              <p:cNvSpPr/>
              <p:nvPr/>
            </p:nvSpPr>
            <p:spPr>
              <a:xfrm>
                <a:off x="0" y="0"/>
                <a:ext cx="1828800" cy="64008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0" y="4572000"/>
                <a:ext cx="9144000" cy="18288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Rectangle 12"/>
            <p:cNvSpPr/>
            <p:nvPr/>
          </p:nvSpPr>
          <p:spPr>
            <a:xfrm>
              <a:off x="0" y="4572000"/>
              <a:ext cx="1828800" cy="1828800"/>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4" name="Date Placeholder 3"/>
          <p:cNvSpPr>
            <a:spLocks noGrp="1"/>
          </p:cNvSpPr>
          <p:nvPr>
            <p:ph type="dt" sz="half" idx="10"/>
          </p:nvPr>
        </p:nvSpPr>
        <p:spPr>
          <a:xfrm>
            <a:off x="6934200" y="6553200"/>
            <a:ext cx="1676400" cy="228600"/>
          </a:xfrm>
        </p:spPr>
        <p:txBody>
          <a:bodyPr vert="horz" lIns="91440" tIns="45720" rIns="91440" bIns="45720" rtlCol="0" anchor="t" anchorCtr="0"/>
          <a:lstStyle>
            <a:lvl1pPr marL="0" algn="r" defTabSz="914400" rtl="0" eaLnBrk="1" latinLnBrk="0" hangingPunct="1">
              <a:defRPr sz="900" kern="1200" cap="small" baseline="0">
                <a:solidFill>
                  <a:sysClr val="windowText" lastClr="000000"/>
                </a:solidFill>
                <a:latin typeface="+mj-lt"/>
                <a:ea typeface="+mn-ea"/>
                <a:cs typeface="+mn-cs"/>
              </a:defRPr>
            </a:lvl1pPr>
          </a:lstStyle>
          <a:p>
            <a:fld id="{E36CFC58-D41E-4E24-AFF6-FC4432159365}" type="datetime1">
              <a:rPr lang="en-US" smtClean="0"/>
              <a:pPr/>
              <a:t>9/4/2016</a:t>
            </a:fld>
            <a:endParaRPr lang="en-GB"/>
          </a:p>
        </p:txBody>
      </p:sp>
      <p:sp>
        <p:nvSpPr>
          <p:cNvPr id="5" name="Footer Placeholder 4"/>
          <p:cNvSpPr>
            <a:spLocks noGrp="1"/>
          </p:cNvSpPr>
          <p:nvPr>
            <p:ph type="ftr" sz="quarter" idx="11"/>
          </p:nvPr>
        </p:nvSpPr>
        <p:spPr>
          <a:xfrm>
            <a:off x="1891553" y="6553200"/>
            <a:ext cx="1676400" cy="228600"/>
          </a:xfrm>
        </p:spPr>
        <p:txBody>
          <a:bodyPr anchor="t" anchorCtr="0"/>
          <a:lstStyle>
            <a:lvl1pPr>
              <a:defRPr>
                <a:solidFill>
                  <a:sysClr val="windowText" lastClr="000000"/>
                </a:solidFill>
              </a:defRPr>
            </a:lvl1pPr>
          </a:lstStyle>
          <a:p>
            <a:r>
              <a:rPr lang="en-GB" smtClean="0"/>
              <a:t>1.4.1 The meaning of market failure</a:t>
            </a:r>
            <a:endParaRPr lang="en-GB"/>
          </a:p>
        </p:txBody>
      </p:sp>
      <p:sp>
        <p:nvSpPr>
          <p:cNvPr id="6" name="Slide Number Placeholder 5"/>
          <p:cNvSpPr>
            <a:spLocks noGrp="1"/>
          </p:cNvSpPr>
          <p:nvPr>
            <p:ph type="sldNum" sz="quarter" idx="12"/>
          </p:nvPr>
        </p:nvSpPr>
        <p:spPr>
          <a:xfrm>
            <a:off x="4870076" y="6553200"/>
            <a:ext cx="762000" cy="228600"/>
          </a:xfrm>
          <a:noFill/>
          <a:ln>
            <a:noFill/>
          </a:ln>
          <a:effectLst/>
        </p:spPr>
        <p:txBody>
          <a:bodyPr/>
          <a:lstStyle>
            <a:lvl1pPr algn="ctr">
              <a:defRPr sz="900" kern="1200" cap="small" baseline="0">
                <a:solidFill>
                  <a:sysClr val="windowText" lastClr="000000"/>
                </a:solidFill>
                <a:latin typeface="+mj-lt"/>
                <a:ea typeface="+mn-ea"/>
                <a:cs typeface="+mn-cs"/>
              </a:defRPr>
            </a:lvl1pPr>
          </a:lstStyle>
          <a:p>
            <a:fld id="{7A52EB75-A76F-4F4A-9051-0F946D070F9F}" type="slidenum">
              <a:rPr lang="en-GB" smtClean="0"/>
              <a:pPr/>
              <a:t>‹#›</a:t>
            </a:fld>
            <a:endParaRPr lang="en-GB"/>
          </a:p>
        </p:txBody>
      </p:sp>
      <p:sp>
        <p:nvSpPr>
          <p:cNvPr id="3" name="Subtitle 2"/>
          <p:cNvSpPr>
            <a:spLocks noGrp="1"/>
          </p:cNvSpPr>
          <p:nvPr>
            <p:ph type="subTitle" idx="1"/>
          </p:nvPr>
        </p:nvSpPr>
        <p:spPr>
          <a:xfrm>
            <a:off x="1905000" y="5867400"/>
            <a:ext cx="6570722" cy="457200"/>
          </a:xfrm>
        </p:spPr>
        <p:txBody>
          <a:bodyPr>
            <a:normAutofit/>
            <a:scene3d>
              <a:camera prst="orthographicFront"/>
              <a:lightRig rig="soft" dir="t">
                <a:rot lat="0" lon="0" rev="10800000"/>
              </a:lightRig>
            </a:scene3d>
            <a:sp3d>
              <a:contourClr>
                <a:srgbClr val="DDDDDD"/>
              </a:contourClr>
            </a:sp3d>
          </a:bodyPr>
          <a:lstStyle>
            <a:lvl1pPr marL="0" indent="0" algn="l">
              <a:spcBef>
                <a:spcPts val="0"/>
              </a:spcBef>
              <a:buNone/>
              <a:defRPr sz="2000">
                <a:solidFill>
                  <a:schemeClr val="tx1">
                    <a:alpha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2" name="Title 1"/>
          <p:cNvSpPr>
            <a:spLocks noGrp="1"/>
          </p:cNvSpPr>
          <p:nvPr>
            <p:ph type="ctrTitle"/>
          </p:nvPr>
        </p:nvSpPr>
        <p:spPr>
          <a:xfrm>
            <a:off x="1905000" y="4648200"/>
            <a:ext cx="6553200" cy="1219200"/>
          </a:xfrm>
        </p:spPr>
        <p:txBody>
          <a:bodyPr anchor="b" anchorCtr="0">
            <a:noAutofit/>
          </a:bodyPr>
          <a:lstStyle>
            <a:lvl1pPr algn="l">
              <a:defRPr sz="3600"/>
            </a:lvl1pPr>
          </a:lstStyle>
          <a:p>
            <a:r>
              <a:rPr lang="en-US" smtClean="0"/>
              <a:t>Click to edit Master title style</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33B1D897-2DBC-4702-862E-63BEA7C3BA98}" type="datetime1">
              <a:rPr lang="en-US" smtClean="0"/>
              <a:pPr/>
              <a:t>9/4/2016</a:t>
            </a:fld>
            <a:endParaRPr lang="en-GB"/>
          </a:p>
        </p:txBody>
      </p:sp>
      <p:sp>
        <p:nvSpPr>
          <p:cNvPr id="5" name="Footer Placeholder 4"/>
          <p:cNvSpPr>
            <a:spLocks noGrp="1"/>
          </p:cNvSpPr>
          <p:nvPr>
            <p:ph type="ftr" sz="quarter" idx="11"/>
          </p:nvPr>
        </p:nvSpPr>
        <p:spPr/>
        <p:txBody>
          <a:bodyPr/>
          <a:lstStyle/>
          <a:p>
            <a:r>
              <a:rPr lang="en-GB" smtClean="0"/>
              <a:t>1.4.1 The meaning of market failure</a:t>
            </a:r>
            <a:endParaRPr lang="en-GB"/>
          </a:p>
        </p:txBody>
      </p:sp>
      <p:sp>
        <p:nvSpPr>
          <p:cNvPr id="6" name="Slide Number Placeholder 5"/>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10"/>
          <p:cNvGrpSpPr/>
          <p:nvPr/>
        </p:nvGrpSpPr>
        <p:grpSpPr>
          <a:xfrm>
            <a:off x="0" y="0"/>
            <a:ext cx="9144000" cy="6858000"/>
            <a:chOff x="-442912" y="457200"/>
            <a:chExt cx="9144000" cy="6858000"/>
          </a:xfrm>
        </p:grpSpPr>
        <p:sp>
          <p:nvSpPr>
            <p:cNvPr id="18" name="Rectangle 17"/>
            <p:cNvSpPr/>
            <p:nvPr/>
          </p:nvSpPr>
          <p:spPr>
            <a:xfrm>
              <a:off x="-442912" y="457200"/>
              <a:ext cx="9129712" cy="1676400"/>
            </a:xfrm>
            <a:prstGeom prst="rect">
              <a:avLst/>
            </a:prstGeom>
            <a:solidFill>
              <a:schemeClr val="accent3"/>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Rectangle 18"/>
            <p:cNvSpPr/>
            <p:nvPr/>
          </p:nvSpPr>
          <p:spPr>
            <a:xfrm>
              <a:off x="6872288" y="457200"/>
              <a:ext cx="18288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Rectangle 19"/>
            <p:cNvSpPr/>
            <p:nvPr/>
          </p:nvSpPr>
          <p:spPr>
            <a:xfrm>
              <a:off x="6872288" y="457200"/>
              <a:ext cx="1828800" cy="167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1" name="Oval 20"/>
            <p:cNvSpPr/>
            <p:nvPr/>
          </p:nvSpPr>
          <p:spPr>
            <a:xfrm>
              <a:off x="7367588" y="8763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Vertical Title 1"/>
          <p:cNvSpPr>
            <a:spLocks noGrp="1"/>
          </p:cNvSpPr>
          <p:nvPr>
            <p:ph type="title" orient="vert"/>
          </p:nvPr>
        </p:nvSpPr>
        <p:spPr>
          <a:xfrm>
            <a:off x="7467600" y="2298700"/>
            <a:ext cx="1447800" cy="3827463"/>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533400" y="2286000"/>
            <a:ext cx="5943600" cy="3840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54480207-6D92-4A2E-8D1F-CF32E9980CCB}" type="datetime1">
              <a:rPr lang="en-US" smtClean="0"/>
              <a:pPr/>
              <a:t>9/4/2016</a:t>
            </a:fld>
            <a:endParaRPr lang="en-GB"/>
          </a:p>
        </p:txBody>
      </p:sp>
      <p:sp>
        <p:nvSpPr>
          <p:cNvPr id="5" name="Footer Placeholder 4"/>
          <p:cNvSpPr>
            <a:spLocks noGrp="1"/>
          </p:cNvSpPr>
          <p:nvPr>
            <p:ph type="ftr" sz="quarter" idx="11"/>
          </p:nvPr>
        </p:nvSpPr>
        <p:spPr/>
        <p:txBody>
          <a:bodyPr/>
          <a:lstStyle/>
          <a:p>
            <a:r>
              <a:rPr lang="en-GB" smtClean="0"/>
              <a:t>1.4.1 The meaning of market failure</a:t>
            </a:r>
            <a:endParaRPr lang="en-GB"/>
          </a:p>
        </p:txBody>
      </p:sp>
      <p:sp>
        <p:nvSpPr>
          <p:cNvPr id="6" name="Slide Number Placeholder 5"/>
          <p:cNvSpPr>
            <a:spLocks noGrp="1"/>
          </p:cNvSpPr>
          <p:nvPr>
            <p:ph type="sldNum" sz="quarter" idx="12"/>
          </p:nvPr>
        </p:nvSpPr>
        <p:spPr>
          <a:xfrm>
            <a:off x="7848600" y="533400"/>
            <a:ext cx="762000" cy="609600"/>
          </a:xfrm>
        </p:spPr>
        <p:txBody>
          <a:bodyPr/>
          <a:lstStyle/>
          <a:p>
            <a:fld id="{7A52EB75-A76F-4F4A-9051-0F946D070F9F}"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6187390D-D41A-4EC6-AEB6-D9B2B746EC70}" type="datetime1">
              <a:rPr lang="en-US" smtClean="0"/>
              <a:pPr/>
              <a:t>9/4/2016</a:t>
            </a:fld>
            <a:endParaRPr lang="en-GB"/>
          </a:p>
        </p:txBody>
      </p:sp>
      <p:sp>
        <p:nvSpPr>
          <p:cNvPr id="5" name="Footer Placeholder 4"/>
          <p:cNvSpPr>
            <a:spLocks noGrp="1"/>
          </p:cNvSpPr>
          <p:nvPr>
            <p:ph type="ftr" sz="quarter" idx="11"/>
          </p:nvPr>
        </p:nvSpPr>
        <p:spPr/>
        <p:txBody>
          <a:bodyPr/>
          <a:lstStyle/>
          <a:p>
            <a:r>
              <a:rPr lang="en-GB" smtClean="0"/>
              <a:t>1.4.1 The meaning of market failure</a:t>
            </a:r>
            <a:endParaRPr lang="en-GB"/>
          </a:p>
        </p:txBody>
      </p:sp>
      <p:sp>
        <p:nvSpPr>
          <p:cNvPr id="6" name="Slide Number Placeholder 5"/>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0" name="Group 10"/>
          <p:cNvGrpSpPr/>
          <p:nvPr/>
        </p:nvGrpSpPr>
        <p:grpSpPr>
          <a:xfrm>
            <a:off x="0" y="0"/>
            <a:ext cx="9144000" cy="6858000"/>
            <a:chOff x="0" y="0"/>
            <a:chExt cx="9144000" cy="6858000"/>
          </a:xfrm>
        </p:grpSpPr>
        <p:sp>
          <p:nvSpPr>
            <p:cNvPr id="7" name="Rectangle 6"/>
            <p:cNvSpPr/>
            <p:nvPr/>
          </p:nvSpPr>
          <p:spPr>
            <a:xfrm>
              <a:off x="0" y="0"/>
              <a:ext cx="18288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0" y="2514600"/>
              <a:ext cx="1828800" cy="1828800"/>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1828800" y="2514600"/>
              <a:ext cx="7315200" cy="18288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sp>
        <p:nvSpPr>
          <p:cNvPr id="2" name="Title 1"/>
          <p:cNvSpPr>
            <a:spLocks noGrp="1"/>
          </p:cNvSpPr>
          <p:nvPr>
            <p:ph type="title"/>
          </p:nvPr>
        </p:nvSpPr>
        <p:spPr>
          <a:xfrm>
            <a:off x="1905000" y="2667000"/>
            <a:ext cx="6629400" cy="1143000"/>
          </a:xfrm>
        </p:spPr>
        <p:txBody>
          <a:bodyPr vert="horz" lIns="91440" tIns="45720" rIns="91440" bIns="45720" rtlCol="0" anchor="b" anchorCtr="0">
            <a:noAutofit/>
          </a:bodyPr>
          <a:lstStyle>
            <a:lvl1pPr algn="l" defTabSz="914400" rtl="0" eaLnBrk="1" latinLnBrk="0" hangingPunct="1">
              <a:spcBef>
                <a:spcPct val="0"/>
              </a:spcBef>
              <a:buNone/>
              <a:defRPr sz="3600" kern="1200" cap="small" spc="200" baseline="0">
                <a:solidFill>
                  <a:schemeClr val="tx1"/>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152400" y="4495800"/>
            <a:ext cx="1524000" cy="2057400"/>
          </a:xfrm>
        </p:spPr>
        <p:txBody>
          <a:bodyPr vert="horz" lIns="91440" tIns="45720" rIns="91440" bIns="45720" rtlCol="0">
            <a:normAutofit/>
          </a:bodyPr>
          <a:lstStyle>
            <a:lvl1pPr marL="0" indent="0">
              <a:lnSpc>
                <a:spcPct val="200000"/>
              </a:lnSpc>
              <a:buNone/>
              <a:defRPr sz="1600" b="1" kern="1200">
                <a:solidFill>
                  <a:srgbClr val="000000">
                    <a:alpha val="50196"/>
                  </a:srgb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lnSpc>
                <a:spcPct val="150000"/>
              </a:lnSpc>
              <a:spcBef>
                <a:spcPts val="1800"/>
              </a:spcBef>
              <a:buClr>
                <a:schemeClr val="accent1"/>
              </a:buClr>
              <a:buSzPct val="80000"/>
              <a:buFont typeface="Wingdings" pitchFamily="2" charset="2"/>
              <a:buNone/>
            </a:pPr>
            <a:r>
              <a:rPr lang="en-US" smtClean="0"/>
              <a:t>Click to edit Master text styles</a:t>
            </a:r>
          </a:p>
        </p:txBody>
      </p:sp>
      <p:sp>
        <p:nvSpPr>
          <p:cNvPr id="4" name="Date Placeholder 3"/>
          <p:cNvSpPr>
            <a:spLocks noGrp="1"/>
          </p:cNvSpPr>
          <p:nvPr>
            <p:ph type="dt" sz="half" idx="10"/>
          </p:nvPr>
        </p:nvSpPr>
        <p:spPr>
          <a:xfrm>
            <a:off x="6931152" y="6556248"/>
            <a:ext cx="1673352" cy="228600"/>
          </a:xfrm>
        </p:spPr>
        <p:txBody>
          <a:bodyPr/>
          <a:lstStyle/>
          <a:p>
            <a:fld id="{5CF2AD47-6B98-4D82-867D-CD86E57DF61A}" type="datetime1">
              <a:rPr lang="en-US" smtClean="0"/>
              <a:pPr/>
              <a:t>9/4/2016</a:t>
            </a:fld>
            <a:endParaRPr lang="en-GB"/>
          </a:p>
        </p:txBody>
      </p:sp>
      <p:sp>
        <p:nvSpPr>
          <p:cNvPr id="5" name="Footer Placeholder 4"/>
          <p:cNvSpPr>
            <a:spLocks noGrp="1"/>
          </p:cNvSpPr>
          <p:nvPr>
            <p:ph type="ftr" sz="quarter" idx="11"/>
          </p:nvPr>
        </p:nvSpPr>
        <p:spPr>
          <a:xfrm>
            <a:off x="1892808" y="6556248"/>
            <a:ext cx="1673352" cy="228600"/>
          </a:xfrm>
        </p:spPr>
        <p:txBody>
          <a:bodyPr/>
          <a:lstStyle/>
          <a:p>
            <a:r>
              <a:rPr lang="en-GB" smtClean="0"/>
              <a:t>1.4.1 The meaning of market failure</a:t>
            </a:r>
            <a:endParaRPr lang="en-GB"/>
          </a:p>
        </p:txBody>
      </p:sp>
      <p:sp>
        <p:nvSpPr>
          <p:cNvPr id="6" name="Slide Number Placeholder 5"/>
          <p:cNvSpPr>
            <a:spLocks noGrp="1"/>
          </p:cNvSpPr>
          <p:nvPr>
            <p:ph type="sldNum" sz="quarter" idx="12"/>
          </p:nvPr>
        </p:nvSpPr>
        <p:spPr>
          <a:xfrm>
            <a:off x="4867656" y="6556248"/>
            <a:ext cx="762000" cy="228600"/>
          </a:xfrm>
          <a:noFill/>
          <a:ln>
            <a:noFill/>
          </a:ln>
          <a:effectLst/>
        </p:spPr>
        <p:txBody>
          <a:bodyPr vert="horz" lIns="91440" tIns="45720" rIns="91440" bIns="45720" rtlCol="0" anchor="ctr"/>
          <a:lstStyle>
            <a:lvl1pPr marL="0" algn="ctr" defTabSz="914400" rtl="0" eaLnBrk="1" latinLnBrk="0" hangingPunct="1">
              <a:defRPr sz="900" kern="1200" cap="small" baseline="0">
                <a:solidFill>
                  <a:sysClr val="windowText" lastClr="000000"/>
                </a:solidFill>
                <a:latin typeface="+mj-lt"/>
                <a:ea typeface="+mn-ea"/>
                <a:cs typeface="+mn-cs"/>
              </a:defRPr>
            </a:lvl1pPr>
          </a:lstStyle>
          <a:p>
            <a:fld id="{7A52EB75-A76F-4F4A-9051-0F946D070F9F}"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438400" y="228600"/>
            <a:ext cx="6248400"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2438400" y="2298700"/>
            <a:ext cx="2971800" cy="3827463"/>
          </a:xfrm>
        </p:spPr>
        <p:txBody>
          <a:bodyPr>
            <a:normAutofit/>
          </a:bodyPr>
          <a:lstStyle>
            <a:lvl1pPr marL="228600" indent="-228600">
              <a:defRPr sz="1800"/>
            </a:lvl1pPr>
            <a:lvl2pPr marL="457200" indent="-228600">
              <a:defRPr sz="1800"/>
            </a:lvl2pPr>
            <a:lvl3pPr marL="685800" indent="-228600">
              <a:defRPr sz="1800"/>
            </a:lvl3pPr>
            <a:lvl4pPr marL="914400" indent="-228600">
              <a:defRPr sz="1800"/>
            </a:lvl4pPr>
            <a:lvl5pPr marL="1143000" indent="-228600">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5715000" y="2298700"/>
            <a:ext cx="2971800" cy="3827463"/>
          </a:xfrm>
        </p:spPr>
        <p:txBody>
          <a:bodyPr>
            <a:normAutofit/>
          </a:bodyPr>
          <a:lstStyle>
            <a:lvl1pPr marL="228600" indent="-228600">
              <a:defRPr sz="1800"/>
            </a:lvl1pPr>
            <a:lvl2pPr marL="457200" indent="-228600">
              <a:defRPr sz="1800"/>
            </a:lvl2pPr>
            <a:lvl3pPr marL="685800" indent="-228600">
              <a:defRPr sz="1800"/>
            </a:lvl3pPr>
            <a:lvl4pPr marL="914400" indent="-228600">
              <a:defRPr sz="1800"/>
            </a:lvl4pPr>
            <a:lvl5pPr marL="1143000" indent="-228600">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F5C68903-366D-460B-9AD5-00399F5CA010}" type="datetime1">
              <a:rPr lang="en-US" smtClean="0"/>
              <a:pPr/>
              <a:t>9/4/2016</a:t>
            </a:fld>
            <a:endParaRPr lang="en-GB"/>
          </a:p>
        </p:txBody>
      </p:sp>
      <p:sp>
        <p:nvSpPr>
          <p:cNvPr id="6" name="Footer Placeholder 5"/>
          <p:cNvSpPr>
            <a:spLocks noGrp="1"/>
          </p:cNvSpPr>
          <p:nvPr>
            <p:ph type="ftr" sz="quarter" idx="11"/>
          </p:nvPr>
        </p:nvSpPr>
        <p:spPr/>
        <p:txBody>
          <a:bodyPr/>
          <a:lstStyle/>
          <a:p>
            <a:r>
              <a:rPr lang="en-GB" smtClean="0"/>
              <a:t>1.4.1 The meaning of market failure</a:t>
            </a:r>
            <a:endParaRPr lang="en-GB"/>
          </a:p>
        </p:txBody>
      </p:sp>
      <p:sp>
        <p:nvSpPr>
          <p:cNvPr id="7" name="Slide Number Placeholder 6"/>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38400" y="228600"/>
            <a:ext cx="6248400" cy="1143000"/>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2438400" y="2291697"/>
            <a:ext cx="2971800" cy="639762"/>
          </a:xfrm>
        </p:spPr>
        <p:txBody>
          <a:bodyPr vert="horz" lIns="91440" tIns="45720" rIns="91440" bIns="45720" rtlCol="0" anchor="ctr" anchorCtr="0">
            <a:noAutofit/>
          </a:bodyPr>
          <a:lstStyle>
            <a:lvl1pPr marL="0" indent="0">
              <a:buNone/>
              <a:defRPr sz="2200" b="0" kern="120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ts val="1800"/>
              </a:spcBef>
              <a:buClr>
                <a:schemeClr val="accent1"/>
              </a:buClr>
              <a:buSzPct val="80000"/>
              <a:buFont typeface="Wingdings" pitchFamily="2" charset="2"/>
              <a:buNone/>
            </a:pPr>
            <a:r>
              <a:rPr lang="en-US" smtClean="0"/>
              <a:t>Click to edit Master text styles</a:t>
            </a:r>
          </a:p>
        </p:txBody>
      </p:sp>
      <p:sp>
        <p:nvSpPr>
          <p:cNvPr id="4" name="Content Placeholder 3"/>
          <p:cNvSpPr>
            <a:spLocks noGrp="1"/>
          </p:cNvSpPr>
          <p:nvPr>
            <p:ph sz="half" idx="2"/>
          </p:nvPr>
        </p:nvSpPr>
        <p:spPr>
          <a:xfrm>
            <a:off x="2447925" y="3137647"/>
            <a:ext cx="2971800" cy="2999232"/>
          </a:xfrm>
        </p:spPr>
        <p:txBody>
          <a:bodyPr vert="horz" lIns="91440" tIns="45720" rIns="91440" bIns="45720" rtlCol="0">
            <a:normAutofit/>
          </a:bodyPr>
          <a:lstStyle>
            <a:lvl1pPr marL="228600" indent="-228600" algn="l" defTabSz="914400" rtl="0" eaLnBrk="1" latinLnBrk="0" hangingPunct="1">
              <a:buSzPct val="80000"/>
              <a:buFont typeface="Wingdings" pitchFamily="2" charset="2"/>
              <a:defRPr sz="1800" kern="1200">
                <a:solidFill>
                  <a:schemeClr val="tx1"/>
                </a:solidFill>
                <a:latin typeface="+mn-lt"/>
                <a:ea typeface="+mn-ea"/>
                <a:cs typeface="+mn-cs"/>
              </a:defRPr>
            </a:lvl1pPr>
            <a:lvl2pPr marL="457200" indent="-228600" algn="l" defTabSz="914400" rtl="0" eaLnBrk="1" latinLnBrk="0" hangingPunct="1">
              <a:buSzPct val="80000"/>
              <a:buFont typeface="Wingdings" pitchFamily="2" charset="2"/>
              <a:tabLst/>
              <a:defRPr sz="1800" kern="1200">
                <a:solidFill>
                  <a:schemeClr val="tx1"/>
                </a:solidFill>
                <a:latin typeface="+mn-lt"/>
                <a:ea typeface="+mn-ea"/>
                <a:cs typeface="+mn-cs"/>
              </a:defRPr>
            </a:lvl2pPr>
            <a:lvl3pPr marL="685800" indent="-228600" algn="l" defTabSz="914400" rtl="0" eaLnBrk="1" latinLnBrk="0" hangingPunct="1">
              <a:buSzPct val="80000"/>
              <a:buFont typeface="Wingdings" pitchFamily="2" charset="2"/>
              <a:tabLst/>
              <a:defRPr sz="1800" kern="1200">
                <a:solidFill>
                  <a:schemeClr val="tx1"/>
                </a:solidFill>
                <a:latin typeface="+mn-lt"/>
                <a:ea typeface="+mn-ea"/>
                <a:cs typeface="+mn-cs"/>
              </a:defRPr>
            </a:lvl3pPr>
            <a:lvl4pPr marL="914400" indent="-228600" algn="l" defTabSz="914400" rtl="0" eaLnBrk="1" latinLnBrk="0" hangingPunct="1">
              <a:buSzPct val="80000"/>
              <a:buFont typeface="Wingdings" pitchFamily="2" charset="2"/>
              <a:tabLst/>
              <a:defRPr sz="1800" kern="1200">
                <a:solidFill>
                  <a:schemeClr val="tx1"/>
                </a:solidFill>
                <a:latin typeface="+mn-lt"/>
                <a:ea typeface="+mn-ea"/>
                <a:cs typeface="+mn-cs"/>
              </a:defRPr>
            </a:lvl4pPr>
            <a:lvl5pPr marL="1143000" indent="-228600" algn="l" defTabSz="914400" rtl="0" eaLnBrk="1" latinLnBrk="0" hangingPunct="1">
              <a:buSzPct val="80000"/>
              <a:buFont typeface="Wingdings" pitchFamily="2" charset="2"/>
              <a:tabLst/>
              <a:defRPr sz="1800" kern="1200">
                <a:solidFill>
                  <a:schemeClr val="tx1"/>
                </a:solidFill>
                <a:latin typeface="+mn-lt"/>
                <a:ea typeface="+mn-ea"/>
                <a:cs typeface="+mn-cs"/>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5715000" y="2291697"/>
            <a:ext cx="2971800" cy="639762"/>
          </a:xfrm>
        </p:spPr>
        <p:txBody>
          <a:bodyPr anchor="ctr" anchorCtr="0">
            <a:noAutofit/>
          </a:bodyPr>
          <a:lstStyle>
            <a:lvl1pPr marL="0" indent="0">
              <a:buNone/>
              <a:defRPr sz="22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715000" y="3137647"/>
            <a:ext cx="2971800" cy="3001962"/>
          </a:xfrm>
        </p:spPr>
        <p:txBody>
          <a:bodyPr vert="horz" lIns="91440" tIns="45720" rIns="91440" bIns="45720" rtlCol="0">
            <a:normAutofit/>
          </a:bodyPr>
          <a:lstStyle>
            <a:lvl1pPr marL="228600" indent="-228600" algn="l" defTabSz="914400" rtl="0" eaLnBrk="1" latinLnBrk="0" hangingPunct="1">
              <a:buSzPct val="80000"/>
              <a:buFont typeface="Wingdings" pitchFamily="2" charset="2"/>
              <a:defRPr sz="1800" kern="1200">
                <a:solidFill>
                  <a:schemeClr val="tx1"/>
                </a:solidFill>
                <a:latin typeface="+mn-lt"/>
                <a:ea typeface="+mn-ea"/>
                <a:cs typeface="+mn-cs"/>
              </a:defRPr>
            </a:lvl1pPr>
            <a:lvl2pPr marL="457200" indent="-228600" algn="l" defTabSz="914400" rtl="0" eaLnBrk="1" latinLnBrk="0" hangingPunct="1">
              <a:buSzPct val="80000"/>
              <a:buFont typeface="Wingdings" pitchFamily="2" charset="2"/>
              <a:defRPr sz="1800" kern="1200">
                <a:solidFill>
                  <a:schemeClr val="tx1"/>
                </a:solidFill>
                <a:latin typeface="+mn-lt"/>
                <a:ea typeface="+mn-ea"/>
                <a:cs typeface="+mn-cs"/>
              </a:defRPr>
            </a:lvl2pPr>
            <a:lvl3pPr marL="685800" indent="-228600" algn="l" defTabSz="914400" rtl="0" eaLnBrk="1" latinLnBrk="0" hangingPunct="1">
              <a:buSzPct val="80000"/>
              <a:buFont typeface="Wingdings" pitchFamily="2" charset="2"/>
              <a:defRPr sz="1800" kern="1200">
                <a:solidFill>
                  <a:schemeClr val="tx1"/>
                </a:solidFill>
                <a:latin typeface="+mn-lt"/>
                <a:ea typeface="+mn-ea"/>
                <a:cs typeface="+mn-cs"/>
              </a:defRPr>
            </a:lvl3pPr>
            <a:lvl4pPr marL="914400" indent="-228600" algn="l" defTabSz="914400" rtl="0" eaLnBrk="1" latinLnBrk="0" hangingPunct="1">
              <a:buSzPct val="80000"/>
              <a:buFont typeface="Wingdings" pitchFamily="2" charset="2"/>
              <a:defRPr sz="1800" kern="1200">
                <a:solidFill>
                  <a:schemeClr val="tx1"/>
                </a:solidFill>
                <a:latin typeface="+mn-lt"/>
                <a:ea typeface="+mn-ea"/>
                <a:cs typeface="+mn-cs"/>
              </a:defRPr>
            </a:lvl4pPr>
            <a:lvl5pPr marL="1143000" indent="-228600" algn="l" defTabSz="914400" rtl="0" eaLnBrk="1" latinLnBrk="0" hangingPunct="1">
              <a:buSzPct val="80000"/>
              <a:buFont typeface="Wingdings" pitchFamily="2" charset="2"/>
              <a:defRPr sz="1800" kern="1200">
                <a:solidFill>
                  <a:schemeClr val="tx1"/>
                </a:solidFill>
                <a:latin typeface="+mn-lt"/>
                <a:ea typeface="+mn-ea"/>
                <a:cs typeface="+mn-cs"/>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31D883DA-6C5C-4438-A4EC-2C755D4835D8}" type="datetime1">
              <a:rPr lang="en-US" smtClean="0"/>
              <a:pPr/>
              <a:t>9/4/2016</a:t>
            </a:fld>
            <a:endParaRPr lang="en-GB"/>
          </a:p>
        </p:txBody>
      </p:sp>
      <p:sp>
        <p:nvSpPr>
          <p:cNvPr id="8" name="Footer Placeholder 7"/>
          <p:cNvSpPr>
            <a:spLocks noGrp="1"/>
          </p:cNvSpPr>
          <p:nvPr>
            <p:ph type="ftr" sz="quarter" idx="11"/>
          </p:nvPr>
        </p:nvSpPr>
        <p:spPr/>
        <p:txBody>
          <a:bodyPr/>
          <a:lstStyle/>
          <a:p>
            <a:r>
              <a:rPr lang="en-GB" smtClean="0"/>
              <a:t>1.4.1 The meaning of market failure</a:t>
            </a:r>
            <a:endParaRPr lang="en-GB"/>
          </a:p>
        </p:txBody>
      </p:sp>
      <p:sp>
        <p:nvSpPr>
          <p:cNvPr id="9" name="Slide Number Placeholder 8"/>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grpSp>
        <p:nvGrpSpPr>
          <p:cNvPr id="6" name="Group 10"/>
          <p:cNvGrpSpPr/>
          <p:nvPr/>
        </p:nvGrpSpPr>
        <p:grpSpPr>
          <a:xfrm>
            <a:off x="0" y="0"/>
            <a:ext cx="9144000" cy="1676400"/>
            <a:chOff x="0" y="0"/>
            <a:chExt cx="9144000" cy="1676400"/>
          </a:xfrm>
        </p:grpSpPr>
        <p:sp>
          <p:nvSpPr>
            <p:cNvPr id="7" name="Rectangle 6"/>
            <p:cNvSpPr/>
            <p:nvPr/>
          </p:nvSpPr>
          <p:spPr>
            <a:xfrm>
              <a:off x="0" y="0"/>
              <a:ext cx="9144000" cy="16764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 name="Rectangle 8"/>
            <p:cNvSpPr/>
            <p:nvPr/>
          </p:nvSpPr>
          <p:spPr>
            <a:xfrm>
              <a:off x="0" y="0"/>
              <a:ext cx="1828800" cy="167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Oval 9"/>
            <p:cNvSpPr/>
            <p:nvPr/>
          </p:nvSpPr>
          <p:spPr>
            <a:xfrm>
              <a:off x="495300" y="4191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520FE39F-B4B7-4DE8-BBE1-D95255806007}" type="datetime1">
              <a:rPr lang="en-US" smtClean="0"/>
              <a:pPr/>
              <a:t>9/4/2016</a:t>
            </a:fld>
            <a:endParaRPr lang="en-GB"/>
          </a:p>
        </p:txBody>
      </p:sp>
      <p:sp>
        <p:nvSpPr>
          <p:cNvPr id="4" name="Footer Placeholder 3"/>
          <p:cNvSpPr>
            <a:spLocks noGrp="1"/>
          </p:cNvSpPr>
          <p:nvPr>
            <p:ph type="ftr" sz="quarter" idx="11"/>
          </p:nvPr>
        </p:nvSpPr>
        <p:spPr/>
        <p:txBody>
          <a:bodyPr/>
          <a:lstStyle/>
          <a:p>
            <a:r>
              <a:rPr lang="en-GB" smtClean="0"/>
              <a:t>1.4.1 The meaning of market failure</a:t>
            </a:r>
            <a:endParaRPr lang="en-GB"/>
          </a:p>
        </p:txBody>
      </p:sp>
      <p:sp>
        <p:nvSpPr>
          <p:cNvPr id="5" name="Slide Number Placeholder 4"/>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5" name="Group 9"/>
          <p:cNvGrpSpPr/>
          <p:nvPr/>
        </p:nvGrpSpPr>
        <p:grpSpPr>
          <a:xfrm>
            <a:off x="0" y="0"/>
            <a:ext cx="1828800" cy="1676400"/>
            <a:chOff x="457200" y="457200"/>
            <a:chExt cx="1828800" cy="1676400"/>
          </a:xfrm>
        </p:grpSpPr>
        <p:sp>
          <p:nvSpPr>
            <p:cNvPr id="8" name="Rectangle 7"/>
            <p:cNvSpPr/>
            <p:nvPr/>
          </p:nvSpPr>
          <p:spPr>
            <a:xfrm>
              <a:off x="457200" y="457200"/>
              <a:ext cx="1828800" cy="1676400"/>
            </a:xfrm>
            <a:prstGeom prst="rect">
              <a:avLst/>
            </a:prstGeom>
            <a:solidFill>
              <a:schemeClr val="accent2"/>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Oval 8"/>
            <p:cNvSpPr/>
            <p:nvPr/>
          </p:nvSpPr>
          <p:spPr>
            <a:xfrm>
              <a:off x="952500" y="8763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Date Placeholder 1"/>
          <p:cNvSpPr>
            <a:spLocks noGrp="1"/>
          </p:cNvSpPr>
          <p:nvPr>
            <p:ph type="dt" sz="half" idx="10"/>
          </p:nvPr>
        </p:nvSpPr>
        <p:spPr/>
        <p:txBody>
          <a:bodyPr/>
          <a:lstStyle/>
          <a:p>
            <a:fld id="{9E3C8E02-F8BA-4752-B8B2-155C9CF3B77D}" type="datetime1">
              <a:rPr lang="en-US" smtClean="0"/>
              <a:pPr/>
              <a:t>9/4/2016</a:t>
            </a:fld>
            <a:endParaRPr lang="en-GB"/>
          </a:p>
        </p:txBody>
      </p:sp>
      <p:sp>
        <p:nvSpPr>
          <p:cNvPr id="3" name="Footer Placeholder 2"/>
          <p:cNvSpPr>
            <a:spLocks noGrp="1"/>
          </p:cNvSpPr>
          <p:nvPr>
            <p:ph type="ftr" sz="quarter" idx="11"/>
          </p:nvPr>
        </p:nvSpPr>
        <p:spPr/>
        <p:txBody>
          <a:bodyPr/>
          <a:lstStyle/>
          <a:p>
            <a:r>
              <a:rPr lang="en-GB" smtClean="0"/>
              <a:t>1.4.1 The meaning of market failure</a:t>
            </a:r>
            <a:endParaRPr lang="en-GB"/>
          </a:p>
        </p:txBody>
      </p:sp>
      <p:sp>
        <p:nvSpPr>
          <p:cNvPr id="4" name="Slide Number Placeholder 3"/>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41448" y="228600"/>
            <a:ext cx="6245352" cy="1143000"/>
          </a:xfrm>
        </p:spPr>
        <p:txBody>
          <a:bodyPr vert="horz" lIns="91440" tIns="45720" rIns="91440" bIns="45720" rtlCol="0" anchor="ctr">
            <a:normAutofit/>
          </a:bodyPr>
          <a:lstStyle>
            <a:lvl1pPr algn="r" defTabSz="914400" rtl="0" eaLnBrk="1" latinLnBrk="0" hangingPunct="1">
              <a:spcBef>
                <a:spcPct val="0"/>
              </a:spcBef>
              <a:buNone/>
              <a:defRPr sz="4400" kern="1200" cap="small" spc="200" baseline="0">
                <a:solidFill>
                  <a:schemeClr val="tx1"/>
                </a:solidFill>
                <a:latin typeface="+mj-lt"/>
                <a:ea typeface="+mj-ea"/>
                <a:cs typeface="+mj-cs"/>
              </a:defRPr>
            </a:lvl1pPr>
          </a:lstStyle>
          <a:p>
            <a:r>
              <a:rPr lang="en-US" smtClean="0"/>
              <a:t>Click to edit Master title style</a:t>
            </a:r>
            <a:endParaRPr/>
          </a:p>
        </p:txBody>
      </p:sp>
      <p:sp>
        <p:nvSpPr>
          <p:cNvPr id="3" name="Content Placeholder 2"/>
          <p:cNvSpPr>
            <a:spLocks noGrp="1"/>
          </p:cNvSpPr>
          <p:nvPr>
            <p:ph idx="1"/>
          </p:nvPr>
        </p:nvSpPr>
        <p:spPr>
          <a:xfrm>
            <a:off x="2706624" y="2446991"/>
            <a:ext cx="5715000" cy="3531198"/>
          </a:xfrm>
        </p:spPr>
        <p:txBody>
          <a:bodyPr>
            <a:normAutofit/>
          </a:bodyPr>
          <a:lstStyle>
            <a:lvl1pPr>
              <a:defRPr sz="22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164592" y="3031490"/>
            <a:ext cx="1524000" cy="2362200"/>
          </a:xfrm>
        </p:spPr>
        <p:txBody>
          <a:bodyPr/>
          <a:lstStyle>
            <a:lvl1pPr marL="0" indent="0">
              <a:lnSpc>
                <a:spcPct val="150000"/>
              </a:lnSpc>
              <a:buNone/>
              <a:defRPr sz="1400" b="1">
                <a:solidFill>
                  <a:srgbClr val="000000">
                    <a:alpha val="50196"/>
                  </a:srgb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85F6F8-8FBA-4F26-9800-0F833715770D}" type="datetime1">
              <a:rPr lang="en-US" smtClean="0"/>
              <a:pPr/>
              <a:t>9/4/2016</a:t>
            </a:fld>
            <a:endParaRPr lang="en-GB"/>
          </a:p>
        </p:txBody>
      </p:sp>
      <p:sp>
        <p:nvSpPr>
          <p:cNvPr id="6" name="Footer Placeholder 5"/>
          <p:cNvSpPr>
            <a:spLocks noGrp="1"/>
          </p:cNvSpPr>
          <p:nvPr>
            <p:ph type="ftr" sz="quarter" idx="11"/>
          </p:nvPr>
        </p:nvSpPr>
        <p:spPr/>
        <p:txBody>
          <a:bodyPr/>
          <a:lstStyle/>
          <a:p>
            <a:r>
              <a:rPr lang="en-GB" smtClean="0"/>
              <a:t>1.4.1 The meaning of market failure</a:t>
            </a:r>
            <a:endParaRPr lang="en-GB"/>
          </a:p>
        </p:txBody>
      </p:sp>
      <p:sp>
        <p:nvSpPr>
          <p:cNvPr id="7" name="Slide Number Placeholder 6"/>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41448" y="228600"/>
            <a:ext cx="6245352" cy="1143000"/>
          </a:xfrm>
        </p:spPr>
        <p:txBody>
          <a:bodyPr vert="horz" lIns="91440" tIns="45720" rIns="91440" bIns="45720" rtlCol="0" anchor="ctr">
            <a:normAutofit/>
          </a:bodyPr>
          <a:lstStyle>
            <a:lvl1pPr algn="r" defTabSz="914400" rtl="0" eaLnBrk="1" latinLnBrk="0" hangingPunct="1">
              <a:spcBef>
                <a:spcPct val="0"/>
              </a:spcBef>
              <a:buNone/>
              <a:defRPr sz="4400" kern="1200" cap="small" spc="200" baseline="0">
                <a:solidFill>
                  <a:schemeClr val="tx1"/>
                </a:solidFill>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2706624" y="2450592"/>
            <a:ext cx="5715000" cy="3529584"/>
          </a:xfrm>
          <a:noFill/>
          <a:ln w="101600" cmpd="sng">
            <a:miter lim="800000"/>
          </a:ln>
          <a:effectLst>
            <a:outerShdw blurRad="63500" sx="102000" sy="102000" algn="ctr" rotWithShape="0">
              <a:prstClr val="black">
                <a:alpha val="30000"/>
              </a:prstClr>
            </a:outerShdw>
          </a:effectLst>
        </p:spPr>
        <p:style>
          <a:lnRef idx="3">
            <a:schemeClr val="lt1"/>
          </a:lnRef>
          <a:fillRef idx="1">
            <a:schemeClr val="accent2"/>
          </a:fillRef>
          <a:effectRef idx="1">
            <a:schemeClr val="accent2"/>
          </a:effectRef>
          <a:fontRef idx="none"/>
        </p:style>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164592" y="3031489"/>
            <a:ext cx="1527048" cy="2359152"/>
          </a:xfrm>
        </p:spPr>
        <p:txBody>
          <a:bodyPr vert="horz" lIns="91440" tIns="45720" rIns="91440" bIns="45720" rtlCol="0">
            <a:normAutofit/>
          </a:bodyPr>
          <a:lstStyle>
            <a:lvl1pPr marL="0" indent="0">
              <a:lnSpc>
                <a:spcPct val="150000"/>
              </a:lnSpc>
              <a:buNone/>
              <a:defRPr sz="1400" b="1" kern="1200">
                <a:solidFill>
                  <a:srgbClr val="000000">
                    <a:alpha val="50196"/>
                  </a:srgb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50000"/>
              </a:lnSpc>
              <a:spcBef>
                <a:spcPts val="1800"/>
              </a:spcBef>
              <a:buClr>
                <a:schemeClr val="accent1"/>
              </a:buClr>
              <a:buSzPct val="80000"/>
              <a:buFont typeface="Wingdings" pitchFamily="2" charset="2"/>
              <a:buNone/>
            </a:pPr>
            <a:r>
              <a:rPr lang="en-US" smtClean="0"/>
              <a:t>Click to edit Master text styles</a:t>
            </a:r>
          </a:p>
        </p:txBody>
      </p:sp>
      <p:sp>
        <p:nvSpPr>
          <p:cNvPr id="5" name="Date Placeholder 4"/>
          <p:cNvSpPr>
            <a:spLocks noGrp="1"/>
          </p:cNvSpPr>
          <p:nvPr>
            <p:ph type="dt" sz="half" idx="10"/>
          </p:nvPr>
        </p:nvSpPr>
        <p:spPr/>
        <p:txBody>
          <a:bodyPr/>
          <a:lstStyle/>
          <a:p>
            <a:fld id="{8FBCD364-AECF-4565-8F42-94AB3F4CAB51}" type="datetime1">
              <a:rPr lang="en-US" smtClean="0"/>
              <a:pPr/>
              <a:t>9/4/2016</a:t>
            </a:fld>
            <a:endParaRPr lang="en-GB"/>
          </a:p>
        </p:txBody>
      </p:sp>
      <p:sp>
        <p:nvSpPr>
          <p:cNvPr id="6" name="Footer Placeholder 5"/>
          <p:cNvSpPr>
            <a:spLocks noGrp="1"/>
          </p:cNvSpPr>
          <p:nvPr>
            <p:ph type="ftr" sz="quarter" idx="11"/>
          </p:nvPr>
        </p:nvSpPr>
        <p:spPr/>
        <p:txBody>
          <a:bodyPr/>
          <a:lstStyle/>
          <a:p>
            <a:r>
              <a:rPr lang="en-GB" smtClean="0"/>
              <a:t>1.4.1 The meaning of market failure</a:t>
            </a:r>
            <a:endParaRPr lang="en-GB"/>
          </a:p>
        </p:txBody>
      </p:sp>
      <p:sp>
        <p:nvSpPr>
          <p:cNvPr id="7" name="Slide Number Placeholder 6"/>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 name="Group 11"/>
          <p:cNvGrpSpPr/>
          <p:nvPr/>
        </p:nvGrpSpPr>
        <p:grpSpPr>
          <a:xfrm>
            <a:off x="0" y="0"/>
            <a:ext cx="9144000" cy="6858000"/>
            <a:chOff x="0" y="0"/>
            <a:chExt cx="9144000" cy="6858000"/>
          </a:xfrm>
        </p:grpSpPr>
        <p:sp>
          <p:nvSpPr>
            <p:cNvPr id="7" name="Rectangle 6"/>
            <p:cNvSpPr/>
            <p:nvPr/>
          </p:nvSpPr>
          <p:spPr>
            <a:xfrm>
              <a:off x="457200" y="0"/>
              <a:ext cx="8686800" cy="16764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0" y="0"/>
              <a:ext cx="18288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0" y="0"/>
              <a:ext cx="1828800" cy="167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Oval 10"/>
            <p:cNvSpPr/>
            <p:nvPr/>
          </p:nvSpPr>
          <p:spPr>
            <a:xfrm>
              <a:off x="495300" y="4191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3" name="Text Placeholder 2"/>
          <p:cNvSpPr>
            <a:spLocks noGrp="1"/>
          </p:cNvSpPr>
          <p:nvPr>
            <p:ph type="body" idx="1"/>
          </p:nvPr>
        </p:nvSpPr>
        <p:spPr>
          <a:xfrm>
            <a:off x="2438400" y="2286000"/>
            <a:ext cx="6248400" cy="38401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2" name="Title Placeholder 1"/>
          <p:cNvSpPr>
            <a:spLocks noGrp="1"/>
          </p:cNvSpPr>
          <p:nvPr>
            <p:ph type="title"/>
          </p:nvPr>
        </p:nvSpPr>
        <p:spPr>
          <a:xfrm>
            <a:off x="2438400" y="228600"/>
            <a:ext cx="6248400" cy="1143000"/>
          </a:xfrm>
          <a:prstGeom prst="rect">
            <a:avLst/>
          </a:prstGeom>
        </p:spPr>
        <p:txBody>
          <a:bodyPr vert="horz" lIns="91440" tIns="45720" rIns="91440" bIns="45720" rtlCol="0" anchor="ctr">
            <a:normAutofit/>
          </a:bodyPr>
          <a:lstStyle/>
          <a:p>
            <a:r>
              <a:rPr lang="en-US" smtClean="0"/>
              <a:t>Click to edit Master title style</a:t>
            </a:r>
            <a:endParaRPr/>
          </a:p>
        </p:txBody>
      </p:sp>
      <p:sp>
        <p:nvSpPr>
          <p:cNvPr id="4" name="Date Placeholder 3"/>
          <p:cNvSpPr>
            <a:spLocks noGrp="1"/>
          </p:cNvSpPr>
          <p:nvPr>
            <p:ph type="dt" sz="half" idx="2"/>
          </p:nvPr>
        </p:nvSpPr>
        <p:spPr>
          <a:xfrm>
            <a:off x="6553200" y="6351494"/>
            <a:ext cx="2133600" cy="365125"/>
          </a:xfrm>
          <a:prstGeom prst="rect">
            <a:avLst/>
          </a:prstGeom>
        </p:spPr>
        <p:txBody>
          <a:bodyPr vert="horz" lIns="91440" tIns="45720" rIns="91440" bIns="45720" rtlCol="0" anchor="ctr"/>
          <a:lstStyle>
            <a:lvl1pPr algn="r">
              <a:defRPr sz="900" cap="small" baseline="0">
                <a:solidFill>
                  <a:schemeClr val="tx1"/>
                </a:solidFill>
                <a:latin typeface="+mj-lt"/>
              </a:defRPr>
            </a:lvl1pPr>
          </a:lstStyle>
          <a:p>
            <a:fld id="{516295EE-E9DF-4F74-8D7E-94BDE7766083}" type="datetime1">
              <a:rPr lang="en-US" smtClean="0"/>
              <a:pPr/>
              <a:t>9/4/2016</a:t>
            </a:fld>
            <a:endParaRPr lang="en-GB"/>
          </a:p>
        </p:txBody>
      </p:sp>
      <p:sp>
        <p:nvSpPr>
          <p:cNvPr id="5" name="Footer Placeholder 4"/>
          <p:cNvSpPr>
            <a:spLocks noGrp="1"/>
          </p:cNvSpPr>
          <p:nvPr>
            <p:ph type="ftr" sz="quarter" idx="3"/>
          </p:nvPr>
        </p:nvSpPr>
        <p:spPr>
          <a:xfrm>
            <a:off x="2438400" y="6356350"/>
            <a:ext cx="2895600" cy="365125"/>
          </a:xfrm>
          <a:prstGeom prst="rect">
            <a:avLst/>
          </a:prstGeom>
        </p:spPr>
        <p:txBody>
          <a:bodyPr vert="horz" lIns="91440" tIns="45720" rIns="91440" bIns="45720" rtlCol="0" anchor="ctr"/>
          <a:lstStyle>
            <a:lvl1pPr algn="l">
              <a:defRPr sz="900" cap="small" baseline="0">
                <a:solidFill>
                  <a:schemeClr val="tx1"/>
                </a:solidFill>
                <a:latin typeface="+mj-lt"/>
              </a:defRPr>
            </a:lvl1pPr>
          </a:lstStyle>
          <a:p>
            <a:r>
              <a:rPr lang="en-GB" smtClean="0"/>
              <a:t>1.4.1 The meaning of market failure</a:t>
            </a:r>
            <a:endParaRPr lang="en-GB"/>
          </a:p>
        </p:txBody>
      </p:sp>
      <p:sp>
        <p:nvSpPr>
          <p:cNvPr id="6" name="Slide Number Placeholder 5"/>
          <p:cNvSpPr>
            <a:spLocks noGrp="1"/>
          </p:cNvSpPr>
          <p:nvPr>
            <p:ph type="sldNum" sz="quarter" idx="4"/>
          </p:nvPr>
        </p:nvSpPr>
        <p:spPr>
          <a:xfrm>
            <a:off x="533400" y="533400"/>
            <a:ext cx="762000" cy="609600"/>
          </a:xfrm>
          <a:prstGeom prst="rect">
            <a:avLst/>
          </a:prstGeom>
        </p:spPr>
        <p:txBody>
          <a:bodyPr vert="horz" lIns="91440" tIns="45720" rIns="91440" bIns="45720" rtlCol="0" anchor="ctr"/>
          <a:lstStyle>
            <a:lvl1pPr algn="ctr">
              <a:defRPr sz="1600" cap="small" baseline="0">
                <a:solidFill>
                  <a:schemeClr val="tx1"/>
                </a:solidFill>
                <a:latin typeface="+mj-lt"/>
              </a:defRPr>
            </a:lvl1pPr>
          </a:lstStyle>
          <a:p>
            <a:fld id="{7A52EB75-A76F-4F4A-9051-0F946D070F9F}"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r" defTabSz="914400" rtl="0" eaLnBrk="1" latinLnBrk="0" hangingPunct="1">
        <a:spcBef>
          <a:spcPct val="0"/>
        </a:spcBef>
        <a:buNone/>
        <a:defRPr sz="4400" kern="1200" cap="small" spc="200" baseline="0">
          <a:solidFill>
            <a:schemeClr val="tx1"/>
          </a:solidFill>
          <a:latin typeface="+mj-lt"/>
          <a:ea typeface="+mj-ea"/>
          <a:cs typeface="+mj-cs"/>
        </a:defRPr>
      </a:lvl1pPr>
    </p:titleStyle>
    <p:bodyStyle>
      <a:lvl1pPr marL="457200" indent="-457200" algn="l" defTabSz="914400" rtl="0" eaLnBrk="1" latinLnBrk="0" hangingPunct="1">
        <a:spcBef>
          <a:spcPts val="1800"/>
        </a:spcBef>
        <a:buClr>
          <a:schemeClr val="accent1"/>
        </a:buClr>
        <a:buSzPct val="80000"/>
        <a:buFont typeface="Wingdings" pitchFamily="2" charset="2"/>
        <a:buChar char=""/>
        <a:defRPr sz="2200" kern="1200">
          <a:solidFill>
            <a:schemeClr val="tx1"/>
          </a:solidFill>
          <a:latin typeface="+mn-lt"/>
          <a:ea typeface="+mn-ea"/>
          <a:cs typeface="+mn-cs"/>
        </a:defRPr>
      </a:lvl1pPr>
      <a:lvl2pPr marL="914400" indent="-457200" algn="l" defTabSz="914400" rtl="0" eaLnBrk="1" latinLnBrk="0" hangingPunct="1">
        <a:spcBef>
          <a:spcPts val="1800"/>
        </a:spcBef>
        <a:buClr>
          <a:schemeClr val="accent2"/>
        </a:buClr>
        <a:buSzPct val="80000"/>
        <a:buFont typeface="Wingdings" pitchFamily="2" charset="2"/>
        <a:buChar char=""/>
        <a:defRPr sz="2000" kern="1200">
          <a:solidFill>
            <a:schemeClr val="tx1"/>
          </a:solidFill>
          <a:latin typeface="+mn-lt"/>
          <a:ea typeface="+mn-ea"/>
          <a:cs typeface="+mn-cs"/>
        </a:defRPr>
      </a:lvl2pPr>
      <a:lvl3pPr marL="1371600" indent="-457200" algn="l" defTabSz="914400" rtl="0" eaLnBrk="1" latinLnBrk="0" hangingPunct="1">
        <a:spcBef>
          <a:spcPts val="1200"/>
        </a:spcBef>
        <a:buClr>
          <a:schemeClr val="accent3"/>
        </a:buClr>
        <a:buSzPct val="80000"/>
        <a:buFont typeface="Wingdings" pitchFamily="2" charset="2"/>
        <a:buChar char=""/>
        <a:defRPr sz="1800" kern="1200">
          <a:solidFill>
            <a:schemeClr val="tx1"/>
          </a:solidFill>
          <a:latin typeface="+mn-lt"/>
          <a:ea typeface="+mn-ea"/>
          <a:cs typeface="+mn-cs"/>
        </a:defRPr>
      </a:lvl3pPr>
      <a:lvl4pPr marL="1828800" indent="-457200" algn="l" defTabSz="914400" rtl="0" eaLnBrk="1" latinLnBrk="0" hangingPunct="1">
        <a:spcBef>
          <a:spcPts val="1200"/>
        </a:spcBef>
        <a:buClr>
          <a:schemeClr val="accent4"/>
        </a:buClr>
        <a:buSzPct val="80000"/>
        <a:buFont typeface="Wingdings" pitchFamily="2" charset="2"/>
        <a:buChar char=""/>
        <a:defRPr sz="1600" kern="1200">
          <a:solidFill>
            <a:schemeClr val="tx1"/>
          </a:solidFill>
          <a:latin typeface="+mn-lt"/>
          <a:ea typeface="+mn-ea"/>
          <a:cs typeface="+mn-cs"/>
        </a:defRPr>
      </a:lvl4pPr>
      <a:lvl5pPr marL="2286000" indent="-457200" algn="l" defTabSz="914400" rtl="0" eaLnBrk="1" latinLnBrk="0" hangingPunct="1">
        <a:spcBef>
          <a:spcPts val="1200"/>
        </a:spcBef>
        <a:buClr>
          <a:schemeClr val="accent5"/>
        </a:buClr>
        <a:buSzPct val="80000"/>
        <a:buFont typeface="Wingdings" pitchFamily="2" charset="2"/>
        <a:buChar char=""/>
        <a:defRPr sz="1600" kern="1200">
          <a:solidFill>
            <a:schemeClr val="tx1"/>
          </a:solidFill>
          <a:latin typeface="+mn-lt"/>
          <a:ea typeface="+mn-ea"/>
          <a:cs typeface="+mn-cs"/>
        </a:defRPr>
      </a:lvl5pPr>
      <a:lvl6pPr marL="2743200" indent="-457200" algn="l" defTabSz="914400" rtl="0" eaLnBrk="1" latinLnBrk="0" hangingPunct="1">
        <a:spcBef>
          <a:spcPts val="1200"/>
        </a:spcBef>
        <a:buClr>
          <a:schemeClr val="accent6"/>
        </a:buClr>
        <a:buSzPct val="90000"/>
        <a:buFont typeface="Wingdings" pitchFamily="2" charset="2"/>
        <a:buChar char=""/>
        <a:defRPr sz="1600" kern="1200">
          <a:solidFill>
            <a:schemeClr val="tx1"/>
          </a:solidFill>
          <a:latin typeface="+mn-lt"/>
          <a:ea typeface="+mn-ea"/>
          <a:cs typeface="+mn-cs"/>
        </a:defRPr>
      </a:lvl6pPr>
      <a:lvl7pPr marL="3200400" indent="-457200" algn="l" defTabSz="914400" rtl="0" eaLnBrk="1" latinLnBrk="0" hangingPunct="1">
        <a:spcBef>
          <a:spcPts val="1200"/>
        </a:spcBef>
        <a:buClr>
          <a:schemeClr val="accent1"/>
        </a:buClr>
        <a:buSzPct val="70000"/>
        <a:buFont typeface="Wingdings" pitchFamily="2" charset="2"/>
        <a:buChar char="¢"/>
        <a:defRPr sz="1600" kern="1200" baseline="0">
          <a:solidFill>
            <a:schemeClr val="tx1"/>
          </a:solidFill>
          <a:latin typeface="+mn-lt"/>
          <a:ea typeface="+mn-ea"/>
          <a:cs typeface="+mn-cs"/>
        </a:defRPr>
      </a:lvl7pPr>
      <a:lvl8pPr marL="3657600" indent="-457200" algn="l" defTabSz="914400" rtl="0" eaLnBrk="1" latinLnBrk="0" hangingPunct="1">
        <a:spcBef>
          <a:spcPts val="1200"/>
        </a:spcBef>
        <a:buClr>
          <a:schemeClr val="accent3"/>
        </a:buClr>
        <a:buFont typeface="Courier New" pitchFamily="49" charset="0"/>
        <a:buChar char="o"/>
        <a:defRPr sz="1600" kern="1200" baseline="0">
          <a:solidFill>
            <a:schemeClr val="tx1"/>
          </a:solidFill>
          <a:latin typeface="+mn-lt"/>
          <a:ea typeface="+mn-ea"/>
          <a:cs typeface="+mn-cs"/>
        </a:defRPr>
      </a:lvl8pPr>
      <a:lvl9pPr marL="4114800" indent="-457200" algn="l" defTabSz="914400" rtl="0" eaLnBrk="1" latinLnBrk="0" hangingPunct="1">
        <a:spcBef>
          <a:spcPts val="1200"/>
        </a:spcBef>
        <a:buClr>
          <a:schemeClr val="accent5"/>
        </a:buClr>
        <a:buFont typeface="Arial" pitchFamily="34" charset="0"/>
        <a:buChar char="•"/>
        <a:defRPr sz="16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bbc.co.uk/news/technology-28837671"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bbc.co.uk/news/magazine-31561820"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bbc.co.uk/news/uk-35604442"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ctrTitle"/>
          </p:nvPr>
        </p:nvSpPr>
        <p:spPr>
          <a:xfrm>
            <a:off x="1835696" y="4725144"/>
            <a:ext cx="7288882" cy="1368152"/>
          </a:xfrm>
        </p:spPr>
        <p:txBody>
          <a:bodyPr/>
          <a:lstStyle/>
          <a:p>
            <a:pPr algn="ctr"/>
            <a:r>
              <a:rPr lang="en-GB" sz="4000" dirty="0" smtClean="0"/>
              <a:t>Market Structures</a:t>
            </a:r>
            <a:endParaRPr lang="en-GB" sz="4000" dirty="0"/>
          </a:p>
        </p:txBody>
      </p:sp>
      <p:sp>
        <p:nvSpPr>
          <p:cNvPr id="4" name="Rectangle 3"/>
          <p:cNvSpPr/>
          <p:nvPr/>
        </p:nvSpPr>
        <p:spPr>
          <a:xfrm>
            <a:off x="0" y="355600"/>
            <a:ext cx="1691680" cy="1200329"/>
          </a:xfrm>
          <a:prstGeom prst="rect">
            <a:avLst/>
          </a:prstGeom>
        </p:spPr>
        <p:txBody>
          <a:bodyPr wrap="square">
            <a:spAutoFit/>
          </a:bodyPr>
          <a:lstStyle/>
          <a:p>
            <a:pPr algn="ctr"/>
            <a:r>
              <a:rPr lang="en-GB" cap="small" spc="200" dirty="0" smtClean="0">
                <a:solidFill>
                  <a:srgbClr val="000000"/>
                </a:solidFill>
                <a:latin typeface="Trebuchet MS"/>
                <a:ea typeface="+mj-ea"/>
                <a:cs typeface="+mj-cs"/>
              </a:rPr>
              <a:t>D1</a:t>
            </a:r>
          </a:p>
          <a:p>
            <a:pPr algn="ctr"/>
            <a:r>
              <a:rPr lang="en-GB" cap="small" spc="200" dirty="0" smtClean="0">
                <a:solidFill>
                  <a:srgbClr val="000000"/>
                </a:solidFill>
                <a:latin typeface="Trebuchet MS"/>
                <a:ea typeface="+mj-ea"/>
                <a:cs typeface="+mj-cs"/>
              </a:rPr>
              <a:t>Different market structures</a:t>
            </a:r>
            <a:endParaRPr lang="en-GB" dirty="0"/>
          </a:p>
        </p:txBody>
      </p:sp>
      <p:sp>
        <p:nvSpPr>
          <p:cNvPr id="2" name="TextBox 1"/>
          <p:cNvSpPr txBox="1"/>
          <p:nvPr/>
        </p:nvSpPr>
        <p:spPr>
          <a:xfrm>
            <a:off x="2195736" y="692696"/>
            <a:ext cx="6048672" cy="1477328"/>
          </a:xfrm>
          <a:prstGeom prst="rect">
            <a:avLst/>
          </a:prstGeom>
          <a:noFill/>
        </p:spPr>
        <p:txBody>
          <a:bodyPr wrap="square" rtlCol="0">
            <a:spAutoFit/>
          </a:bodyPr>
          <a:lstStyle/>
          <a:p>
            <a:r>
              <a:rPr lang="en-GB" dirty="0" smtClean="0"/>
              <a:t>What is the objective in the game Monopoly?</a:t>
            </a:r>
          </a:p>
          <a:p>
            <a:endParaRPr lang="en-GB" dirty="0"/>
          </a:p>
          <a:p>
            <a:endParaRPr lang="en-GB" dirty="0" smtClean="0"/>
          </a:p>
          <a:p>
            <a:r>
              <a:rPr lang="en-GB" dirty="0" smtClean="0"/>
              <a:t>Can you think of any industries where there is only one or very few </a:t>
            </a:r>
            <a:r>
              <a:rPr lang="en-GB" smtClean="0"/>
              <a:t>firms competing?</a:t>
            </a:r>
            <a:endParaRPr lang="en-GB"/>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a:xfrm>
            <a:off x="2195736" y="476672"/>
            <a:ext cx="6573416" cy="936104"/>
          </a:xfrm>
        </p:spPr>
        <p:txBody>
          <a:bodyPr>
            <a:normAutofit/>
          </a:bodyPr>
          <a:lstStyle/>
          <a:p>
            <a:pPr algn="r"/>
            <a:r>
              <a:rPr lang="en-GB" sz="2400" dirty="0" smtClean="0"/>
              <a:t>Monopoly and oligopoly</a:t>
            </a:r>
            <a:r>
              <a:rPr lang="en-GB" sz="2800" dirty="0"/>
              <a:t/>
            </a:r>
            <a:br>
              <a:rPr lang="en-GB" sz="2800" dirty="0"/>
            </a:br>
            <a:endParaRPr lang="en-GB" sz="2800" dirty="0"/>
          </a:p>
        </p:txBody>
      </p:sp>
      <p:sp>
        <p:nvSpPr>
          <p:cNvPr id="11" name="Content Placeholder 2"/>
          <p:cNvSpPr>
            <a:spLocks noGrp="1"/>
          </p:cNvSpPr>
          <p:nvPr>
            <p:ph idx="1"/>
          </p:nvPr>
        </p:nvSpPr>
        <p:spPr>
          <a:xfrm>
            <a:off x="1835696" y="1792535"/>
            <a:ext cx="6912768" cy="3776985"/>
          </a:xfrm>
        </p:spPr>
        <p:txBody>
          <a:bodyPr>
            <a:normAutofit/>
          </a:bodyPr>
          <a:lstStyle/>
          <a:p>
            <a:r>
              <a:rPr lang="en-GB" sz="1800" b="1" dirty="0" smtClean="0">
                <a:solidFill>
                  <a:srgbClr val="00B0F0"/>
                </a:solidFill>
              </a:rPr>
              <a:t>Monopoly</a:t>
            </a:r>
            <a:r>
              <a:rPr lang="en-GB" sz="1800" dirty="0" smtClean="0"/>
              <a:t> occurs when one firm dominates the market</a:t>
            </a:r>
          </a:p>
          <a:p>
            <a:r>
              <a:rPr lang="en-GB" sz="1800" b="1" dirty="0" smtClean="0">
                <a:solidFill>
                  <a:srgbClr val="00B0F0"/>
                </a:solidFill>
              </a:rPr>
              <a:t>Oligopoly</a:t>
            </a:r>
            <a:r>
              <a:rPr lang="en-GB" sz="1800" dirty="0" smtClean="0"/>
              <a:t> occurs when a few firms dominate the market</a:t>
            </a:r>
          </a:p>
          <a:p>
            <a:r>
              <a:rPr lang="en-GB" sz="1800" b="1" dirty="0">
                <a:solidFill>
                  <a:srgbClr val="00B0F0"/>
                </a:solidFill>
              </a:rPr>
              <a:t>Monopolistic competition </a:t>
            </a:r>
            <a:r>
              <a:rPr lang="en-GB" sz="1800" dirty="0"/>
              <a:t>occurs when there are many firms in the market but there is some form of product </a:t>
            </a:r>
            <a:r>
              <a:rPr lang="en-GB" sz="1800" dirty="0" smtClean="0"/>
              <a:t>differentiation</a:t>
            </a:r>
            <a:endParaRPr lang="en-GB" sz="1800" dirty="0"/>
          </a:p>
          <a:p>
            <a:r>
              <a:rPr lang="en-GB" sz="1800" dirty="0" smtClean="0"/>
              <a:t>Work in pairs to fill in the table below – can you think of examples of monopolies and oligopolies?</a:t>
            </a:r>
          </a:p>
          <a:p>
            <a:endParaRPr lang="en-GB" dirty="0" smtClean="0"/>
          </a:p>
          <a:p>
            <a:endParaRPr lang="en-GB" dirty="0" smtClean="0"/>
          </a:p>
          <a:p>
            <a:endParaRPr lang="en-GB" dirty="0"/>
          </a:p>
        </p:txBody>
      </p:sp>
      <p:graphicFrame>
        <p:nvGraphicFramePr>
          <p:cNvPr id="2" name="Table 1"/>
          <p:cNvGraphicFramePr>
            <a:graphicFrameLocks noGrp="1"/>
          </p:cNvGraphicFramePr>
          <p:nvPr>
            <p:extLst>
              <p:ext uri="{D42A27DB-BD31-4B8C-83A1-F6EECF244321}">
                <p14:modId xmlns:p14="http://schemas.microsoft.com/office/powerpoint/2010/main" val="3989723514"/>
              </p:ext>
            </p:extLst>
          </p:nvPr>
        </p:nvGraphicFramePr>
        <p:xfrm>
          <a:off x="2267744" y="4618069"/>
          <a:ext cx="6096000" cy="1559560"/>
        </p:xfrm>
        <a:graphic>
          <a:graphicData uri="http://schemas.openxmlformats.org/drawingml/2006/table">
            <a:tbl>
              <a:tblPr firstRow="1" bandRow="1">
                <a:tableStyleId>{5C22544A-7EE6-4342-B048-85BDC9FD1C3A}</a:tableStyleId>
              </a:tblPr>
              <a:tblGrid>
                <a:gridCol w="3048000"/>
                <a:gridCol w="3048000"/>
              </a:tblGrid>
              <a:tr h="370840">
                <a:tc>
                  <a:txBody>
                    <a:bodyPr/>
                    <a:lstStyle/>
                    <a:p>
                      <a:pPr algn="ctr"/>
                      <a:r>
                        <a:rPr lang="en-GB" dirty="0" smtClean="0"/>
                        <a:t>Monopoly</a:t>
                      </a:r>
                      <a:endParaRPr lang="en-GB" dirty="0"/>
                    </a:p>
                  </a:txBody>
                  <a:tcPr/>
                </a:tc>
                <a:tc>
                  <a:txBody>
                    <a:bodyPr/>
                    <a:lstStyle/>
                    <a:p>
                      <a:pPr algn="ctr"/>
                      <a:r>
                        <a:rPr lang="en-GB" dirty="0" smtClean="0"/>
                        <a:t>Oligopoly</a:t>
                      </a:r>
                      <a:endParaRPr lang="en-GB" dirty="0"/>
                    </a:p>
                  </a:txBody>
                  <a:tcPr/>
                </a:tc>
              </a:tr>
              <a:tr h="370840">
                <a:tc>
                  <a:txBody>
                    <a:bodyPr/>
                    <a:lstStyle/>
                    <a:p>
                      <a:endParaRPr lang="en-GB" dirty="0" smtClean="0"/>
                    </a:p>
                    <a:p>
                      <a:endParaRPr lang="en-GB" dirty="0" smtClean="0"/>
                    </a:p>
                    <a:p>
                      <a:endParaRPr lang="en-GB" dirty="0" smtClean="0"/>
                    </a:p>
                    <a:p>
                      <a:endParaRPr lang="en-GB" dirty="0"/>
                    </a:p>
                  </a:txBody>
                  <a:tcPr/>
                </a:tc>
                <a:tc>
                  <a:txBody>
                    <a:bodyPr/>
                    <a:lstStyle/>
                    <a:p>
                      <a:endParaRPr lang="en-GB" dirty="0"/>
                    </a:p>
                  </a:txBody>
                  <a:tcPr/>
                </a:tc>
              </a:tr>
            </a:tbl>
          </a:graphicData>
        </a:graphic>
      </p:graphicFrame>
      <p:sp>
        <p:nvSpPr>
          <p:cNvPr id="3" name="Action Button: Document 2">
            <a:hlinkClick r:id="rId3" highlightClick="1"/>
          </p:cNvPr>
          <p:cNvSpPr/>
          <p:nvPr/>
        </p:nvSpPr>
        <p:spPr>
          <a:xfrm>
            <a:off x="467544" y="3068960"/>
            <a:ext cx="792088" cy="1224136"/>
          </a:xfrm>
          <a:prstGeom prst="actionButton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251520" y="4653136"/>
            <a:ext cx="1440160" cy="1169551"/>
          </a:xfrm>
          <a:prstGeom prst="rect">
            <a:avLst/>
          </a:prstGeom>
          <a:noFill/>
        </p:spPr>
        <p:txBody>
          <a:bodyPr wrap="square" rtlCol="0">
            <a:spAutoFit/>
          </a:bodyPr>
          <a:lstStyle/>
          <a:p>
            <a:pPr algn="ctr"/>
            <a:r>
              <a:rPr lang="en-GB" sz="1400" dirty="0" smtClean="0"/>
              <a:t>How do firms compete for market share in an oligopolistic market?</a:t>
            </a:r>
            <a:endParaRPr lang="en-GB" sz="1400" dirty="0"/>
          </a:p>
        </p:txBody>
      </p:sp>
    </p:spTree>
    <p:extLst>
      <p:ext uri="{BB962C8B-B14F-4D97-AF65-F5344CB8AC3E}">
        <p14:creationId xmlns:p14="http://schemas.microsoft.com/office/powerpoint/2010/main" val="28080908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a:xfrm>
            <a:off x="2195736" y="476672"/>
            <a:ext cx="6573416" cy="936104"/>
          </a:xfrm>
        </p:spPr>
        <p:txBody>
          <a:bodyPr>
            <a:normAutofit fontScale="90000"/>
          </a:bodyPr>
          <a:lstStyle/>
          <a:p>
            <a:pPr algn="r"/>
            <a:r>
              <a:rPr lang="en-GB" sz="2400" dirty="0" smtClean="0"/>
              <a:t/>
            </a:r>
            <a:br>
              <a:rPr lang="en-GB" sz="2400" dirty="0" smtClean="0"/>
            </a:br>
            <a:r>
              <a:rPr lang="en-GB" sz="2700" dirty="0" smtClean="0"/>
              <a:t>Monopoly</a:t>
            </a:r>
            <a:r>
              <a:rPr lang="en-GB" sz="2800" dirty="0"/>
              <a:t/>
            </a:r>
            <a:br>
              <a:rPr lang="en-GB" sz="2800" dirty="0"/>
            </a:br>
            <a:endParaRPr lang="en-GB" sz="2800" dirty="0"/>
          </a:p>
        </p:txBody>
      </p:sp>
      <p:sp>
        <p:nvSpPr>
          <p:cNvPr id="11" name="Content Placeholder 2"/>
          <p:cNvSpPr>
            <a:spLocks noGrp="1"/>
          </p:cNvSpPr>
          <p:nvPr>
            <p:ph idx="1"/>
          </p:nvPr>
        </p:nvSpPr>
        <p:spPr>
          <a:xfrm>
            <a:off x="1979712" y="1916832"/>
            <a:ext cx="6912768" cy="3776985"/>
          </a:xfrm>
        </p:spPr>
        <p:txBody>
          <a:bodyPr>
            <a:normAutofit/>
          </a:bodyPr>
          <a:lstStyle/>
          <a:p>
            <a:pPr>
              <a:spcBef>
                <a:spcPct val="50000"/>
              </a:spcBef>
            </a:pPr>
            <a:r>
              <a:rPr lang="en-GB" altLang="en-US" sz="1800" b="1" dirty="0" smtClean="0">
                <a:solidFill>
                  <a:srgbClr val="00B0F0"/>
                </a:solidFill>
              </a:rPr>
              <a:t>Price </a:t>
            </a:r>
            <a:r>
              <a:rPr lang="en-GB" altLang="en-US" sz="1800" b="1" dirty="0">
                <a:solidFill>
                  <a:srgbClr val="00B0F0"/>
                </a:solidFill>
              </a:rPr>
              <a:t>leaders </a:t>
            </a:r>
            <a:r>
              <a:rPr lang="en-GB" altLang="en-US" sz="1800" dirty="0"/>
              <a:t>- they can charge high prices but are often restricted from doing so by government regulation</a:t>
            </a:r>
          </a:p>
          <a:p>
            <a:pPr>
              <a:spcBef>
                <a:spcPct val="50000"/>
              </a:spcBef>
            </a:pPr>
            <a:r>
              <a:rPr lang="en-GB" altLang="en-US" sz="1800" b="1" dirty="0">
                <a:solidFill>
                  <a:srgbClr val="00B0F0"/>
                </a:solidFill>
              </a:rPr>
              <a:t>New product development </a:t>
            </a:r>
            <a:r>
              <a:rPr lang="en-GB" altLang="en-US" sz="1800" dirty="0"/>
              <a:t>is not effected by competitors</a:t>
            </a:r>
          </a:p>
          <a:p>
            <a:pPr>
              <a:spcBef>
                <a:spcPct val="50000"/>
              </a:spcBef>
            </a:pPr>
            <a:r>
              <a:rPr lang="en-GB" altLang="en-US" sz="1800" dirty="0"/>
              <a:t>Monopolies will use </a:t>
            </a:r>
            <a:r>
              <a:rPr lang="en-GB" altLang="en-US" sz="1800" b="1" dirty="0">
                <a:solidFill>
                  <a:srgbClr val="00B0F0"/>
                </a:solidFill>
              </a:rPr>
              <a:t>promotion</a:t>
            </a:r>
            <a:r>
              <a:rPr lang="en-GB" altLang="en-US" sz="1800" dirty="0"/>
              <a:t> to inform and persuade </a:t>
            </a:r>
            <a:r>
              <a:rPr lang="en-GB" altLang="en-US" sz="1800" dirty="0" smtClean="0"/>
              <a:t>customers</a:t>
            </a:r>
          </a:p>
          <a:p>
            <a:pPr>
              <a:spcBef>
                <a:spcPct val="50000"/>
              </a:spcBef>
            </a:pPr>
            <a:r>
              <a:rPr lang="en-GB" altLang="en-US" sz="1800" dirty="0" smtClean="0"/>
              <a:t>They </a:t>
            </a:r>
            <a:r>
              <a:rPr lang="en-GB" altLang="en-US" sz="1800" dirty="0"/>
              <a:t>can increase sales revenue through increasing market </a:t>
            </a:r>
            <a:r>
              <a:rPr lang="en-GB" altLang="en-US" sz="1800" dirty="0" smtClean="0"/>
              <a:t>size</a:t>
            </a:r>
            <a:endParaRPr lang="en-GB" altLang="en-US" sz="1800" dirty="0"/>
          </a:p>
          <a:p>
            <a:pPr>
              <a:spcBef>
                <a:spcPct val="50000"/>
              </a:spcBef>
            </a:pPr>
            <a:r>
              <a:rPr lang="en-GB" altLang="en-US" sz="1800" dirty="0"/>
              <a:t>How monopolies </a:t>
            </a:r>
            <a:r>
              <a:rPr lang="en-GB" altLang="en-US" sz="1800" b="1" dirty="0">
                <a:solidFill>
                  <a:srgbClr val="00B0F0"/>
                </a:solidFill>
              </a:rPr>
              <a:t>distribute</a:t>
            </a:r>
            <a:r>
              <a:rPr lang="en-GB" altLang="en-US" sz="1800" dirty="0">
                <a:solidFill>
                  <a:srgbClr val="00B0F0"/>
                </a:solidFill>
              </a:rPr>
              <a:t> </a:t>
            </a:r>
            <a:r>
              <a:rPr lang="en-GB" altLang="en-US" sz="1800" dirty="0"/>
              <a:t>and sell goods and services depends on the type of </a:t>
            </a:r>
            <a:r>
              <a:rPr lang="en-GB" altLang="en-US" sz="1800" dirty="0" smtClean="0"/>
              <a:t>product</a:t>
            </a:r>
          </a:p>
          <a:p>
            <a:pPr lvl="1">
              <a:spcBef>
                <a:spcPct val="50000"/>
              </a:spcBef>
            </a:pPr>
            <a:r>
              <a:rPr lang="en-GB" altLang="en-US" sz="1800" dirty="0" smtClean="0"/>
              <a:t>For </a:t>
            </a:r>
            <a:r>
              <a:rPr lang="en-GB" altLang="en-US" sz="1800" dirty="0"/>
              <a:t>example, the water companies must supply water to their region </a:t>
            </a:r>
          </a:p>
          <a:p>
            <a:endParaRPr lang="en-GB" dirty="0" smtClean="0"/>
          </a:p>
          <a:p>
            <a:endParaRPr lang="en-GB" dirty="0" smtClean="0"/>
          </a:p>
          <a:p>
            <a:endParaRPr lang="en-GB" dirty="0"/>
          </a:p>
        </p:txBody>
      </p:sp>
    </p:spTree>
    <p:extLst>
      <p:ext uri="{BB962C8B-B14F-4D97-AF65-F5344CB8AC3E}">
        <p14:creationId xmlns:p14="http://schemas.microsoft.com/office/powerpoint/2010/main" val="12196410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a:xfrm>
            <a:off x="2195736" y="476672"/>
            <a:ext cx="6573416" cy="936104"/>
          </a:xfrm>
        </p:spPr>
        <p:txBody>
          <a:bodyPr>
            <a:normAutofit fontScale="90000"/>
          </a:bodyPr>
          <a:lstStyle/>
          <a:p>
            <a:pPr algn="r"/>
            <a:r>
              <a:rPr lang="en-GB" sz="2400" dirty="0" smtClean="0"/>
              <a:t/>
            </a:r>
            <a:br>
              <a:rPr lang="en-GB" sz="2400" dirty="0" smtClean="0"/>
            </a:br>
            <a:r>
              <a:rPr lang="en-GB" sz="2700" dirty="0" smtClean="0"/>
              <a:t>Monopoly</a:t>
            </a:r>
            <a:r>
              <a:rPr lang="en-GB" sz="2800" dirty="0"/>
              <a:t/>
            </a:r>
            <a:br>
              <a:rPr lang="en-GB" sz="2800" dirty="0"/>
            </a:br>
            <a:endParaRPr lang="en-GB" sz="2800" dirty="0"/>
          </a:p>
        </p:txBody>
      </p:sp>
      <p:sp>
        <p:nvSpPr>
          <p:cNvPr id="11" name="Content Placeholder 2"/>
          <p:cNvSpPr>
            <a:spLocks noGrp="1"/>
          </p:cNvSpPr>
          <p:nvPr>
            <p:ph idx="1"/>
          </p:nvPr>
        </p:nvSpPr>
        <p:spPr>
          <a:xfrm>
            <a:off x="1979712" y="1916832"/>
            <a:ext cx="6912768" cy="4392488"/>
          </a:xfrm>
        </p:spPr>
        <p:txBody>
          <a:bodyPr>
            <a:normAutofit fontScale="85000" lnSpcReduction="20000"/>
          </a:bodyPr>
          <a:lstStyle/>
          <a:p>
            <a:r>
              <a:rPr lang="en-GB" altLang="en-US" sz="2100" dirty="0" smtClean="0"/>
              <a:t>A </a:t>
            </a:r>
            <a:r>
              <a:rPr lang="en-GB" altLang="en-US" sz="2100" dirty="0"/>
              <a:t>monopoly exists where there is only one firm in the </a:t>
            </a:r>
            <a:r>
              <a:rPr lang="en-GB" altLang="en-US" sz="2100" dirty="0" smtClean="0"/>
              <a:t>market </a:t>
            </a:r>
          </a:p>
          <a:p>
            <a:r>
              <a:rPr lang="en-GB" altLang="en-US" sz="2100" dirty="0" smtClean="0"/>
              <a:t>However</a:t>
            </a:r>
            <a:r>
              <a:rPr lang="en-GB" altLang="en-US" sz="2100" dirty="0"/>
              <a:t>, the Government refer to any company that has at least 25% </a:t>
            </a:r>
            <a:r>
              <a:rPr lang="en-GB" altLang="en-US" sz="2100" b="1" dirty="0">
                <a:solidFill>
                  <a:srgbClr val="00B0F0"/>
                </a:solidFill>
              </a:rPr>
              <a:t>market share </a:t>
            </a:r>
            <a:r>
              <a:rPr lang="en-GB" altLang="en-US" sz="2100" dirty="0"/>
              <a:t>as having monopoly </a:t>
            </a:r>
            <a:r>
              <a:rPr lang="en-GB" altLang="en-US" sz="2100" dirty="0" smtClean="0"/>
              <a:t>powers</a:t>
            </a:r>
          </a:p>
          <a:p>
            <a:r>
              <a:rPr lang="en-GB" altLang="en-US" sz="2100" dirty="0" smtClean="0"/>
              <a:t>Monopolies </a:t>
            </a:r>
            <a:r>
              <a:rPr lang="en-GB" altLang="en-US" sz="2100" dirty="0"/>
              <a:t>can exploit consumers by charging high prices.  Therefore, monopolies are </a:t>
            </a:r>
            <a:r>
              <a:rPr lang="en-GB" altLang="en-US" sz="2100" b="1" dirty="0">
                <a:solidFill>
                  <a:srgbClr val="00B0F0"/>
                </a:solidFill>
              </a:rPr>
              <a:t>regulated</a:t>
            </a:r>
            <a:r>
              <a:rPr lang="en-GB" altLang="en-US" sz="2100" dirty="0">
                <a:solidFill>
                  <a:srgbClr val="00B0F0"/>
                </a:solidFill>
              </a:rPr>
              <a:t> i</a:t>
            </a:r>
            <a:r>
              <a:rPr lang="en-GB" altLang="en-US" sz="2100" dirty="0"/>
              <a:t>n order to protect the </a:t>
            </a:r>
            <a:r>
              <a:rPr lang="en-GB" altLang="en-US" sz="2100" dirty="0" smtClean="0"/>
              <a:t>customer</a:t>
            </a:r>
          </a:p>
          <a:p>
            <a:r>
              <a:rPr lang="en-GB" altLang="en-US" sz="2100" b="1" dirty="0" smtClean="0">
                <a:solidFill>
                  <a:srgbClr val="00B0F0"/>
                </a:solidFill>
              </a:rPr>
              <a:t>Barriers </a:t>
            </a:r>
            <a:r>
              <a:rPr lang="en-GB" altLang="en-US" sz="2100" b="1" dirty="0">
                <a:solidFill>
                  <a:srgbClr val="00B0F0"/>
                </a:solidFill>
              </a:rPr>
              <a:t>to entry</a:t>
            </a:r>
            <a:r>
              <a:rPr lang="en-GB" altLang="en-US" sz="2100" dirty="0">
                <a:solidFill>
                  <a:srgbClr val="00B0F0"/>
                </a:solidFill>
              </a:rPr>
              <a:t> </a:t>
            </a:r>
            <a:r>
              <a:rPr lang="en-GB" altLang="en-US" sz="2100" dirty="0"/>
              <a:t>exist in monopoly markets that stop firms from entering the market.  These include: </a:t>
            </a:r>
          </a:p>
          <a:p>
            <a:pPr lvl="1"/>
            <a:r>
              <a:rPr lang="en-GB" altLang="en-US" sz="2100" dirty="0"/>
              <a:t>high costs to enter the market, especially high capital costs</a:t>
            </a:r>
          </a:p>
          <a:p>
            <a:pPr lvl="1"/>
            <a:r>
              <a:rPr lang="en-GB" altLang="en-US" sz="2100" b="1" dirty="0">
                <a:solidFill>
                  <a:srgbClr val="00B0F0"/>
                </a:solidFill>
              </a:rPr>
              <a:t>economies of scale </a:t>
            </a:r>
            <a:r>
              <a:rPr lang="en-GB" altLang="en-US" sz="2100" dirty="0"/>
              <a:t>experienced by large firms e.g. bulk buying </a:t>
            </a:r>
          </a:p>
          <a:p>
            <a:pPr lvl="1"/>
            <a:r>
              <a:rPr lang="en-GB" altLang="en-US" sz="2100" dirty="0"/>
              <a:t>legal barriers e.g. only pharmacies can sell prescription </a:t>
            </a:r>
            <a:r>
              <a:rPr lang="en-GB" altLang="en-US" sz="2100" dirty="0" smtClean="0"/>
              <a:t>drugs</a:t>
            </a:r>
          </a:p>
          <a:p>
            <a:r>
              <a:rPr lang="en-GB" sz="2100" dirty="0"/>
              <a:t>A </a:t>
            </a:r>
            <a:r>
              <a:rPr lang="en-GB" sz="2100" b="1" dirty="0">
                <a:solidFill>
                  <a:srgbClr val="00B0F0"/>
                </a:solidFill>
              </a:rPr>
              <a:t>pure monopoly </a:t>
            </a:r>
            <a:r>
              <a:rPr lang="en-GB" sz="2100" dirty="0"/>
              <a:t>has only one firm in the </a:t>
            </a:r>
            <a:r>
              <a:rPr lang="en-GB" sz="2100" dirty="0" smtClean="0"/>
              <a:t>industry</a:t>
            </a:r>
            <a:endParaRPr lang="en-GB" sz="2100" dirty="0"/>
          </a:p>
          <a:p>
            <a:pPr lvl="1"/>
            <a:endParaRPr lang="en-GB" altLang="en-US" sz="1600" dirty="0"/>
          </a:p>
          <a:p>
            <a:endParaRPr lang="en-GB" dirty="0" smtClean="0"/>
          </a:p>
          <a:p>
            <a:endParaRPr lang="en-GB" dirty="0" smtClean="0"/>
          </a:p>
          <a:p>
            <a:endParaRPr lang="en-GB" dirty="0"/>
          </a:p>
        </p:txBody>
      </p:sp>
      <p:sp>
        <p:nvSpPr>
          <p:cNvPr id="2" name="Action Button: Movie 1">
            <a:hlinkClick r:id="rId3" highlightClick="1"/>
          </p:cNvPr>
          <p:cNvSpPr/>
          <p:nvPr/>
        </p:nvSpPr>
        <p:spPr>
          <a:xfrm>
            <a:off x="251520" y="4149080"/>
            <a:ext cx="936104" cy="432048"/>
          </a:xfrm>
          <a:prstGeom prst="actionButtonMovi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p:cNvSpPr txBox="1"/>
          <p:nvPr/>
        </p:nvSpPr>
        <p:spPr>
          <a:xfrm>
            <a:off x="35496" y="4869160"/>
            <a:ext cx="1656184" cy="738664"/>
          </a:xfrm>
          <a:prstGeom prst="rect">
            <a:avLst/>
          </a:prstGeom>
          <a:noFill/>
        </p:spPr>
        <p:txBody>
          <a:bodyPr wrap="square" rtlCol="0">
            <a:spAutoFit/>
          </a:bodyPr>
          <a:lstStyle/>
          <a:p>
            <a:pPr algn="ctr"/>
            <a:r>
              <a:rPr lang="en-GB" sz="1400" dirty="0" smtClean="0"/>
              <a:t>What are the origins of the game Monopoly?</a:t>
            </a:r>
            <a:endParaRPr lang="en-GB" sz="1400" dirty="0"/>
          </a:p>
        </p:txBody>
      </p:sp>
    </p:spTree>
    <p:extLst>
      <p:ext uri="{BB962C8B-B14F-4D97-AF65-F5344CB8AC3E}">
        <p14:creationId xmlns:p14="http://schemas.microsoft.com/office/powerpoint/2010/main" val="6722858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a:xfrm>
            <a:off x="2195736" y="476672"/>
            <a:ext cx="6573416" cy="936104"/>
          </a:xfrm>
        </p:spPr>
        <p:txBody>
          <a:bodyPr>
            <a:normAutofit fontScale="90000"/>
          </a:bodyPr>
          <a:lstStyle/>
          <a:p>
            <a:pPr algn="r"/>
            <a:r>
              <a:rPr lang="en-GB" sz="2400" dirty="0" smtClean="0"/>
              <a:t/>
            </a:r>
            <a:br>
              <a:rPr lang="en-GB" sz="2400" dirty="0" smtClean="0"/>
            </a:br>
            <a:r>
              <a:rPr lang="en-GB" sz="2700" dirty="0" smtClean="0"/>
              <a:t>Oligopoly</a:t>
            </a:r>
            <a:r>
              <a:rPr lang="en-GB" sz="2800" dirty="0"/>
              <a:t/>
            </a:r>
            <a:br>
              <a:rPr lang="en-GB" sz="2800" dirty="0"/>
            </a:br>
            <a:endParaRPr lang="en-GB" sz="2800" dirty="0"/>
          </a:p>
        </p:txBody>
      </p:sp>
      <p:sp>
        <p:nvSpPr>
          <p:cNvPr id="11" name="Content Placeholder 2"/>
          <p:cNvSpPr>
            <a:spLocks noGrp="1"/>
          </p:cNvSpPr>
          <p:nvPr>
            <p:ph idx="1"/>
          </p:nvPr>
        </p:nvSpPr>
        <p:spPr>
          <a:xfrm>
            <a:off x="1979712" y="1916832"/>
            <a:ext cx="6912768" cy="4248472"/>
          </a:xfrm>
        </p:spPr>
        <p:txBody>
          <a:bodyPr>
            <a:normAutofit fontScale="92500" lnSpcReduction="10000"/>
          </a:bodyPr>
          <a:lstStyle/>
          <a:p>
            <a:r>
              <a:rPr lang="en-GB" altLang="en-US" sz="1900" dirty="0" smtClean="0"/>
              <a:t>An </a:t>
            </a:r>
            <a:r>
              <a:rPr lang="en-GB" altLang="en-US" sz="1900" dirty="0"/>
              <a:t>oligopoly exists where there are only a few firms in the market.  Like monopolies and duopolies, oligopolies can exploit consumers by charging high </a:t>
            </a:r>
            <a:r>
              <a:rPr lang="en-GB" altLang="en-US" sz="1900" dirty="0" smtClean="0"/>
              <a:t>prices</a:t>
            </a:r>
          </a:p>
          <a:p>
            <a:r>
              <a:rPr lang="en-GB" altLang="en-US" sz="1900" b="1" dirty="0" smtClean="0">
                <a:solidFill>
                  <a:srgbClr val="00B0F0"/>
                </a:solidFill>
              </a:rPr>
              <a:t>Barriers </a:t>
            </a:r>
            <a:r>
              <a:rPr lang="en-GB" altLang="en-US" sz="1900" b="1" dirty="0">
                <a:solidFill>
                  <a:srgbClr val="00B0F0"/>
                </a:solidFill>
              </a:rPr>
              <a:t>to entry</a:t>
            </a:r>
            <a:r>
              <a:rPr lang="en-GB" altLang="en-US" sz="1900" dirty="0">
                <a:solidFill>
                  <a:srgbClr val="00B0F0"/>
                </a:solidFill>
              </a:rPr>
              <a:t> </a:t>
            </a:r>
            <a:r>
              <a:rPr lang="en-GB" altLang="en-US" sz="1900" dirty="0"/>
              <a:t>exist in oligopolistic markets, particularly through </a:t>
            </a:r>
            <a:r>
              <a:rPr lang="en-GB" altLang="en-US" sz="1900" dirty="0" smtClean="0"/>
              <a:t>advertising</a:t>
            </a:r>
          </a:p>
          <a:p>
            <a:r>
              <a:rPr lang="en-GB" altLang="en-US" sz="1900" dirty="0" smtClean="0"/>
              <a:t>Oligopolies </a:t>
            </a:r>
            <a:r>
              <a:rPr lang="en-GB" altLang="en-US" sz="1900" dirty="0"/>
              <a:t>tend to compete on non-price competition such as promotion and there may also be an element of </a:t>
            </a:r>
            <a:r>
              <a:rPr lang="en-GB" altLang="en-US" sz="1900" dirty="0" smtClean="0"/>
              <a:t>collusion</a:t>
            </a:r>
          </a:p>
          <a:p>
            <a:r>
              <a:rPr lang="en-GB" altLang="en-US" sz="1900" dirty="0" smtClean="0"/>
              <a:t>It </a:t>
            </a:r>
            <a:r>
              <a:rPr lang="en-GB" altLang="en-US" sz="1900" dirty="0"/>
              <a:t>is important for oligopolists to take into account the reaction of competitors when making decisions regarding pricing. For example, if one firm cuts price, then others are likely to follow suit, resulting in a lower income for the market as a </a:t>
            </a:r>
            <a:r>
              <a:rPr lang="en-GB" altLang="en-US" sz="1900" dirty="0" smtClean="0"/>
              <a:t>whole</a:t>
            </a:r>
          </a:p>
          <a:p>
            <a:r>
              <a:rPr lang="en-GB" altLang="en-US" sz="1900" dirty="0" smtClean="0"/>
              <a:t>Therefore</a:t>
            </a:r>
            <a:r>
              <a:rPr lang="en-GB" altLang="en-US" sz="1900" dirty="0"/>
              <a:t>, oligopolists are unlikely to lower price as a long term </a:t>
            </a:r>
            <a:r>
              <a:rPr lang="en-GB" altLang="en-US" sz="1900" dirty="0" smtClean="0"/>
              <a:t>strategy</a:t>
            </a:r>
            <a:endParaRPr lang="en-GB" altLang="en-US" sz="1900" dirty="0"/>
          </a:p>
          <a:p>
            <a:endParaRPr lang="en-GB" dirty="0" smtClean="0"/>
          </a:p>
          <a:p>
            <a:endParaRPr lang="en-GB" dirty="0" smtClean="0"/>
          </a:p>
          <a:p>
            <a:endParaRPr lang="en-GB" dirty="0"/>
          </a:p>
        </p:txBody>
      </p:sp>
    </p:spTree>
    <p:extLst>
      <p:ext uri="{BB962C8B-B14F-4D97-AF65-F5344CB8AC3E}">
        <p14:creationId xmlns:p14="http://schemas.microsoft.com/office/powerpoint/2010/main" val="8177582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a:xfrm>
            <a:off x="2195736" y="476672"/>
            <a:ext cx="6573416" cy="936104"/>
          </a:xfrm>
        </p:spPr>
        <p:txBody>
          <a:bodyPr>
            <a:normAutofit fontScale="90000"/>
          </a:bodyPr>
          <a:lstStyle/>
          <a:p>
            <a:pPr algn="r"/>
            <a:r>
              <a:rPr lang="en-GB" sz="2400" dirty="0" smtClean="0"/>
              <a:t/>
            </a:r>
            <a:br>
              <a:rPr lang="en-GB" sz="2400" dirty="0" smtClean="0"/>
            </a:br>
            <a:r>
              <a:rPr lang="en-GB" sz="2700" dirty="0" smtClean="0"/>
              <a:t>Oligopoly</a:t>
            </a:r>
            <a:r>
              <a:rPr lang="en-GB" sz="2800" dirty="0"/>
              <a:t/>
            </a:r>
            <a:br>
              <a:rPr lang="en-GB" sz="2800" dirty="0"/>
            </a:br>
            <a:endParaRPr lang="en-GB" sz="2800" dirty="0"/>
          </a:p>
        </p:txBody>
      </p:sp>
      <p:sp>
        <p:nvSpPr>
          <p:cNvPr id="11" name="Content Placeholder 2"/>
          <p:cNvSpPr>
            <a:spLocks noGrp="1"/>
          </p:cNvSpPr>
          <p:nvPr>
            <p:ph idx="1"/>
          </p:nvPr>
        </p:nvSpPr>
        <p:spPr>
          <a:xfrm>
            <a:off x="1979712" y="1916832"/>
            <a:ext cx="6912768" cy="4248472"/>
          </a:xfrm>
        </p:spPr>
        <p:txBody>
          <a:bodyPr>
            <a:normAutofit/>
          </a:bodyPr>
          <a:lstStyle/>
          <a:p>
            <a:pPr>
              <a:spcBef>
                <a:spcPct val="50000"/>
              </a:spcBef>
            </a:pPr>
            <a:r>
              <a:rPr lang="en-GB" altLang="en-US" sz="2000" dirty="0" smtClean="0"/>
              <a:t>Oligopolies </a:t>
            </a:r>
            <a:r>
              <a:rPr lang="en-GB" altLang="en-US" sz="2000" dirty="0"/>
              <a:t>exhibit the following characteristics:</a:t>
            </a:r>
          </a:p>
          <a:p>
            <a:pPr lvl="1">
              <a:spcBef>
                <a:spcPct val="50000"/>
              </a:spcBef>
            </a:pPr>
            <a:r>
              <a:rPr lang="en-GB" altLang="en-US" dirty="0"/>
              <a:t>Do not tend to compete on price in the long </a:t>
            </a:r>
            <a:r>
              <a:rPr lang="en-GB" altLang="en-US" dirty="0" smtClean="0"/>
              <a:t>run</a:t>
            </a:r>
          </a:p>
          <a:p>
            <a:pPr lvl="1">
              <a:spcBef>
                <a:spcPct val="50000"/>
              </a:spcBef>
            </a:pPr>
            <a:r>
              <a:rPr lang="en-GB" altLang="en-US" dirty="0" smtClean="0"/>
              <a:t>However</a:t>
            </a:r>
            <a:r>
              <a:rPr lang="en-GB" altLang="en-US" dirty="0"/>
              <a:t>,  oligopolists might compete on price as a tactic (short run</a:t>
            </a:r>
            <a:r>
              <a:rPr lang="en-GB" altLang="en-US" dirty="0" smtClean="0"/>
              <a:t>)</a:t>
            </a:r>
            <a:endParaRPr lang="en-GB" altLang="en-US" dirty="0"/>
          </a:p>
          <a:p>
            <a:pPr lvl="1">
              <a:spcBef>
                <a:spcPct val="50000"/>
              </a:spcBef>
            </a:pPr>
            <a:r>
              <a:rPr lang="en-GB" altLang="en-US" dirty="0"/>
              <a:t>Tend to spend heavily on new product </a:t>
            </a:r>
            <a:r>
              <a:rPr lang="en-GB" altLang="en-US" dirty="0" smtClean="0"/>
              <a:t>development</a:t>
            </a:r>
            <a:endParaRPr lang="en-GB" altLang="en-US" dirty="0"/>
          </a:p>
          <a:p>
            <a:pPr lvl="1">
              <a:spcBef>
                <a:spcPct val="50000"/>
              </a:spcBef>
            </a:pPr>
            <a:r>
              <a:rPr lang="en-GB" altLang="en-US" b="1" dirty="0">
                <a:solidFill>
                  <a:srgbClr val="00B0F0"/>
                </a:solidFill>
              </a:rPr>
              <a:t>Branding</a:t>
            </a:r>
            <a:r>
              <a:rPr lang="en-GB" altLang="en-US" dirty="0"/>
              <a:t> is </a:t>
            </a:r>
            <a:r>
              <a:rPr lang="en-GB" altLang="en-US" dirty="0" smtClean="0"/>
              <a:t>crucial </a:t>
            </a:r>
            <a:r>
              <a:rPr lang="en-GB" altLang="en-US" dirty="0"/>
              <a:t>and expensive marketing budgets are </a:t>
            </a:r>
            <a:r>
              <a:rPr lang="en-GB" altLang="en-US" dirty="0" smtClean="0"/>
              <a:t>available</a:t>
            </a:r>
            <a:endParaRPr lang="en-GB" altLang="en-US" dirty="0"/>
          </a:p>
          <a:p>
            <a:pPr lvl="1">
              <a:spcBef>
                <a:spcPct val="50000"/>
              </a:spcBef>
            </a:pPr>
            <a:r>
              <a:rPr lang="en-GB" altLang="en-US" dirty="0"/>
              <a:t>Firms must ensure that their products are accessible if they are going to be successful</a:t>
            </a:r>
            <a:endParaRPr lang="en-GB" dirty="0" smtClean="0"/>
          </a:p>
          <a:p>
            <a:endParaRPr lang="en-GB" dirty="0" smtClean="0"/>
          </a:p>
          <a:p>
            <a:endParaRPr lang="en-GB" dirty="0"/>
          </a:p>
        </p:txBody>
      </p:sp>
    </p:spTree>
    <p:extLst>
      <p:ext uri="{BB962C8B-B14F-4D97-AF65-F5344CB8AC3E}">
        <p14:creationId xmlns:p14="http://schemas.microsoft.com/office/powerpoint/2010/main" val="27207979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a:xfrm>
            <a:off x="2195736" y="476672"/>
            <a:ext cx="6573416" cy="936104"/>
          </a:xfrm>
        </p:spPr>
        <p:txBody>
          <a:bodyPr>
            <a:normAutofit fontScale="90000"/>
          </a:bodyPr>
          <a:lstStyle/>
          <a:p>
            <a:pPr algn="r"/>
            <a:r>
              <a:rPr lang="en-GB" sz="2400" dirty="0" smtClean="0"/>
              <a:t/>
            </a:r>
            <a:br>
              <a:rPr lang="en-GB" sz="2400" dirty="0" smtClean="0"/>
            </a:br>
            <a:r>
              <a:rPr lang="en-GB" sz="2700" dirty="0" smtClean="0"/>
              <a:t>Monopolistic competition</a:t>
            </a:r>
            <a:r>
              <a:rPr lang="en-GB" sz="2800" dirty="0"/>
              <a:t/>
            </a:r>
            <a:br>
              <a:rPr lang="en-GB" sz="2800" dirty="0"/>
            </a:br>
            <a:endParaRPr lang="en-GB" sz="2800" dirty="0"/>
          </a:p>
        </p:txBody>
      </p:sp>
      <p:sp>
        <p:nvSpPr>
          <p:cNvPr id="11" name="Content Placeholder 2"/>
          <p:cNvSpPr>
            <a:spLocks noGrp="1"/>
          </p:cNvSpPr>
          <p:nvPr>
            <p:ph idx="1"/>
          </p:nvPr>
        </p:nvSpPr>
        <p:spPr>
          <a:xfrm>
            <a:off x="1979712" y="1916832"/>
            <a:ext cx="6912768" cy="4248472"/>
          </a:xfrm>
        </p:spPr>
        <p:txBody>
          <a:bodyPr>
            <a:normAutofit/>
          </a:bodyPr>
          <a:lstStyle/>
          <a:p>
            <a:pPr>
              <a:spcBef>
                <a:spcPct val="50000"/>
              </a:spcBef>
            </a:pPr>
            <a:r>
              <a:rPr lang="en-GB" altLang="en-US" sz="1800" b="1" dirty="0" smtClean="0">
                <a:solidFill>
                  <a:srgbClr val="00B0F0"/>
                </a:solidFill>
              </a:rPr>
              <a:t>Monopolistic </a:t>
            </a:r>
            <a:r>
              <a:rPr lang="en-GB" altLang="en-US" sz="1800" b="1" dirty="0">
                <a:solidFill>
                  <a:srgbClr val="00B0F0"/>
                </a:solidFill>
              </a:rPr>
              <a:t>Competition</a:t>
            </a:r>
            <a:r>
              <a:rPr lang="en-GB" altLang="en-US" sz="1800" dirty="0"/>
              <a:t> exists where there are a </a:t>
            </a:r>
            <a:r>
              <a:rPr lang="en-GB" altLang="en-US" sz="1800" b="1" dirty="0">
                <a:solidFill>
                  <a:srgbClr val="00B0F0"/>
                </a:solidFill>
              </a:rPr>
              <a:t>large number of firms</a:t>
            </a:r>
            <a:r>
              <a:rPr lang="en-GB" altLang="en-US" sz="1800" dirty="0">
                <a:solidFill>
                  <a:srgbClr val="00B0F0"/>
                </a:solidFill>
              </a:rPr>
              <a:t> </a:t>
            </a:r>
            <a:r>
              <a:rPr lang="en-GB" altLang="en-US" sz="1800" dirty="0"/>
              <a:t>in the market selling </a:t>
            </a:r>
            <a:r>
              <a:rPr lang="en-GB" altLang="en-US" sz="1800" b="1" dirty="0">
                <a:solidFill>
                  <a:srgbClr val="00B0F0"/>
                </a:solidFill>
              </a:rPr>
              <a:t>differentiated products</a:t>
            </a:r>
            <a:r>
              <a:rPr lang="en-GB" altLang="en-US" sz="1800" dirty="0"/>
              <a:t>. This leads to a small degree of monopoly power as each firm offers something different to the </a:t>
            </a:r>
            <a:r>
              <a:rPr lang="en-GB" altLang="en-US" sz="1800" dirty="0" smtClean="0"/>
              <a:t>others</a:t>
            </a:r>
          </a:p>
          <a:p>
            <a:pPr>
              <a:spcBef>
                <a:spcPct val="50000"/>
              </a:spcBef>
            </a:pPr>
            <a:r>
              <a:rPr lang="en-GB" altLang="en-US" sz="1800" dirty="0" smtClean="0"/>
              <a:t>In </a:t>
            </a:r>
            <a:r>
              <a:rPr lang="en-GB" altLang="en-US" sz="1800" dirty="0"/>
              <a:t>this type of market </a:t>
            </a:r>
            <a:r>
              <a:rPr lang="en-GB" altLang="en-US" sz="1800" b="1" dirty="0">
                <a:solidFill>
                  <a:srgbClr val="00B0F0"/>
                </a:solidFill>
              </a:rPr>
              <a:t>barriers to entry</a:t>
            </a:r>
            <a:r>
              <a:rPr lang="en-GB" altLang="en-US" sz="1800" dirty="0">
                <a:solidFill>
                  <a:srgbClr val="00B0F0"/>
                </a:solidFill>
              </a:rPr>
              <a:t> </a:t>
            </a:r>
            <a:r>
              <a:rPr lang="en-GB" altLang="en-US" sz="1800" dirty="0"/>
              <a:t>are very low. Therefore, it is easy for firms to enter the market. This creates strong </a:t>
            </a:r>
            <a:r>
              <a:rPr lang="en-GB" altLang="en-US" sz="1800" dirty="0" smtClean="0"/>
              <a:t>competition</a:t>
            </a:r>
          </a:p>
          <a:p>
            <a:pPr>
              <a:spcBef>
                <a:spcPct val="50000"/>
              </a:spcBef>
            </a:pPr>
            <a:r>
              <a:rPr lang="en-GB" altLang="en-US" sz="1800" dirty="0" smtClean="0"/>
              <a:t>This </a:t>
            </a:r>
            <a:r>
              <a:rPr lang="en-GB" altLang="en-US" sz="1800" dirty="0"/>
              <a:t>mix between monopoly power and competition leads to the term monopolistic </a:t>
            </a:r>
            <a:r>
              <a:rPr lang="en-GB" altLang="en-US" sz="1800" dirty="0" smtClean="0"/>
              <a:t>competition</a:t>
            </a:r>
          </a:p>
          <a:p>
            <a:pPr>
              <a:spcBef>
                <a:spcPct val="50000"/>
              </a:spcBef>
            </a:pPr>
            <a:r>
              <a:rPr lang="en-GB" altLang="en-US" sz="1800" dirty="0" smtClean="0"/>
              <a:t>Firms </a:t>
            </a:r>
            <a:r>
              <a:rPr lang="en-GB" altLang="en-US" sz="1800" dirty="0"/>
              <a:t>within this market will try to brand their product. This might be through the building up of a </a:t>
            </a:r>
            <a:r>
              <a:rPr lang="en-GB" altLang="en-US" sz="1800" dirty="0" smtClean="0"/>
              <a:t>reputation</a:t>
            </a:r>
          </a:p>
          <a:p>
            <a:pPr>
              <a:spcBef>
                <a:spcPct val="50000"/>
              </a:spcBef>
            </a:pPr>
            <a:r>
              <a:rPr lang="en-GB" altLang="en-US" sz="1800" dirty="0" smtClean="0"/>
              <a:t>There </a:t>
            </a:r>
            <a:r>
              <a:rPr lang="en-GB" altLang="en-US" sz="1800" dirty="0"/>
              <a:t>are numerous examples of this type of competition such as hairdressing, restaurants and the health and beauty </a:t>
            </a:r>
            <a:r>
              <a:rPr lang="en-GB" altLang="en-US" sz="1800" dirty="0" smtClean="0"/>
              <a:t>industry</a:t>
            </a:r>
            <a:endParaRPr lang="en-GB" altLang="en-US" sz="1800" dirty="0"/>
          </a:p>
          <a:p>
            <a:endParaRPr lang="en-GB" dirty="0" smtClean="0"/>
          </a:p>
          <a:p>
            <a:endParaRPr lang="en-GB" dirty="0"/>
          </a:p>
        </p:txBody>
      </p:sp>
    </p:spTree>
    <p:extLst>
      <p:ext uri="{BB962C8B-B14F-4D97-AF65-F5344CB8AC3E}">
        <p14:creationId xmlns:p14="http://schemas.microsoft.com/office/powerpoint/2010/main" val="20409947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a:xfrm>
            <a:off x="2195736" y="476672"/>
            <a:ext cx="6573416" cy="936104"/>
          </a:xfrm>
        </p:spPr>
        <p:txBody>
          <a:bodyPr>
            <a:normAutofit/>
          </a:bodyPr>
          <a:lstStyle/>
          <a:p>
            <a:pPr algn="r"/>
            <a:r>
              <a:rPr lang="en-GB" sz="2400" dirty="0" smtClean="0"/>
              <a:t>Barriers to entry</a:t>
            </a:r>
            <a:r>
              <a:rPr lang="en-GB" sz="2800" dirty="0"/>
              <a:t/>
            </a:r>
            <a:br>
              <a:rPr lang="en-GB" sz="2800" dirty="0"/>
            </a:br>
            <a:endParaRPr lang="en-GB" sz="2800" dirty="0"/>
          </a:p>
        </p:txBody>
      </p:sp>
      <p:sp>
        <p:nvSpPr>
          <p:cNvPr id="11" name="Content Placeholder 2"/>
          <p:cNvSpPr>
            <a:spLocks noGrp="1"/>
          </p:cNvSpPr>
          <p:nvPr>
            <p:ph idx="1"/>
          </p:nvPr>
        </p:nvSpPr>
        <p:spPr>
          <a:xfrm>
            <a:off x="1979712" y="1916832"/>
            <a:ext cx="6912768" cy="4608512"/>
          </a:xfrm>
        </p:spPr>
        <p:txBody>
          <a:bodyPr>
            <a:normAutofit/>
          </a:bodyPr>
          <a:lstStyle/>
          <a:p>
            <a:r>
              <a:rPr lang="en-GB" sz="2400" b="1" dirty="0">
                <a:solidFill>
                  <a:srgbClr val="00B0F0"/>
                </a:solidFill>
              </a:rPr>
              <a:t>Barriers to entry </a:t>
            </a:r>
            <a:r>
              <a:rPr lang="en-GB" sz="2400" dirty="0"/>
              <a:t>exist when firms that are within an industry are protected from competition from outside of the </a:t>
            </a:r>
            <a:r>
              <a:rPr lang="en-GB" sz="2400" dirty="0" smtClean="0"/>
              <a:t>industry</a:t>
            </a:r>
          </a:p>
          <a:p>
            <a:r>
              <a:rPr lang="en-GB" sz="2400" dirty="0" smtClean="0"/>
              <a:t>These </a:t>
            </a:r>
            <a:r>
              <a:rPr lang="en-GB" sz="2400" dirty="0"/>
              <a:t>obstacles may occur naturally or through man-made </a:t>
            </a:r>
            <a:r>
              <a:rPr lang="en-GB" sz="2400" dirty="0" smtClean="0"/>
              <a:t>intervention</a:t>
            </a:r>
            <a:endParaRPr lang="en-GB" sz="2400" dirty="0"/>
          </a:p>
          <a:p>
            <a:r>
              <a:rPr lang="en-GB" sz="2400" dirty="0" smtClean="0"/>
              <a:t>Barriers to entry include:</a:t>
            </a:r>
            <a:endParaRPr lang="en-GB" dirty="0" smtClean="0"/>
          </a:p>
          <a:p>
            <a:pPr lvl="1"/>
            <a:r>
              <a:rPr lang="en-GB" dirty="0" smtClean="0"/>
              <a:t>Advertising</a:t>
            </a:r>
          </a:p>
          <a:p>
            <a:pPr lvl="1"/>
            <a:r>
              <a:rPr lang="en-GB" dirty="0" smtClean="0"/>
              <a:t>Economies of scale</a:t>
            </a:r>
          </a:p>
          <a:p>
            <a:pPr lvl="1"/>
            <a:r>
              <a:rPr lang="en-GB" dirty="0" smtClean="0"/>
              <a:t>Financial</a:t>
            </a:r>
          </a:p>
        </p:txBody>
      </p:sp>
      <p:sp>
        <p:nvSpPr>
          <p:cNvPr id="2" name="Right Brace 1"/>
          <p:cNvSpPr/>
          <p:nvPr/>
        </p:nvSpPr>
        <p:spPr>
          <a:xfrm>
            <a:off x="5652120" y="4797152"/>
            <a:ext cx="936104" cy="158417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 name="Rounded Rectangle 2"/>
          <p:cNvSpPr/>
          <p:nvPr/>
        </p:nvSpPr>
        <p:spPr>
          <a:xfrm>
            <a:off x="6948264" y="5013176"/>
            <a:ext cx="1872208"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Explain how each of these can act as a barrier to entry.</a:t>
            </a:r>
            <a:endParaRPr lang="en-GB" dirty="0"/>
          </a:p>
        </p:txBody>
      </p:sp>
    </p:spTree>
    <p:extLst>
      <p:ext uri="{BB962C8B-B14F-4D97-AF65-F5344CB8AC3E}">
        <p14:creationId xmlns:p14="http://schemas.microsoft.com/office/powerpoint/2010/main" val="7437901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a:xfrm>
            <a:off x="2195736" y="476672"/>
            <a:ext cx="6573416" cy="936104"/>
          </a:xfrm>
        </p:spPr>
        <p:txBody>
          <a:bodyPr>
            <a:normAutofit fontScale="90000"/>
          </a:bodyPr>
          <a:lstStyle/>
          <a:p>
            <a:pPr algn="r"/>
            <a:r>
              <a:rPr lang="en-GB" sz="2400" dirty="0" smtClean="0"/>
              <a:t/>
            </a:r>
            <a:br>
              <a:rPr lang="en-GB" sz="2400" dirty="0" smtClean="0"/>
            </a:br>
            <a:r>
              <a:rPr lang="en-GB" sz="2700" dirty="0" smtClean="0"/>
              <a:t>Product differentiation</a:t>
            </a:r>
            <a:r>
              <a:rPr lang="en-GB" sz="2800" dirty="0"/>
              <a:t/>
            </a:r>
            <a:br>
              <a:rPr lang="en-GB" sz="2800" dirty="0"/>
            </a:br>
            <a:endParaRPr lang="en-GB" sz="2800" dirty="0"/>
          </a:p>
        </p:txBody>
      </p:sp>
      <p:sp>
        <p:nvSpPr>
          <p:cNvPr id="11" name="Content Placeholder 2"/>
          <p:cNvSpPr>
            <a:spLocks noGrp="1"/>
          </p:cNvSpPr>
          <p:nvPr>
            <p:ph idx="1"/>
          </p:nvPr>
        </p:nvSpPr>
        <p:spPr>
          <a:xfrm>
            <a:off x="1979712" y="1916832"/>
            <a:ext cx="6912768" cy="3776985"/>
          </a:xfrm>
        </p:spPr>
        <p:txBody>
          <a:bodyPr>
            <a:noAutofit/>
          </a:bodyPr>
          <a:lstStyle/>
          <a:p>
            <a:r>
              <a:rPr lang="en-GB" sz="1800" dirty="0"/>
              <a:t>Firms try to make their product different to the competition by adapting the actual product in some way or by distinguishing the product through advertising and branding </a:t>
            </a:r>
            <a:endParaRPr lang="en-GB" sz="1800" dirty="0" smtClean="0"/>
          </a:p>
          <a:p>
            <a:r>
              <a:rPr lang="en-GB" sz="1800" dirty="0" smtClean="0"/>
              <a:t>A </a:t>
            </a:r>
            <a:r>
              <a:rPr lang="en-GB" sz="1800" dirty="0"/>
              <a:t>business might have a </a:t>
            </a:r>
            <a:r>
              <a:rPr lang="en-GB" sz="1800" b="1" dirty="0">
                <a:solidFill>
                  <a:srgbClr val="00B0F0"/>
                </a:solidFill>
              </a:rPr>
              <a:t>product range </a:t>
            </a:r>
            <a:r>
              <a:rPr lang="en-GB" sz="1800" dirty="0"/>
              <a:t>selling a variety of goods or services to meet consumer needs</a:t>
            </a:r>
          </a:p>
          <a:p>
            <a:r>
              <a:rPr lang="en-GB" sz="1800" dirty="0"/>
              <a:t>With high competition in most markets it is important that a business tries to differentiate itself from the competition in order to </a:t>
            </a:r>
            <a:r>
              <a:rPr lang="en-GB" sz="1800" dirty="0" smtClean="0"/>
              <a:t>sell</a:t>
            </a:r>
          </a:p>
          <a:p>
            <a:r>
              <a:rPr lang="en-GB" sz="1800" dirty="0"/>
              <a:t>A </a:t>
            </a:r>
            <a:r>
              <a:rPr lang="en-GB" sz="1800" b="1" dirty="0">
                <a:solidFill>
                  <a:srgbClr val="00B0F0"/>
                </a:solidFill>
              </a:rPr>
              <a:t>Unique Selling Point (USP)</a:t>
            </a:r>
            <a:r>
              <a:rPr lang="en-GB" sz="1800" dirty="0">
                <a:solidFill>
                  <a:srgbClr val="00B0F0"/>
                </a:solidFill>
              </a:rPr>
              <a:t> </a:t>
            </a:r>
            <a:r>
              <a:rPr lang="en-GB" sz="1800" dirty="0"/>
              <a:t>is something that distinguishes a </a:t>
            </a:r>
            <a:r>
              <a:rPr lang="en-GB" sz="1800" dirty="0" smtClean="0"/>
              <a:t>firm’s </a:t>
            </a:r>
            <a:r>
              <a:rPr lang="en-GB" sz="1800" dirty="0"/>
              <a:t>product from those of its </a:t>
            </a:r>
            <a:r>
              <a:rPr lang="en-GB" sz="1800" dirty="0" smtClean="0"/>
              <a:t>competitors and can </a:t>
            </a:r>
            <a:r>
              <a:rPr lang="en-GB" sz="1800" dirty="0"/>
              <a:t>allow a firm to charge a premium price</a:t>
            </a:r>
          </a:p>
        </p:txBody>
      </p:sp>
    </p:spTree>
    <p:extLst>
      <p:ext uri="{BB962C8B-B14F-4D97-AF65-F5344CB8AC3E}">
        <p14:creationId xmlns:p14="http://schemas.microsoft.com/office/powerpoint/2010/main" val="18535487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smtClean="0"/>
              <a:t>Research task</a:t>
            </a:r>
            <a:endParaRPr lang="en-GB" sz="2400" dirty="0"/>
          </a:p>
        </p:txBody>
      </p:sp>
      <p:sp>
        <p:nvSpPr>
          <p:cNvPr id="3" name="Content Placeholder 2"/>
          <p:cNvSpPr>
            <a:spLocks noGrp="1"/>
          </p:cNvSpPr>
          <p:nvPr>
            <p:ph idx="1"/>
          </p:nvPr>
        </p:nvSpPr>
        <p:spPr/>
        <p:txBody>
          <a:bodyPr>
            <a:normAutofit fontScale="92500" lnSpcReduction="10000"/>
          </a:bodyPr>
          <a:lstStyle/>
          <a:p>
            <a:r>
              <a:rPr lang="en-GB" dirty="0" smtClean="0"/>
              <a:t>In pairs choose one real world market e.g. technology, food, energy etc.</a:t>
            </a:r>
          </a:p>
          <a:p>
            <a:r>
              <a:rPr lang="en-GB" dirty="0" smtClean="0"/>
              <a:t>Carry out some research into the factors that affect the behaviour and performance of firms in this market</a:t>
            </a:r>
          </a:p>
          <a:p>
            <a:r>
              <a:rPr lang="en-GB" dirty="0" smtClean="0"/>
              <a:t>Prepare a brief presentation on </a:t>
            </a:r>
            <a:r>
              <a:rPr lang="en-GB" dirty="0"/>
              <a:t>the factors that affect the behaviour and performance of firms in </a:t>
            </a:r>
            <a:r>
              <a:rPr lang="en-GB" dirty="0" smtClean="0"/>
              <a:t>your chosen market</a:t>
            </a:r>
          </a:p>
          <a:p>
            <a:r>
              <a:rPr lang="en-GB" dirty="0" smtClean="0"/>
              <a:t>Whole class – discuss the similarities and differences in these factors between the different markets that have been presented</a:t>
            </a:r>
            <a:endParaRPr lang="en-GB" dirty="0"/>
          </a:p>
          <a:p>
            <a:endParaRPr lang="en-GB" dirty="0"/>
          </a:p>
        </p:txBody>
      </p:sp>
      <p:sp>
        <p:nvSpPr>
          <p:cNvPr id="4" name="TextBox 3"/>
          <p:cNvSpPr txBox="1"/>
          <p:nvPr/>
        </p:nvSpPr>
        <p:spPr>
          <a:xfrm>
            <a:off x="0" y="1916832"/>
            <a:ext cx="1835696" cy="1815882"/>
          </a:xfrm>
          <a:prstGeom prst="rect">
            <a:avLst/>
          </a:prstGeom>
          <a:noFill/>
        </p:spPr>
        <p:txBody>
          <a:bodyPr wrap="square" rtlCol="0">
            <a:spAutoFit/>
          </a:bodyPr>
          <a:lstStyle/>
          <a:p>
            <a:pPr algn="ctr"/>
            <a:r>
              <a:rPr lang="en-GB" sz="1400" dirty="0" smtClean="0"/>
              <a:t>You may wish to base this on the market that one of your businesses operates in and share the task with someone investigating the same industry.</a:t>
            </a:r>
            <a:endParaRPr lang="en-GB" sz="1400" dirty="0"/>
          </a:p>
        </p:txBody>
      </p:sp>
    </p:spTree>
    <p:extLst>
      <p:ext uri="{BB962C8B-B14F-4D97-AF65-F5344CB8AC3E}">
        <p14:creationId xmlns:p14="http://schemas.microsoft.com/office/powerpoint/2010/main" val="15261385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smtClean="0"/>
              <a:t>Test yourself</a:t>
            </a:r>
            <a:endParaRPr lang="en-GB" sz="2400" dirty="0"/>
          </a:p>
        </p:txBody>
      </p:sp>
      <p:sp>
        <p:nvSpPr>
          <p:cNvPr id="3" name="Content Placeholder 2"/>
          <p:cNvSpPr>
            <a:spLocks noGrp="1"/>
          </p:cNvSpPr>
          <p:nvPr>
            <p:ph idx="1"/>
          </p:nvPr>
        </p:nvSpPr>
        <p:spPr/>
        <p:txBody>
          <a:bodyPr/>
          <a:lstStyle/>
          <a:p>
            <a:r>
              <a:rPr lang="en-GB" dirty="0" smtClean="0"/>
              <a:t>Briefly explain how each of the following factors affects the behaviour and performance of firms:</a:t>
            </a:r>
          </a:p>
          <a:p>
            <a:pPr lvl="1"/>
            <a:r>
              <a:rPr lang="en-GB" dirty="0" smtClean="0"/>
              <a:t>Barriers of entry</a:t>
            </a:r>
          </a:p>
          <a:p>
            <a:pPr lvl="1"/>
            <a:r>
              <a:rPr lang="en-GB" dirty="0" smtClean="0"/>
              <a:t>Degree of competition</a:t>
            </a:r>
          </a:p>
          <a:p>
            <a:pPr lvl="1"/>
            <a:r>
              <a:rPr lang="en-GB" dirty="0" smtClean="0"/>
              <a:t>Product differentiation</a:t>
            </a:r>
            <a:endParaRPr lang="en-GB" dirty="0"/>
          </a:p>
        </p:txBody>
      </p:sp>
    </p:spTree>
    <p:extLst>
      <p:ext uri="{BB962C8B-B14F-4D97-AF65-F5344CB8AC3E}">
        <p14:creationId xmlns:p14="http://schemas.microsoft.com/office/powerpoint/2010/main" val="10537526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1720" y="476672"/>
            <a:ext cx="7092280" cy="1143000"/>
          </a:xfrm>
        </p:spPr>
        <p:txBody>
          <a:bodyPr>
            <a:noAutofit/>
          </a:bodyPr>
          <a:lstStyle/>
          <a:p>
            <a:r>
              <a:rPr lang="en-GB" sz="2400" dirty="0"/>
              <a:t>Market Structures</a:t>
            </a:r>
          </a:p>
        </p:txBody>
      </p:sp>
      <p:sp>
        <p:nvSpPr>
          <p:cNvPr id="3" name="Content Placeholder 2"/>
          <p:cNvSpPr>
            <a:spLocks noGrp="1"/>
          </p:cNvSpPr>
          <p:nvPr>
            <p:ph idx="1"/>
          </p:nvPr>
        </p:nvSpPr>
        <p:spPr>
          <a:xfrm>
            <a:off x="2195736" y="2132856"/>
            <a:ext cx="6624736" cy="3840163"/>
          </a:xfrm>
        </p:spPr>
        <p:txBody>
          <a:bodyPr>
            <a:normAutofit/>
          </a:bodyPr>
          <a:lstStyle/>
          <a:p>
            <a:r>
              <a:rPr lang="en-GB" dirty="0" smtClean="0"/>
              <a:t>In this topic you will learn about</a:t>
            </a:r>
          </a:p>
          <a:p>
            <a:pPr lvl="1"/>
            <a:r>
              <a:rPr lang="en-GB" dirty="0" smtClean="0"/>
              <a:t>Market structures: perfect competition, imperfect competition</a:t>
            </a:r>
          </a:p>
          <a:p>
            <a:pPr lvl="1"/>
            <a:r>
              <a:rPr lang="en-GB" dirty="0"/>
              <a:t>Features of different market </a:t>
            </a:r>
            <a:r>
              <a:rPr lang="en-GB" dirty="0" smtClean="0"/>
              <a:t>structures e.g</a:t>
            </a:r>
            <a:r>
              <a:rPr lang="en-GB" dirty="0"/>
              <a:t>. number of </a:t>
            </a:r>
            <a:r>
              <a:rPr lang="en-GB" dirty="0" smtClean="0"/>
              <a:t>firms, </a:t>
            </a:r>
            <a:r>
              <a:rPr lang="en-GB" dirty="0"/>
              <a:t>freedom of entry, nature of product</a:t>
            </a:r>
          </a:p>
          <a:p>
            <a:pPr lvl="1"/>
            <a:endParaRPr lang="en-GB" dirty="0" smtClean="0"/>
          </a:p>
          <a:p>
            <a:pPr lvl="1"/>
            <a:endParaRPr lang="en-GB" dirty="0" smtClean="0"/>
          </a:p>
          <a:p>
            <a:pPr lvl="2"/>
            <a:endParaRPr lang="en-GB" dirty="0"/>
          </a:p>
          <a:p>
            <a:pPr lvl="2"/>
            <a:endParaRPr lang="en-GB" dirty="0"/>
          </a:p>
          <a:p>
            <a:pPr lvl="2"/>
            <a:endParaRPr lang="en-GB" dirty="0" smtClean="0"/>
          </a:p>
          <a:p>
            <a:pPr lvl="1"/>
            <a:endParaRPr lang="en-GB" dirty="0" smtClean="0"/>
          </a:p>
        </p:txBody>
      </p:sp>
    </p:spTree>
    <p:extLst>
      <p:ext uri="{BB962C8B-B14F-4D97-AF65-F5344CB8AC3E}">
        <p14:creationId xmlns:p14="http://schemas.microsoft.com/office/powerpoint/2010/main" val="395813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dirty="0" smtClean="0"/>
              <a:t>In this topic you have learnt about</a:t>
            </a:r>
          </a:p>
          <a:p>
            <a:pPr lvl="1"/>
            <a:r>
              <a:rPr lang="en-GB" dirty="0"/>
              <a:t>Market structures: perfect competition, imperfect competition</a:t>
            </a:r>
          </a:p>
          <a:p>
            <a:pPr lvl="1"/>
            <a:r>
              <a:rPr lang="en-GB" dirty="0"/>
              <a:t>Features of different market structures e.g. number of firms, freedom of entry, nature of product</a:t>
            </a:r>
          </a:p>
        </p:txBody>
      </p:sp>
      <p:sp>
        <p:nvSpPr>
          <p:cNvPr id="5" name="Title 1"/>
          <p:cNvSpPr txBox="1">
            <a:spLocks/>
          </p:cNvSpPr>
          <p:nvPr/>
        </p:nvSpPr>
        <p:spPr>
          <a:xfrm>
            <a:off x="2051720" y="476672"/>
            <a:ext cx="7092280" cy="1143000"/>
          </a:xfrm>
          <a:prstGeom prst="rect">
            <a:avLst/>
          </a:prstGeom>
        </p:spPr>
        <p:txBody>
          <a:bodyPr vert="horz" lIns="91440" tIns="45720" rIns="91440" bIns="45720" rtlCol="0" anchor="ctr">
            <a:noAutofit/>
          </a:bodyPr>
          <a:lstStyle>
            <a:lvl1pPr algn="r" defTabSz="914400" rtl="0" eaLnBrk="1" latinLnBrk="0" hangingPunct="1">
              <a:spcBef>
                <a:spcPct val="0"/>
              </a:spcBef>
              <a:buNone/>
              <a:defRPr sz="4400" kern="1200" cap="small" spc="200" baseline="0">
                <a:solidFill>
                  <a:schemeClr val="tx1"/>
                </a:solidFill>
                <a:latin typeface="+mj-lt"/>
                <a:ea typeface="+mj-ea"/>
                <a:cs typeface="+mj-cs"/>
              </a:defRPr>
            </a:lvl1pPr>
          </a:lstStyle>
          <a:p>
            <a:r>
              <a:rPr lang="en-GB" sz="4000" dirty="0"/>
              <a:t>Market Structures</a:t>
            </a:r>
            <a:endParaRPr lang="en-GB" sz="3600" dirty="0"/>
          </a:p>
        </p:txBody>
      </p:sp>
    </p:spTree>
    <p:extLst>
      <p:ext uri="{BB962C8B-B14F-4D97-AF65-F5344CB8AC3E}">
        <p14:creationId xmlns:p14="http://schemas.microsoft.com/office/powerpoint/2010/main" val="41373021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smtClean="0"/>
              <a:t>Market structures</a:t>
            </a:r>
            <a:endParaRPr lang="en-GB" sz="2400" dirty="0"/>
          </a:p>
        </p:txBody>
      </p:sp>
      <p:sp>
        <p:nvSpPr>
          <p:cNvPr id="3" name="Content Placeholder 2"/>
          <p:cNvSpPr>
            <a:spLocks noGrp="1"/>
          </p:cNvSpPr>
          <p:nvPr>
            <p:ph idx="1"/>
          </p:nvPr>
        </p:nvSpPr>
        <p:spPr>
          <a:xfrm>
            <a:off x="1979712" y="1916832"/>
            <a:ext cx="6840760" cy="3840163"/>
          </a:xfrm>
        </p:spPr>
        <p:txBody>
          <a:bodyPr>
            <a:normAutofit fontScale="92500" lnSpcReduction="10000"/>
          </a:bodyPr>
          <a:lstStyle/>
          <a:p>
            <a:r>
              <a:rPr lang="en-GB" sz="1900" dirty="0" smtClean="0"/>
              <a:t>The competitive environment is the degree of competition in the market and the buying and selling power of customers and suppliers within that market</a:t>
            </a:r>
          </a:p>
          <a:p>
            <a:r>
              <a:rPr lang="en-GB" sz="1900" b="1" dirty="0">
                <a:solidFill>
                  <a:srgbClr val="00B0F0"/>
                </a:solidFill>
              </a:rPr>
              <a:t>Market structure </a:t>
            </a:r>
            <a:r>
              <a:rPr lang="en-GB" sz="1900" dirty="0"/>
              <a:t>is the number of firms within an industry and the way in which those businesses behave e.g. </a:t>
            </a:r>
            <a:r>
              <a:rPr lang="en-GB" sz="1900" dirty="0" smtClean="0"/>
              <a:t>differentiating products</a:t>
            </a:r>
          </a:p>
          <a:p>
            <a:pPr lvl="1"/>
            <a:r>
              <a:rPr lang="en-GB" sz="1900" b="1" dirty="0">
                <a:solidFill>
                  <a:srgbClr val="00B0F0"/>
                </a:solidFill>
              </a:rPr>
              <a:t>Monopoly</a:t>
            </a:r>
            <a:r>
              <a:rPr lang="en-GB" sz="1900" dirty="0"/>
              <a:t> occurs when one firm dominates the market</a:t>
            </a:r>
          </a:p>
          <a:p>
            <a:pPr lvl="1"/>
            <a:r>
              <a:rPr lang="en-GB" sz="1900" b="1" dirty="0">
                <a:solidFill>
                  <a:srgbClr val="00B0F0"/>
                </a:solidFill>
              </a:rPr>
              <a:t>Oligopoly</a:t>
            </a:r>
            <a:r>
              <a:rPr lang="en-GB" sz="1900" dirty="0"/>
              <a:t> occurs when a few firms dominate the market</a:t>
            </a:r>
          </a:p>
          <a:p>
            <a:pPr lvl="1"/>
            <a:r>
              <a:rPr lang="en-GB" sz="1900" b="1" dirty="0">
                <a:solidFill>
                  <a:srgbClr val="00B0F0"/>
                </a:solidFill>
              </a:rPr>
              <a:t>Monopolistic competition </a:t>
            </a:r>
            <a:r>
              <a:rPr lang="en-GB" sz="1900" dirty="0"/>
              <a:t>occurs when there are many firms in the market but there is some form of product differentiation</a:t>
            </a:r>
          </a:p>
          <a:p>
            <a:endParaRPr lang="en-GB" dirty="0"/>
          </a:p>
        </p:txBody>
      </p:sp>
      <p:grpSp>
        <p:nvGrpSpPr>
          <p:cNvPr id="4" name="Group 3"/>
          <p:cNvGrpSpPr/>
          <p:nvPr/>
        </p:nvGrpSpPr>
        <p:grpSpPr>
          <a:xfrm>
            <a:off x="2153205" y="5949280"/>
            <a:ext cx="6985000" cy="433387"/>
            <a:chOff x="755650" y="1916113"/>
            <a:chExt cx="6985000" cy="433387"/>
          </a:xfrm>
        </p:grpSpPr>
        <p:sp>
          <p:nvSpPr>
            <p:cNvPr id="5" name="AutoShape 6"/>
            <p:cNvSpPr>
              <a:spLocks noChangeArrowheads="1"/>
            </p:cNvSpPr>
            <p:nvPr/>
          </p:nvSpPr>
          <p:spPr bwMode="auto">
            <a:xfrm>
              <a:off x="755650" y="1916113"/>
              <a:ext cx="1008063" cy="433387"/>
            </a:xfrm>
            <a:prstGeom prst="flowChartProcess">
              <a:avLst/>
            </a:prstGeom>
            <a:solidFill>
              <a:srgbClr val="C808C3"/>
            </a:solidFill>
            <a:ln w="9525">
              <a:solidFill>
                <a:schemeClr val="tx1"/>
              </a:solidFill>
              <a:miter lim="800000"/>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altLang="en-US" sz="1200" dirty="0"/>
                <a:t>MONOPOLY</a:t>
              </a:r>
            </a:p>
          </p:txBody>
        </p:sp>
        <p:sp>
          <p:nvSpPr>
            <p:cNvPr id="6" name="AutoShape 7"/>
            <p:cNvSpPr>
              <a:spLocks noChangeArrowheads="1"/>
            </p:cNvSpPr>
            <p:nvPr/>
          </p:nvSpPr>
          <p:spPr bwMode="auto">
            <a:xfrm>
              <a:off x="2268538" y="1916113"/>
              <a:ext cx="790575" cy="433387"/>
            </a:xfrm>
            <a:prstGeom prst="flowChartProcess">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altLang="en-US" sz="1200" dirty="0"/>
                <a:t>DUOPOLY</a:t>
              </a:r>
            </a:p>
          </p:txBody>
        </p:sp>
        <p:sp>
          <p:nvSpPr>
            <p:cNvPr id="7" name="AutoShape 8"/>
            <p:cNvSpPr>
              <a:spLocks noChangeArrowheads="1"/>
            </p:cNvSpPr>
            <p:nvPr/>
          </p:nvSpPr>
          <p:spPr bwMode="auto">
            <a:xfrm>
              <a:off x="3492500" y="1916113"/>
              <a:ext cx="935038" cy="433387"/>
            </a:xfrm>
            <a:prstGeom prst="flowChartProcess">
              <a:avLst/>
            </a:prstGeom>
            <a:solidFill>
              <a:srgbClr val="00FF00"/>
            </a:solidFill>
            <a:ln w="9525">
              <a:solidFill>
                <a:schemeClr val="tx1"/>
              </a:solidFill>
              <a:miter lim="800000"/>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altLang="en-US" sz="1200" dirty="0"/>
                <a:t>OLIGOPOLY</a:t>
              </a:r>
            </a:p>
          </p:txBody>
        </p:sp>
        <p:sp>
          <p:nvSpPr>
            <p:cNvPr id="8" name="AutoShape 9"/>
            <p:cNvSpPr>
              <a:spLocks noChangeArrowheads="1"/>
            </p:cNvSpPr>
            <p:nvPr/>
          </p:nvSpPr>
          <p:spPr bwMode="auto">
            <a:xfrm>
              <a:off x="4716463" y="1916113"/>
              <a:ext cx="1295400" cy="433387"/>
            </a:xfrm>
            <a:prstGeom prst="flowChartProcess">
              <a:avLst/>
            </a:prstGeom>
            <a:solidFill>
              <a:srgbClr val="00FFFF"/>
            </a:solidFill>
            <a:ln w="9525">
              <a:solidFill>
                <a:schemeClr val="tx1"/>
              </a:solidFill>
              <a:miter lim="800000"/>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altLang="en-US" sz="1200"/>
                <a:t>MONOPOLISTIC</a:t>
              </a:r>
            </a:p>
            <a:p>
              <a:pPr algn="ctr" eaLnBrk="1" hangingPunct="1"/>
              <a:r>
                <a:rPr lang="en-GB" altLang="en-US" sz="1200"/>
                <a:t>COMPETITION</a:t>
              </a:r>
            </a:p>
          </p:txBody>
        </p:sp>
        <p:sp>
          <p:nvSpPr>
            <p:cNvPr id="9" name="AutoShape 10"/>
            <p:cNvSpPr>
              <a:spLocks noChangeArrowheads="1"/>
            </p:cNvSpPr>
            <p:nvPr/>
          </p:nvSpPr>
          <p:spPr bwMode="auto">
            <a:xfrm>
              <a:off x="6300788" y="1916113"/>
              <a:ext cx="1439862" cy="433387"/>
            </a:xfrm>
            <a:prstGeom prst="flowChartProcess">
              <a:avLst/>
            </a:prstGeom>
            <a:solidFill>
              <a:srgbClr val="FFFF00"/>
            </a:solidFill>
            <a:ln w="9525">
              <a:solidFill>
                <a:schemeClr val="tx1"/>
              </a:solidFill>
              <a:miter lim="800000"/>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altLang="en-US" sz="1200"/>
                <a:t>PERFECT</a:t>
              </a:r>
            </a:p>
            <a:p>
              <a:pPr algn="ctr" eaLnBrk="1" hangingPunct="1"/>
              <a:r>
                <a:rPr lang="en-GB" altLang="en-US" sz="1200"/>
                <a:t>COMPETITION</a:t>
              </a:r>
            </a:p>
          </p:txBody>
        </p:sp>
        <p:sp>
          <p:nvSpPr>
            <p:cNvPr id="10" name="Line 11"/>
            <p:cNvSpPr>
              <a:spLocks noChangeShapeType="1"/>
            </p:cNvSpPr>
            <p:nvPr/>
          </p:nvSpPr>
          <p:spPr bwMode="auto">
            <a:xfrm>
              <a:off x="1763713" y="2133600"/>
              <a:ext cx="5048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1" name="Line 12"/>
            <p:cNvSpPr>
              <a:spLocks noChangeShapeType="1"/>
            </p:cNvSpPr>
            <p:nvPr/>
          </p:nvSpPr>
          <p:spPr bwMode="auto">
            <a:xfrm>
              <a:off x="3059113" y="2133600"/>
              <a:ext cx="43338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2" name="Line 13"/>
            <p:cNvSpPr>
              <a:spLocks noChangeShapeType="1"/>
            </p:cNvSpPr>
            <p:nvPr/>
          </p:nvSpPr>
          <p:spPr bwMode="auto">
            <a:xfrm>
              <a:off x="4427538" y="2133600"/>
              <a:ext cx="2889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3" name="Line 14"/>
            <p:cNvSpPr>
              <a:spLocks noChangeShapeType="1"/>
            </p:cNvSpPr>
            <p:nvPr/>
          </p:nvSpPr>
          <p:spPr bwMode="auto">
            <a:xfrm>
              <a:off x="6011863" y="2133600"/>
              <a:ext cx="2889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spTree>
    <p:extLst>
      <p:ext uri="{BB962C8B-B14F-4D97-AF65-F5344CB8AC3E}">
        <p14:creationId xmlns:p14="http://schemas.microsoft.com/office/powerpoint/2010/main" val="21703219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a:xfrm>
            <a:off x="2195736" y="476672"/>
            <a:ext cx="6573416" cy="936104"/>
          </a:xfrm>
        </p:spPr>
        <p:txBody>
          <a:bodyPr>
            <a:normAutofit fontScale="90000"/>
          </a:bodyPr>
          <a:lstStyle/>
          <a:p>
            <a:pPr algn="r"/>
            <a:r>
              <a:rPr lang="en-GB" sz="2400" dirty="0" smtClean="0"/>
              <a:t>perfect competition </a:t>
            </a:r>
            <a:br>
              <a:rPr lang="en-GB" sz="2400" dirty="0" smtClean="0"/>
            </a:br>
            <a:r>
              <a:rPr lang="en-GB" sz="2800" dirty="0"/>
              <a:t/>
            </a:r>
            <a:br>
              <a:rPr lang="en-GB" sz="2800" dirty="0"/>
            </a:br>
            <a:endParaRPr lang="en-GB" sz="2800" dirty="0"/>
          </a:p>
        </p:txBody>
      </p:sp>
      <p:sp>
        <p:nvSpPr>
          <p:cNvPr id="11" name="Content Placeholder 2"/>
          <p:cNvSpPr>
            <a:spLocks noGrp="1"/>
          </p:cNvSpPr>
          <p:nvPr>
            <p:ph idx="1"/>
          </p:nvPr>
        </p:nvSpPr>
        <p:spPr>
          <a:xfrm>
            <a:off x="1979712" y="1916832"/>
            <a:ext cx="6912768" cy="3776985"/>
          </a:xfrm>
        </p:spPr>
        <p:txBody>
          <a:bodyPr>
            <a:normAutofit/>
          </a:bodyPr>
          <a:lstStyle/>
          <a:p>
            <a:r>
              <a:rPr lang="en-GB" dirty="0" smtClean="0"/>
              <a:t>The model of perfect competition is based on the following assumptions:</a:t>
            </a:r>
          </a:p>
          <a:p>
            <a:pPr lvl="1"/>
            <a:r>
              <a:rPr lang="en-GB" dirty="0" smtClean="0"/>
              <a:t>Large </a:t>
            </a:r>
            <a:r>
              <a:rPr lang="en-GB" dirty="0"/>
              <a:t>numbers of </a:t>
            </a:r>
            <a:r>
              <a:rPr lang="en-GB" dirty="0" smtClean="0"/>
              <a:t>producers</a:t>
            </a:r>
          </a:p>
          <a:p>
            <a:pPr lvl="1"/>
            <a:r>
              <a:rPr lang="en-GB" dirty="0"/>
              <a:t>I</a:t>
            </a:r>
            <a:r>
              <a:rPr lang="en-GB" dirty="0" smtClean="0"/>
              <a:t>dentical products</a:t>
            </a:r>
          </a:p>
          <a:p>
            <a:pPr lvl="1"/>
            <a:r>
              <a:rPr lang="en-GB" dirty="0"/>
              <a:t>F</a:t>
            </a:r>
            <a:r>
              <a:rPr lang="en-GB" dirty="0" smtClean="0"/>
              <a:t>reedom </a:t>
            </a:r>
            <a:r>
              <a:rPr lang="en-GB" dirty="0"/>
              <a:t>of entry and </a:t>
            </a:r>
            <a:r>
              <a:rPr lang="en-GB" dirty="0" smtClean="0"/>
              <a:t>exit</a:t>
            </a:r>
          </a:p>
          <a:p>
            <a:pPr lvl="1"/>
            <a:r>
              <a:rPr lang="en-GB" dirty="0"/>
              <a:t>R</a:t>
            </a:r>
            <a:r>
              <a:rPr lang="en-GB" dirty="0" smtClean="0"/>
              <a:t>eadily </a:t>
            </a:r>
            <a:r>
              <a:rPr lang="en-GB" dirty="0"/>
              <a:t>available </a:t>
            </a:r>
            <a:r>
              <a:rPr lang="en-GB" dirty="0" smtClean="0"/>
              <a:t>information</a:t>
            </a:r>
            <a:endParaRPr lang="en-GB" dirty="0"/>
          </a:p>
        </p:txBody>
      </p:sp>
      <p:sp>
        <p:nvSpPr>
          <p:cNvPr id="2" name="Rounded Rectangle 1"/>
          <p:cNvSpPr/>
          <p:nvPr/>
        </p:nvSpPr>
        <p:spPr>
          <a:xfrm>
            <a:off x="2339752" y="5373216"/>
            <a:ext cx="6048672" cy="72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Can you think of any markets that match these characteristics?</a:t>
            </a:r>
            <a:endParaRPr lang="en-GB" dirty="0"/>
          </a:p>
        </p:txBody>
      </p:sp>
    </p:spTree>
    <p:extLst>
      <p:ext uri="{BB962C8B-B14F-4D97-AF65-F5344CB8AC3E}">
        <p14:creationId xmlns:p14="http://schemas.microsoft.com/office/powerpoint/2010/main" val="35787969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a:xfrm>
            <a:off x="2195736" y="332656"/>
            <a:ext cx="6573416" cy="1074638"/>
          </a:xfrm>
        </p:spPr>
        <p:txBody>
          <a:bodyPr>
            <a:normAutofit fontScale="90000"/>
          </a:bodyPr>
          <a:lstStyle/>
          <a:p>
            <a:r>
              <a:rPr lang="en-GB" sz="2400" dirty="0"/>
              <a:t/>
            </a:r>
            <a:br>
              <a:rPr lang="en-GB" sz="2400" dirty="0"/>
            </a:br>
            <a:r>
              <a:rPr lang="en-GB" sz="2700" dirty="0"/>
              <a:t>Large </a:t>
            </a:r>
            <a:r>
              <a:rPr lang="en-GB" sz="2700" dirty="0" smtClean="0"/>
              <a:t>numbers </a:t>
            </a:r>
            <a:r>
              <a:rPr lang="en-GB" sz="2700" dirty="0"/>
              <a:t>of </a:t>
            </a:r>
            <a:r>
              <a:rPr lang="en-GB" sz="2700" dirty="0" smtClean="0"/>
              <a:t>producers</a:t>
            </a:r>
            <a:r>
              <a:rPr lang="en-GB" sz="2400" dirty="0"/>
              <a:t/>
            </a:r>
            <a:br>
              <a:rPr lang="en-GB" sz="2400" dirty="0"/>
            </a:br>
            <a:r>
              <a:rPr lang="en-GB" sz="2800" dirty="0"/>
              <a:t/>
            </a:r>
            <a:br>
              <a:rPr lang="en-GB" sz="2800" dirty="0"/>
            </a:br>
            <a:endParaRPr lang="en-GB" sz="2800" dirty="0"/>
          </a:p>
        </p:txBody>
      </p:sp>
      <p:sp>
        <p:nvSpPr>
          <p:cNvPr id="11" name="Content Placeholder 2"/>
          <p:cNvSpPr>
            <a:spLocks noGrp="1"/>
          </p:cNvSpPr>
          <p:nvPr>
            <p:ph idx="1"/>
          </p:nvPr>
        </p:nvSpPr>
        <p:spPr>
          <a:xfrm>
            <a:off x="1979712" y="1772816"/>
            <a:ext cx="6840760" cy="4752528"/>
          </a:xfrm>
        </p:spPr>
        <p:txBody>
          <a:bodyPr>
            <a:noAutofit/>
          </a:bodyPr>
          <a:lstStyle/>
          <a:p>
            <a:r>
              <a:rPr lang="en-GB" sz="1600" dirty="0" smtClean="0"/>
              <a:t>In perfect competition there are a large number of producers in the market</a:t>
            </a:r>
          </a:p>
          <a:p>
            <a:r>
              <a:rPr lang="en-GB" sz="1600" dirty="0"/>
              <a:t>Each firm is relatively small in size and sell to a large number of small buyers</a:t>
            </a:r>
          </a:p>
          <a:p>
            <a:r>
              <a:rPr lang="en-GB" sz="1600" dirty="0" smtClean="0"/>
              <a:t>All of these producers are </a:t>
            </a:r>
            <a:r>
              <a:rPr lang="en-GB" sz="1600" b="1" dirty="0" smtClean="0">
                <a:solidFill>
                  <a:srgbClr val="00B0F0"/>
                </a:solidFill>
              </a:rPr>
              <a:t>price takers</a:t>
            </a:r>
            <a:r>
              <a:rPr lang="en-GB" sz="1600" dirty="0">
                <a:solidFill>
                  <a:srgbClr val="00B0F0"/>
                </a:solidFill>
              </a:rPr>
              <a:t> </a:t>
            </a:r>
            <a:r>
              <a:rPr lang="en-GB" sz="1600" dirty="0" smtClean="0"/>
              <a:t>i.e. they are not large enough to influence price</a:t>
            </a:r>
          </a:p>
          <a:p>
            <a:r>
              <a:rPr lang="en-GB" sz="1600" dirty="0" smtClean="0"/>
              <a:t>Each </a:t>
            </a:r>
            <a:r>
              <a:rPr lang="en-GB" sz="1600" dirty="0"/>
              <a:t>firm can sell all of its output at the current market price</a:t>
            </a:r>
          </a:p>
          <a:p>
            <a:pPr lvl="1"/>
            <a:r>
              <a:rPr lang="en-GB" sz="1600" dirty="0"/>
              <a:t>Therefore, it would not lower its price </a:t>
            </a:r>
          </a:p>
          <a:p>
            <a:pPr lvl="1"/>
            <a:r>
              <a:rPr lang="en-GB" sz="1600" dirty="0"/>
              <a:t>If it were to raise price it would sell nothing as buyers would go to another </a:t>
            </a:r>
            <a:r>
              <a:rPr lang="en-GB" sz="1600" dirty="0" smtClean="0"/>
              <a:t>seller</a:t>
            </a:r>
          </a:p>
          <a:p>
            <a:endParaRPr lang="en-GB" sz="1600" dirty="0" smtClean="0"/>
          </a:p>
        </p:txBody>
      </p:sp>
    </p:spTree>
    <p:extLst>
      <p:ext uri="{BB962C8B-B14F-4D97-AF65-F5344CB8AC3E}">
        <p14:creationId xmlns:p14="http://schemas.microsoft.com/office/powerpoint/2010/main" val="83007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a:xfrm>
            <a:off x="2195736" y="332656"/>
            <a:ext cx="6573416" cy="1074638"/>
          </a:xfrm>
        </p:spPr>
        <p:txBody>
          <a:bodyPr>
            <a:normAutofit fontScale="90000"/>
          </a:bodyPr>
          <a:lstStyle/>
          <a:p>
            <a:r>
              <a:rPr lang="en-GB" sz="2400" dirty="0"/>
              <a:t/>
            </a:r>
            <a:br>
              <a:rPr lang="en-GB" sz="2400" dirty="0"/>
            </a:br>
            <a:r>
              <a:rPr lang="en-GB" sz="2700" dirty="0"/>
              <a:t>Identical </a:t>
            </a:r>
            <a:r>
              <a:rPr lang="en-GB" sz="2700" dirty="0" smtClean="0"/>
              <a:t>products</a:t>
            </a:r>
            <a:r>
              <a:rPr lang="en-GB" sz="2000" dirty="0"/>
              <a:t/>
            </a:r>
            <a:br>
              <a:rPr lang="en-GB" sz="2000" dirty="0"/>
            </a:br>
            <a:r>
              <a:rPr lang="en-GB" sz="2400" dirty="0"/>
              <a:t/>
            </a:r>
            <a:br>
              <a:rPr lang="en-GB" sz="2400" dirty="0"/>
            </a:br>
            <a:r>
              <a:rPr lang="en-GB" sz="2800" dirty="0"/>
              <a:t/>
            </a:r>
            <a:br>
              <a:rPr lang="en-GB" sz="2800" dirty="0"/>
            </a:br>
            <a:endParaRPr lang="en-GB" sz="2800" dirty="0"/>
          </a:p>
        </p:txBody>
      </p:sp>
      <p:sp>
        <p:nvSpPr>
          <p:cNvPr id="11" name="Content Placeholder 2"/>
          <p:cNvSpPr>
            <a:spLocks noGrp="1"/>
          </p:cNvSpPr>
          <p:nvPr>
            <p:ph idx="1"/>
          </p:nvPr>
        </p:nvSpPr>
        <p:spPr>
          <a:xfrm>
            <a:off x="1979712" y="1916832"/>
            <a:ext cx="6912768" cy="3776985"/>
          </a:xfrm>
        </p:spPr>
        <p:txBody>
          <a:bodyPr>
            <a:normAutofit/>
          </a:bodyPr>
          <a:lstStyle/>
          <a:p>
            <a:r>
              <a:rPr lang="en-GB" sz="1800" dirty="0" smtClean="0"/>
              <a:t>In perfect competition all products are identical or </a:t>
            </a:r>
            <a:r>
              <a:rPr lang="en-GB" sz="1800" b="1" dirty="0" smtClean="0">
                <a:solidFill>
                  <a:srgbClr val="00B0F0"/>
                </a:solidFill>
              </a:rPr>
              <a:t>homogeneous</a:t>
            </a:r>
            <a:endParaRPr lang="en-GB" sz="1800" dirty="0" smtClean="0">
              <a:solidFill>
                <a:srgbClr val="00B0F0"/>
              </a:solidFill>
            </a:endParaRPr>
          </a:p>
          <a:p>
            <a:r>
              <a:rPr lang="en-GB" sz="1800" dirty="0" smtClean="0"/>
              <a:t>Buyers cannot tell the difference between products from different firms</a:t>
            </a:r>
          </a:p>
          <a:p>
            <a:r>
              <a:rPr lang="en-GB" sz="1800" dirty="0" smtClean="0"/>
              <a:t>Therefore, there is no branding of products and brand loyalty does not exist</a:t>
            </a:r>
          </a:p>
          <a:p>
            <a:r>
              <a:rPr lang="en-GB" sz="1800" dirty="0" smtClean="0"/>
              <a:t>This means that firms are unable to raise prices much beyond their competitors</a:t>
            </a:r>
          </a:p>
          <a:p>
            <a:r>
              <a:rPr lang="en-GB" sz="1800" dirty="0" smtClean="0"/>
              <a:t>In reality firms are unlikely to sell identical products, even carrots will be of different quality and branding will differentiate the product in the eyes of the consumer</a:t>
            </a:r>
            <a:endParaRPr lang="en-GB" sz="1600" b="1" dirty="0" smtClean="0">
              <a:solidFill>
                <a:srgbClr val="FF0000"/>
              </a:solidFill>
            </a:endParaRPr>
          </a:p>
        </p:txBody>
      </p:sp>
      <p:sp>
        <p:nvSpPr>
          <p:cNvPr id="2" name="Rounded Rectangle 1"/>
          <p:cNvSpPr/>
          <p:nvPr/>
        </p:nvSpPr>
        <p:spPr>
          <a:xfrm>
            <a:off x="2195736" y="5805264"/>
            <a:ext cx="6696744"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Can you think of any examples of identical products in the market?</a:t>
            </a:r>
            <a:endParaRPr lang="en-GB" dirty="0"/>
          </a:p>
        </p:txBody>
      </p:sp>
      <p:sp>
        <p:nvSpPr>
          <p:cNvPr id="5" name="Action Button: Document 4">
            <a:hlinkClick r:id="rId3" highlightClick="1"/>
          </p:cNvPr>
          <p:cNvSpPr/>
          <p:nvPr/>
        </p:nvSpPr>
        <p:spPr>
          <a:xfrm>
            <a:off x="575556" y="3152521"/>
            <a:ext cx="720080" cy="792088"/>
          </a:xfrm>
          <a:prstGeom prst="actionButton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2060848"/>
            <a:ext cx="1368152" cy="954107"/>
          </a:xfrm>
          <a:prstGeom prst="rect">
            <a:avLst/>
          </a:prstGeom>
          <a:noFill/>
        </p:spPr>
        <p:txBody>
          <a:bodyPr wrap="square" rtlCol="0">
            <a:spAutoFit/>
          </a:bodyPr>
          <a:lstStyle/>
          <a:p>
            <a:pPr algn="ctr"/>
            <a:r>
              <a:rPr lang="en-GB" sz="1400" dirty="0" smtClean="0"/>
              <a:t>To what extent are wonky vegetables homogeneous?</a:t>
            </a:r>
            <a:endParaRPr lang="en-GB" sz="1400" dirty="0"/>
          </a:p>
        </p:txBody>
      </p:sp>
    </p:spTree>
    <p:extLst>
      <p:ext uri="{BB962C8B-B14F-4D97-AF65-F5344CB8AC3E}">
        <p14:creationId xmlns:p14="http://schemas.microsoft.com/office/powerpoint/2010/main" val="4661978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a:xfrm>
            <a:off x="2195736" y="332656"/>
            <a:ext cx="6573416" cy="1074638"/>
          </a:xfrm>
        </p:spPr>
        <p:txBody>
          <a:bodyPr>
            <a:normAutofit fontScale="90000"/>
          </a:bodyPr>
          <a:lstStyle/>
          <a:p>
            <a:r>
              <a:rPr lang="en-GB" sz="2400" dirty="0"/>
              <a:t/>
            </a:r>
            <a:br>
              <a:rPr lang="en-GB" sz="2400" dirty="0"/>
            </a:br>
            <a:r>
              <a:rPr lang="en-GB" sz="2700" dirty="0" smtClean="0"/>
              <a:t>Freedom of entry and exit</a:t>
            </a:r>
            <a:r>
              <a:rPr lang="en-GB" sz="2000" dirty="0"/>
              <a:t/>
            </a:r>
            <a:br>
              <a:rPr lang="en-GB" sz="2000" dirty="0"/>
            </a:br>
            <a:r>
              <a:rPr lang="en-GB" sz="2400" dirty="0"/>
              <a:t/>
            </a:r>
            <a:br>
              <a:rPr lang="en-GB" sz="2400" dirty="0"/>
            </a:br>
            <a:r>
              <a:rPr lang="en-GB" sz="2800" dirty="0"/>
              <a:t/>
            </a:r>
            <a:br>
              <a:rPr lang="en-GB" sz="2800" dirty="0"/>
            </a:br>
            <a:endParaRPr lang="en-GB" sz="2800" dirty="0"/>
          </a:p>
        </p:txBody>
      </p:sp>
      <p:sp>
        <p:nvSpPr>
          <p:cNvPr id="11" name="Content Placeholder 2"/>
          <p:cNvSpPr>
            <a:spLocks noGrp="1"/>
          </p:cNvSpPr>
          <p:nvPr>
            <p:ph idx="1"/>
          </p:nvPr>
        </p:nvSpPr>
        <p:spPr>
          <a:xfrm>
            <a:off x="1979712" y="1916832"/>
            <a:ext cx="6912768" cy="4176464"/>
          </a:xfrm>
        </p:spPr>
        <p:txBody>
          <a:bodyPr>
            <a:normAutofit lnSpcReduction="10000"/>
          </a:bodyPr>
          <a:lstStyle/>
          <a:p>
            <a:r>
              <a:rPr lang="en-GB" sz="1800" dirty="0" smtClean="0"/>
              <a:t>In perfect competition there are no </a:t>
            </a:r>
            <a:r>
              <a:rPr lang="en-GB" sz="1800" b="1" dirty="0" smtClean="0">
                <a:solidFill>
                  <a:srgbClr val="00B0F0"/>
                </a:solidFill>
              </a:rPr>
              <a:t>barriers to entry or exit </a:t>
            </a:r>
          </a:p>
          <a:p>
            <a:r>
              <a:rPr lang="en-GB" sz="1800" dirty="0" smtClean="0"/>
              <a:t>This means firms are free to enter or exit the market if they wish to do so</a:t>
            </a:r>
          </a:p>
          <a:p>
            <a:r>
              <a:rPr lang="en-GB" sz="1800" dirty="0" smtClean="0"/>
              <a:t>Therefore, entry costs will be low or non-existent</a:t>
            </a:r>
          </a:p>
          <a:p>
            <a:r>
              <a:rPr lang="en-GB" sz="1800" b="1" dirty="0" smtClean="0">
                <a:solidFill>
                  <a:srgbClr val="00B0F0"/>
                </a:solidFill>
              </a:rPr>
              <a:t>Barriers to entry </a:t>
            </a:r>
            <a:r>
              <a:rPr lang="en-GB" sz="1800" dirty="0" smtClean="0"/>
              <a:t>such as costs associated with capital expenditure, research and development and start-up of the business are low or non- existent</a:t>
            </a:r>
          </a:p>
          <a:p>
            <a:r>
              <a:rPr lang="en-GB" sz="1800" dirty="0" smtClean="0"/>
              <a:t>This means firms can move into the market if they see that profits are higher than normal</a:t>
            </a:r>
          </a:p>
          <a:p>
            <a:r>
              <a:rPr lang="en-GB" sz="1800" dirty="0" smtClean="0"/>
              <a:t>This restricts the opportunities available for firms to charge higher prices</a:t>
            </a:r>
          </a:p>
        </p:txBody>
      </p:sp>
      <p:sp>
        <p:nvSpPr>
          <p:cNvPr id="2" name="TextBox 1"/>
          <p:cNvSpPr txBox="1"/>
          <p:nvPr/>
        </p:nvSpPr>
        <p:spPr>
          <a:xfrm>
            <a:off x="0" y="1916832"/>
            <a:ext cx="1763688" cy="1169551"/>
          </a:xfrm>
          <a:prstGeom prst="rect">
            <a:avLst/>
          </a:prstGeom>
          <a:noFill/>
        </p:spPr>
        <p:txBody>
          <a:bodyPr wrap="square" rtlCol="0">
            <a:spAutoFit/>
          </a:bodyPr>
          <a:lstStyle/>
          <a:p>
            <a:pPr algn="ctr"/>
            <a:r>
              <a:rPr lang="en-GB" sz="1400" dirty="0" smtClean="0"/>
              <a:t>In the real world firms will face a variety of barriers in both entering and leaving markets.</a:t>
            </a:r>
            <a:endParaRPr lang="en-GB" sz="1400" dirty="0"/>
          </a:p>
        </p:txBody>
      </p:sp>
    </p:spTree>
    <p:extLst>
      <p:ext uri="{BB962C8B-B14F-4D97-AF65-F5344CB8AC3E}">
        <p14:creationId xmlns:p14="http://schemas.microsoft.com/office/powerpoint/2010/main" val="39090871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a:xfrm>
            <a:off x="2195736" y="332656"/>
            <a:ext cx="6573416" cy="1074638"/>
          </a:xfrm>
        </p:spPr>
        <p:txBody>
          <a:bodyPr>
            <a:normAutofit fontScale="90000"/>
          </a:bodyPr>
          <a:lstStyle/>
          <a:p>
            <a:r>
              <a:rPr lang="en-GB" sz="2400" dirty="0"/>
              <a:t/>
            </a:r>
            <a:br>
              <a:rPr lang="en-GB" sz="2400" dirty="0"/>
            </a:br>
            <a:r>
              <a:rPr lang="en-GB" sz="2800" dirty="0" smtClean="0"/>
              <a:t>Readily available information</a:t>
            </a:r>
            <a:r>
              <a:rPr lang="en-GB" sz="2000" dirty="0"/>
              <a:t/>
            </a:r>
            <a:br>
              <a:rPr lang="en-GB" sz="2000" dirty="0"/>
            </a:br>
            <a:r>
              <a:rPr lang="en-GB" sz="2400" dirty="0"/>
              <a:t/>
            </a:r>
            <a:br>
              <a:rPr lang="en-GB" sz="2400" dirty="0"/>
            </a:br>
            <a:r>
              <a:rPr lang="en-GB" sz="2800" dirty="0"/>
              <a:t/>
            </a:r>
            <a:br>
              <a:rPr lang="en-GB" sz="2800" dirty="0"/>
            </a:br>
            <a:endParaRPr lang="en-GB" sz="2800" dirty="0"/>
          </a:p>
        </p:txBody>
      </p:sp>
      <p:sp>
        <p:nvSpPr>
          <p:cNvPr id="11" name="Content Placeholder 2"/>
          <p:cNvSpPr>
            <a:spLocks noGrp="1"/>
          </p:cNvSpPr>
          <p:nvPr>
            <p:ph idx="1"/>
          </p:nvPr>
        </p:nvSpPr>
        <p:spPr>
          <a:xfrm>
            <a:off x="1979712" y="1916832"/>
            <a:ext cx="6912768" cy="3776985"/>
          </a:xfrm>
        </p:spPr>
        <p:txBody>
          <a:bodyPr>
            <a:normAutofit/>
          </a:bodyPr>
          <a:lstStyle/>
          <a:p>
            <a:r>
              <a:rPr lang="en-GB" sz="1800" dirty="0" smtClean="0"/>
              <a:t>In perfect competition there is readily </a:t>
            </a:r>
            <a:r>
              <a:rPr lang="en-GB" sz="1800" dirty="0"/>
              <a:t>available </a:t>
            </a:r>
            <a:r>
              <a:rPr lang="en-GB" sz="1800" dirty="0" smtClean="0"/>
              <a:t>information or </a:t>
            </a:r>
            <a:r>
              <a:rPr lang="en-GB" sz="1800" b="1" dirty="0" smtClean="0">
                <a:solidFill>
                  <a:srgbClr val="00B0F0"/>
                </a:solidFill>
              </a:rPr>
              <a:t>perfect knowledge</a:t>
            </a:r>
          </a:p>
          <a:p>
            <a:r>
              <a:rPr lang="en-GB" sz="1800" dirty="0" smtClean="0"/>
              <a:t>Perfect knowledge occurs when all economic agents e.g. buyers and sellers have a comprehensive understanding of all factors within a market e.g. prices and availability </a:t>
            </a:r>
          </a:p>
          <a:p>
            <a:r>
              <a:rPr lang="en-GB" sz="1800" dirty="0" smtClean="0"/>
              <a:t>All buyers will have information about all prices and the availability of goods and services in the market</a:t>
            </a:r>
          </a:p>
          <a:p>
            <a:r>
              <a:rPr lang="en-GB" sz="1800" dirty="0" smtClean="0"/>
              <a:t>All sellers have the same knowhow in how to produce goods and services so produce the same quality of output</a:t>
            </a:r>
          </a:p>
        </p:txBody>
      </p:sp>
      <p:sp>
        <p:nvSpPr>
          <p:cNvPr id="2" name="TextBox 1"/>
          <p:cNvSpPr txBox="1"/>
          <p:nvPr/>
        </p:nvSpPr>
        <p:spPr>
          <a:xfrm>
            <a:off x="0" y="1916832"/>
            <a:ext cx="1763688" cy="2677656"/>
          </a:xfrm>
          <a:prstGeom prst="rect">
            <a:avLst/>
          </a:prstGeom>
          <a:noFill/>
        </p:spPr>
        <p:txBody>
          <a:bodyPr wrap="square" rtlCol="0">
            <a:spAutoFit/>
          </a:bodyPr>
          <a:lstStyle/>
          <a:p>
            <a:pPr algn="ctr"/>
            <a:r>
              <a:rPr lang="en-GB" sz="1400" dirty="0" smtClean="0"/>
              <a:t>In the real world buyers and sellers will face difficulties in accessing information. This has been made easier in the information age with access to information at our finger tips, for example, through the internet.</a:t>
            </a:r>
            <a:endParaRPr lang="en-GB" sz="1400" dirty="0"/>
          </a:p>
        </p:txBody>
      </p:sp>
      <p:sp>
        <p:nvSpPr>
          <p:cNvPr id="5" name="Rounded Rectangle 4"/>
          <p:cNvSpPr/>
          <p:nvPr/>
        </p:nvSpPr>
        <p:spPr>
          <a:xfrm>
            <a:off x="2339752" y="5373216"/>
            <a:ext cx="6336704"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GB" dirty="0" smtClean="0"/>
              <a:t>Class discussion:</a:t>
            </a:r>
          </a:p>
          <a:p>
            <a:pPr algn="ctr"/>
            <a:r>
              <a:rPr lang="en-GB" dirty="0" smtClean="0"/>
              <a:t>To what extent have technological advancements made the theoretical concept of perfect competition more of a reality?</a:t>
            </a:r>
            <a:endParaRPr lang="en-GB" dirty="0"/>
          </a:p>
        </p:txBody>
      </p:sp>
    </p:spTree>
    <p:extLst>
      <p:ext uri="{BB962C8B-B14F-4D97-AF65-F5344CB8AC3E}">
        <p14:creationId xmlns:p14="http://schemas.microsoft.com/office/powerpoint/2010/main" val="36012470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a:xfrm>
            <a:off x="2195736" y="332656"/>
            <a:ext cx="6573416" cy="1074638"/>
          </a:xfrm>
        </p:spPr>
        <p:txBody>
          <a:bodyPr>
            <a:normAutofit fontScale="90000"/>
          </a:bodyPr>
          <a:lstStyle/>
          <a:p>
            <a:r>
              <a:rPr lang="en-GB" sz="2400" dirty="0"/>
              <a:t/>
            </a:r>
            <a:br>
              <a:rPr lang="en-GB" sz="2400" dirty="0"/>
            </a:br>
            <a:r>
              <a:rPr lang="en-GB" sz="2400" dirty="0" smtClean="0"/>
              <a:t/>
            </a:r>
            <a:br>
              <a:rPr lang="en-GB" sz="2400" dirty="0" smtClean="0"/>
            </a:br>
            <a:r>
              <a:rPr lang="en-GB" sz="2700" dirty="0" smtClean="0"/>
              <a:t>Imperfect competition</a:t>
            </a:r>
            <a:r>
              <a:rPr lang="en-GB" sz="2400" dirty="0"/>
              <a:t/>
            </a:r>
            <a:br>
              <a:rPr lang="en-GB" sz="2400" dirty="0"/>
            </a:br>
            <a:r>
              <a:rPr lang="en-GB" sz="2800" dirty="0"/>
              <a:t/>
            </a:r>
            <a:br>
              <a:rPr lang="en-GB" sz="2800" dirty="0"/>
            </a:br>
            <a:endParaRPr lang="en-GB" sz="2800" dirty="0"/>
          </a:p>
        </p:txBody>
      </p:sp>
      <p:sp>
        <p:nvSpPr>
          <p:cNvPr id="11" name="Content Placeholder 2"/>
          <p:cNvSpPr>
            <a:spLocks noGrp="1"/>
          </p:cNvSpPr>
          <p:nvPr>
            <p:ph idx="1"/>
          </p:nvPr>
        </p:nvSpPr>
        <p:spPr>
          <a:xfrm>
            <a:off x="1979712" y="1916832"/>
            <a:ext cx="6912768" cy="3776985"/>
          </a:xfrm>
        </p:spPr>
        <p:txBody>
          <a:bodyPr>
            <a:normAutofit/>
          </a:bodyPr>
          <a:lstStyle/>
          <a:p>
            <a:r>
              <a:rPr lang="en-GB" sz="1800" dirty="0" smtClean="0"/>
              <a:t>Imperfect competition is a type of market structure that exhibits some but not all elements of perfect competition</a:t>
            </a:r>
          </a:p>
          <a:p>
            <a:r>
              <a:rPr lang="en-GB" sz="1800" dirty="0" smtClean="0"/>
              <a:t>Differences include:</a:t>
            </a:r>
            <a:endParaRPr lang="en-GB" sz="1800" dirty="0"/>
          </a:p>
          <a:p>
            <a:pPr lvl="1"/>
            <a:r>
              <a:rPr lang="en-GB" sz="1600" dirty="0" smtClean="0"/>
              <a:t>There are less firms in the market</a:t>
            </a:r>
          </a:p>
          <a:p>
            <a:pPr lvl="1"/>
            <a:r>
              <a:rPr lang="en-GB" sz="1600" dirty="0" smtClean="0"/>
              <a:t>There is some form of product differentiation</a:t>
            </a:r>
          </a:p>
          <a:p>
            <a:pPr lvl="1"/>
            <a:r>
              <a:rPr lang="en-GB" sz="1600" dirty="0" smtClean="0"/>
              <a:t>There are at least some barriers to entry and exit</a:t>
            </a:r>
          </a:p>
          <a:p>
            <a:pPr lvl="1"/>
            <a:r>
              <a:rPr lang="en-GB" sz="1600" dirty="0" smtClean="0"/>
              <a:t>The demand curve is downward sloping</a:t>
            </a:r>
          </a:p>
          <a:p>
            <a:pPr lvl="1"/>
            <a:r>
              <a:rPr lang="en-GB" sz="1600" dirty="0" smtClean="0"/>
              <a:t>Suppliers can influence prices</a:t>
            </a:r>
          </a:p>
        </p:txBody>
      </p:sp>
      <p:sp>
        <p:nvSpPr>
          <p:cNvPr id="2" name="TextBox 1"/>
          <p:cNvSpPr txBox="1"/>
          <p:nvPr/>
        </p:nvSpPr>
        <p:spPr>
          <a:xfrm>
            <a:off x="107504" y="1916832"/>
            <a:ext cx="1656184" cy="1600438"/>
          </a:xfrm>
          <a:prstGeom prst="rect">
            <a:avLst/>
          </a:prstGeom>
          <a:noFill/>
        </p:spPr>
        <p:txBody>
          <a:bodyPr wrap="square" rtlCol="0">
            <a:spAutoFit/>
          </a:bodyPr>
          <a:lstStyle/>
          <a:p>
            <a:pPr algn="ctr"/>
            <a:r>
              <a:rPr lang="en-GB" sz="1400" dirty="0" smtClean="0"/>
              <a:t>Apart from the model of perfect competition all markets operate in imperfect competition.</a:t>
            </a:r>
          </a:p>
          <a:p>
            <a:endParaRPr lang="en-GB" sz="1400" dirty="0"/>
          </a:p>
        </p:txBody>
      </p:sp>
    </p:spTree>
    <p:extLst>
      <p:ext uri="{BB962C8B-B14F-4D97-AF65-F5344CB8AC3E}">
        <p14:creationId xmlns:p14="http://schemas.microsoft.com/office/powerpoint/2010/main" val="608117925"/>
      </p:ext>
    </p:extLst>
  </p:cSld>
  <p:clrMapOvr>
    <a:masterClrMapping/>
  </p:clrMapOvr>
  <p:timing>
    <p:tnLst>
      <p:par>
        <p:cTn id="1" dur="indefinite" restart="never" nodeType="tmRoot"/>
      </p:par>
    </p:tnLst>
  </p:timing>
</p:sld>
</file>

<file path=ppt/theme/theme1.xml><?xml version="1.0" encoding="utf-8"?>
<a:theme xmlns:a="http://schemas.openxmlformats.org/drawingml/2006/main" name="Mod">
  <a:themeElements>
    <a:clrScheme name="Custom 1">
      <a:dk1>
        <a:srgbClr val="000000"/>
      </a:dk1>
      <a:lt1>
        <a:srgbClr val="FFFFFF"/>
      </a:lt1>
      <a:dk2>
        <a:srgbClr val="FEDD61"/>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Mod">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od">
      <a:fillStyleLst>
        <a:solidFill>
          <a:schemeClr val="phClr"/>
        </a:solidFill>
        <a:solidFill>
          <a:schemeClr val="phClr">
            <a:tint val="80000"/>
          </a:schemeClr>
        </a:solidFill>
        <a:solidFill>
          <a:schemeClr val="phClr">
            <a:shade val="30000"/>
            <a:satMod val="150000"/>
          </a:schemeClr>
        </a:solidFill>
      </a:fillStyleLst>
      <a:lnStyleLst>
        <a:ln w="9525" cap="flat" cmpd="sng" algn="ctr">
          <a:solidFill>
            <a:schemeClr val="phClr">
              <a:tint val="90000"/>
              <a:satMod val="105000"/>
            </a:schemeClr>
          </a:solidFill>
          <a:prstDash val="solid"/>
        </a:ln>
        <a:ln w="50800" cap="flat" cmpd="sng" algn="ctr">
          <a:solidFill>
            <a:schemeClr val="phClr">
              <a:tint val="90000"/>
            </a:schemeClr>
          </a:solidFill>
          <a:prstDash val="solid"/>
        </a:ln>
        <a:ln w="76200" cap="flat" cmpd="dbl" algn="ctr">
          <a:solidFill>
            <a:schemeClr val="phClr">
              <a:tint val="90000"/>
            </a:schemeClr>
          </a:solidFill>
          <a:prstDash val="solid"/>
        </a:ln>
      </a:lnStyleLst>
      <a:effectStyleLst>
        <a:effectStyle>
          <a:effectLst/>
        </a:effectStyle>
        <a:effectStyle>
          <a:effectLst>
            <a:outerShdw blurRad="76200" dist="25400" dir="5400000" sx="101000" sy="101000" rotWithShape="0">
              <a:srgbClr val="000000">
                <a:alpha val="50000"/>
              </a:srgbClr>
            </a:outerShdw>
          </a:effectLst>
        </a:effectStyle>
        <a:effectStyle>
          <a:effectLst>
            <a:outerShdw blurRad="76200" dist="50800" dir="5400000" sx="101000" sy="101000" rotWithShape="0">
              <a:srgbClr val="000000">
                <a:alpha val="50000"/>
              </a:srgbClr>
            </a:outerShdw>
            <a:reflection blurRad="12700" stA="30000" endPos="30000" dist="50800" dir="5400000" sy="-100000" rotWithShape="0"/>
          </a:effectLst>
          <a:scene3d>
            <a:camera prst="orthographicFront">
              <a:rot lat="0" lon="0" rev="0"/>
            </a:camera>
            <a:lightRig rig="twoPt" dir="t">
              <a:rot lat="0" lon="0" rev="5400000"/>
            </a:lightRig>
          </a:scene3d>
          <a:sp3d prstMaterial="softmetal">
            <a:bevelT w="63500" h="25400" prst="coolSlant"/>
          </a:sp3d>
        </a:effectStyle>
      </a:effectStyleLst>
      <a:bgFillStyleLst>
        <a:solidFill>
          <a:schemeClr val="phClr">
            <a:satMod val="125000"/>
          </a:schemeClr>
        </a:solidFill>
        <a:solidFill>
          <a:schemeClr val="phClr">
            <a:shade val="30000"/>
            <a:satMod val="150000"/>
          </a:schemeClr>
        </a:solidFill>
        <a:gradFill>
          <a:gsLst>
            <a:gs pos="0">
              <a:schemeClr val="phClr">
                <a:tint val="100000"/>
                <a:shade val="80000"/>
                <a:satMod val="135000"/>
              </a:schemeClr>
            </a:gs>
            <a:gs pos="55000">
              <a:schemeClr val="phClr">
                <a:tint val="70000"/>
                <a:shade val="100000"/>
                <a:satMod val="150000"/>
              </a:schemeClr>
            </a:gs>
            <a:gs pos="100000">
              <a:schemeClr val="phClr">
                <a:tint val="70000"/>
                <a:shade val="100000"/>
                <a:satMod val="150000"/>
              </a:schemeClr>
            </a:gs>
          </a:gsLst>
          <a:lin ang="5400000" scaled="0"/>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Template>
  <TotalTime>3496</TotalTime>
  <Words>1590</Words>
  <Application>Microsoft Office PowerPoint</Application>
  <PresentationFormat>On-screen Show (4:3)</PresentationFormat>
  <Paragraphs>173</Paragraphs>
  <Slides>20</Slides>
  <Notes>16</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Mod</vt:lpstr>
      <vt:lpstr>Market Structures</vt:lpstr>
      <vt:lpstr>Market Structures</vt:lpstr>
      <vt:lpstr>Market structures</vt:lpstr>
      <vt:lpstr>perfect competition   </vt:lpstr>
      <vt:lpstr> Large numbers of producers  </vt:lpstr>
      <vt:lpstr> Identical products   </vt:lpstr>
      <vt:lpstr> Freedom of entry and exit   </vt:lpstr>
      <vt:lpstr> Readily available information   </vt:lpstr>
      <vt:lpstr>  Imperfect competition  </vt:lpstr>
      <vt:lpstr>Monopoly and oligopoly </vt:lpstr>
      <vt:lpstr> Monopoly </vt:lpstr>
      <vt:lpstr> Monopoly </vt:lpstr>
      <vt:lpstr> Oligopoly </vt:lpstr>
      <vt:lpstr> Oligopoly </vt:lpstr>
      <vt:lpstr> Monopolistic competition </vt:lpstr>
      <vt:lpstr>Barriers to entry </vt:lpstr>
      <vt:lpstr> Product differentiation </vt:lpstr>
      <vt:lpstr>Research task</vt:lpstr>
      <vt:lpstr>Test yourself</vt:lpstr>
      <vt:lpstr>PowerPoint Presentation</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dc:title>
  <dc:creator>Time2Resources</dc:creator>
  <cp:lastModifiedBy>Helen</cp:lastModifiedBy>
  <cp:revision>387</cp:revision>
  <dcterms:created xsi:type="dcterms:W3CDTF">2009-08-01T13:37:35Z</dcterms:created>
  <dcterms:modified xsi:type="dcterms:W3CDTF">2016-09-04T16:28:01Z</dcterms:modified>
</cp:coreProperties>
</file>