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2" autoAdjust="0"/>
    <p:restoredTop sz="94660"/>
  </p:normalViewPr>
  <p:slideViewPr>
    <p:cSldViewPr>
      <p:cViewPr>
        <p:scale>
          <a:sx n="110" d="100"/>
          <a:sy n="110" d="100"/>
        </p:scale>
        <p:origin x="-181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987C0F-3084-42BF-9562-08C0527447D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08674DE-2161-46B3-9EB7-4192F501894F}">
      <dgm:prSet phldrT="[Text]"/>
      <dgm:spPr/>
      <dgm:t>
        <a:bodyPr/>
        <a:lstStyle/>
        <a:p>
          <a:r>
            <a:rPr lang="en-GB" dirty="0" smtClean="0"/>
            <a:t>Identify areas that can be benchmarked</a:t>
          </a:r>
          <a:endParaRPr lang="en-GB" dirty="0"/>
        </a:p>
      </dgm:t>
    </dgm:pt>
    <dgm:pt modelId="{5BAAA4B8-B5BD-4DCD-B898-D1EA48CF83F7}" type="parTrans" cxnId="{1C5A5678-09E5-493C-8DAC-53A2FA3F7BCB}">
      <dgm:prSet/>
      <dgm:spPr/>
      <dgm:t>
        <a:bodyPr/>
        <a:lstStyle/>
        <a:p>
          <a:endParaRPr lang="en-GB"/>
        </a:p>
      </dgm:t>
    </dgm:pt>
    <dgm:pt modelId="{20F7845E-6189-42E7-BD1A-4F9B8367F66E}" type="sibTrans" cxnId="{1C5A5678-09E5-493C-8DAC-53A2FA3F7BCB}">
      <dgm:prSet/>
      <dgm:spPr/>
      <dgm:t>
        <a:bodyPr/>
        <a:lstStyle/>
        <a:p>
          <a:endParaRPr lang="en-GB"/>
        </a:p>
      </dgm:t>
    </dgm:pt>
    <dgm:pt modelId="{FCA784D1-BD71-47A2-950C-9065BE342AFE}">
      <dgm:prSet phldrT="[Text]"/>
      <dgm:spPr/>
      <dgm:t>
        <a:bodyPr/>
        <a:lstStyle/>
        <a:p>
          <a:r>
            <a:rPr lang="en-GB" dirty="0" smtClean="0"/>
            <a:t>Collect quantitative data on these areas</a:t>
          </a:r>
          <a:endParaRPr lang="en-GB" dirty="0"/>
        </a:p>
      </dgm:t>
    </dgm:pt>
    <dgm:pt modelId="{CDE19D7B-ED14-4CE4-A809-DD285CF1B3A4}" type="parTrans" cxnId="{221A4724-E0A5-461D-AB8F-9766BCEFFBB7}">
      <dgm:prSet/>
      <dgm:spPr/>
      <dgm:t>
        <a:bodyPr/>
        <a:lstStyle/>
        <a:p>
          <a:endParaRPr lang="en-GB"/>
        </a:p>
      </dgm:t>
    </dgm:pt>
    <dgm:pt modelId="{F451765E-70C1-4E84-BB15-FA1A0F797DE3}" type="sibTrans" cxnId="{221A4724-E0A5-461D-AB8F-9766BCEFFBB7}">
      <dgm:prSet/>
      <dgm:spPr/>
      <dgm:t>
        <a:bodyPr/>
        <a:lstStyle/>
        <a:p>
          <a:endParaRPr lang="en-GB"/>
        </a:p>
      </dgm:t>
    </dgm:pt>
    <dgm:pt modelId="{C602E042-BDD6-4BA2-AA45-6C29C8813D94}">
      <dgm:prSet phldrT="[Text]"/>
      <dgm:spPr/>
      <dgm:t>
        <a:bodyPr/>
        <a:lstStyle/>
        <a:p>
          <a:r>
            <a:rPr lang="en-GB" dirty="0" smtClean="0"/>
            <a:t>Identify best practise</a:t>
          </a:r>
          <a:endParaRPr lang="en-GB" dirty="0"/>
        </a:p>
      </dgm:t>
    </dgm:pt>
    <dgm:pt modelId="{BC51B972-05BF-4EBC-A77A-6AA378D51528}" type="parTrans" cxnId="{05E4DF7F-2CBA-48F1-929B-AD5F85C9573E}">
      <dgm:prSet/>
      <dgm:spPr/>
      <dgm:t>
        <a:bodyPr/>
        <a:lstStyle/>
        <a:p>
          <a:endParaRPr lang="en-GB"/>
        </a:p>
      </dgm:t>
    </dgm:pt>
    <dgm:pt modelId="{3EE68414-AA0A-443E-B8F9-96EE05D7F93C}" type="sibTrans" cxnId="{05E4DF7F-2CBA-48F1-929B-AD5F85C9573E}">
      <dgm:prSet/>
      <dgm:spPr/>
      <dgm:t>
        <a:bodyPr/>
        <a:lstStyle/>
        <a:p>
          <a:endParaRPr lang="en-GB"/>
        </a:p>
      </dgm:t>
    </dgm:pt>
    <dgm:pt modelId="{DDC33084-0F18-4CAF-B23F-FE42699261A9}">
      <dgm:prSet/>
      <dgm:spPr/>
      <dgm:t>
        <a:bodyPr/>
        <a:lstStyle/>
        <a:p>
          <a:r>
            <a:rPr lang="en-GB" dirty="0" smtClean="0"/>
            <a:t>Compare performances to identify areas of weakness</a:t>
          </a:r>
          <a:endParaRPr lang="en-GB" dirty="0"/>
        </a:p>
      </dgm:t>
    </dgm:pt>
    <dgm:pt modelId="{84FDDB40-1DD7-4D1D-8A39-E080C5C3DD10}" type="parTrans" cxnId="{F9705C36-D1D4-4318-A1B8-B714E9C81021}">
      <dgm:prSet/>
      <dgm:spPr/>
      <dgm:t>
        <a:bodyPr/>
        <a:lstStyle/>
        <a:p>
          <a:endParaRPr lang="en-GB"/>
        </a:p>
      </dgm:t>
    </dgm:pt>
    <dgm:pt modelId="{3406AE84-624A-4FB2-B7CC-CA1C33C5325E}" type="sibTrans" cxnId="{F9705C36-D1D4-4318-A1B8-B714E9C81021}">
      <dgm:prSet/>
      <dgm:spPr/>
      <dgm:t>
        <a:bodyPr/>
        <a:lstStyle/>
        <a:p>
          <a:endParaRPr lang="en-GB"/>
        </a:p>
      </dgm:t>
    </dgm:pt>
    <dgm:pt modelId="{063BA23E-1A63-4DE4-979A-65E30065F542}">
      <dgm:prSet/>
      <dgm:spPr/>
      <dgm:t>
        <a:bodyPr/>
        <a:lstStyle/>
        <a:p>
          <a:r>
            <a:rPr lang="en-GB" dirty="0" smtClean="0"/>
            <a:t>Set new targets</a:t>
          </a:r>
          <a:endParaRPr lang="en-GB" dirty="0"/>
        </a:p>
      </dgm:t>
    </dgm:pt>
    <dgm:pt modelId="{D41DE105-DBAF-4773-9108-8AAC3603B214}" type="parTrans" cxnId="{8349EDB3-82EA-4084-8355-14A9731BE46D}">
      <dgm:prSet/>
      <dgm:spPr/>
      <dgm:t>
        <a:bodyPr/>
        <a:lstStyle/>
        <a:p>
          <a:endParaRPr lang="en-GB"/>
        </a:p>
      </dgm:t>
    </dgm:pt>
    <dgm:pt modelId="{1FB0272F-22CA-4CEB-938E-F546D7619AF7}" type="sibTrans" cxnId="{8349EDB3-82EA-4084-8355-14A9731BE46D}">
      <dgm:prSet/>
      <dgm:spPr/>
      <dgm:t>
        <a:bodyPr/>
        <a:lstStyle/>
        <a:p>
          <a:endParaRPr lang="en-GB"/>
        </a:p>
      </dgm:t>
    </dgm:pt>
    <dgm:pt modelId="{C49C8F38-5FE5-4F54-87C3-2573AFE710FC}">
      <dgm:prSet/>
      <dgm:spPr/>
      <dgm:t>
        <a:bodyPr/>
        <a:lstStyle/>
        <a:p>
          <a:r>
            <a:rPr lang="en-GB" dirty="0" smtClean="0"/>
            <a:t>Implement procedures to achieve these targets</a:t>
          </a:r>
          <a:endParaRPr lang="en-GB" dirty="0"/>
        </a:p>
      </dgm:t>
    </dgm:pt>
    <dgm:pt modelId="{431F63CA-F861-448B-8FB8-8C92FC11929B}" type="parTrans" cxnId="{1DCDE42B-AC79-44ED-87F5-0DD7EEA90ED5}">
      <dgm:prSet/>
      <dgm:spPr/>
      <dgm:t>
        <a:bodyPr/>
        <a:lstStyle/>
        <a:p>
          <a:endParaRPr lang="en-GB"/>
        </a:p>
      </dgm:t>
    </dgm:pt>
    <dgm:pt modelId="{150F4898-0032-4D9A-81C1-14B3F89D907E}" type="sibTrans" cxnId="{1DCDE42B-AC79-44ED-87F5-0DD7EEA90ED5}">
      <dgm:prSet/>
      <dgm:spPr/>
      <dgm:t>
        <a:bodyPr/>
        <a:lstStyle/>
        <a:p>
          <a:endParaRPr lang="en-GB"/>
        </a:p>
      </dgm:t>
    </dgm:pt>
    <dgm:pt modelId="{99C5BAB1-EBBF-4252-B598-D83C477F5A2E}">
      <dgm:prSet/>
      <dgm:spPr/>
      <dgm:t>
        <a:bodyPr/>
        <a:lstStyle/>
        <a:p>
          <a:r>
            <a:rPr lang="en-GB" dirty="0" smtClean="0"/>
            <a:t>Review progress</a:t>
          </a:r>
          <a:endParaRPr lang="en-GB" dirty="0"/>
        </a:p>
      </dgm:t>
    </dgm:pt>
    <dgm:pt modelId="{0A3BEB73-6BD3-4F7D-A118-EF97A44D39F6}" type="parTrans" cxnId="{E761C214-C2C2-4F56-8D00-5C6BC89FBE64}">
      <dgm:prSet/>
      <dgm:spPr/>
      <dgm:t>
        <a:bodyPr/>
        <a:lstStyle/>
        <a:p>
          <a:endParaRPr lang="en-GB"/>
        </a:p>
      </dgm:t>
    </dgm:pt>
    <dgm:pt modelId="{AEE7BCE0-1720-4BBC-9947-A656F9FD86B1}" type="sibTrans" cxnId="{E761C214-C2C2-4F56-8D00-5C6BC89FBE64}">
      <dgm:prSet/>
      <dgm:spPr/>
      <dgm:t>
        <a:bodyPr/>
        <a:lstStyle/>
        <a:p>
          <a:endParaRPr lang="en-GB"/>
        </a:p>
      </dgm:t>
    </dgm:pt>
    <dgm:pt modelId="{600B68E2-6CB3-4781-A99C-79A9ACD1128D}" type="pres">
      <dgm:prSet presAssocID="{37987C0F-3084-42BF-9562-08C0527447D3}" presName="Name0" presStyleCnt="0">
        <dgm:presLayoutVars>
          <dgm:dir/>
          <dgm:animLvl val="lvl"/>
          <dgm:resizeHandles val="exact"/>
        </dgm:presLayoutVars>
      </dgm:prSet>
      <dgm:spPr/>
    </dgm:pt>
    <dgm:pt modelId="{74997C0A-89F2-48C4-A6DA-424481D6A756}" type="pres">
      <dgm:prSet presAssocID="{808674DE-2161-46B3-9EB7-4192F501894F}" presName="parTxOnly" presStyleLbl="node1" presStyleIdx="0" presStyleCnt="7" custLinFactNeighborX="10055" custLinFactNeighborY="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C7DC46-8F27-498B-A691-428315236DB9}" type="pres">
      <dgm:prSet presAssocID="{20F7845E-6189-42E7-BD1A-4F9B8367F66E}" presName="parTxOnlySpace" presStyleCnt="0"/>
      <dgm:spPr/>
    </dgm:pt>
    <dgm:pt modelId="{A23E8936-3C7C-4D89-99DC-97CFC36638FB}" type="pres">
      <dgm:prSet presAssocID="{FCA784D1-BD71-47A2-950C-9065BE342AFE}" presName="parTxOnly" presStyleLbl="node1" presStyleIdx="1" presStyleCnt="7" custLinFactNeighborX="25809" custLinFactNeighborY="-14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B2F9BD-4874-4116-950D-1D60957A0DA4}" type="pres">
      <dgm:prSet presAssocID="{F451765E-70C1-4E84-BB15-FA1A0F797DE3}" presName="parTxOnlySpace" presStyleCnt="0"/>
      <dgm:spPr/>
    </dgm:pt>
    <dgm:pt modelId="{DE57B508-CF53-4752-ADA2-4ABB968CC9AD}" type="pres">
      <dgm:prSet presAssocID="{C602E042-BDD6-4BA2-AA45-6C29C8813D94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D16A92-8D46-4CA1-B6DC-F2338CD6195D}" type="pres">
      <dgm:prSet presAssocID="{3EE68414-AA0A-443E-B8F9-96EE05D7F93C}" presName="parTxOnlySpace" presStyleCnt="0"/>
      <dgm:spPr/>
    </dgm:pt>
    <dgm:pt modelId="{9441663A-28BD-45EB-B55D-B9B9C4BC2B27}" type="pres">
      <dgm:prSet presAssocID="{DDC33084-0F18-4CAF-B23F-FE42699261A9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A78629-2129-4ED6-B23E-EBC3D6D07737}" type="pres">
      <dgm:prSet presAssocID="{3406AE84-624A-4FB2-B7CC-CA1C33C5325E}" presName="parTxOnlySpace" presStyleCnt="0"/>
      <dgm:spPr/>
    </dgm:pt>
    <dgm:pt modelId="{815FFBE7-301C-4C57-B386-0029791A12AD}" type="pres">
      <dgm:prSet presAssocID="{063BA23E-1A63-4DE4-979A-65E30065F542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C0EEFD-B2E6-41D7-97AB-CA54A20A5BCC}" type="pres">
      <dgm:prSet presAssocID="{1FB0272F-22CA-4CEB-938E-F546D7619AF7}" presName="parTxOnlySpace" presStyleCnt="0"/>
      <dgm:spPr/>
    </dgm:pt>
    <dgm:pt modelId="{B491BC06-9EE3-481D-8BF9-1113DE51EEB1}" type="pres">
      <dgm:prSet presAssocID="{C49C8F38-5FE5-4F54-87C3-2573AFE710FC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B14960-5A9A-49B8-975C-724D85422A54}" type="pres">
      <dgm:prSet presAssocID="{150F4898-0032-4D9A-81C1-14B3F89D907E}" presName="parTxOnlySpace" presStyleCnt="0"/>
      <dgm:spPr/>
    </dgm:pt>
    <dgm:pt modelId="{8E9C2875-EBFF-4476-983C-87112B04F1CB}" type="pres">
      <dgm:prSet presAssocID="{99C5BAB1-EBBF-4252-B598-D83C477F5A2E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C4B096B-5F3E-41C4-B4A4-0AA64000D82E}" type="presOf" srcId="{37987C0F-3084-42BF-9562-08C0527447D3}" destId="{600B68E2-6CB3-4781-A99C-79A9ACD1128D}" srcOrd="0" destOrd="0" presId="urn:microsoft.com/office/officeart/2005/8/layout/chevron1"/>
    <dgm:cxn modelId="{F9705C36-D1D4-4318-A1B8-B714E9C81021}" srcId="{37987C0F-3084-42BF-9562-08C0527447D3}" destId="{DDC33084-0F18-4CAF-B23F-FE42699261A9}" srcOrd="3" destOrd="0" parTransId="{84FDDB40-1DD7-4D1D-8A39-E080C5C3DD10}" sibTransId="{3406AE84-624A-4FB2-B7CC-CA1C33C5325E}"/>
    <dgm:cxn modelId="{1DCDE42B-AC79-44ED-87F5-0DD7EEA90ED5}" srcId="{37987C0F-3084-42BF-9562-08C0527447D3}" destId="{C49C8F38-5FE5-4F54-87C3-2573AFE710FC}" srcOrd="5" destOrd="0" parTransId="{431F63CA-F861-448B-8FB8-8C92FC11929B}" sibTransId="{150F4898-0032-4D9A-81C1-14B3F89D907E}"/>
    <dgm:cxn modelId="{FF233048-56EA-4A5C-83F6-520B92B63F9E}" type="presOf" srcId="{C602E042-BDD6-4BA2-AA45-6C29C8813D94}" destId="{DE57B508-CF53-4752-ADA2-4ABB968CC9AD}" srcOrd="0" destOrd="0" presId="urn:microsoft.com/office/officeart/2005/8/layout/chevron1"/>
    <dgm:cxn modelId="{E761C214-C2C2-4F56-8D00-5C6BC89FBE64}" srcId="{37987C0F-3084-42BF-9562-08C0527447D3}" destId="{99C5BAB1-EBBF-4252-B598-D83C477F5A2E}" srcOrd="6" destOrd="0" parTransId="{0A3BEB73-6BD3-4F7D-A118-EF97A44D39F6}" sibTransId="{AEE7BCE0-1720-4BBC-9947-A656F9FD86B1}"/>
    <dgm:cxn modelId="{8349EDB3-82EA-4084-8355-14A9731BE46D}" srcId="{37987C0F-3084-42BF-9562-08C0527447D3}" destId="{063BA23E-1A63-4DE4-979A-65E30065F542}" srcOrd="4" destOrd="0" parTransId="{D41DE105-DBAF-4773-9108-8AAC3603B214}" sibTransId="{1FB0272F-22CA-4CEB-938E-F546D7619AF7}"/>
    <dgm:cxn modelId="{221A4724-E0A5-461D-AB8F-9766BCEFFBB7}" srcId="{37987C0F-3084-42BF-9562-08C0527447D3}" destId="{FCA784D1-BD71-47A2-950C-9065BE342AFE}" srcOrd="1" destOrd="0" parTransId="{CDE19D7B-ED14-4CE4-A809-DD285CF1B3A4}" sibTransId="{F451765E-70C1-4E84-BB15-FA1A0F797DE3}"/>
    <dgm:cxn modelId="{D95A6132-DFD2-43A5-A86E-782761F48C02}" type="presOf" srcId="{C49C8F38-5FE5-4F54-87C3-2573AFE710FC}" destId="{B491BC06-9EE3-481D-8BF9-1113DE51EEB1}" srcOrd="0" destOrd="0" presId="urn:microsoft.com/office/officeart/2005/8/layout/chevron1"/>
    <dgm:cxn modelId="{2EBEE230-50DD-4C66-94E7-F9CC6AA00CA2}" type="presOf" srcId="{DDC33084-0F18-4CAF-B23F-FE42699261A9}" destId="{9441663A-28BD-45EB-B55D-B9B9C4BC2B27}" srcOrd="0" destOrd="0" presId="urn:microsoft.com/office/officeart/2005/8/layout/chevron1"/>
    <dgm:cxn modelId="{EBE3DAED-307C-42BE-93D3-67BA3930EBFB}" type="presOf" srcId="{99C5BAB1-EBBF-4252-B598-D83C477F5A2E}" destId="{8E9C2875-EBFF-4476-983C-87112B04F1CB}" srcOrd="0" destOrd="0" presId="urn:microsoft.com/office/officeart/2005/8/layout/chevron1"/>
    <dgm:cxn modelId="{2D2171BB-1561-4D5A-9877-8E2CD3DFCBBF}" type="presOf" srcId="{FCA784D1-BD71-47A2-950C-9065BE342AFE}" destId="{A23E8936-3C7C-4D89-99DC-97CFC36638FB}" srcOrd="0" destOrd="0" presId="urn:microsoft.com/office/officeart/2005/8/layout/chevron1"/>
    <dgm:cxn modelId="{F3DCC64D-2034-4172-87B5-B2D0179A1640}" type="presOf" srcId="{808674DE-2161-46B3-9EB7-4192F501894F}" destId="{74997C0A-89F2-48C4-A6DA-424481D6A756}" srcOrd="0" destOrd="0" presId="urn:microsoft.com/office/officeart/2005/8/layout/chevron1"/>
    <dgm:cxn modelId="{05E4DF7F-2CBA-48F1-929B-AD5F85C9573E}" srcId="{37987C0F-3084-42BF-9562-08C0527447D3}" destId="{C602E042-BDD6-4BA2-AA45-6C29C8813D94}" srcOrd="2" destOrd="0" parTransId="{BC51B972-05BF-4EBC-A77A-6AA378D51528}" sibTransId="{3EE68414-AA0A-443E-B8F9-96EE05D7F93C}"/>
    <dgm:cxn modelId="{19ABE3E1-3E67-4D46-832F-AE3E7D6B4919}" type="presOf" srcId="{063BA23E-1A63-4DE4-979A-65E30065F542}" destId="{815FFBE7-301C-4C57-B386-0029791A12AD}" srcOrd="0" destOrd="0" presId="urn:microsoft.com/office/officeart/2005/8/layout/chevron1"/>
    <dgm:cxn modelId="{1C5A5678-09E5-493C-8DAC-53A2FA3F7BCB}" srcId="{37987C0F-3084-42BF-9562-08C0527447D3}" destId="{808674DE-2161-46B3-9EB7-4192F501894F}" srcOrd="0" destOrd="0" parTransId="{5BAAA4B8-B5BD-4DCD-B898-D1EA48CF83F7}" sibTransId="{20F7845E-6189-42E7-BD1A-4F9B8367F66E}"/>
    <dgm:cxn modelId="{839A2D82-F839-4755-911B-5CF2EB0C3EE3}" type="presParOf" srcId="{600B68E2-6CB3-4781-A99C-79A9ACD1128D}" destId="{74997C0A-89F2-48C4-A6DA-424481D6A756}" srcOrd="0" destOrd="0" presId="urn:microsoft.com/office/officeart/2005/8/layout/chevron1"/>
    <dgm:cxn modelId="{160D66B2-6F0A-4F04-930E-FBF76915B486}" type="presParOf" srcId="{600B68E2-6CB3-4781-A99C-79A9ACD1128D}" destId="{D6C7DC46-8F27-498B-A691-428315236DB9}" srcOrd="1" destOrd="0" presId="urn:microsoft.com/office/officeart/2005/8/layout/chevron1"/>
    <dgm:cxn modelId="{6A2788BD-ADFC-4CC7-AE3E-46A153E2EE21}" type="presParOf" srcId="{600B68E2-6CB3-4781-A99C-79A9ACD1128D}" destId="{A23E8936-3C7C-4D89-99DC-97CFC36638FB}" srcOrd="2" destOrd="0" presId="urn:microsoft.com/office/officeart/2005/8/layout/chevron1"/>
    <dgm:cxn modelId="{D34D2AE4-0494-4054-B625-F7722FC1B8FD}" type="presParOf" srcId="{600B68E2-6CB3-4781-A99C-79A9ACD1128D}" destId="{E7B2F9BD-4874-4116-950D-1D60957A0DA4}" srcOrd="3" destOrd="0" presId="urn:microsoft.com/office/officeart/2005/8/layout/chevron1"/>
    <dgm:cxn modelId="{3075F177-77C7-48E8-8E2B-7BE96D95A74D}" type="presParOf" srcId="{600B68E2-6CB3-4781-A99C-79A9ACD1128D}" destId="{DE57B508-CF53-4752-ADA2-4ABB968CC9AD}" srcOrd="4" destOrd="0" presId="urn:microsoft.com/office/officeart/2005/8/layout/chevron1"/>
    <dgm:cxn modelId="{71FF4099-C711-49E0-B1A0-37F699632E48}" type="presParOf" srcId="{600B68E2-6CB3-4781-A99C-79A9ACD1128D}" destId="{46D16A92-8D46-4CA1-B6DC-F2338CD6195D}" srcOrd="5" destOrd="0" presId="urn:microsoft.com/office/officeart/2005/8/layout/chevron1"/>
    <dgm:cxn modelId="{AF6DED41-15F6-4B43-B10C-4BE7E6EE4E63}" type="presParOf" srcId="{600B68E2-6CB3-4781-A99C-79A9ACD1128D}" destId="{9441663A-28BD-45EB-B55D-B9B9C4BC2B27}" srcOrd="6" destOrd="0" presId="urn:microsoft.com/office/officeart/2005/8/layout/chevron1"/>
    <dgm:cxn modelId="{31A70B19-5390-4CF8-BDDC-5D7BF86EAB2E}" type="presParOf" srcId="{600B68E2-6CB3-4781-A99C-79A9ACD1128D}" destId="{7DA78629-2129-4ED6-B23E-EBC3D6D07737}" srcOrd="7" destOrd="0" presId="urn:microsoft.com/office/officeart/2005/8/layout/chevron1"/>
    <dgm:cxn modelId="{83486A3C-D50E-4F95-A014-C4C5A8A5EF13}" type="presParOf" srcId="{600B68E2-6CB3-4781-A99C-79A9ACD1128D}" destId="{815FFBE7-301C-4C57-B386-0029791A12AD}" srcOrd="8" destOrd="0" presId="urn:microsoft.com/office/officeart/2005/8/layout/chevron1"/>
    <dgm:cxn modelId="{23892A88-1F3C-4E34-BE69-344A2B544F78}" type="presParOf" srcId="{600B68E2-6CB3-4781-A99C-79A9ACD1128D}" destId="{71C0EEFD-B2E6-41D7-97AB-CA54A20A5BCC}" srcOrd="9" destOrd="0" presId="urn:microsoft.com/office/officeart/2005/8/layout/chevron1"/>
    <dgm:cxn modelId="{B17BEA5A-7452-49CA-829A-0DFD44EC7D27}" type="presParOf" srcId="{600B68E2-6CB3-4781-A99C-79A9ACD1128D}" destId="{B491BC06-9EE3-481D-8BF9-1113DE51EEB1}" srcOrd="10" destOrd="0" presId="urn:microsoft.com/office/officeart/2005/8/layout/chevron1"/>
    <dgm:cxn modelId="{ACA04FC5-A400-489B-9754-A732B109352C}" type="presParOf" srcId="{600B68E2-6CB3-4781-A99C-79A9ACD1128D}" destId="{30B14960-5A9A-49B8-975C-724D85422A54}" srcOrd="11" destOrd="0" presId="urn:microsoft.com/office/officeart/2005/8/layout/chevron1"/>
    <dgm:cxn modelId="{028D56FB-B654-4889-A349-8E2B29B2E22C}" type="presParOf" srcId="{600B68E2-6CB3-4781-A99C-79A9ACD1128D}" destId="{8E9C2875-EBFF-4476-983C-87112B04F1CB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97C0A-89F2-48C4-A6DA-424481D6A756}">
      <dsp:nvSpPr>
        <dsp:cNvPr id="0" name=""/>
        <dsp:cNvSpPr/>
      </dsp:nvSpPr>
      <dsp:spPr>
        <a:xfrm>
          <a:off x="13688" y="1113602"/>
          <a:ext cx="1361401" cy="5445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Identify areas that can be benchmarked</a:t>
          </a:r>
          <a:endParaRPr lang="en-GB" sz="900" kern="1200" dirty="0"/>
        </a:p>
      </dsp:txBody>
      <dsp:txXfrm>
        <a:off x="285968" y="1113602"/>
        <a:ext cx="816841" cy="544560"/>
      </dsp:txXfrm>
    </dsp:sp>
    <dsp:sp modelId="{A23E8936-3C7C-4D89-99DC-97CFC36638FB}">
      <dsp:nvSpPr>
        <dsp:cNvPr id="0" name=""/>
        <dsp:cNvSpPr/>
      </dsp:nvSpPr>
      <dsp:spPr>
        <a:xfrm>
          <a:off x="1260397" y="1103735"/>
          <a:ext cx="1361401" cy="5445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Collect quantitative data on these areas</a:t>
          </a:r>
          <a:endParaRPr lang="en-GB" sz="900" kern="1200" dirty="0"/>
        </a:p>
      </dsp:txBody>
      <dsp:txXfrm>
        <a:off x="1532677" y="1103735"/>
        <a:ext cx="816841" cy="544560"/>
      </dsp:txXfrm>
    </dsp:sp>
    <dsp:sp modelId="{DE57B508-CF53-4752-ADA2-4ABB968CC9AD}">
      <dsp:nvSpPr>
        <dsp:cNvPr id="0" name=""/>
        <dsp:cNvSpPr/>
      </dsp:nvSpPr>
      <dsp:spPr>
        <a:xfrm>
          <a:off x="2450522" y="1111647"/>
          <a:ext cx="1361401" cy="5445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Identify best practise</a:t>
          </a:r>
          <a:endParaRPr lang="en-GB" sz="900" kern="1200" dirty="0"/>
        </a:p>
      </dsp:txBody>
      <dsp:txXfrm>
        <a:off x="2722802" y="1111647"/>
        <a:ext cx="816841" cy="544560"/>
      </dsp:txXfrm>
    </dsp:sp>
    <dsp:sp modelId="{9441663A-28BD-45EB-B55D-B9B9C4BC2B27}">
      <dsp:nvSpPr>
        <dsp:cNvPr id="0" name=""/>
        <dsp:cNvSpPr/>
      </dsp:nvSpPr>
      <dsp:spPr>
        <a:xfrm>
          <a:off x="3675783" y="1111647"/>
          <a:ext cx="1361401" cy="5445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Compare performances to identify areas of weakness</a:t>
          </a:r>
          <a:endParaRPr lang="en-GB" sz="900" kern="1200" dirty="0"/>
        </a:p>
      </dsp:txBody>
      <dsp:txXfrm>
        <a:off x="3948063" y="1111647"/>
        <a:ext cx="816841" cy="544560"/>
      </dsp:txXfrm>
    </dsp:sp>
    <dsp:sp modelId="{815FFBE7-301C-4C57-B386-0029791A12AD}">
      <dsp:nvSpPr>
        <dsp:cNvPr id="0" name=""/>
        <dsp:cNvSpPr/>
      </dsp:nvSpPr>
      <dsp:spPr>
        <a:xfrm>
          <a:off x="4901044" y="1111647"/>
          <a:ext cx="1361401" cy="5445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Set new targets</a:t>
          </a:r>
          <a:endParaRPr lang="en-GB" sz="900" kern="1200" dirty="0"/>
        </a:p>
      </dsp:txBody>
      <dsp:txXfrm>
        <a:off x="5173324" y="1111647"/>
        <a:ext cx="816841" cy="544560"/>
      </dsp:txXfrm>
    </dsp:sp>
    <dsp:sp modelId="{B491BC06-9EE3-481D-8BF9-1113DE51EEB1}">
      <dsp:nvSpPr>
        <dsp:cNvPr id="0" name=""/>
        <dsp:cNvSpPr/>
      </dsp:nvSpPr>
      <dsp:spPr>
        <a:xfrm>
          <a:off x="6126305" y="1111647"/>
          <a:ext cx="1361401" cy="5445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Implement procedures to achieve these targets</a:t>
          </a:r>
          <a:endParaRPr lang="en-GB" sz="900" kern="1200" dirty="0"/>
        </a:p>
      </dsp:txBody>
      <dsp:txXfrm>
        <a:off x="6398585" y="1111647"/>
        <a:ext cx="816841" cy="544560"/>
      </dsp:txXfrm>
    </dsp:sp>
    <dsp:sp modelId="{8E9C2875-EBFF-4476-983C-87112B04F1CB}">
      <dsp:nvSpPr>
        <dsp:cNvPr id="0" name=""/>
        <dsp:cNvSpPr/>
      </dsp:nvSpPr>
      <dsp:spPr>
        <a:xfrm>
          <a:off x="7351566" y="1111647"/>
          <a:ext cx="1361401" cy="5445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Review progress</a:t>
          </a:r>
          <a:endParaRPr lang="en-GB" sz="900" kern="1200" dirty="0"/>
        </a:p>
      </dsp:txBody>
      <dsp:txXfrm>
        <a:off x="7623846" y="1111647"/>
        <a:ext cx="816841" cy="544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9/4/2016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9/4/2016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http://www.bbc.co.uk/news/business-37052700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1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http://www.bbc.co.uk/news/technology-36577732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BAAD5C-E4CF-47DA-8079-AA96A42B46B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http://www.bbc.co.uk/news/business-33318668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Pizza Express gains by changing who chops its lemons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ED4C78-CE6F-4B66-8608-D677407057F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FF970-ABE2-49AA-A798-874518159D4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http://www.bbc.co.uk/news/technology-29055181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072E88-1475-4316-95C9-804157AEF0B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http://www.inc.com/murray-newlands/10-things-entrepreneurs-need-to-know-about-intrapreneurship.html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 Things Entrepreneurs Need to Know about Intrapreneurship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812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Arial" pitchFamily="34" charset="0"/>
                <a:cs typeface="Arial" pitchFamily="34" charset="0"/>
              </a:rPr>
              <a:t>http://www.bbc.co.uk/education/clips/zphtvcw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A9EFB80A-D19A-4E42-AE7F-6AA3C2C38A6F}" type="slidenum">
              <a:rPr lang="en-GB" altLang="en-US" smtClean="0">
                <a:latin typeface="Arial" pitchFamily="34" charset="0"/>
              </a:rPr>
              <a:pPr eaLnBrk="1" hangingPunct="1"/>
              <a:t>10</a:t>
            </a:fld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A9EFB80A-D19A-4E42-AE7F-6AA3C2C38A6F}" type="slidenum">
              <a:rPr lang="en-GB" altLang="en-US" smtClean="0">
                <a:latin typeface="Arial" pitchFamily="34" charset="0"/>
              </a:rPr>
              <a:pPr eaLnBrk="1" hangingPunct="1"/>
              <a:t>11</a:t>
            </a:fld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http://www.bbc.co.uk/news/business-33161899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doing homework for friends inspired a global company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1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education/clips/zphtvc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316189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705270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technology-3657773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331866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technology-2905518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c.com/murray-newlands/10-things-entrepreneurs-need-to-know-about-intrapreneurship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835696" y="4725144"/>
            <a:ext cx="7288882" cy="1368152"/>
          </a:xfrm>
        </p:spPr>
        <p:txBody>
          <a:bodyPr/>
          <a:lstStyle/>
          <a:p>
            <a:pPr algn="ctr"/>
            <a:r>
              <a:rPr lang="en-GB" sz="4000" dirty="0" smtClean="0"/>
              <a:t>Role of innovation and enterprise</a:t>
            </a:r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E1</a:t>
            </a:r>
          </a:p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Role of innovation and enterprise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2195736" y="1094264"/>
            <a:ext cx="59766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Name one innovative product or process in each of the following businesses/industries: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Films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Mobile telephones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Footwear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Automotive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Watches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Gyms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Greeting cards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Supermarkets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404664"/>
            <a:ext cx="7313612" cy="895350"/>
          </a:xfrm>
        </p:spPr>
        <p:txBody>
          <a:bodyPr/>
          <a:lstStyle/>
          <a:p>
            <a:r>
              <a:rPr lang="en-GB" sz="2400" dirty="0">
                <a:solidFill>
                  <a:srgbClr val="000000"/>
                </a:solidFill>
              </a:rPr>
              <a:t>innovation</a:t>
            </a:r>
            <a:endParaRPr lang="en-GB" altLang="en-US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772816"/>
            <a:ext cx="7056784" cy="468052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8000" dirty="0" smtClean="0"/>
              <a:t>Added value is the value of the finished good or service over and above the cost of achieving it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32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8000" dirty="0" smtClean="0"/>
              <a:t>This is achieved when a business increases the worth of its factor inputs by creating new output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80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8000" dirty="0" smtClean="0"/>
              <a:t>This allows a business to differentiate itself from competitors</a:t>
            </a:r>
            <a:endParaRPr lang="en-GB" altLang="en-US" sz="32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GB" altLang="en-US" sz="80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8000" dirty="0" smtClean="0"/>
              <a:t>Value can be added in many ways including: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7800" dirty="0" smtClean="0"/>
              <a:t>Manufacturing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7800" dirty="0" smtClean="0"/>
              <a:t>Marketing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7800" dirty="0" smtClean="0"/>
              <a:t>Technology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7800" dirty="0" smtClean="0"/>
              <a:t>Customer service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7800" dirty="0"/>
              <a:t>A</a:t>
            </a:r>
            <a:r>
              <a:rPr lang="en-GB" altLang="en-US" sz="7800" dirty="0" smtClean="0"/>
              <a:t> unique selling point</a:t>
            </a:r>
          </a:p>
          <a:p>
            <a:pPr marL="552450" indent="-55245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8000" dirty="0" smtClean="0"/>
              <a:t>	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8000" dirty="0" smtClean="0"/>
              <a:t>	</a:t>
            </a:r>
            <a:endParaRPr lang="en-GB" altLang="en-US" sz="800" dirty="0" smtClean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800" dirty="0" smtClean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800" dirty="0" smtClean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200" dirty="0" smtClean="0"/>
              <a:t>	</a:t>
            </a:r>
            <a:endParaRPr lang="en-GB" altLang="en-US" sz="600" dirty="0" smtClean="0"/>
          </a:p>
          <a:p>
            <a:pPr marL="952500" lvl="1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952500" lvl="1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600" dirty="0" smtClean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</p:txBody>
      </p:sp>
      <p:sp>
        <p:nvSpPr>
          <p:cNvPr id="2" name="Action Button: Movie 1">
            <a:hlinkClick r:id="rId3" highlightClick="1"/>
          </p:cNvPr>
          <p:cNvSpPr/>
          <p:nvPr/>
        </p:nvSpPr>
        <p:spPr>
          <a:xfrm>
            <a:off x="467544" y="2276872"/>
            <a:ext cx="1008112" cy="50405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79512" y="3029453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important is added value to the processed food market?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0589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895350"/>
          </a:xfrm>
        </p:spPr>
        <p:txBody>
          <a:bodyPr/>
          <a:lstStyle/>
          <a:p>
            <a:r>
              <a:rPr lang="en-GB" sz="2400" dirty="0">
                <a:solidFill>
                  <a:srgbClr val="000000"/>
                </a:solidFill>
              </a:rPr>
              <a:t>innovation</a:t>
            </a:r>
            <a:endParaRPr lang="en-GB" altLang="en-US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8672" y="1835150"/>
            <a:ext cx="7043807" cy="41148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8000" dirty="0"/>
              <a:t>A</a:t>
            </a:r>
            <a:r>
              <a:rPr lang="en-GB" altLang="en-US" sz="8000" dirty="0" smtClean="0"/>
              <a:t>dded value can be measured in terms of financial worth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800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8000" dirty="0" smtClean="0"/>
              <a:t>The total value of inputs to a car might be worth £6000 in terms of metal, wages etc.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8000" dirty="0"/>
              <a:t>T</a:t>
            </a:r>
            <a:r>
              <a:rPr lang="en-GB" altLang="en-US" sz="8000" dirty="0" smtClean="0"/>
              <a:t>he firm sell the car for £10000 </a:t>
            </a:r>
            <a:endParaRPr lang="en-GB" altLang="en-US" sz="8000" dirty="0"/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altLang="en-US" sz="8000" dirty="0" smtClean="0"/>
              <a:t>Adding value of £4000</a:t>
            </a:r>
          </a:p>
          <a:p>
            <a:pPr marL="552450" indent="-55245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8000" dirty="0" smtClean="0"/>
              <a:t>	</a:t>
            </a:r>
          </a:p>
          <a:p>
            <a:pPr marL="552450" indent="-552450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8000" dirty="0" smtClean="0"/>
              <a:t>	</a:t>
            </a:r>
            <a:endParaRPr lang="en-GB" altLang="en-US" sz="800" dirty="0" smtClean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800" dirty="0" smtClean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800" dirty="0" smtClean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200" dirty="0" smtClean="0"/>
              <a:t>	</a:t>
            </a:r>
            <a:endParaRPr lang="en-GB" altLang="en-US" sz="600" dirty="0" smtClean="0"/>
          </a:p>
          <a:p>
            <a:pPr marL="952500" lvl="1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952500" lvl="1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600" dirty="0" smtClean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600" dirty="0" smtClean="0"/>
              <a:t>	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907878" y="4954611"/>
            <a:ext cx="7224546" cy="1728788"/>
            <a:chOff x="1907878" y="4954611"/>
            <a:chExt cx="7224546" cy="1728788"/>
          </a:xfrm>
        </p:grpSpPr>
        <p:sp>
          <p:nvSpPr>
            <p:cNvPr id="14341" name="AutoShape 8"/>
            <p:cNvSpPr>
              <a:spLocks noChangeArrowheads="1"/>
            </p:cNvSpPr>
            <p:nvPr/>
          </p:nvSpPr>
          <p:spPr bwMode="auto">
            <a:xfrm>
              <a:off x="1907878" y="5430812"/>
              <a:ext cx="1223962" cy="936625"/>
            </a:xfrm>
            <a:prstGeom prst="rightArrowCallout">
              <a:avLst>
                <a:gd name="adj1" fmla="val 25000"/>
                <a:gd name="adj2" fmla="val 25000"/>
                <a:gd name="adj3" fmla="val 21780"/>
                <a:gd name="adj4" fmla="val 66667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 altLang="en-US" dirty="0"/>
                <a:t>Input</a:t>
              </a:r>
            </a:p>
          </p:txBody>
        </p:sp>
        <p:sp>
          <p:nvSpPr>
            <p:cNvPr id="14342" name="AutoShape 15"/>
            <p:cNvSpPr>
              <a:spLocks noChangeArrowheads="1"/>
            </p:cNvSpPr>
            <p:nvPr/>
          </p:nvSpPr>
          <p:spPr bwMode="auto">
            <a:xfrm>
              <a:off x="3725094" y="5430813"/>
              <a:ext cx="1350962" cy="936625"/>
            </a:xfrm>
            <a:prstGeom prst="rightArrowCallout">
              <a:avLst>
                <a:gd name="adj1" fmla="val 25000"/>
                <a:gd name="adj2" fmla="val 25000"/>
                <a:gd name="adj3" fmla="val 21782"/>
                <a:gd name="adj4" fmla="val 66667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 altLang="en-US" dirty="0"/>
                <a:t>Process</a:t>
              </a:r>
            </a:p>
          </p:txBody>
        </p:sp>
        <p:sp>
          <p:nvSpPr>
            <p:cNvPr id="14343" name="Rectangle 17"/>
            <p:cNvSpPr>
              <a:spLocks noChangeArrowheads="1"/>
            </p:cNvSpPr>
            <p:nvPr/>
          </p:nvSpPr>
          <p:spPr bwMode="auto">
            <a:xfrm>
              <a:off x="5148312" y="5718944"/>
              <a:ext cx="431800" cy="3603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 altLang="en-US" dirty="0"/>
                <a:t>=</a:t>
              </a:r>
            </a:p>
          </p:txBody>
        </p:sp>
        <p:sp>
          <p:nvSpPr>
            <p:cNvPr id="14344" name="Rectangle 18"/>
            <p:cNvSpPr>
              <a:spLocks noChangeArrowheads="1"/>
            </p:cNvSpPr>
            <p:nvPr/>
          </p:nvSpPr>
          <p:spPr bwMode="auto">
            <a:xfrm>
              <a:off x="5723731" y="5430813"/>
              <a:ext cx="1152525" cy="9366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 altLang="en-US" dirty="0"/>
                <a:t>Added </a:t>
              </a:r>
            </a:p>
            <a:p>
              <a:pPr algn="ctr" eaLnBrk="1" hangingPunct="1"/>
              <a:r>
                <a:rPr lang="en-GB" altLang="en-US" dirty="0"/>
                <a:t>Value</a:t>
              </a:r>
            </a:p>
          </p:txBody>
        </p:sp>
        <p:sp>
          <p:nvSpPr>
            <p:cNvPr id="14345" name="AutoShape 19"/>
            <p:cNvSpPr>
              <a:spLocks noChangeArrowheads="1"/>
            </p:cNvSpPr>
            <p:nvPr/>
          </p:nvSpPr>
          <p:spPr bwMode="auto">
            <a:xfrm>
              <a:off x="6948065" y="5684352"/>
              <a:ext cx="576263" cy="358775"/>
            </a:xfrm>
            <a:prstGeom prst="rightArrow">
              <a:avLst>
                <a:gd name="adj1" fmla="val 50000"/>
                <a:gd name="adj2" fmla="val 40155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46" name="Rectangle 20"/>
            <p:cNvSpPr>
              <a:spLocks noChangeArrowheads="1"/>
            </p:cNvSpPr>
            <p:nvPr/>
          </p:nvSpPr>
          <p:spPr bwMode="auto">
            <a:xfrm>
              <a:off x="7548099" y="4954611"/>
              <a:ext cx="1584325" cy="1728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 altLang="en-US" dirty="0"/>
                <a:t>Output</a:t>
              </a:r>
            </a:p>
          </p:txBody>
        </p:sp>
        <p:sp>
          <p:nvSpPr>
            <p:cNvPr id="14347" name="Rectangle 21"/>
            <p:cNvSpPr>
              <a:spLocks noChangeArrowheads="1"/>
            </p:cNvSpPr>
            <p:nvPr/>
          </p:nvSpPr>
          <p:spPr bwMode="auto">
            <a:xfrm>
              <a:off x="3204096" y="5743006"/>
              <a:ext cx="431800" cy="3603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 altLang="en-US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206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 pairs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 each of these businesses add value?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43200"/>
            <a:ext cx="2304256" cy="141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43200"/>
            <a:ext cx="24098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117" y="4725144"/>
            <a:ext cx="2454899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97288"/>
            <a:ext cx="24098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32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Enterprise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7236296" cy="46805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dirty="0" smtClean="0"/>
              <a:t>Entrepreneur</a:t>
            </a:r>
          </a:p>
          <a:p>
            <a:pPr lvl="1">
              <a:lnSpc>
                <a:spcPct val="90000"/>
              </a:lnSpc>
            </a:pPr>
            <a:r>
              <a:rPr lang="en-GB" altLang="en-US" dirty="0" smtClean="0"/>
              <a:t>A </a:t>
            </a:r>
            <a:r>
              <a:rPr lang="en-GB" altLang="en-US" dirty="0"/>
              <a:t>person who spots an opportunity and shows initiative and a willingness to take risks in order to benefit from the potential </a:t>
            </a:r>
            <a:r>
              <a:rPr lang="en-GB" altLang="en-US" dirty="0" smtClean="0"/>
              <a:t>rewards</a:t>
            </a:r>
          </a:p>
          <a:p>
            <a:pPr lvl="1">
              <a:lnSpc>
                <a:spcPct val="90000"/>
              </a:lnSpc>
            </a:pPr>
            <a:r>
              <a:rPr lang="en-GB" altLang="en-US" dirty="0" smtClean="0"/>
              <a:t>Entrepreneurs </a:t>
            </a:r>
            <a:r>
              <a:rPr lang="en-GB" altLang="en-US" dirty="0"/>
              <a:t>make use of the resources available to them to set up or develop a business </a:t>
            </a:r>
            <a:endParaRPr lang="en-GB" altLang="en-US" dirty="0" smtClean="0"/>
          </a:p>
          <a:p>
            <a:pPr lvl="1">
              <a:lnSpc>
                <a:spcPct val="90000"/>
              </a:lnSpc>
            </a:pPr>
            <a:r>
              <a:rPr lang="en-GB" altLang="en-US" dirty="0" smtClean="0"/>
              <a:t>Creating and setting up a business starts with an idea, these can be the result of: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Creative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Lateral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Blue sky thinking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Chance and serendipity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Intuition</a:t>
            </a:r>
          </a:p>
          <a:p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467544" y="2276872"/>
            <a:ext cx="792088" cy="108012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573016"/>
            <a:ext cx="1763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Where did Simon Lee get the inspiration for his translation business from?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6632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Enterprise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7236296" cy="468052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</a:pPr>
            <a:r>
              <a:rPr lang="en-GB" altLang="en-US" dirty="0" smtClean="0"/>
              <a:t>Creative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Brainstorming ideas, eureka moment, solving a problem</a:t>
            </a:r>
          </a:p>
          <a:p>
            <a:pPr lvl="1">
              <a:lnSpc>
                <a:spcPct val="90000"/>
              </a:lnSpc>
            </a:pPr>
            <a:r>
              <a:rPr lang="en-GB" altLang="en-US" dirty="0" smtClean="0"/>
              <a:t>Lateral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Thinking about a problem from different view points, thinking outside the box</a:t>
            </a:r>
          </a:p>
          <a:p>
            <a:pPr lvl="1">
              <a:lnSpc>
                <a:spcPct val="90000"/>
              </a:lnSpc>
            </a:pPr>
            <a:r>
              <a:rPr lang="en-GB" altLang="en-US" dirty="0" smtClean="0"/>
              <a:t>Blue sky thinking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Looking at a situation with no restrictions on perspectives, anything is possible</a:t>
            </a:r>
          </a:p>
          <a:p>
            <a:pPr lvl="1">
              <a:lnSpc>
                <a:spcPct val="90000"/>
              </a:lnSpc>
            </a:pPr>
            <a:r>
              <a:rPr lang="en-GB" altLang="en-US" dirty="0" smtClean="0"/>
              <a:t>Chance and serendipity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Stumbling across an idea, a good but </a:t>
            </a:r>
            <a:r>
              <a:rPr lang="en-GB" altLang="en-US" dirty="0" smtClean="0"/>
              <a:t>unplanned or </a:t>
            </a:r>
            <a:r>
              <a:rPr lang="en-GB" altLang="en-US" dirty="0" smtClean="0"/>
              <a:t>unexpected outcome</a:t>
            </a:r>
          </a:p>
          <a:p>
            <a:pPr lvl="1">
              <a:lnSpc>
                <a:spcPct val="90000"/>
              </a:lnSpc>
            </a:pPr>
            <a:r>
              <a:rPr lang="en-GB" altLang="en-US" dirty="0" smtClean="0"/>
              <a:t>Intuition</a:t>
            </a:r>
          </a:p>
          <a:p>
            <a:pPr lvl="2">
              <a:lnSpc>
                <a:spcPct val="90000"/>
              </a:lnSpc>
            </a:pPr>
            <a:r>
              <a:rPr lang="en-GB" altLang="en-US" dirty="0" smtClean="0"/>
              <a:t>Gut feeling or instinct, belief in a solution</a:t>
            </a:r>
          </a:p>
          <a:p>
            <a:endParaRPr lang="en-GB" dirty="0"/>
          </a:p>
        </p:txBody>
      </p:sp>
      <p:sp>
        <p:nvSpPr>
          <p:cNvPr id="6" name="Action Button: Document 5">
            <a:hlinkClick r:id="rId3" highlightClick="1"/>
          </p:cNvPr>
          <p:cNvSpPr/>
          <p:nvPr/>
        </p:nvSpPr>
        <p:spPr>
          <a:xfrm>
            <a:off x="539552" y="1988840"/>
            <a:ext cx="648072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0" y="3140968"/>
            <a:ext cx="1763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did Jen Glantz come up with her idea?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261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16832"/>
            <a:ext cx="6768752" cy="38401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/>
            <a:r>
              <a:rPr lang="en-GB" dirty="0"/>
              <a:t>Innovation, e.g. creative process, product or service development, new ways of increasing business efficiency or improving profitability, successfully exploiting a new idea, adding value to products, services or markets to differentiate the business from the competitors</a:t>
            </a:r>
          </a:p>
          <a:p>
            <a:pPr lvl="1"/>
            <a:r>
              <a:rPr lang="en-GB" dirty="0"/>
              <a:t>Enterprise: Identifying opportunities to develop business activities through e.g. creative, lateral (approaching subjects from alternative perspectives) and ‘blue sky’ thinking (approaching subjects with no restriction on perspectives), chance and serendipity, intuition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1720" y="476672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00"/>
                </a:solidFill>
              </a:rPr>
              <a:t>Role of innovation and enterprise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/>
              <a:t>Role of innovation and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700808"/>
            <a:ext cx="6248400" cy="4752528"/>
          </a:xfrm>
        </p:spPr>
        <p:txBody>
          <a:bodyPr>
            <a:normAutofit/>
          </a:bodyPr>
          <a:lstStyle/>
          <a:p>
            <a:r>
              <a:rPr lang="en-GB" dirty="0" smtClean="0"/>
              <a:t>In this topic you will learn about</a:t>
            </a:r>
          </a:p>
          <a:p>
            <a:pPr lvl="1"/>
            <a:r>
              <a:rPr lang="en-GB" dirty="0" smtClean="0"/>
              <a:t>Innovation, e.g. </a:t>
            </a:r>
            <a:r>
              <a:rPr lang="en-GB" dirty="0"/>
              <a:t>c</a:t>
            </a:r>
            <a:r>
              <a:rPr lang="en-GB" dirty="0" smtClean="0"/>
              <a:t>reative process, product or service development, new ways of increasing business efficiency or improving profitability, successfully exploiting a new idea, adding value to products, services or markets to differentiate the business from the competitors</a:t>
            </a:r>
          </a:p>
          <a:p>
            <a:pPr lvl="1"/>
            <a:r>
              <a:rPr lang="en-GB" dirty="0" smtClean="0"/>
              <a:t>Enterprise: </a:t>
            </a:r>
            <a:r>
              <a:rPr lang="en-GB" dirty="0"/>
              <a:t>Identifying opportunities to develop business activities </a:t>
            </a:r>
            <a:r>
              <a:rPr lang="en-GB" dirty="0" smtClean="0"/>
              <a:t>through e.g</a:t>
            </a:r>
            <a:r>
              <a:rPr lang="en-GB" dirty="0"/>
              <a:t>. creative, lateral (approaching subjects from alternative perspectives) and ‘blue sky’ thinking (approaching subjects with no restriction on </a:t>
            </a:r>
            <a:r>
              <a:rPr lang="en-GB" dirty="0" smtClean="0"/>
              <a:t>perspectives), chance </a:t>
            </a:r>
            <a:r>
              <a:rPr lang="en-GB" dirty="0"/>
              <a:t>and </a:t>
            </a:r>
            <a:r>
              <a:rPr lang="en-GB" dirty="0" smtClean="0"/>
              <a:t>serendipity, intuition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/>
              <a:t/>
            </a:r>
            <a:br>
              <a:rPr lang="en-GB" sz="2700" dirty="0"/>
            </a:br>
            <a:r>
              <a:rPr lang="en-GB" sz="2700" dirty="0" smtClean="0"/>
              <a:t>innovation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7704" y="1988840"/>
            <a:ext cx="7035694" cy="470100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GB" sz="7200" b="1" dirty="0" smtClean="0"/>
              <a:t>	Innovation</a:t>
            </a:r>
            <a:r>
              <a:rPr lang="en-GB" sz="7200" dirty="0" smtClean="0"/>
              <a:t> is the development of a creative idea into a new product, process or service.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7200" dirty="0" smtClean="0"/>
              <a:t>Businesses invest time and money in order to make a profit. 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7200" dirty="0" smtClean="0"/>
              <a:t>This could be through:</a:t>
            </a:r>
            <a:endParaRPr lang="en-GB" sz="4000" dirty="0" smtClean="0"/>
          </a:p>
          <a:p>
            <a:pPr>
              <a:defRPr/>
            </a:pPr>
            <a:r>
              <a:rPr lang="en-GB" sz="7200" b="1" dirty="0" smtClean="0"/>
              <a:t>Product innovation </a:t>
            </a:r>
            <a:r>
              <a:rPr lang="en-GB" sz="7200" dirty="0" smtClean="0"/>
              <a:t>- changing a product that already exists or developing an invention into a brand new product</a:t>
            </a:r>
            <a:endParaRPr lang="en-GB" sz="4000" dirty="0" smtClean="0"/>
          </a:p>
          <a:p>
            <a:pPr>
              <a:defRPr/>
            </a:pPr>
            <a:r>
              <a:rPr lang="en-GB" sz="7200" b="1" dirty="0" smtClean="0"/>
              <a:t>Process innovation </a:t>
            </a:r>
            <a:r>
              <a:rPr lang="en-GB" sz="7200" dirty="0" smtClean="0"/>
              <a:t>- changing a process of production that already exists or putting into practise a brand new production process</a:t>
            </a:r>
          </a:p>
          <a:p>
            <a:pPr>
              <a:defRPr/>
            </a:pPr>
            <a:r>
              <a:rPr lang="en-GB" sz="7200" b="1" dirty="0" smtClean="0"/>
              <a:t>Service innovation </a:t>
            </a:r>
            <a:r>
              <a:rPr lang="en-GB" sz="7200" dirty="0" smtClean="0"/>
              <a:t>– changing the way a service is provided e.g. streaming of films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7200" dirty="0" smtClean="0"/>
              <a:t>	An innovation is likely to have a patent as the business looks to recoup the cost of research and development by stopping other businesses from copying their product or process.</a:t>
            </a:r>
          </a:p>
          <a:p>
            <a:pPr>
              <a:buFont typeface="Wingdings" pitchFamily="2" charset="2"/>
              <a:buNone/>
              <a:defRPr/>
            </a:pPr>
            <a:endParaRPr lang="en-GB" sz="2900" dirty="0" smtClean="0"/>
          </a:p>
          <a:p>
            <a:pPr>
              <a:buFont typeface="Wingdings" pitchFamily="2" charset="2"/>
              <a:buNone/>
              <a:defRPr/>
            </a:pPr>
            <a:endParaRPr lang="en-GB" sz="2900" dirty="0" smtClean="0"/>
          </a:p>
          <a:p>
            <a:pPr>
              <a:buFont typeface="Wingdings" pitchFamily="2" charset="2"/>
              <a:buNone/>
              <a:defRPr/>
            </a:pPr>
            <a:endParaRPr lang="en-GB" sz="1700" dirty="0" smtClean="0"/>
          </a:p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 lvl="1">
              <a:buFont typeface="Wingdings 2" pitchFamily="18" charset="2"/>
              <a:buNone/>
              <a:defRPr/>
            </a:pPr>
            <a:endParaRPr lang="en-US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395536" y="2420888"/>
            <a:ext cx="936104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356992"/>
            <a:ext cx="17636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Do product and process innovation need to co-exist?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Why do businesses feel pressured to innovate?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3226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innovation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2060848"/>
            <a:ext cx="6912768" cy="3840163"/>
          </a:xfrm>
        </p:spPr>
        <p:txBody>
          <a:bodyPr/>
          <a:lstStyle/>
          <a:p>
            <a:r>
              <a:rPr lang="en-GB" dirty="0" smtClean="0"/>
              <a:t>Ways of increasing business efficiency or improving profitability:</a:t>
            </a:r>
          </a:p>
          <a:p>
            <a:pPr lvl="1"/>
            <a:r>
              <a:rPr lang="en-GB" dirty="0" smtClean="0"/>
              <a:t>Kaizen</a:t>
            </a:r>
          </a:p>
          <a:p>
            <a:pPr lvl="1"/>
            <a:r>
              <a:rPr lang="en-GB" dirty="0" smtClean="0"/>
              <a:t>Research and development </a:t>
            </a:r>
          </a:p>
          <a:p>
            <a:pPr lvl="1"/>
            <a:r>
              <a:rPr lang="en-GB" dirty="0" smtClean="0"/>
              <a:t>Intrapreneurship</a:t>
            </a:r>
          </a:p>
          <a:p>
            <a:pPr lvl="1"/>
            <a:r>
              <a:rPr lang="en-GB" dirty="0" smtClean="0"/>
              <a:t>Benchmarking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95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404664"/>
            <a:ext cx="5772125" cy="7254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/>
              <a:t>innovation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1907704" y="1844824"/>
            <a:ext cx="6912768" cy="48736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Kaizen is a system that concentrates on small, but frequent, improvements in every aspect of the production process</a:t>
            </a:r>
            <a:endParaRPr lang="en-GB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All members of the workforce will be involved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Employees are encouraged to work in Kaizen groups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I</a:t>
            </a:r>
            <a:r>
              <a:rPr lang="en-GB" dirty="0" smtClean="0"/>
              <a:t>mprovements can take place at any level of the hierarchy</a:t>
            </a:r>
            <a:endParaRPr lang="en-GB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Requires a highly motivated and committed workforce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A vital component of Total Quality Management in order to improve the quality of the production process</a:t>
            </a:r>
          </a:p>
        </p:txBody>
      </p:sp>
      <p:sp>
        <p:nvSpPr>
          <p:cNvPr id="3" name="Action Button: Document 2">
            <a:hlinkClick r:id="rId3" highlightClick="1"/>
          </p:cNvPr>
          <p:cNvSpPr/>
          <p:nvPr/>
        </p:nvSpPr>
        <p:spPr>
          <a:xfrm>
            <a:off x="467544" y="1844824"/>
            <a:ext cx="720080" cy="11521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212976"/>
            <a:ext cx="17636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a small change can make a big difference at Pizza Express.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Who came up with the idea?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783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4"/>
          <p:cNvSpPr>
            <a:spLocks noGrp="1"/>
          </p:cNvSpPr>
          <p:nvPr>
            <p:ph sz="quarter" idx="1"/>
          </p:nvPr>
        </p:nvSpPr>
        <p:spPr>
          <a:xfrm>
            <a:off x="2123728" y="1844824"/>
            <a:ext cx="6779146" cy="4873625"/>
          </a:xfrm>
        </p:spPr>
        <p:txBody>
          <a:bodyPr>
            <a:normAutofit/>
          </a:bodyPr>
          <a:lstStyle/>
          <a:p>
            <a:r>
              <a:rPr lang="en-GB" dirty="0" smtClean="0"/>
              <a:t>Through R&amp;D a business can differentiate its product leading to  success in either a mass or niche market</a:t>
            </a:r>
          </a:p>
          <a:p>
            <a:r>
              <a:rPr lang="en-GB" dirty="0" smtClean="0"/>
              <a:t>Differentiation means being able to offer a good or service that stands out from the competition</a:t>
            </a:r>
          </a:p>
          <a:p>
            <a:pPr lvl="1"/>
            <a:r>
              <a:rPr lang="en-GB" sz="2000" dirty="0" smtClean="0"/>
              <a:t>Product – has to appear better than the competition e.g. USP, patents</a:t>
            </a:r>
          </a:p>
          <a:p>
            <a:pPr lvl="1"/>
            <a:r>
              <a:rPr lang="en-GB" sz="2000" dirty="0" smtClean="0"/>
              <a:t>Promotion – create desire, exclusivity, brand loyalty</a:t>
            </a:r>
          </a:p>
          <a:p>
            <a:pPr lvl="1"/>
            <a:r>
              <a:rPr lang="en-GB" sz="2000" dirty="0" smtClean="0"/>
              <a:t>Operational objectives will focus on R&amp;D and innovation</a:t>
            </a:r>
          </a:p>
          <a:p>
            <a:r>
              <a:rPr lang="en-GB" sz="2200" dirty="0" smtClean="0"/>
              <a:t>This will lead to increased market power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598096" cy="1143000"/>
          </a:xfrm>
        </p:spPr>
        <p:txBody>
          <a:bodyPr>
            <a:normAutofit/>
          </a:bodyPr>
          <a:lstStyle/>
          <a:p>
            <a:r>
              <a:rPr lang="en-GB" sz="2400" dirty="0"/>
              <a:t>innovation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5576" y="2204864"/>
            <a:ext cx="17381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Research and development may be informed by market research but should NOT be confused with it.</a:t>
            </a:r>
          </a:p>
        </p:txBody>
      </p:sp>
    </p:spTree>
    <p:extLst>
      <p:ext uri="{BB962C8B-B14F-4D97-AF65-F5344CB8AC3E}">
        <p14:creationId xmlns:p14="http://schemas.microsoft.com/office/powerpoint/2010/main" val="292705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404664"/>
            <a:ext cx="5673260" cy="9269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/>
              <a:t>Activity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339751" y="1988840"/>
            <a:ext cx="6552729" cy="4392488"/>
          </a:xfrm>
        </p:spPr>
        <p:txBody>
          <a:bodyPr>
            <a:normAutofit/>
          </a:bodyPr>
          <a:lstStyle/>
          <a:p>
            <a:r>
              <a:rPr lang="en-GB" dirty="0" smtClean="0"/>
              <a:t>James Dyson is well known for his innovations ranging from the ball barrow and bagless vacuum cleaner to the jet stream hand dryer</a:t>
            </a:r>
          </a:p>
          <a:p>
            <a:r>
              <a:rPr lang="en-GB" dirty="0" smtClean="0"/>
              <a:t>Read the article about Dyson and watch the video</a:t>
            </a:r>
          </a:p>
          <a:p>
            <a:r>
              <a:rPr lang="en-GB" dirty="0" smtClean="0"/>
              <a:t>What makes this product innovative?</a:t>
            </a:r>
          </a:p>
          <a:p>
            <a:r>
              <a:rPr lang="en-GB" dirty="0" smtClean="0"/>
              <a:t>What was the role of R&amp;D in designing the robot vacuum cleaners?</a:t>
            </a:r>
          </a:p>
        </p:txBody>
      </p:sp>
      <p:sp>
        <p:nvSpPr>
          <p:cNvPr id="3" name="Action Button: Movie 2">
            <a:hlinkClick r:id="rId3" highlightClick="1"/>
          </p:cNvPr>
          <p:cNvSpPr/>
          <p:nvPr/>
        </p:nvSpPr>
        <p:spPr>
          <a:xfrm>
            <a:off x="395536" y="2564904"/>
            <a:ext cx="864096" cy="57606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284984"/>
            <a:ext cx="864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Dyson looks to clean up.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3356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Innovation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060848"/>
            <a:ext cx="6768752" cy="4392488"/>
          </a:xfrm>
        </p:spPr>
        <p:txBody>
          <a:bodyPr>
            <a:normAutofit/>
          </a:bodyPr>
          <a:lstStyle/>
          <a:p>
            <a:r>
              <a:rPr lang="en-GB" dirty="0" smtClean="0"/>
              <a:t>The characteristics of an entrepreneur include:</a:t>
            </a:r>
          </a:p>
          <a:p>
            <a:pPr lvl="1"/>
            <a:r>
              <a:rPr lang="en-GB" dirty="0" smtClean="0"/>
              <a:t>Creative and innovative</a:t>
            </a:r>
          </a:p>
          <a:p>
            <a:pPr lvl="1"/>
            <a:r>
              <a:rPr lang="en-GB" dirty="0" smtClean="0"/>
              <a:t>Enthusiastic and motivated </a:t>
            </a:r>
          </a:p>
          <a:p>
            <a:pPr lvl="1"/>
            <a:r>
              <a:rPr lang="en-GB" dirty="0"/>
              <a:t>G</a:t>
            </a:r>
            <a:r>
              <a:rPr lang="en-GB" dirty="0" smtClean="0"/>
              <a:t>ood communication skills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Why are these also characteristics an innovative organisation would look for in an employee?</a:t>
            </a:r>
          </a:p>
          <a:p>
            <a:r>
              <a:rPr lang="en-GB" dirty="0" smtClean="0"/>
              <a:t>Intrapreneurship is when employees in a larger organisation act in the same way as entrepreneurs</a:t>
            </a:r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467544" y="2564904"/>
            <a:ext cx="864096" cy="136815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4293096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Entrepreneurship and intrapreneurship.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0289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2060848"/>
            <a:ext cx="8352928" cy="3840163"/>
          </a:xfrm>
        </p:spPr>
        <p:txBody>
          <a:bodyPr>
            <a:normAutofit/>
          </a:bodyPr>
          <a:lstStyle/>
          <a:p>
            <a:r>
              <a:rPr lang="en-GB" dirty="0" smtClean="0"/>
              <a:t>Benchmarking</a:t>
            </a:r>
          </a:p>
          <a:p>
            <a:pPr lvl="1"/>
            <a:r>
              <a:rPr lang="en-GB" dirty="0" smtClean="0"/>
              <a:t>The process of identifying best practise, normally within an industry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49432472"/>
              </p:ext>
            </p:extLst>
          </p:nvPr>
        </p:nvGraphicFramePr>
        <p:xfrm>
          <a:off x="251520" y="3068960"/>
          <a:ext cx="8712968" cy="2767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221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3554</TotalTime>
  <Words>947</Words>
  <Application>Microsoft Office PowerPoint</Application>
  <PresentationFormat>On-screen Show (4:3)</PresentationFormat>
  <Paragraphs>184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</vt:lpstr>
      <vt:lpstr>Role of innovation and enterprise</vt:lpstr>
      <vt:lpstr>Role of innovation and enterprise</vt:lpstr>
      <vt:lpstr>  innovation </vt:lpstr>
      <vt:lpstr>innovation</vt:lpstr>
      <vt:lpstr>innovation</vt:lpstr>
      <vt:lpstr>innovation</vt:lpstr>
      <vt:lpstr>Activity</vt:lpstr>
      <vt:lpstr>Innovation</vt:lpstr>
      <vt:lpstr>innovation</vt:lpstr>
      <vt:lpstr>innovation</vt:lpstr>
      <vt:lpstr>innovation</vt:lpstr>
      <vt:lpstr>In pairs</vt:lpstr>
      <vt:lpstr>Enterprise</vt:lpstr>
      <vt:lpstr>Enterprise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398</cp:revision>
  <dcterms:created xsi:type="dcterms:W3CDTF">2009-08-01T13:37:35Z</dcterms:created>
  <dcterms:modified xsi:type="dcterms:W3CDTF">2016-09-04T16:37:06Z</dcterms:modified>
</cp:coreProperties>
</file>