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4ZSGQW0UMI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https://www.youtube.com/watch?v=B4ZSGQW0UMI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E6C61-0D0E-4F27-82E5-229EF8F9F8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http://uk.businessinsider.com/google-20-percent-time-policy-2015-4?r=US&amp;IR=T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E6C61-0D0E-4F27-82E5-229EF8F9F8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4ZSGQW0UM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businessinsider.com/google-20-percent-time-policy-2015-4?r=US&amp;IR=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835696" y="4725144"/>
            <a:ext cx="7288882" cy="1368152"/>
          </a:xfrm>
        </p:spPr>
        <p:txBody>
          <a:bodyPr/>
          <a:lstStyle/>
          <a:p>
            <a:pPr algn="ctr"/>
            <a:r>
              <a:rPr lang="en-GB" sz="3200" dirty="0" smtClean="0"/>
              <a:t>Benefits and risks associated with innovation and enterprise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E2</a:t>
            </a:r>
          </a:p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Benefits and risks associated with innovation and enterprise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692696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have you benefitted from innovation and enterprise?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dirty="0" smtClean="0"/>
              <a:t>Products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dirty="0" smtClean="0"/>
              <a:t>Processes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dirty="0" smtClean="0"/>
              <a:t>Services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dirty="0" smtClean="0"/>
              <a:t>Customer experience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Can you imagine life without the internet and mobile phones?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Benefits and risks associated with innovation and enterprise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060848"/>
            <a:ext cx="6624736" cy="38401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this topic you will learn about</a:t>
            </a:r>
          </a:p>
          <a:p>
            <a:pPr lvl="1"/>
            <a:r>
              <a:rPr lang="en-GB" dirty="0" smtClean="0"/>
              <a:t>Benefits: improvements to products, processes, </a:t>
            </a:r>
            <a:r>
              <a:rPr lang="en-GB" dirty="0"/>
              <a:t>s</a:t>
            </a:r>
            <a:r>
              <a:rPr lang="en-GB" dirty="0" smtClean="0"/>
              <a:t>ervices and customer experience,</a:t>
            </a:r>
            <a:r>
              <a:rPr lang="en-GB" dirty="0"/>
              <a:t> b</a:t>
            </a:r>
            <a:r>
              <a:rPr lang="en-GB" dirty="0" smtClean="0"/>
              <a:t>usiness growth, development of new niche markets, offering unique selling points, improved recognition and reputation, smarter working</a:t>
            </a:r>
          </a:p>
          <a:p>
            <a:pPr lvl="1"/>
            <a:r>
              <a:rPr lang="en-GB" dirty="0" smtClean="0"/>
              <a:t>Risks: failing </a:t>
            </a:r>
            <a:r>
              <a:rPr lang="en-GB" dirty="0"/>
              <a:t>to meet operational and commercial </a:t>
            </a:r>
            <a:r>
              <a:rPr lang="en-GB" dirty="0" smtClean="0"/>
              <a:t>requirements, failing </a:t>
            </a:r>
            <a:r>
              <a:rPr lang="en-GB" dirty="0"/>
              <a:t>to achieve a return on </a:t>
            </a:r>
            <a:r>
              <a:rPr lang="en-GB" dirty="0" smtClean="0"/>
              <a:t>investment, cultural problems (resistance </a:t>
            </a:r>
            <a:r>
              <a:rPr lang="en-GB" dirty="0"/>
              <a:t>to </a:t>
            </a:r>
            <a:r>
              <a:rPr lang="en-GB" dirty="0" smtClean="0"/>
              <a:t>change, unsupportive </a:t>
            </a:r>
            <a:r>
              <a:rPr lang="en-GB" dirty="0"/>
              <a:t>systems and </a:t>
            </a:r>
            <a:r>
              <a:rPr lang="en-GB" dirty="0" smtClean="0"/>
              <a:t>processes, insufficient </a:t>
            </a:r>
            <a:r>
              <a:rPr lang="en-GB" dirty="0"/>
              <a:t>support from leadership and </a:t>
            </a:r>
            <a:r>
              <a:rPr lang="en-GB" dirty="0" smtClean="0"/>
              <a:t>management)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707" y="332656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/>
            </a:r>
            <a:br>
              <a:rPr lang="en-GB" sz="3200" b="1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/>
              <a:t>Benefits </a:t>
            </a:r>
            <a:r>
              <a:rPr lang="en-GB" sz="2400" dirty="0" smtClean="0"/>
              <a:t>associated </a:t>
            </a:r>
            <a:r>
              <a:rPr lang="en-GB" sz="2400" dirty="0"/>
              <a:t>with innovation and enterprise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79712" y="1844825"/>
            <a:ext cx="6912768" cy="460851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Improvements to products, processes, services and customer experience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New product development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More efficient processes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Unique selling point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Reputation for innovation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First mover advantage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Extended product life cycle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7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Business growth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New product development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New routes to market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New markets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GB" sz="8000" dirty="0" smtClean="0"/>
          </a:p>
          <a:p>
            <a:pPr marL="273050" indent="-273050" eaLnBrk="0" hangingPunct="0">
              <a:spcBef>
                <a:spcPts val="600"/>
              </a:spcBef>
              <a:buSzPct val="70000"/>
              <a:buFont typeface="Wingdings" pitchFamily="2" charset="2"/>
              <a:buChar char=""/>
              <a:defRPr/>
            </a:pPr>
            <a:endParaRPr lang="en-GB" sz="3700" dirty="0" smtClean="0"/>
          </a:p>
          <a:p>
            <a:pPr marL="273050" indent="-273050" eaLnBrk="0" hangingPunct="0">
              <a:spcBef>
                <a:spcPts val="600"/>
              </a:spcBef>
              <a:buSzPct val="70000"/>
              <a:buNone/>
              <a:defRPr/>
            </a:pPr>
            <a:endParaRPr lang="en-GB" sz="3700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7200" dirty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 </a:t>
            </a:r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lvl="1"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707" y="332656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/>
            </a:r>
            <a:br>
              <a:rPr lang="en-GB" sz="3200" b="1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/>
              <a:t>Benefits </a:t>
            </a:r>
            <a:r>
              <a:rPr lang="en-GB" sz="2400" dirty="0" smtClean="0"/>
              <a:t>associated </a:t>
            </a:r>
            <a:r>
              <a:rPr lang="en-GB" sz="2400" dirty="0"/>
              <a:t>with innovation and enterprise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07704" y="1844824"/>
            <a:ext cx="7056784" cy="460851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Development of new and niche markets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New product development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First mover advantage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New markets – ability to charge premium prices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Relatively price inelastic products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Opportunity to protect innovation to create barriers to entry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7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Offering unique selling points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Product differentiation leading to a competitive advantage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Ability to charge higher prices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7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GB" sz="8000" dirty="0" smtClean="0"/>
          </a:p>
          <a:p>
            <a:pPr marL="273050" indent="-273050" eaLnBrk="0" hangingPunct="0">
              <a:spcBef>
                <a:spcPts val="600"/>
              </a:spcBef>
              <a:buSzPct val="70000"/>
              <a:buFont typeface="Wingdings" pitchFamily="2" charset="2"/>
              <a:buChar char=""/>
              <a:defRPr/>
            </a:pPr>
            <a:endParaRPr lang="en-GB" sz="3700" dirty="0" smtClean="0"/>
          </a:p>
          <a:p>
            <a:pPr marL="273050" indent="-273050" eaLnBrk="0" hangingPunct="0">
              <a:spcBef>
                <a:spcPts val="600"/>
              </a:spcBef>
              <a:buSzPct val="70000"/>
              <a:buNone/>
              <a:defRPr/>
            </a:pPr>
            <a:endParaRPr lang="en-GB" sz="3700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7200" dirty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 </a:t>
            </a:r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lvl="1"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707" y="332656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/>
            </a:r>
            <a:br>
              <a:rPr lang="en-GB" sz="3200" b="1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/>
              <a:t>Benefits </a:t>
            </a:r>
            <a:r>
              <a:rPr lang="en-GB" sz="2400" dirty="0" smtClean="0"/>
              <a:t>associated </a:t>
            </a:r>
            <a:r>
              <a:rPr lang="en-GB" sz="2400" dirty="0"/>
              <a:t>with innovation and enterprise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07704" y="1844824"/>
            <a:ext cx="7056784" cy="460851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Improving recognition and reputation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Brand recognition and loyalty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Repeat business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Positive word of mouth promotions e.g. via social media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Opportunity to become market leader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7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Smarter working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More productive workforce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Reduced costs that can either be passed on in the form of lower prices or enjoyed as higher profit margins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Better customer service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7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GB" sz="8000" dirty="0" smtClean="0"/>
          </a:p>
          <a:p>
            <a:pPr marL="273050" indent="-273050" eaLnBrk="0" hangingPunct="0">
              <a:spcBef>
                <a:spcPts val="600"/>
              </a:spcBef>
              <a:buSzPct val="70000"/>
              <a:buFont typeface="Wingdings" pitchFamily="2" charset="2"/>
              <a:buChar char=""/>
              <a:defRPr/>
            </a:pPr>
            <a:endParaRPr lang="en-GB" sz="3700" dirty="0" smtClean="0"/>
          </a:p>
          <a:p>
            <a:pPr marL="273050" indent="-273050" eaLnBrk="0" hangingPunct="0">
              <a:spcBef>
                <a:spcPts val="600"/>
              </a:spcBef>
              <a:buSzPct val="70000"/>
              <a:buNone/>
              <a:defRPr/>
            </a:pPr>
            <a:endParaRPr lang="en-GB" sz="3700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7200" dirty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 </a:t>
            </a:r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lvl="1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32856"/>
            <a:ext cx="1835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Draw a spider diagram of these 6 benefits of innovation and enterprise.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Annotate in 2 colours how each one relates to your 2 businesses.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386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/>
              <a:t>Risks </a:t>
            </a:r>
            <a:r>
              <a:rPr lang="en-GB" sz="2700" dirty="0"/>
              <a:t>associated with innovation and enterprise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518790"/>
            <a:ext cx="7236296" cy="38401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en-GB" sz="72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Failing to meet operational and commercial requirements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Inability to bring an invention to market because of legislative or logistical issues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Potential loss of focus on core business activities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Failing to achieve return on investment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Heavy investment in R &amp; D not matched with commercial success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Product fails in the market place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Beaten to market by a rival innovation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 </a:t>
            </a:r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lvl="1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323528" y="2492896"/>
            <a:ext cx="1008112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328498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Innovation.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791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/>
              <a:t>Risks </a:t>
            </a:r>
            <a:r>
              <a:rPr lang="en-GB" sz="2700" dirty="0"/>
              <a:t>associated with innovation and enterprise</a:t>
            </a:r>
            <a:r>
              <a:rPr lang="en-US" sz="2700" cap="none" spc="0" dirty="0">
                <a:latin typeface="Calibri"/>
                <a:ea typeface="+mn-ea"/>
                <a:cs typeface="+mn-cs"/>
              </a:rPr>
              <a:t/>
            </a:r>
            <a:br>
              <a:rPr lang="en-US" sz="2700" cap="none" spc="0" dirty="0">
                <a:latin typeface="Calibri"/>
                <a:ea typeface="+mn-ea"/>
                <a:cs typeface="+mn-cs"/>
              </a:rPr>
            </a:b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518790"/>
            <a:ext cx="7236296" cy="47905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en-GB" sz="72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8000" dirty="0" smtClean="0"/>
              <a:t>Cultural problems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Resistance to change e.g. employees not wanting to adapt to new processes or customers preferring their existing products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Unsupportive systems and processes e.g. lack of technical support for customers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GB" sz="7800" dirty="0" smtClean="0"/>
              <a:t>Insufficient support from leadership and management e.g. not willing to commit sufficient resources to a project i.e. lack of time, expertise and budget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 </a:t>
            </a:r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endParaRPr lang="en-GB" sz="3700" dirty="0" smtClean="0"/>
          </a:p>
          <a:p>
            <a:pPr>
              <a:defRPr/>
            </a:pPr>
            <a:endParaRPr lang="en-GB" sz="37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3700" dirty="0" smtClean="0"/>
              <a:t>	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lvl="1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1988840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Recap:</a:t>
            </a:r>
          </a:p>
          <a:p>
            <a:pPr algn="ctr"/>
            <a:r>
              <a:rPr lang="en-GB" sz="1400" dirty="0" smtClean="0"/>
              <a:t>Distinguish between an entrepreneur and an intrapreneur.</a:t>
            </a:r>
            <a:endParaRPr lang="en-GB" sz="1400" dirty="0"/>
          </a:p>
        </p:txBody>
      </p:sp>
      <p:sp>
        <p:nvSpPr>
          <p:cNvPr id="6" name="Action Button: Document 5">
            <a:hlinkClick r:id="rId3" highlightClick="1"/>
          </p:cNvPr>
          <p:cNvSpPr/>
          <p:nvPr/>
        </p:nvSpPr>
        <p:spPr>
          <a:xfrm>
            <a:off x="611560" y="4149080"/>
            <a:ext cx="576064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7504" y="51571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is Google’s 20% time?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2843808" y="5323112"/>
            <a:ext cx="51125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what extent have these risks hampered innovation in your 2 businesses?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8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988840"/>
            <a:ext cx="6768752" cy="38401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this topic you have learnt about</a:t>
            </a:r>
          </a:p>
          <a:p>
            <a:pPr lvl="1"/>
            <a:r>
              <a:rPr lang="en-GB" dirty="0"/>
              <a:t>Benefits: improvements to products, processes, services and customer experience, business growth, development of new niche markets, offering unique selling points, improved recognition and reputation, smarter working</a:t>
            </a:r>
          </a:p>
          <a:p>
            <a:pPr lvl="1"/>
            <a:r>
              <a:rPr lang="en-GB" dirty="0"/>
              <a:t>Risks: failing to meet operational and commercial requirements, failing to achieve a return on investment, cultural problems (resistance to change, unsupportive systems and processes, insufficient support from leadership and management)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1720" y="476672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00"/>
                </a:solidFill>
              </a:rPr>
              <a:t>Benefits and risks associated with innovation and enterprise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4747</TotalTime>
  <Words>558</Words>
  <Application>Microsoft Office PowerPoint</Application>
  <PresentationFormat>On-screen Show (4:3)</PresentationFormat>
  <Paragraphs>168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</vt:lpstr>
      <vt:lpstr>Benefits and risks associated with innovation and enterprise</vt:lpstr>
      <vt:lpstr>Benefits and risks associated with innovation and enterprise</vt:lpstr>
      <vt:lpstr>  </vt:lpstr>
      <vt:lpstr>  </vt:lpstr>
      <vt:lpstr>  </vt:lpstr>
      <vt:lpstr> Risks associated with innovation and enterprise </vt:lpstr>
      <vt:lpstr> Risks associated with innovation and enterprise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410</cp:revision>
  <dcterms:created xsi:type="dcterms:W3CDTF">2009-08-01T13:37:35Z</dcterms:created>
  <dcterms:modified xsi:type="dcterms:W3CDTF">2016-09-04T16:40:36Z</dcterms:modified>
</cp:coreProperties>
</file>