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0" r:id="rId4"/>
    <p:sldId id="259" r:id="rId5"/>
    <p:sldId id="261" r:id="rId6"/>
    <p:sldId id="263" r:id="rId7"/>
    <p:sldId id="266" r:id="rId8"/>
    <p:sldId id="267" r:id="rId9"/>
    <p:sldId id="264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fectionerynews.com/Markets/Top-10-UK-chocolate-brands?utm_source=copyright&amp;utm_medium=OnSite&amp;utm_campaign=copyright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http://www.bbc.co.uk/news/business-19439692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Lego Friends 'not stereotypical'</a:t>
            </a:r>
          </a:p>
          <a:p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4532CAF-FF7D-488E-8367-DF2961F08B80}" type="slidenum">
              <a:rPr lang="en-GB" altLang="en-US" smtClean="0">
                <a:latin typeface="Arial" charset="0"/>
              </a:rPr>
              <a:pPr eaLnBrk="1" hangingPunct="1"/>
              <a:t>15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http://www.bbc.co.uk/news/business-30115555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How McDonald's conquered India</a:t>
            </a:r>
          </a:p>
          <a:p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1C2A44D-82F3-46F7-B1A4-380D5F1B94AD}" type="slidenum">
              <a:rPr lang="en-GB" altLang="en-US" smtClean="0">
                <a:latin typeface="Arial" charset="0"/>
              </a:rPr>
              <a:pPr eaLnBrk="1" hangingPunct="1"/>
              <a:t>16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http://www.ford.co.uk/Cars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277A7D9-EE23-444B-B692-9378E9B263A8}" type="slidenum">
              <a:rPr lang="en-GB" altLang="en-US" smtClean="0">
                <a:latin typeface="Arial" charset="0"/>
              </a:rPr>
              <a:pPr eaLnBrk="1" hangingPunct="1"/>
              <a:t>17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http://www.bbc.co.uk/news/business-32036916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Shoppers with reward cards see little point in loyalty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479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D449355-BADA-4ADC-8CCD-4143F0306DB9}" type="slidenum">
              <a:rPr lang="en-GB" altLang="en-US" smtClean="0">
                <a:latin typeface="Arial" charset="0"/>
              </a:rPr>
              <a:pPr eaLnBrk="1" hangingPunct="1"/>
              <a:t>19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http://i.kinja-img.com/gawker-media/image/upload/s--iZEIMjGq--/794701813831831470.jpg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http://theinspirationroom.com/daily/2010/boots-here-come-the-girls-for-christmas-2010/</a:t>
            </a:r>
          </a:p>
          <a:p>
            <a:r>
              <a:rPr lang="en-GB" smtClean="0"/>
              <a:t>https://www.theguardian.com/media/2008/nov/05/advertising-christmas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859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C5B4C-F4FE-43D1-AE56-931FB66BC518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1E50FF-1991-496B-A819-51E634A1BA6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1E50FF-1991-496B-A819-51E634A1BA6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1E50FF-1991-496B-A819-51E634A1BA6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http://www.confectionerynews.com/Markets/Top-10-UK-chocolate-brands</a:t>
            </a:r>
          </a:p>
          <a:p>
            <a:r>
              <a:rPr lang="en-GB" dirty="0" err="1" smtClean="0">
                <a:hlinkClick r:id="rId3"/>
              </a:rPr>
              <a:t>Mondelez</a:t>
            </a:r>
            <a:r>
              <a:rPr lang="en-GB" dirty="0" smtClean="0">
                <a:hlinkClick r:id="rId3"/>
              </a:rPr>
              <a:t> wins with share bags but Mars suffers after downsizing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8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http://www.nestle.co.uk/brands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130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http://www.billyandmargot.com/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566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1A1B5F1-D822-4FC8-BDAB-A49A30025510}" type="slidenum">
              <a:rPr lang="en-GB" altLang="en-US" smtClean="0">
                <a:latin typeface="Arial" charset="0"/>
              </a:rPr>
              <a:pPr eaLnBrk="1" hangingPunct="1"/>
              <a:t>14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fectionerynews.com/Markets/Top-10-UK-chocolate-brand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fectionerynews.com/Markets/Top-10-UK-chocolate-brands?utm_source=copyright&amp;utm_medium=OnSite&amp;utm_campaign=copyrigh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stle.co.uk/brand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llyandmargot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1943969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011555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d.co.uk/Car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2036916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.kinja-img.com/gawker-media/image/upload/s--iZEIMjGq--/794701813831831470.jpg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theinspirationroom.com/daily/2010/boots-here-come-the-girls-for-christmas-201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usinessinsider.com/the-35-companies-that-spent-1-billion-on-ads-in-2011-2012-11?IR=T" TargetMode="External"/><Relationship Id="rId4" Type="http://schemas.openxmlformats.org/officeDocument/2006/relationships/hyperlink" Target="https://www.theguardian.com/media/2008/nov/05/advertising-christmas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368152"/>
          </a:xfrm>
        </p:spPr>
        <p:txBody>
          <a:bodyPr/>
          <a:lstStyle/>
          <a:p>
            <a:pPr algn="ctr"/>
            <a:r>
              <a:rPr lang="en-GB" sz="4000" dirty="0" smtClean="0"/>
              <a:t>Principles and Purposes of Marketing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A1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The role of marketing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1907704" y="620688"/>
            <a:ext cx="7019662" cy="3213521"/>
            <a:chOff x="1814552" y="151553"/>
            <a:chExt cx="7235686" cy="3213521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6407" y="227687"/>
              <a:ext cx="1492002" cy="997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4552" y="1224817"/>
              <a:ext cx="2385993" cy="138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8409" y="151553"/>
              <a:ext cx="1964078" cy="1230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726252"/>
              <a:ext cx="1314450" cy="1047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1944601"/>
              <a:ext cx="1885950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4499992" y="1534088"/>
              <a:ext cx="2448272" cy="18309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 smtClean="0"/>
                <a:t>What are the similarities and differences between these 2 markets?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 pairs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768" y="3212976"/>
            <a:ext cx="6248400" cy="3840163"/>
          </a:xfrm>
        </p:spPr>
        <p:txBody>
          <a:bodyPr/>
          <a:lstStyle/>
          <a:p>
            <a:r>
              <a:rPr lang="en-GB" dirty="0" smtClean="0"/>
              <a:t>Prepare a short presentation about the confectionery market</a:t>
            </a:r>
          </a:p>
          <a:p>
            <a:r>
              <a:rPr lang="en-GB" dirty="0"/>
              <a:t>S</a:t>
            </a:r>
            <a:r>
              <a:rPr lang="en-GB" dirty="0" smtClean="0"/>
              <a:t>how your understanding of all the terminology covered under marketing objectives </a:t>
            </a:r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2627784" y="1916832"/>
            <a:ext cx="792088" cy="108012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707904" y="2060848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hlinkClick r:id="rId4"/>
              </a:rPr>
              <a:t>Mondelez</a:t>
            </a:r>
            <a:r>
              <a:rPr lang="en-GB" dirty="0">
                <a:hlinkClick r:id="rId4"/>
              </a:rPr>
              <a:t> wins with share bags but Mars suffers after downsizing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28600"/>
            <a:ext cx="6491064" cy="1143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Types of markets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060848"/>
            <a:ext cx="6984776" cy="4797152"/>
          </a:xfrm>
        </p:spPr>
        <p:txBody>
          <a:bodyPr>
            <a:normAutofit/>
          </a:bodyPr>
          <a:lstStyle/>
          <a:p>
            <a:r>
              <a:rPr lang="en-GB" dirty="0" smtClean="0"/>
              <a:t>Mass markets</a:t>
            </a:r>
          </a:p>
          <a:p>
            <a:pPr lvl="1"/>
            <a:r>
              <a:rPr lang="en-GB" dirty="0" smtClean="0"/>
              <a:t>A product is targeted at a wide range of people</a:t>
            </a:r>
          </a:p>
          <a:p>
            <a:pPr lvl="1"/>
            <a:r>
              <a:rPr lang="en-GB" dirty="0" smtClean="0"/>
              <a:t>The market is not segmented i.e. the characteristics of types of customers are not an important factor</a:t>
            </a:r>
          </a:p>
          <a:p>
            <a:pPr lvl="1"/>
            <a:r>
              <a:rPr lang="en-GB" dirty="0" smtClean="0"/>
              <a:t>Products appeal to a wide range of customers</a:t>
            </a:r>
          </a:p>
          <a:p>
            <a:pPr lvl="1"/>
            <a:r>
              <a:rPr lang="en-GB" dirty="0" smtClean="0"/>
              <a:t>Products are widely available through a range of markets</a:t>
            </a:r>
          </a:p>
          <a:p>
            <a:pPr lvl="1"/>
            <a:r>
              <a:rPr lang="en-GB" dirty="0" smtClean="0"/>
              <a:t>Mass media is used to advertise the products</a:t>
            </a:r>
            <a:endParaRPr lang="en-GB" dirty="0"/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539552" y="2852936"/>
            <a:ext cx="720080" cy="86409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933056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many of Nestlé's brands are in a mass market?</a:t>
            </a:r>
            <a:endParaRPr lang="en-GB" sz="1400" dirty="0"/>
          </a:p>
        </p:txBody>
      </p:sp>
      <p:sp>
        <p:nvSpPr>
          <p:cNvPr id="6" name="Rounded Rectangle 5"/>
          <p:cNvSpPr/>
          <p:nvPr/>
        </p:nvSpPr>
        <p:spPr>
          <a:xfrm>
            <a:off x="2411760" y="5589240"/>
            <a:ext cx="61926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Draw a spider diagram of products that are sold in a mass market.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1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Types of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821085"/>
            <a:ext cx="6248400" cy="3840163"/>
          </a:xfrm>
        </p:spPr>
        <p:txBody>
          <a:bodyPr>
            <a:normAutofit/>
          </a:bodyPr>
          <a:lstStyle/>
          <a:p>
            <a:r>
              <a:rPr lang="en-GB" dirty="0" smtClean="0"/>
              <a:t>Niche market</a:t>
            </a:r>
          </a:p>
          <a:p>
            <a:pPr lvl="1"/>
            <a:r>
              <a:rPr lang="en-GB" dirty="0" smtClean="0"/>
              <a:t>Identifying small, currently unsatisfied, gaps in the market</a:t>
            </a:r>
          </a:p>
          <a:p>
            <a:pPr lvl="1"/>
            <a:r>
              <a:rPr lang="en-GB" dirty="0" smtClean="0"/>
              <a:t>The target market is well defined with distinct characteristics</a:t>
            </a:r>
          </a:p>
          <a:p>
            <a:pPr lvl="1"/>
            <a:r>
              <a:rPr lang="en-GB" dirty="0" smtClean="0"/>
              <a:t>Promotional activities will be targeted at just a small subsection of the whole market</a:t>
            </a:r>
          </a:p>
          <a:p>
            <a:pPr lvl="1"/>
            <a:r>
              <a:rPr lang="en-GB" dirty="0" smtClean="0"/>
              <a:t>Can often charge higher prices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23728" y="5661248"/>
            <a:ext cx="633670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Niches are sometimes said to be created rather than to exist. To what extent do you agree with this?</a:t>
            </a:r>
            <a:endParaRPr lang="en-GB" dirty="0"/>
          </a:p>
        </p:txBody>
      </p:sp>
      <p:sp>
        <p:nvSpPr>
          <p:cNvPr id="6" name="Action Button: Help 5">
            <a:hlinkClick r:id="rId3" highlightClick="1"/>
          </p:cNvPr>
          <p:cNvSpPr/>
          <p:nvPr/>
        </p:nvSpPr>
        <p:spPr>
          <a:xfrm>
            <a:off x="539552" y="2348880"/>
            <a:ext cx="720080" cy="86409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1500" y="3429000"/>
            <a:ext cx="16921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Visit the website and watch </a:t>
            </a:r>
            <a:r>
              <a:rPr lang="en-GB" sz="1400" dirty="0"/>
              <a:t>the video clip.</a:t>
            </a:r>
          </a:p>
          <a:p>
            <a:pPr algn="ctr"/>
            <a:r>
              <a:rPr lang="en-GB" sz="1400" dirty="0"/>
              <a:t>What are the characteristics of the “Billy + Margo “ market?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3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Mass markets and niche markets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844824"/>
            <a:ext cx="7344816" cy="4425355"/>
          </a:xfrm>
        </p:spPr>
        <p:txBody>
          <a:bodyPr>
            <a:normAutofit/>
          </a:bodyPr>
          <a:lstStyle/>
          <a:p>
            <a:r>
              <a:rPr lang="en-GB" altLang="en-US" sz="2000" dirty="0"/>
              <a:t>Market size – this is the total value or volume of sales in the market.  It can be measured in money terms e.g. £20 million or by the amount sold e.g. 1 million cars</a:t>
            </a:r>
          </a:p>
          <a:p>
            <a:pPr lvl="1"/>
            <a:r>
              <a:rPr lang="en-GB" altLang="en-US" dirty="0" smtClean="0"/>
              <a:t>Calculated as: Number </a:t>
            </a:r>
            <a:r>
              <a:rPr lang="en-GB" altLang="en-US" dirty="0"/>
              <a:t>of units sold x price </a:t>
            </a:r>
            <a:endParaRPr lang="en-GB" altLang="en-US" dirty="0" smtClean="0"/>
          </a:p>
          <a:p>
            <a:r>
              <a:rPr lang="en-GB" altLang="en-US" sz="2000" dirty="0" smtClean="0"/>
              <a:t>Market </a:t>
            </a:r>
            <a:r>
              <a:rPr lang="en-GB" altLang="en-US" sz="2000" dirty="0"/>
              <a:t>share – this is the proportion of total market sales that a firm </a:t>
            </a:r>
            <a:r>
              <a:rPr lang="en-GB" altLang="en-US" sz="2000" dirty="0" smtClean="0"/>
              <a:t>has</a:t>
            </a:r>
          </a:p>
          <a:p>
            <a:pPr lvl="1"/>
            <a:r>
              <a:rPr lang="en-GB" altLang="en-US" dirty="0" smtClean="0"/>
              <a:t>Calculated as: Sales of one firm/Total market </a:t>
            </a:r>
            <a:r>
              <a:rPr lang="en-GB" altLang="en-US" dirty="0"/>
              <a:t>sales x 100 </a:t>
            </a:r>
          </a:p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195736" y="4941168"/>
            <a:ext cx="669674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Use the terms market size and market share to explain the difference between a mass and a niche market.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658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seg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719" y="4274343"/>
            <a:ext cx="2520281" cy="258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800" y="-6591"/>
            <a:ext cx="6248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sz="2700" dirty="0" smtClean="0"/>
              <a:t>market segmentation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934083"/>
            <a:ext cx="6920954" cy="468052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Market segmentation occurs when the market is split into subgroups of consumers with similar characteristics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This helps to identify different types of consumer and different wants and needs</a:t>
            </a:r>
            <a:endParaRPr lang="en-GB" altLang="en-US" sz="2000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Segmentation methods include:</a:t>
            </a:r>
            <a:endParaRPr lang="en-GB" alt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Demographic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Geographic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Income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Behavioural</a:t>
            </a:r>
          </a:p>
          <a:p>
            <a:pPr marL="457200" lvl="1" indent="0">
              <a:buNone/>
            </a:pP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9407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0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sz="2700" dirty="0" smtClean="0"/>
              <a:t> </a:t>
            </a:r>
            <a:r>
              <a:rPr lang="en-GB" altLang="en-US" sz="2700" dirty="0"/>
              <a:t>Demographic segmentation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772816"/>
            <a:ext cx="6984776" cy="496855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Identifies subgroups of the population based on their demographic profile or characteristics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Age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Gender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Level of education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Race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Religion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Family size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/>
              <a:t>S</a:t>
            </a:r>
            <a:r>
              <a:rPr lang="en-GB" altLang="en-US" sz="1800" dirty="0" smtClean="0"/>
              <a:t>tage in life e.g. empty nesters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18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Demographics looks at the social and economic characteristics of individuals and households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sz="2000" dirty="0" smtClean="0"/>
          </a:p>
        </p:txBody>
      </p:sp>
      <p:sp>
        <p:nvSpPr>
          <p:cNvPr id="2" name="Action Button: Movie 1">
            <a:hlinkClick r:id="rId3" highlightClick="1"/>
          </p:cNvPr>
          <p:cNvSpPr/>
          <p:nvPr/>
        </p:nvSpPr>
        <p:spPr>
          <a:xfrm>
            <a:off x="323528" y="2492896"/>
            <a:ext cx="1080120" cy="72008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0" y="3645024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Was Lego correct to segment the market by gender?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13494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0"/>
            <a:ext cx="6248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r>
              <a:rPr lang="en-GB" altLang="en-US" sz="2700" dirty="0" smtClean="0"/>
              <a:t/>
            </a:r>
            <a:br>
              <a:rPr lang="en-GB" altLang="en-US" sz="2700" dirty="0" smtClean="0"/>
            </a:br>
            <a:r>
              <a:rPr lang="en-GB" altLang="en-US" sz="2700" dirty="0" smtClean="0"/>
              <a:t> Geographic </a:t>
            </a:r>
            <a:br>
              <a:rPr lang="en-GB" altLang="en-US" sz="2700" dirty="0" smtClean="0"/>
            </a:br>
            <a:r>
              <a:rPr lang="en-GB" altLang="en-US" sz="2700" dirty="0" smtClean="0"/>
              <a:t>segmentation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916832"/>
            <a:ext cx="6984776" cy="4568924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Geographic segmentation defines market categories based on where people live e.g. regions, cities or neighbourhoods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People in different geographical areas display different characteristics and needs e.g.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The South </a:t>
            </a:r>
            <a:r>
              <a:rPr lang="en-GB" altLang="en-US" sz="1800" dirty="0"/>
              <a:t>E</a:t>
            </a:r>
            <a:r>
              <a:rPr lang="en-GB" altLang="en-US" sz="1800" dirty="0" smtClean="0"/>
              <a:t>ast of </a:t>
            </a:r>
            <a:r>
              <a:rPr lang="en-GB" altLang="en-US" sz="1800" dirty="0"/>
              <a:t>E</a:t>
            </a:r>
            <a:r>
              <a:rPr lang="en-GB" altLang="en-US" sz="1800" dirty="0" smtClean="0"/>
              <a:t>ngland is generally warmer than Scotland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Tastes and traditions vary between countries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Infrastructure in rural areas will differ from that of cities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altLang="en-US" sz="2000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sz="2000" dirty="0" smtClean="0"/>
          </a:p>
        </p:txBody>
      </p:sp>
      <p:sp>
        <p:nvSpPr>
          <p:cNvPr id="2" name="Action Button: Document 1">
            <a:hlinkClick r:id="rId3" highlightClick="1"/>
          </p:cNvPr>
          <p:cNvSpPr/>
          <p:nvPr/>
        </p:nvSpPr>
        <p:spPr>
          <a:xfrm>
            <a:off x="467544" y="2780928"/>
            <a:ext cx="864096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07504" y="4221088"/>
            <a:ext cx="16561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How has McDonald’s had to reposition its products to meet the needs of the Indian market?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73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2816953" y="0"/>
            <a:ext cx="6248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sz="2700" dirty="0" smtClean="0"/>
              <a:t> Income</a:t>
            </a:r>
            <a:br>
              <a:rPr lang="en-GB" altLang="en-US" sz="2700" dirty="0" smtClean="0"/>
            </a:br>
            <a:r>
              <a:rPr lang="en-GB" altLang="en-US" sz="2700" dirty="0" smtClean="0"/>
              <a:t> segmentation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4142" y="1644526"/>
            <a:ext cx="7273925" cy="501317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Identifying subgroups of the market based on their levels of income and profession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2000" dirty="0" smtClean="0"/>
              <a:t>A common method uses socio-economic groupings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dirty="0" smtClean="0"/>
              <a:t>A – Higher managerial such as chief </a:t>
            </a:r>
            <a:r>
              <a:rPr lang="en-GB" altLang="en-US" dirty="0"/>
              <a:t>e</a:t>
            </a:r>
            <a:r>
              <a:rPr lang="en-GB" altLang="en-US" dirty="0" smtClean="0"/>
              <a:t>xecutives and </a:t>
            </a:r>
            <a:r>
              <a:rPr lang="en-GB" altLang="en-US" dirty="0"/>
              <a:t>d</a:t>
            </a:r>
            <a:r>
              <a:rPr lang="en-GB" altLang="en-US" dirty="0" smtClean="0"/>
              <a:t>irectors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dirty="0" smtClean="0"/>
              <a:t>B – Intermediate managerial such as solicitors, accountants and </a:t>
            </a:r>
            <a:r>
              <a:rPr lang="en-GB" altLang="en-US" dirty="0"/>
              <a:t>d</a:t>
            </a:r>
            <a:r>
              <a:rPr lang="en-GB" altLang="en-US" dirty="0" smtClean="0"/>
              <a:t>octors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dirty="0" smtClean="0"/>
              <a:t>C1 – Supervisory, clerical or junior professional such as teachers and junior managers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dirty="0" smtClean="0"/>
              <a:t>C2 – Skilled manual such as plumbers, electricians and carpenters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dirty="0" smtClean="0"/>
              <a:t>D – Semi and unskilled workers such as refuse collectors and window cleaners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dirty="0" smtClean="0"/>
              <a:t>E -  Pensioners, casual workers, students and unemployed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0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20" y="2996952"/>
            <a:ext cx="18321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1400" dirty="0"/>
              <a:t>Visit the Ford website – select 3 models of </a:t>
            </a:r>
            <a:r>
              <a:rPr lang="en-GB" altLang="en-US" sz="1400" dirty="0" smtClean="0"/>
              <a:t>cars and explain </a:t>
            </a:r>
            <a:r>
              <a:rPr lang="en-GB" altLang="en-US" sz="1400" dirty="0"/>
              <a:t>which socio economic group </a:t>
            </a:r>
            <a:r>
              <a:rPr lang="en-GB" altLang="en-US" sz="1400" dirty="0" smtClean="0"/>
              <a:t>each car </a:t>
            </a:r>
            <a:r>
              <a:rPr lang="en-GB" altLang="en-US" sz="1400" dirty="0"/>
              <a:t>would suit.</a:t>
            </a:r>
          </a:p>
          <a:p>
            <a:endParaRPr lang="en-GB" dirty="0"/>
          </a:p>
        </p:txBody>
      </p:sp>
      <p:sp>
        <p:nvSpPr>
          <p:cNvPr id="3" name="Action Button: Help 2">
            <a:hlinkClick r:id="rId3" highlightClick="1"/>
          </p:cNvPr>
          <p:cNvSpPr/>
          <p:nvPr/>
        </p:nvSpPr>
        <p:spPr>
          <a:xfrm>
            <a:off x="467544" y="1844824"/>
            <a:ext cx="792088" cy="936104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0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Behavioural </a:t>
            </a:r>
            <a:br>
              <a:rPr lang="en-GB" sz="2400" dirty="0" smtClean="0"/>
            </a:br>
            <a:r>
              <a:rPr lang="en-GB" sz="2400" dirty="0" smtClean="0"/>
              <a:t>segmentation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916832"/>
            <a:ext cx="6768752" cy="446449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Characterises subgroups based on the behavioural patterns of the consumer rather than their characteristics</a:t>
            </a:r>
          </a:p>
          <a:p>
            <a:pPr lvl="1"/>
            <a:r>
              <a:rPr lang="en-GB" dirty="0" smtClean="0"/>
              <a:t>Reasons for making purchases e.g. needs, emotional, rewards</a:t>
            </a:r>
          </a:p>
          <a:p>
            <a:pPr lvl="1"/>
            <a:r>
              <a:rPr lang="en-GB" dirty="0" smtClean="0"/>
              <a:t>Frequency of purchase e.g. heavy user or light user</a:t>
            </a:r>
          </a:p>
          <a:p>
            <a:pPr lvl="1"/>
            <a:r>
              <a:rPr lang="en-GB" dirty="0" smtClean="0"/>
              <a:t>Time of purchase e.g. seasonal, weekly, late at night</a:t>
            </a:r>
          </a:p>
          <a:p>
            <a:pPr lvl="1"/>
            <a:r>
              <a:rPr lang="en-GB" dirty="0" smtClean="0"/>
              <a:t>Brand loyalty</a:t>
            </a:r>
          </a:p>
          <a:p>
            <a:pPr lvl="1"/>
            <a:r>
              <a:rPr lang="en-GB" dirty="0" smtClean="0"/>
              <a:t>Method of purchase e.g. online</a:t>
            </a:r>
          </a:p>
          <a:p>
            <a:pPr lvl="1"/>
            <a:r>
              <a:rPr lang="en-GB" dirty="0" smtClean="0"/>
              <a:t>Triggers e.g. response to digital marketing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67544" y="2060848"/>
            <a:ext cx="720080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645024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Are loyalty cards for the benefit of the consumer or the business?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2140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0"/>
            <a:ext cx="6248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r>
              <a:rPr lang="en-GB" altLang="en-US" sz="2400" dirty="0" smtClean="0"/>
              <a:t>Impact of market segmentation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916832"/>
            <a:ext cx="7128792" cy="4608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1800" dirty="0" smtClean="0"/>
              <a:t>There are a number of benefits for businesses and customers of market segmentation: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Advertising can be targeted at specific market segments so that advertising spend is more effective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The most profitable and least profitable customers can be identified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Least profitable markets can be avoided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It becomes easier to identify and launch new products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It helps the firm improve existing products and customer service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Businesses are better able to meet the specific needs of groups of customers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 smtClean="0"/>
              <a:t>Greater variety of goods and services available in the market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167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4000" dirty="0"/>
              <a:t>Principles and Purposes of Marketing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700808"/>
            <a:ext cx="6248400" cy="48965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 this topic you will learn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Principles and purposes of marketing: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Anticipating demand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Recognising demand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Stimulating demand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Satisfying demand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Marketing aims and objectives: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Understanding customer wants and needs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Developing new products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Improving profitability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Increasing market share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Diversification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Increased brand awareness and </a:t>
            </a:r>
            <a:r>
              <a:rPr lang="en-GB" dirty="0" smtClean="0"/>
              <a:t>loyalty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Types of markets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Mass market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Niche </a:t>
            </a:r>
            <a:r>
              <a:rPr lang="en-GB" dirty="0" smtClean="0"/>
              <a:t>market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Market segmentation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Branding, brand personality, brand image, unique selling  point </a:t>
            </a:r>
            <a:r>
              <a:rPr lang="en-GB" dirty="0"/>
              <a:t>(</a:t>
            </a:r>
            <a:r>
              <a:rPr lang="en-GB" dirty="0" smtClean="0"/>
              <a:t>USP), implications </a:t>
            </a:r>
            <a:r>
              <a:rPr lang="en-GB" dirty="0"/>
              <a:t>of business size of marketing </a:t>
            </a:r>
            <a:r>
              <a:rPr lang="en-GB" dirty="0" smtClean="0"/>
              <a:t>activity, budgetary constraints, availability </a:t>
            </a:r>
            <a:r>
              <a:rPr lang="en-GB" dirty="0"/>
              <a:t>of specialist staff</a:t>
            </a:r>
          </a:p>
          <a:p>
            <a:pPr lvl="1"/>
            <a:endParaRPr lang="en-GB" b="1" dirty="0" smtClean="0"/>
          </a:p>
          <a:p>
            <a:pPr lvl="2"/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 pairs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132856"/>
            <a:ext cx="6248400" cy="3840163"/>
          </a:xfrm>
        </p:spPr>
        <p:txBody>
          <a:bodyPr/>
          <a:lstStyle/>
          <a:p>
            <a:r>
              <a:rPr lang="en-GB" dirty="0" smtClean="0"/>
              <a:t>Select one industry e.g. watches, jewellery,  mobile phones, hotels</a:t>
            </a:r>
          </a:p>
          <a:p>
            <a:r>
              <a:rPr lang="en-GB" dirty="0" smtClean="0"/>
              <a:t>Identify how the market is segmented</a:t>
            </a:r>
          </a:p>
          <a:p>
            <a:r>
              <a:rPr lang="en-GB" dirty="0" smtClean="0"/>
              <a:t>Produce a poster to illustrate the use of market </a:t>
            </a:r>
            <a:r>
              <a:rPr lang="en-GB" smtClean="0"/>
              <a:t>segmentation in your </a:t>
            </a:r>
            <a:r>
              <a:rPr lang="en-GB" dirty="0" smtClean="0"/>
              <a:t>chosen industry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3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Brand, brand personality, brand image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10115"/>
            <a:ext cx="7128792" cy="48691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A brand is a product produced by one business using a specific name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altLang="en-US" sz="3300" dirty="0"/>
              <a:t>Branding involves the creation of an identity for the business that distinguishes that firm and its products from other </a:t>
            </a:r>
            <a:r>
              <a:rPr lang="en-GB" altLang="en-US" sz="3300" dirty="0" smtClean="0"/>
              <a:t>firms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Consumers have a perception of what to expect from a particular brand e.g. quality, satisfaction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A brand is a trademark that cannot be copied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Brands can be: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Name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Shape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Symbol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Colour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3300" dirty="0" smtClean="0"/>
              <a:t>Logo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altLang="en-US" sz="3300" dirty="0" smtClean="0"/>
              <a:t>Branding </a:t>
            </a:r>
            <a:r>
              <a:rPr lang="en-GB" altLang="en-US" sz="3300" dirty="0"/>
              <a:t>can add value to a product allowing firms to charge higher prices and also leads to </a:t>
            </a:r>
            <a:r>
              <a:rPr lang="en-GB" altLang="en-US" sz="3300" b="1" dirty="0"/>
              <a:t>brand loyalty</a:t>
            </a:r>
            <a:r>
              <a:rPr lang="en-GB" altLang="en-US" sz="3300" dirty="0"/>
              <a:t> whereby customers will continue to buy products from that </a:t>
            </a:r>
            <a:r>
              <a:rPr lang="en-GB" altLang="en-US" sz="3300" dirty="0" smtClean="0"/>
              <a:t>firm</a:t>
            </a:r>
            <a:endParaRPr lang="en-GB" altLang="en-US" sz="33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988840"/>
            <a:ext cx="16916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Competitive advantage is a feature of a business that allows it to perform more successfully than others in a market.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905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How many brands?</a:t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30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29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28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27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26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25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23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22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21</a:t>
            </a:r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20</a:t>
            </a:r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19</a:t>
            </a:r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18</a:t>
            </a:r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17</a:t>
            </a:r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16</a:t>
            </a:r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15</a:t>
            </a: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14</a:t>
            </a:r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13</a:t>
            </a:r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12</a:t>
            </a:r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11</a:t>
            </a:r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10</a:t>
            </a:r>
          </a:p>
        </p:txBody>
      </p:sp>
      <p:sp>
        <p:nvSpPr>
          <p:cNvPr id="27672" name="Oval 24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9</a:t>
            </a:r>
          </a:p>
        </p:txBody>
      </p:sp>
      <p:sp>
        <p:nvSpPr>
          <p:cNvPr id="27673" name="Oval 25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8</a:t>
            </a:r>
          </a:p>
        </p:txBody>
      </p:sp>
      <p:sp>
        <p:nvSpPr>
          <p:cNvPr id="27674" name="Oval 26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7</a:t>
            </a:r>
          </a:p>
        </p:txBody>
      </p:sp>
      <p:sp>
        <p:nvSpPr>
          <p:cNvPr id="27675" name="Oval 27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6</a:t>
            </a:r>
          </a:p>
        </p:txBody>
      </p:sp>
      <p:sp>
        <p:nvSpPr>
          <p:cNvPr id="27676" name="Oval 28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5</a:t>
            </a:r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4</a:t>
            </a:r>
          </a:p>
        </p:txBody>
      </p:sp>
      <p:sp>
        <p:nvSpPr>
          <p:cNvPr id="27678" name="Oval 30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3</a:t>
            </a:r>
          </a:p>
        </p:txBody>
      </p: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2</a:t>
            </a:r>
          </a:p>
        </p:txBody>
      </p:sp>
      <p:sp>
        <p:nvSpPr>
          <p:cNvPr id="27680" name="Oval 32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1</a:t>
            </a:r>
          </a:p>
        </p:txBody>
      </p:sp>
      <p:sp>
        <p:nvSpPr>
          <p:cNvPr id="27681" name="Oval 33"/>
          <p:cNvSpPr>
            <a:spLocks noChangeArrowheads="1"/>
          </p:cNvSpPr>
          <p:nvPr/>
        </p:nvSpPr>
        <p:spPr bwMode="auto">
          <a:xfrm>
            <a:off x="3954463" y="2814638"/>
            <a:ext cx="1235075" cy="123507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End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51720" y="2071678"/>
            <a:ext cx="6735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You have 30 seconds to write down as many brands as you can think of starting from NOW! </a:t>
            </a:r>
            <a:endParaRPr lang="en-GB" dirty="0"/>
          </a:p>
        </p:txBody>
      </p:sp>
      <p:sp>
        <p:nvSpPr>
          <p:cNvPr id="39" name="Action Button: Help 38">
            <a:hlinkClick r:id="rId4" highlightClick="1"/>
          </p:cNvPr>
          <p:cNvSpPr/>
          <p:nvPr/>
        </p:nvSpPr>
        <p:spPr>
          <a:xfrm>
            <a:off x="2060563" y="5013176"/>
            <a:ext cx="1008112" cy="115212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3419872" y="5229200"/>
            <a:ext cx="536697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Who owns all the major brands?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36437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 animBg="1"/>
      <p:bldP spid="2765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5" grpId="0" animBg="1"/>
      <p:bldP spid="27666" grpId="0" animBg="1"/>
      <p:bldP spid="27667" grpId="0" animBg="1"/>
      <p:bldP spid="27668" grpId="0" animBg="1"/>
      <p:bldP spid="27669" grpId="0" animBg="1"/>
      <p:bldP spid="27670" grpId="0" animBg="1"/>
      <p:bldP spid="27671" grpId="0" animBg="1"/>
      <p:bldP spid="27672" grpId="0" animBg="1"/>
      <p:bldP spid="27673" grpId="0" animBg="1"/>
      <p:bldP spid="27674" grpId="0" animBg="1"/>
      <p:bldP spid="27675" grpId="0" animBg="1"/>
      <p:bldP spid="27676" grpId="0" animBg="1"/>
      <p:bldP spid="27677" grpId="0" animBg="1"/>
      <p:bldP spid="27678" grpId="0" animBg="1"/>
      <p:bldP spid="27679" grpId="0" animBg="1"/>
      <p:bldP spid="27680" grpId="0" animBg="1"/>
      <p:bldP spid="2768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Sometimes a brand is so strong it changes our language!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have a hoover at home?</a:t>
            </a:r>
          </a:p>
          <a:p>
            <a:r>
              <a:rPr lang="en-GB" dirty="0" smtClean="0"/>
              <a:t>Have you a biro in your bag?</a:t>
            </a:r>
          </a:p>
          <a:p>
            <a:r>
              <a:rPr lang="en-GB" dirty="0" smtClean="0"/>
              <a:t>When’s the last time you played with a frisbee?</a:t>
            </a:r>
          </a:p>
          <a:p>
            <a:endParaRPr lang="en-GB" dirty="0"/>
          </a:p>
          <a:p>
            <a:r>
              <a:rPr lang="en-GB" dirty="0" smtClean="0"/>
              <a:t>Can you think of other examples?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772816"/>
            <a:ext cx="1763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Brand image is portrayed by a  strong brand. Society identifies with, recognises and has specific expectations of a given brand.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26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Brand, brand personality, brand image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844824"/>
            <a:ext cx="6840760" cy="46805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Brands help build loyalty and repeat business as well as adding value allowing businesses to charge higher prices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Other benefits include: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Brand extension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Adding new product ranges to a recognised brand name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Consumers familiar with or loyal to the brand and more likely to be willing to try new products 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e.g. customers happy with the service provided by Virgin Media might be more willing to join Virgin Active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Brand value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The brand name itself adds value to the product. It is therefore said to have a money value and less has to be spent on advertising the brand once established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e.g. what is the price of a jacket from Hollister compared to a similar non branded jacket – what are you paying extra for?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Brand personality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Brands almost take on a persona of their own, we associate them with certain human characteristics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</a:t>
            </a:r>
            <a:r>
              <a:rPr lang="en-GB" dirty="0" smtClean="0"/>
              <a:t>.g. what do you think of when you think Google or Innocent</a:t>
            </a:r>
          </a:p>
        </p:txBody>
      </p:sp>
    </p:spTree>
    <p:extLst>
      <p:ext uri="{BB962C8B-B14F-4D97-AF65-F5344CB8AC3E}">
        <p14:creationId xmlns:p14="http://schemas.microsoft.com/office/powerpoint/2010/main" val="402320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Unique selling point (USP)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988840"/>
            <a:ext cx="6624736" cy="4392488"/>
          </a:xfrm>
        </p:spPr>
        <p:txBody>
          <a:bodyPr/>
          <a:lstStyle/>
          <a:p>
            <a:pPr lvl="0">
              <a:buClr>
                <a:srgbClr val="7A7A7A"/>
              </a:buClr>
            </a:pPr>
            <a:r>
              <a:rPr lang="en-GB" sz="2000" dirty="0">
                <a:solidFill>
                  <a:srgbClr val="000000"/>
                </a:solidFill>
              </a:rPr>
              <a:t>Unique selling point (</a:t>
            </a:r>
            <a:r>
              <a:rPr lang="en-GB" sz="2000" dirty="0" smtClean="0">
                <a:solidFill>
                  <a:srgbClr val="000000"/>
                </a:solidFill>
              </a:rPr>
              <a:t>USPs)</a:t>
            </a:r>
          </a:p>
          <a:p>
            <a:pPr lvl="1">
              <a:buClr>
                <a:srgbClr val="7A7A7A"/>
              </a:buClr>
            </a:pPr>
            <a:r>
              <a:rPr lang="en-GB" sz="1700" dirty="0" smtClean="0">
                <a:solidFill>
                  <a:srgbClr val="000000"/>
                </a:solidFill>
              </a:rPr>
              <a:t>Creating </a:t>
            </a:r>
            <a:r>
              <a:rPr lang="en-GB" sz="1700" dirty="0">
                <a:solidFill>
                  <a:srgbClr val="000000"/>
                </a:solidFill>
              </a:rPr>
              <a:t>a feature or characteristic within a brand that makes it stand out</a:t>
            </a:r>
          </a:p>
          <a:p>
            <a:pPr lvl="2">
              <a:buClr>
                <a:srgbClr val="526DB0"/>
              </a:buClr>
            </a:pPr>
            <a:r>
              <a:rPr lang="en-GB" sz="1700" dirty="0">
                <a:solidFill>
                  <a:srgbClr val="000000"/>
                </a:solidFill>
              </a:rPr>
              <a:t>Logo or brand name e.g. Superdry</a:t>
            </a:r>
          </a:p>
          <a:p>
            <a:pPr lvl="2">
              <a:buClr>
                <a:srgbClr val="526DB0"/>
              </a:buClr>
            </a:pPr>
            <a:r>
              <a:rPr lang="en-GB" sz="1700" dirty="0">
                <a:solidFill>
                  <a:srgbClr val="000000"/>
                </a:solidFill>
              </a:rPr>
              <a:t>Different ingredient e.g. SuperJam is sweetened by natural grape juice not sugar</a:t>
            </a:r>
          </a:p>
          <a:p>
            <a:pPr lvl="2">
              <a:buClr>
                <a:srgbClr val="526DB0"/>
              </a:buClr>
            </a:pPr>
            <a:r>
              <a:rPr lang="en-GB" sz="1700" dirty="0">
                <a:solidFill>
                  <a:srgbClr val="000000"/>
                </a:solidFill>
              </a:rPr>
              <a:t>Product feature e.g. Ford’s heated front windows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415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Business size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16832"/>
            <a:ext cx="6840760" cy="3840163"/>
          </a:xfrm>
        </p:spPr>
        <p:txBody>
          <a:bodyPr/>
          <a:lstStyle/>
          <a:p>
            <a:r>
              <a:rPr lang="en-GB" dirty="0" smtClean="0"/>
              <a:t>The size of a business will impact on marketing</a:t>
            </a:r>
          </a:p>
          <a:p>
            <a:pPr lvl="1"/>
            <a:r>
              <a:rPr lang="en-GB" dirty="0" smtClean="0"/>
              <a:t>Budgetary constraints</a:t>
            </a:r>
          </a:p>
          <a:p>
            <a:pPr lvl="2"/>
            <a:r>
              <a:rPr lang="en-GB" dirty="0" smtClean="0"/>
              <a:t>The amount of money available to fund a campaign</a:t>
            </a:r>
          </a:p>
          <a:p>
            <a:pPr lvl="2"/>
            <a:r>
              <a:rPr lang="en-GB" dirty="0" smtClean="0"/>
              <a:t>Ability to afford top agencies or celebrities</a:t>
            </a:r>
          </a:p>
          <a:p>
            <a:pPr lvl="2"/>
            <a:r>
              <a:rPr lang="en-GB" dirty="0" smtClean="0"/>
              <a:t>Amount of coverage</a:t>
            </a:r>
          </a:p>
          <a:p>
            <a:pPr lvl="1"/>
            <a:r>
              <a:rPr lang="en-GB" dirty="0" smtClean="0"/>
              <a:t>Specialist staff</a:t>
            </a:r>
          </a:p>
          <a:p>
            <a:pPr lvl="2"/>
            <a:r>
              <a:rPr lang="en-GB" dirty="0" smtClean="0"/>
              <a:t>In-house specialists e.g. monitoring social media</a:t>
            </a:r>
          </a:p>
          <a:p>
            <a:pPr lvl="2"/>
            <a:r>
              <a:rPr lang="en-GB" dirty="0" smtClean="0"/>
              <a:t>Experts </a:t>
            </a:r>
            <a:r>
              <a:rPr lang="en-GB" smtClean="0"/>
              <a:t>in the field</a:t>
            </a:r>
            <a:endParaRPr lang="en-GB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539552" y="2204864"/>
            <a:ext cx="72008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ction Button: Document 4">
            <a:hlinkClick r:id="rId4" highlightClick="1"/>
          </p:cNvPr>
          <p:cNvSpPr/>
          <p:nvPr/>
        </p:nvSpPr>
        <p:spPr>
          <a:xfrm>
            <a:off x="611560" y="3068960"/>
            <a:ext cx="576064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4221088"/>
            <a:ext cx="1835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“Here come the girls” one of the most successful campaigns. How was this made possible by Boots’ size?</a:t>
            </a:r>
            <a:endParaRPr lang="en-GB" sz="1400" dirty="0"/>
          </a:p>
        </p:txBody>
      </p:sp>
      <p:sp>
        <p:nvSpPr>
          <p:cNvPr id="7" name="Action Button: Document 6">
            <a:hlinkClick r:id="rId5" highlightClick="1"/>
          </p:cNvPr>
          <p:cNvSpPr/>
          <p:nvPr/>
        </p:nvSpPr>
        <p:spPr>
          <a:xfrm>
            <a:off x="2195736" y="5661248"/>
            <a:ext cx="576064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59832" y="5949280"/>
            <a:ext cx="561662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Which companies do you think are in the billionaire club spending over a billion $ a year on advertising?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938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6912768" cy="47525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5C201"/>
              </a:buClr>
            </a:pPr>
            <a:r>
              <a:rPr lang="en-GB" sz="1600" dirty="0">
                <a:solidFill>
                  <a:srgbClr val="000000"/>
                </a:solidFill>
              </a:rPr>
              <a:t>Principles and purposes of marketing: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Anticipating demand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Recognising demand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Stimulating demand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Satisfying demand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5C201"/>
              </a:buClr>
            </a:pPr>
            <a:r>
              <a:rPr lang="en-GB" sz="1600" dirty="0">
                <a:solidFill>
                  <a:srgbClr val="000000"/>
                </a:solidFill>
              </a:rPr>
              <a:t>Marketing aims and objectives: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Understanding customer wants and needs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Developing new products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Improving profitability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Increasing market share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Diversification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Increased brand awareness and loyalty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5C201"/>
              </a:buClr>
            </a:pPr>
            <a:r>
              <a:rPr lang="en-GB" sz="1600" dirty="0">
                <a:solidFill>
                  <a:srgbClr val="000000"/>
                </a:solidFill>
              </a:rPr>
              <a:t>Types of markets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Mass market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1400" dirty="0">
                <a:solidFill>
                  <a:srgbClr val="000000"/>
                </a:solidFill>
              </a:rPr>
              <a:t>Niche market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5C201"/>
              </a:buClr>
            </a:pPr>
            <a:r>
              <a:rPr lang="en-GB" sz="1600" dirty="0">
                <a:solidFill>
                  <a:srgbClr val="000000"/>
                </a:solidFill>
              </a:rPr>
              <a:t>Market segmentation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5C201"/>
              </a:buClr>
            </a:pPr>
            <a:r>
              <a:rPr lang="en-GB" sz="1600" dirty="0">
                <a:solidFill>
                  <a:srgbClr val="000000"/>
                </a:solidFill>
              </a:rPr>
              <a:t>Branding, brand personality, brand image, unique selling  point (USP), implications of business size of marketing activity, budgetary constraints, availability of specialist staff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476672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/>
              <a:t>Principles and Purposes of Marketing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Marketing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132856"/>
            <a:ext cx="6543692" cy="4286272"/>
          </a:xfrm>
        </p:spPr>
        <p:txBody>
          <a:bodyPr>
            <a:noAutofit/>
          </a:bodyPr>
          <a:lstStyle/>
          <a:p>
            <a:r>
              <a:rPr lang="en-GB" sz="1800" dirty="0" smtClean="0"/>
              <a:t>Marketing is the identification, satisfying and revisiting of customer needs</a:t>
            </a:r>
          </a:p>
          <a:p>
            <a:r>
              <a:rPr lang="en-GB" sz="1800" dirty="0" smtClean="0"/>
              <a:t>Covers a number of activities including:</a:t>
            </a:r>
          </a:p>
          <a:p>
            <a:pPr lvl="1"/>
            <a:r>
              <a:rPr lang="en-GB" sz="1600" dirty="0"/>
              <a:t>R</a:t>
            </a:r>
            <a:r>
              <a:rPr lang="en-GB" sz="1600" dirty="0" smtClean="0"/>
              <a:t>esearching the market to identify customer needs </a:t>
            </a:r>
          </a:p>
          <a:p>
            <a:pPr lvl="1"/>
            <a:r>
              <a:rPr lang="en-GB" sz="1600" dirty="0" smtClean="0"/>
              <a:t>Making decisions about the</a:t>
            </a:r>
            <a:r>
              <a:rPr lang="en-GB" sz="1600" dirty="0"/>
              <a:t> </a:t>
            </a:r>
            <a:r>
              <a:rPr lang="en-GB" sz="1600" dirty="0" smtClean="0"/>
              <a:t>product, price, place and promotion in order to satisfy customer needs</a:t>
            </a:r>
          </a:p>
          <a:p>
            <a:pPr lvl="1"/>
            <a:r>
              <a:rPr lang="en-GB" sz="1600" dirty="0" smtClean="0"/>
              <a:t>Keeping up to date with changes in the market in order to keep customers coming back and attract new customers</a:t>
            </a:r>
          </a:p>
          <a:p>
            <a:r>
              <a:rPr lang="en-GB" sz="1800" dirty="0" smtClean="0"/>
              <a:t>All with a view to making a profit</a:t>
            </a:r>
          </a:p>
        </p:txBody>
      </p:sp>
    </p:spTree>
    <p:extLst>
      <p:ext uri="{BB962C8B-B14F-4D97-AF65-F5344CB8AC3E}">
        <p14:creationId xmlns:p14="http://schemas.microsoft.com/office/powerpoint/2010/main" val="9156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Principles and purposes of marketing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6248400" cy="453650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principles and purposes of marketing i.e. why do businesses carry out marketing, include:</a:t>
            </a:r>
          </a:p>
          <a:p>
            <a:pPr lvl="1"/>
            <a:r>
              <a:rPr lang="en-GB" dirty="0" smtClean="0"/>
              <a:t>Anticipating demand</a:t>
            </a:r>
          </a:p>
          <a:p>
            <a:pPr lvl="2"/>
            <a:r>
              <a:rPr lang="en-GB" dirty="0" smtClean="0"/>
              <a:t>Forecasting sales</a:t>
            </a:r>
          </a:p>
          <a:p>
            <a:pPr lvl="2"/>
            <a:r>
              <a:rPr lang="en-GB" dirty="0" smtClean="0"/>
              <a:t>Identifying trends</a:t>
            </a:r>
          </a:p>
          <a:p>
            <a:pPr lvl="2"/>
            <a:r>
              <a:rPr lang="en-GB" dirty="0" smtClean="0"/>
              <a:t>Primary and secondary market research </a:t>
            </a:r>
          </a:p>
          <a:p>
            <a:pPr lvl="1"/>
            <a:r>
              <a:rPr lang="en-GB" dirty="0" smtClean="0"/>
              <a:t>Recognising demand</a:t>
            </a:r>
          </a:p>
          <a:p>
            <a:pPr lvl="2"/>
            <a:r>
              <a:rPr lang="en-GB" dirty="0" smtClean="0"/>
              <a:t>Identifying a gap in the market</a:t>
            </a:r>
          </a:p>
          <a:p>
            <a:pPr lvl="2"/>
            <a:r>
              <a:rPr lang="en-GB" dirty="0" smtClean="0"/>
              <a:t>Forecasting market trends</a:t>
            </a:r>
          </a:p>
          <a:p>
            <a:pPr lvl="2"/>
            <a:r>
              <a:rPr lang="en-GB" dirty="0" smtClean="0"/>
              <a:t>Understanding customers’ wants and needs</a:t>
            </a:r>
          </a:p>
          <a:p>
            <a:pPr lvl="2"/>
            <a:r>
              <a:rPr lang="en-GB" dirty="0" smtClean="0"/>
              <a:t>Primary and secondary market research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1844824"/>
            <a:ext cx="18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Demand is the amount of a good or service society is willing and able to buy at a set price at a given point in time.</a:t>
            </a:r>
            <a:endParaRPr lang="en-GB" sz="1400" dirty="0"/>
          </a:p>
        </p:txBody>
      </p:sp>
      <p:sp>
        <p:nvSpPr>
          <p:cNvPr id="5" name="Right Brace 4"/>
          <p:cNvSpPr/>
          <p:nvPr/>
        </p:nvSpPr>
        <p:spPr>
          <a:xfrm>
            <a:off x="6876256" y="2564904"/>
            <a:ext cx="720080" cy="360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7668344" y="2585683"/>
            <a:ext cx="1368152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B Using information to develop the rationale for a marketing campaign will look at this in more detail.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606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Principles and purposes of marketing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916832"/>
            <a:ext cx="6840760" cy="4535487"/>
          </a:xfrm>
        </p:spPr>
        <p:txBody>
          <a:bodyPr>
            <a:normAutofit/>
          </a:bodyPr>
          <a:lstStyle/>
          <a:p>
            <a:r>
              <a:rPr lang="en-GB" dirty="0" smtClean="0"/>
              <a:t>The principles and purposes of marketing, include:</a:t>
            </a:r>
          </a:p>
          <a:p>
            <a:pPr lvl="1"/>
            <a:r>
              <a:rPr lang="en-GB" dirty="0" smtClean="0"/>
              <a:t>Stimulating demand</a:t>
            </a:r>
          </a:p>
          <a:p>
            <a:pPr lvl="2"/>
            <a:r>
              <a:rPr lang="en-GB" dirty="0" smtClean="0"/>
              <a:t>Informing existing and potential customers about the products</a:t>
            </a:r>
          </a:p>
          <a:p>
            <a:pPr lvl="2"/>
            <a:r>
              <a:rPr lang="en-GB" dirty="0" smtClean="0"/>
              <a:t>Generating interest</a:t>
            </a:r>
          </a:p>
          <a:p>
            <a:pPr lvl="2"/>
            <a:r>
              <a:rPr lang="en-GB" dirty="0" smtClean="0"/>
              <a:t>Developing brand recognition</a:t>
            </a:r>
          </a:p>
          <a:p>
            <a:pPr lvl="1"/>
            <a:r>
              <a:rPr lang="en-GB" dirty="0" smtClean="0"/>
              <a:t>Satisfying demand</a:t>
            </a:r>
          </a:p>
          <a:p>
            <a:pPr lvl="2"/>
            <a:r>
              <a:rPr lang="en-GB" dirty="0" smtClean="0"/>
              <a:t>Meeting customer needs</a:t>
            </a:r>
          </a:p>
          <a:p>
            <a:pPr lvl="2"/>
            <a:r>
              <a:rPr lang="en-GB" dirty="0" smtClean="0"/>
              <a:t>Developing new products</a:t>
            </a:r>
          </a:p>
          <a:p>
            <a:pPr lvl="2"/>
            <a:r>
              <a:rPr lang="en-GB" dirty="0" smtClean="0"/>
              <a:t>Changes to the marketing mix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876256" y="2564904"/>
            <a:ext cx="720080" cy="360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7668344" y="2585683"/>
            <a:ext cx="1440160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C Planning and developing a marketing campaign will look at this in more detail.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378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67600" cy="7254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Marketing objectives</a:t>
            </a:r>
            <a:endParaRPr lang="en-US" sz="2400" dirty="0"/>
          </a:p>
        </p:txBody>
      </p:sp>
      <p:sp>
        <p:nvSpPr>
          <p:cNvPr id="13315" name="Content Placeholder 6"/>
          <p:cNvSpPr>
            <a:spLocks noGrp="1"/>
          </p:cNvSpPr>
          <p:nvPr>
            <p:ph sz="quarter" idx="1"/>
          </p:nvPr>
        </p:nvSpPr>
        <p:spPr>
          <a:xfrm>
            <a:off x="1835697" y="1772816"/>
            <a:ext cx="6840760" cy="487362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Marketing objectives are likely to be informed by research and potentially constrained by budgets</a:t>
            </a:r>
          </a:p>
          <a:p>
            <a:r>
              <a:rPr lang="en-GB" sz="2000" dirty="0" smtClean="0"/>
              <a:t>They will be used to select the marketing strategy and develop a marketing campaign </a:t>
            </a:r>
          </a:p>
          <a:p>
            <a:r>
              <a:rPr lang="en-GB" sz="2000" dirty="0" smtClean="0"/>
              <a:t>Marketing aims and objectives may focus on: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Understanding customer wants and needs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Developing new products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Improving profitability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Increasing market share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Diversification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Increased brand awareness and loyalty</a:t>
            </a:r>
          </a:p>
        </p:txBody>
      </p:sp>
    </p:spTree>
    <p:extLst>
      <p:ext uri="{BB962C8B-B14F-4D97-AF65-F5344CB8AC3E}">
        <p14:creationId xmlns:p14="http://schemas.microsoft.com/office/powerpoint/2010/main" val="31227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67600" cy="7254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Marketing objectives</a:t>
            </a:r>
            <a:endParaRPr lang="en-US" sz="2400" dirty="0"/>
          </a:p>
        </p:txBody>
      </p:sp>
      <p:sp>
        <p:nvSpPr>
          <p:cNvPr id="13315" name="Content Placeholder 6"/>
          <p:cNvSpPr>
            <a:spLocks noGrp="1"/>
          </p:cNvSpPr>
          <p:nvPr>
            <p:ph sz="quarter" idx="1"/>
          </p:nvPr>
        </p:nvSpPr>
        <p:spPr>
          <a:xfrm>
            <a:off x="1835697" y="1772816"/>
            <a:ext cx="6840760" cy="4873625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200" dirty="0" smtClean="0">
                <a:solidFill>
                  <a:srgbClr val="000000"/>
                </a:solidFill>
              </a:rPr>
              <a:t>Understanding </a:t>
            </a:r>
            <a:r>
              <a:rPr lang="en-GB" sz="2200" dirty="0">
                <a:solidFill>
                  <a:srgbClr val="000000"/>
                </a:solidFill>
              </a:rPr>
              <a:t>customer wants and </a:t>
            </a:r>
            <a:r>
              <a:rPr lang="en-GB" sz="2200" dirty="0" smtClean="0">
                <a:solidFill>
                  <a:srgbClr val="000000"/>
                </a:solidFill>
              </a:rPr>
              <a:t>needs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With a view to satisfying them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Anticipating changing tastes and preferences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Gaining a competitive advantage</a:t>
            </a:r>
            <a:endParaRPr lang="en-GB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200" dirty="0">
                <a:solidFill>
                  <a:srgbClr val="000000"/>
                </a:solidFill>
              </a:rPr>
              <a:t>Developing new </a:t>
            </a:r>
            <a:r>
              <a:rPr lang="en-GB" sz="2200" dirty="0" smtClean="0">
                <a:solidFill>
                  <a:srgbClr val="000000"/>
                </a:solidFill>
              </a:rPr>
              <a:t>products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Innovative products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Extensions to existing products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Responding to technological advancements</a:t>
            </a:r>
            <a:endParaRPr lang="en-GB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sz="2200" dirty="0">
                <a:solidFill>
                  <a:srgbClr val="000000"/>
                </a:solidFill>
              </a:rPr>
              <a:t>Improving </a:t>
            </a:r>
            <a:r>
              <a:rPr lang="en-GB" sz="2200" dirty="0" smtClean="0">
                <a:solidFill>
                  <a:srgbClr val="000000"/>
                </a:solidFill>
              </a:rPr>
              <a:t>profitability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Increasing revenue whilst maintaining costs e.g. more repeat purchases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Charge higher prices as a result of brand loyalty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9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67600" cy="7254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Marketing objectives</a:t>
            </a:r>
            <a:endParaRPr lang="en-US" sz="2400" dirty="0"/>
          </a:p>
        </p:txBody>
      </p:sp>
      <p:sp>
        <p:nvSpPr>
          <p:cNvPr id="13315" name="Content Placeholder 6"/>
          <p:cNvSpPr>
            <a:spLocks noGrp="1"/>
          </p:cNvSpPr>
          <p:nvPr>
            <p:ph sz="quarter" idx="1"/>
          </p:nvPr>
        </p:nvSpPr>
        <p:spPr>
          <a:xfrm>
            <a:off x="1835697" y="1772816"/>
            <a:ext cx="6840760" cy="48736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526DB0"/>
              </a:buClr>
            </a:pPr>
            <a:r>
              <a:rPr lang="en-GB" sz="2000" dirty="0" smtClean="0">
                <a:solidFill>
                  <a:srgbClr val="000000"/>
                </a:solidFill>
              </a:rPr>
              <a:t>Increasing </a:t>
            </a:r>
            <a:r>
              <a:rPr lang="en-GB" sz="2000" dirty="0">
                <a:solidFill>
                  <a:srgbClr val="000000"/>
                </a:solidFill>
              </a:rPr>
              <a:t>market </a:t>
            </a:r>
            <a:r>
              <a:rPr lang="en-GB" sz="2000" dirty="0" smtClean="0">
                <a:solidFill>
                  <a:srgbClr val="000000"/>
                </a:solidFill>
              </a:rPr>
              <a:t>share</a:t>
            </a:r>
          </a:p>
          <a:p>
            <a:pPr lvl="1">
              <a:spcBef>
                <a:spcPts val="0"/>
              </a:spcBef>
              <a:buClr>
                <a:schemeClr val="accent3"/>
              </a:buClr>
            </a:pPr>
            <a:r>
              <a:rPr lang="en-GB" dirty="0"/>
              <a:t>Market share </a:t>
            </a:r>
            <a:r>
              <a:rPr lang="en-GB" altLang="en-US" dirty="0"/>
              <a:t>is the proportion of total market sales that a firm has</a:t>
            </a:r>
          </a:p>
          <a:p>
            <a:pPr lvl="1">
              <a:spcBef>
                <a:spcPts val="0"/>
              </a:spcBef>
              <a:buClr>
                <a:schemeClr val="accent3"/>
              </a:buClr>
            </a:pPr>
            <a:r>
              <a:rPr lang="en-GB" altLang="en-US" dirty="0"/>
              <a:t>Market share can be calculated as:</a:t>
            </a:r>
          </a:p>
          <a:p>
            <a:pPr lvl="2">
              <a:spcBef>
                <a:spcPts val="0"/>
              </a:spcBef>
            </a:pPr>
            <a:r>
              <a:rPr lang="en-GB" altLang="en-US" sz="2000" dirty="0"/>
              <a:t>Business A sales/market sales x 100</a:t>
            </a:r>
            <a:endParaRPr lang="en-GB" sz="2000" dirty="0"/>
          </a:p>
          <a:p>
            <a:pPr lvl="1"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Wider brand recognition</a:t>
            </a:r>
          </a:p>
          <a:p>
            <a:pPr marL="457200" lvl="1" indent="0">
              <a:spcBef>
                <a:spcPts val="0"/>
              </a:spcBef>
              <a:buClr>
                <a:srgbClr val="526DB0"/>
              </a:buClr>
              <a:buNone/>
            </a:pPr>
            <a:endParaRPr lang="en-GB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Clr>
                <a:srgbClr val="526DB0"/>
              </a:buClr>
            </a:pPr>
            <a:r>
              <a:rPr lang="en-GB" sz="2000" dirty="0">
                <a:solidFill>
                  <a:srgbClr val="000000"/>
                </a:solidFill>
              </a:rPr>
              <a:t>Diversification</a:t>
            </a:r>
          </a:p>
          <a:p>
            <a:pPr lvl="1"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Bringing out new products for new markets</a:t>
            </a:r>
          </a:p>
          <a:p>
            <a:pPr lvl="1"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Spreading risk</a:t>
            </a:r>
          </a:p>
          <a:p>
            <a:pPr lvl="1">
              <a:spcBef>
                <a:spcPts val="0"/>
              </a:spcBef>
              <a:buClr>
                <a:srgbClr val="526DB0"/>
              </a:buClr>
            </a:pPr>
            <a:r>
              <a:rPr lang="en-GB" dirty="0" smtClean="0">
                <a:solidFill>
                  <a:srgbClr val="000000"/>
                </a:solidFill>
              </a:rPr>
              <a:t>Building brand strength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Marketing objectives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5610" y="2181125"/>
            <a:ext cx="8236830" cy="3840163"/>
          </a:xfrm>
        </p:spPr>
        <p:txBody>
          <a:bodyPr/>
          <a:lstStyle/>
          <a:p>
            <a:pPr marL="457200" lvl="2">
              <a:spcBef>
                <a:spcPts val="1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n-GB" sz="2400" dirty="0">
                <a:solidFill>
                  <a:srgbClr val="000000"/>
                </a:solidFill>
              </a:rPr>
              <a:t>Increased brand awareness and loyalty</a:t>
            </a:r>
          </a:p>
          <a:p>
            <a:pPr lvl="1"/>
            <a:r>
              <a:rPr lang="en-GB" dirty="0" smtClean="0"/>
              <a:t>Brand loyalty exists when customers keep returning to buy a recognised brand</a:t>
            </a:r>
          </a:p>
          <a:p>
            <a:pPr lvl="1"/>
            <a:r>
              <a:rPr lang="en-GB" dirty="0" smtClean="0"/>
              <a:t>Branding is a promotional method that involves the creation of an identity for a business that distinguishes it and its products from competitors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0" y="4938590"/>
            <a:ext cx="253590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69" y="4885039"/>
            <a:ext cx="250584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358" y="4869160"/>
            <a:ext cx="288032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54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4796</TotalTime>
  <Words>2033</Words>
  <Application>Microsoft Office PowerPoint</Application>
  <PresentationFormat>On-screen Show (4:3)</PresentationFormat>
  <Paragraphs>321</Paragraphs>
  <Slides>27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</vt:lpstr>
      <vt:lpstr>Principles and Purposes of Marketing</vt:lpstr>
      <vt:lpstr>Principles and Purposes of Marketing</vt:lpstr>
      <vt:lpstr>Marketing</vt:lpstr>
      <vt:lpstr>Principles and purposes of marketing</vt:lpstr>
      <vt:lpstr>Principles and purposes of marketing</vt:lpstr>
      <vt:lpstr>Marketing objectives</vt:lpstr>
      <vt:lpstr>Marketing objectives</vt:lpstr>
      <vt:lpstr>Marketing objectives</vt:lpstr>
      <vt:lpstr>Marketing objectives</vt:lpstr>
      <vt:lpstr>In pairs</vt:lpstr>
      <vt:lpstr>Types of markets</vt:lpstr>
      <vt:lpstr>Types of markets</vt:lpstr>
      <vt:lpstr>Mass markets and niche markets</vt:lpstr>
      <vt:lpstr>  market segmentation</vt:lpstr>
      <vt:lpstr>   Demographic segmentation</vt:lpstr>
      <vt:lpstr>   Geographic  segmentation</vt:lpstr>
      <vt:lpstr>   Income  segmentation</vt:lpstr>
      <vt:lpstr>Behavioural  segmentation</vt:lpstr>
      <vt:lpstr> Impact of market segmentation</vt:lpstr>
      <vt:lpstr>In pairs</vt:lpstr>
      <vt:lpstr>Brand, brand personality, brand image</vt:lpstr>
      <vt:lpstr>How many brands? </vt:lpstr>
      <vt:lpstr>Sometimes a brand is so strong it changes our language!</vt:lpstr>
      <vt:lpstr>Brand, brand personality, brand image</vt:lpstr>
      <vt:lpstr>Unique selling point (USP)</vt:lpstr>
      <vt:lpstr>Business size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418</cp:revision>
  <dcterms:created xsi:type="dcterms:W3CDTF">2009-08-01T13:37:35Z</dcterms:created>
  <dcterms:modified xsi:type="dcterms:W3CDTF">2017-02-12T15:01:04Z</dcterms:modified>
</cp:coreProperties>
</file>