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3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http://smallbusiness.chron.com/five-examples-marketing-activities-20573.html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8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8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8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076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http://www.bbc.co.uk/news/business-35013520</a:t>
            </a:r>
          </a:p>
          <a:p>
            <a:r>
              <a:rPr lang="en-GB" dirty="0" smtClean="0"/>
              <a:t>https://www.asa.org.uk/About-ASA.aspx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252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25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501352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sa.org.uk/About-ASA.asp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mallbusiness.chron.com/five-examples-marketing-activities-20573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835696" y="4725144"/>
            <a:ext cx="7288882" cy="1368152"/>
          </a:xfrm>
        </p:spPr>
        <p:txBody>
          <a:bodyPr/>
          <a:lstStyle/>
          <a:p>
            <a:pPr algn="ctr"/>
            <a:r>
              <a:rPr lang="en-GB" sz="4000" dirty="0" smtClean="0"/>
              <a:t> Influences on marketing activities</a:t>
            </a:r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A2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Influences on marketing activity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907704" y="955764"/>
            <a:ext cx="7236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Write down the name of any large business you are familiar with e.g. Mars, Coca Cola, Next.</a:t>
            </a:r>
          </a:p>
          <a:p>
            <a:endParaRPr lang="en-GB" dirty="0"/>
          </a:p>
          <a:p>
            <a:r>
              <a:rPr lang="en-GB" dirty="0" smtClean="0"/>
              <a:t>Draw a spider diagram to show all of the marketing activities they carry out.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External influences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704" y="1700808"/>
            <a:ext cx="7056784" cy="45365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Economic</a:t>
            </a:r>
          </a:p>
          <a:p>
            <a:pPr lvl="1"/>
            <a:r>
              <a:rPr lang="en-GB" dirty="0" smtClean="0"/>
              <a:t>Change product ranges e.g. budget lines during a recession</a:t>
            </a:r>
          </a:p>
          <a:p>
            <a:pPr lvl="1"/>
            <a:r>
              <a:rPr lang="en-GB" dirty="0" smtClean="0"/>
              <a:t>Marketing message e.g. value for money or treat yourself</a:t>
            </a:r>
          </a:p>
          <a:p>
            <a:pPr lvl="1"/>
            <a:r>
              <a:rPr lang="en-GB" dirty="0" smtClean="0"/>
              <a:t>Promotions such as special offers when disposable income is low</a:t>
            </a:r>
          </a:p>
          <a:p>
            <a:r>
              <a:rPr lang="en-GB" dirty="0" smtClean="0"/>
              <a:t>Environmental</a:t>
            </a:r>
          </a:p>
          <a:p>
            <a:pPr lvl="1"/>
            <a:r>
              <a:rPr lang="en-GB" dirty="0" smtClean="0"/>
              <a:t>Promoting environmentally friendly features e.g. less packaging or lower food miles</a:t>
            </a:r>
          </a:p>
          <a:p>
            <a:pPr lvl="1"/>
            <a:r>
              <a:rPr lang="en-GB" dirty="0" smtClean="0"/>
              <a:t>Use of raw materials in product design e.g. renewable resources</a:t>
            </a:r>
          </a:p>
          <a:p>
            <a:pPr lvl="1"/>
            <a:r>
              <a:rPr lang="en-GB" dirty="0" smtClean="0"/>
              <a:t>New product development e.g. electric cars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709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External influences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704" y="1844824"/>
            <a:ext cx="7056784" cy="45365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Political</a:t>
            </a:r>
          </a:p>
          <a:p>
            <a:pPr lvl="1"/>
            <a:r>
              <a:rPr lang="en-GB" dirty="0" smtClean="0"/>
              <a:t>Ban on advertising of certain goods e.g. cigarettes can not be on display</a:t>
            </a:r>
          </a:p>
          <a:p>
            <a:pPr lvl="1"/>
            <a:r>
              <a:rPr lang="en-GB" dirty="0" smtClean="0"/>
              <a:t>Charge on carrier bags, previously a form of advertising</a:t>
            </a:r>
          </a:p>
          <a:p>
            <a:pPr lvl="1"/>
            <a:r>
              <a:rPr lang="en-GB" dirty="0" smtClean="0"/>
              <a:t>Tax on sugary drinks</a:t>
            </a:r>
          </a:p>
          <a:p>
            <a:r>
              <a:rPr lang="en-GB" dirty="0" smtClean="0"/>
              <a:t>Legal</a:t>
            </a:r>
          </a:p>
          <a:p>
            <a:pPr lvl="1"/>
            <a:r>
              <a:rPr lang="en-GB" dirty="0" smtClean="0"/>
              <a:t>The advertising standards authority regulates advertising. It states that adverts must not be misleading, harmful of offensive</a:t>
            </a:r>
          </a:p>
          <a:p>
            <a:pPr lvl="1"/>
            <a:r>
              <a:rPr lang="en-GB" dirty="0" smtClean="0"/>
              <a:t>Consumers are protected by legislation. For example, the trade description act states that a product must be fit for purpose, as described and of reasonable quality</a:t>
            </a:r>
          </a:p>
          <a:p>
            <a:pPr lvl="1"/>
            <a:endParaRPr lang="en-GB" dirty="0"/>
          </a:p>
        </p:txBody>
      </p:sp>
      <p:sp>
        <p:nvSpPr>
          <p:cNvPr id="2" name="Action Button: Document 1">
            <a:hlinkClick r:id="rId3" highlightClick="1"/>
          </p:cNvPr>
          <p:cNvSpPr/>
          <p:nvPr/>
        </p:nvSpPr>
        <p:spPr>
          <a:xfrm>
            <a:off x="539552" y="2132856"/>
            <a:ext cx="576064" cy="72008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-18256" y="2996952"/>
            <a:ext cx="1835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has the 5p charge on carrier bag impacted on marketing activities?</a:t>
            </a:r>
            <a:endParaRPr lang="en-GB" sz="1400" dirty="0"/>
          </a:p>
        </p:txBody>
      </p:sp>
      <p:sp>
        <p:nvSpPr>
          <p:cNvPr id="6" name="Action Button: Movie 5">
            <a:hlinkClick r:id="rId4" highlightClick="1"/>
          </p:cNvPr>
          <p:cNvSpPr/>
          <p:nvPr/>
        </p:nvSpPr>
        <p:spPr>
          <a:xfrm>
            <a:off x="539552" y="5085184"/>
            <a:ext cx="720080" cy="43204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5496" y="566124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About the ASA.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7338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External influences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704" y="1844824"/>
            <a:ext cx="7056784" cy="4536504"/>
          </a:xfrm>
        </p:spPr>
        <p:txBody>
          <a:bodyPr>
            <a:normAutofit/>
          </a:bodyPr>
          <a:lstStyle/>
          <a:p>
            <a:r>
              <a:rPr lang="en-GB" dirty="0" smtClean="0"/>
              <a:t>Ethical</a:t>
            </a:r>
          </a:p>
          <a:p>
            <a:pPr lvl="1"/>
            <a:r>
              <a:rPr lang="en-GB" dirty="0" smtClean="0"/>
              <a:t>Ethics is about doing what is deemed to be morally correct</a:t>
            </a:r>
          </a:p>
          <a:p>
            <a:pPr lvl="1"/>
            <a:r>
              <a:rPr lang="en-GB" dirty="0" smtClean="0"/>
              <a:t>A business’ ethics will affect its marketing activities, for example:</a:t>
            </a:r>
          </a:p>
          <a:p>
            <a:pPr lvl="2"/>
            <a:r>
              <a:rPr lang="en-GB" dirty="0" smtClean="0"/>
              <a:t>Not placing sweets or toys near to the check out to reduce pester power from children</a:t>
            </a:r>
          </a:p>
          <a:p>
            <a:pPr lvl="2"/>
            <a:r>
              <a:rPr lang="en-GB" dirty="0" smtClean="0"/>
              <a:t>Paying a fair price to suppliers, which will be reflected in the price charged to consumers</a:t>
            </a:r>
          </a:p>
          <a:p>
            <a:pPr lvl="2"/>
            <a:r>
              <a:rPr lang="en-GB" dirty="0" smtClean="0"/>
              <a:t>Ethical sourcing or raw materials influencing product design</a:t>
            </a:r>
          </a:p>
          <a:p>
            <a:pPr lvl="2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07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Activity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916832"/>
            <a:ext cx="6840760" cy="3840163"/>
          </a:xfrm>
        </p:spPr>
        <p:txBody>
          <a:bodyPr/>
          <a:lstStyle/>
          <a:p>
            <a:r>
              <a:rPr lang="en-GB" dirty="0" smtClean="0"/>
              <a:t>In pairs select 2 businesses – one large and one small</a:t>
            </a:r>
          </a:p>
          <a:p>
            <a:r>
              <a:rPr lang="en-GB" dirty="0" smtClean="0"/>
              <a:t>Research the marketing activities of both businesses</a:t>
            </a:r>
          </a:p>
          <a:p>
            <a:r>
              <a:rPr lang="en-GB" dirty="0" smtClean="0"/>
              <a:t>Prepare a presentation comparing the activities and influences on the activities of both businesses</a:t>
            </a:r>
          </a:p>
          <a:p>
            <a:r>
              <a:rPr lang="en-GB" dirty="0" smtClean="0"/>
              <a:t>In each case what do you think is the main internal and external influence?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14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16832"/>
            <a:ext cx="6840760" cy="47525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Internal influences: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Cost of the campaign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Availability of finance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Expertise of staff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Size and culture of the business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External influences: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Social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Technological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Economic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Environmental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Political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Legal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Ethical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1720" y="476672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00"/>
                </a:solidFill>
              </a:rPr>
              <a:t>Influences on marketing activities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/>
              <a:t>Influences on marketing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844824"/>
            <a:ext cx="6912768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In this topic you will learn about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Internal influences: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Cost of the campaign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Availability of finance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Expertise of staff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Size and culture of the business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External influences: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Social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Technological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Economic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Environmental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Political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Legal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Ethical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Marketing activities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224" y="1844824"/>
            <a:ext cx="6984776" cy="475252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GB" dirty="0" smtClean="0"/>
              <a:t>Marketing activities are all the actions taken by a business to influence the buying behaviour of existing and potential customers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The aim is: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ttention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</a:rPr>
              <a:t>I</a:t>
            </a:r>
            <a:r>
              <a:rPr lang="en-GB" dirty="0" smtClean="0"/>
              <a:t>nterest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</a:rPr>
              <a:t>D</a:t>
            </a:r>
            <a:r>
              <a:rPr lang="en-GB" dirty="0" smtClean="0"/>
              <a:t>esire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ction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Examples of marketing activities include: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Advertising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Promotions e.g. 10% extra, BOGOF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Sponsorship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Merchandising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Changing price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Bringing out new products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Improving existing products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Altering where products are available e.g. e-commerce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55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Internal influences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056784" cy="48245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marketing activities of a business will be influenced by internal factors i.e. factors from within the business</a:t>
            </a:r>
          </a:p>
          <a:p>
            <a:r>
              <a:rPr lang="en-GB" dirty="0" smtClean="0"/>
              <a:t>These include:</a:t>
            </a:r>
          </a:p>
          <a:p>
            <a:pPr lvl="1"/>
            <a:r>
              <a:rPr lang="en-GB" dirty="0" smtClean="0"/>
              <a:t>Cost of the campaign</a:t>
            </a:r>
          </a:p>
          <a:p>
            <a:pPr lvl="2"/>
            <a:r>
              <a:rPr lang="en-GB" dirty="0" smtClean="0"/>
              <a:t>Some marketing activities are carried out in-house, these are called below-the-line and include activities such as displays of products, direct selling, blogs and special offers</a:t>
            </a:r>
          </a:p>
          <a:p>
            <a:pPr lvl="2"/>
            <a:r>
              <a:rPr lang="en-GB" dirty="0" smtClean="0"/>
              <a:t>Below-the-line activities are often a cheaper option </a:t>
            </a:r>
          </a:p>
          <a:p>
            <a:pPr lvl="2"/>
            <a:r>
              <a:rPr lang="en-GB" dirty="0" smtClean="0"/>
              <a:t>Other marketing activities will involve the use of external agencies, these are called above-the line and include activities such as media advertisements and digital campaigns</a:t>
            </a:r>
          </a:p>
          <a:p>
            <a:pPr lvl="2"/>
            <a:r>
              <a:rPr lang="en-GB" dirty="0" smtClean="0"/>
              <a:t>Above-the-line </a:t>
            </a:r>
            <a:r>
              <a:rPr lang="en-GB" dirty="0"/>
              <a:t>activities are </a:t>
            </a:r>
            <a:r>
              <a:rPr lang="en-GB" dirty="0" smtClean="0"/>
              <a:t>normally more expensive</a:t>
            </a:r>
            <a:endParaRPr lang="en-GB" dirty="0"/>
          </a:p>
          <a:p>
            <a:pPr lvl="2"/>
            <a:endParaRPr lang="en-GB" dirty="0" smtClean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611560" y="2276872"/>
            <a:ext cx="648072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501008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will the cost of these 5 marketing activities vary?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8763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Internal influences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00808"/>
            <a:ext cx="7056784" cy="482453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GB" dirty="0" smtClean="0"/>
              <a:t>Availability of finance</a:t>
            </a:r>
          </a:p>
          <a:p>
            <a:pPr lvl="2"/>
            <a:r>
              <a:rPr lang="en-GB" dirty="0" smtClean="0"/>
              <a:t>A marketing budget will see a limit on the amount of money that can be spent on marketing activities in a given period of time</a:t>
            </a:r>
          </a:p>
          <a:p>
            <a:pPr lvl="2"/>
            <a:r>
              <a:rPr lang="en-GB" dirty="0" smtClean="0"/>
              <a:t>The size of the budget will determine the type and number of activities to be undertaken</a:t>
            </a:r>
          </a:p>
          <a:p>
            <a:pPr lvl="2"/>
            <a:r>
              <a:rPr lang="en-GB" dirty="0" smtClean="0"/>
              <a:t>The budget may be set as a percentage of revenue</a:t>
            </a:r>
          </a:p>
          <a:p>
            <a:pPr lvl="1"/>
            <a:r>
              <a:rPr lang="en-GB" dirty="0" smtClean="0"/>
              <a:t>Expertise of staff</a:t>
            </a:r>
          </a:p>
          <a:p>
            <a:pPr lvl="2"/>
            <a:r>
              <a:rPr lang="en-GB" dirty="0" smtClean="0"/>
              <a:t>A large business will have a marketing department with marketing experts employed who can undertake a wide range of activities. For example, there may be specialists in social media or public relations</a:t>
            </a:r>
          </a:p>
          <a:p>
            <a:pPr lvl="2"/>
            <a:r>
              <a:rPr lang="en-GB" dirty="0" smtClean="0"/>
              <a:t>A smaller business may lack expertise and rely on the use of external agencies or relatively straight forward activities such as blogs or flyers</a:t>
            </a:r>
          </a:p>
          <a:p>
            <a:pPr lvl="2"/>
            <a:endParaRPr lang="en-GB" dirty="0"/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3353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Internal influences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00808"/>
            <a:ext cx="7056784" cy="4824536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Size and culture of the business</a:t>
            </a:r>
          </a:p>
          <a:p>
            <a:pPr lvl="2"/>
            <a:r>
              <a:rPr lang="en-GB" dirty="0" smtClean="0"/>
              <a:t>The size of the business affects the size of the budget as well as the objective of the marketing activities e.g. a small business may only want to reach a small geographical area where a large business may require global marketing</a:t>
            </a:r>
          </a:p>
          <a:p>
            <a:pPr lvl="2"/>
            <a:r>
              <a:rPr lang="en-GB" dirty="0" smtClean="0"/>
              <a:t>The culture of a business will affect the way it wants to be viewed by customers e.g. offer a personal service or quick and efficient</a:t>
            </a:r>
          </a:p>
          <a:p>
            <a:pPr lvl="2"/>
            <a:r>
              <a:rPr lang="en-GB" dirty="0" smtClean="0"/>
              <a:t>Culture may also influence the marketing message e.g. is a business ethical, family run or innovative</a:t>
            </a:r>
          </a:p>
          <a:p>
            <a:pPr lvl="2"/>
            <a:endParaRPr lang="en-GB" dirty="0"/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5314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Activity</a:t>
            </a:r>
            <a:endParaRPr lang="en-GB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443620"/>
              </p:ext>
            </p:extLst>
          </p:nvPr>
        </p:nvGraphicFramePr>
        <p:xfrm>
          <a:off x="428300" y="2708920"/>
          <a:ext cx="7992888" cy="1950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08312"/>
                <a:gridCol w="2519967"/>
                <a:gridCol w="266460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Promotional Method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Cost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Predicted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resulting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 sales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Newspaper advertisement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£500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3500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Food Magazine Advertisement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£200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2500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Brochures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£250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Sampling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£350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5000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Sponsorship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£150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Trade display stand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£800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10000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Business cards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£100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3033" y="4941168"/>
            <a:ext cx="87914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When setting your promotional spending remember you might decide to have multiple purchases of one method i.e. 2 newspaper advertisements would cost you £1000.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dirty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How should Nihal spend his budget?</a:t>
            </a:r>
          </a:p>
        </p:txBody>
      </p:sp>
      <p:sp>
        <p:nvSpPr>
          <p:cNvPr id="5" name="Rectangle 4"/>
          <p:cNvSpPr/>
          <p:nvPr/>
        </p:nvSpPr>
        <p:spPr>
          <a:xfrm>
            <a:off x="173032" y="1720840"/>
            <a:ext cx="8503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Nihal is setting up a Sri Lankan cook in sauce business offering specialist sauces to deli’s and small food outlets across the north east of England. </a:t>
            </a:r>
            <a:r>
              <a:rPr lang="en-GB" altLang="en-US" dirty="0" smtClean="0"/>
              <a:t>He has just £2 500 to spend on promotions as part of his marketing activities.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8652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External influences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1720" y="1988840"/>
            <a:ext cx="6248400" cy="453650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The marketing activities of a business will be influenced by </a:t>
            </a:r>
            <a:r>
              <a:rPr lang="en-GB" dirty="0" smtClean="0"/>
              <a:t>external </a:t>
            </a:r>
            <a:r>
              <a:rPr lang="en-GB" dirty="0"/>
              <a:t>factors i.e. factors from </a:t>
            </a:r>
            <a:r>
              <a:rPr lang="en-GB" dirty="0" smtClean="0"/>
              <a:t>outside </a:t>
            </a:r>
            <a:r>
              <a:rPr lang="en-GB" dirty="0"/>
              <a:t>the business</a:t>
            </a:r>
          </a:p>
          <a:p>
            <a:r>
              <a:rPr lang="en-GB" dirty="0"/>
              <a:t>These </a:t>
            </a:r>
            <a:r>
              <a:rPr lang="en-GB" dirty="0" smtClean="0"/>
              <a:t>can not be controlled by the business</a:t>
            </a:r>
          </a:p>
          <a:p>
            <a:r>
              <a:rPr lang="en-GB" dirty="0" smtClean="0"/>
              <a:t>Can you identify 7 external factors?</a:t>
            </a:r>
          </a:p>
          <a:p>
            <a:pPr lvl="1"/>
            <a:r>
              <a:rPr lang="en-GB" dirty="0" smtClean="0"/>
              <a:t>S _ _ _ _ _</a:t>
            </a:r>
          </a:p>
          <a:p>
            <a:pPr lvl="1"/>
            <a:r>
              <a:rPr lang="en-GB" dirty="0" smtClean="0"/>
              <a:t>T _ _ _ _ _ _ _ _ _ _ _ _</a:t>
            </a:r>
          </a:p>
          <a:p>
            <a:pPr lvl="1"/>
            <a:r>
              <a:rPr lang="en-GB" dirty="0" smtClean="0"/>
              <a:t>E _ _ _ _ _ _ _</a:t>
            </a:r>
          </a:p>
          <a:p>
            <a:pPr lvl="1"/>
            <a:r>
              <a:rPr lang="en-GB" dirty="0" smtClean="0"/>
              <a:t>E _ _ _ _ _ _ _ _ _ _ _ _</a:t>
            </a:r>
          </a:p>
          <a:p>
            <a:pPr lvl="1"/>
            <a:r>
              <a:rPr lang="en-GB" dirty="0" smtClean="0"/>
              <a:t>P _ _ _ _ _ _ _ _</a:t>
            </a:r>
          </a:p>
          <a:p>
            <a:pPr lvl="1"/>
            <a:r>
              <a:rPr lang="en-GB" dirty="0" smtClean="0"/>
              <a:t>L _ _ _ _</a:t>
            </a:r>
          </a:p>
          <a:p>
            <a:pPr lvl="1"/>
            <a:r>
              <a:rPr lang="en-GB" dirty="0" smtClean="0"/>
              <a:t>E _ _ _ _ _ _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916832"/>
            <a:ext cx="17636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You will also consider these external factors in section C: Planning and developing a marketing campaign.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89518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External influences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704" y="1700808"/>
            <a:ext cx="7056784" cy="45365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Social </a:t>
            </a:r>
          </a:p>
          <a:p>
            <a:pPr lvl="1"/>
            <a:r>
              <a:rPr lang="en-GB" dirty="0" smtClean="0"/>
              <a:t>Buying habits e.g. online shopping</a:t>
            </a:r>
          </a:p>
          <a:p>
            <a:pPr lvl="1"/>
            <a:r>
              <a:rPr lang="en-GB" dirty="0" smtClean="0"/>
              <a:t>Family size e.g. packet sizes</a:t>
            </a:r>
          </a:p>
          <a:p>
            <a:pPr lvl="1"/>
            <a:r>
              <a:rPr lang="en-GB" dirty="0" smtClean="0"/>
              <a:t>Fashions and trends</a:t>
            </a:r>
          </a:p>
          <a:p>
            <a:pPr lvl="1"/>
            <a:r>
              <a:rPr lang="en-GB" dirty="0" smtClean="0"/>
              <a:t>Changing demographics e.g. migration or an ageing population</a:t>
            </a:r>
          </a:p>
          <a:p>
            <a:r>
              <a:rPr lang="en-GB" dirty="0" smtClean="0"/>
              <a:t>Technological</a:t>
            </a:r>
          </a:p>
          <a:p>
            <a:pPr lvl="1"/>
            <a:r>
              <a:rPr lang="en-GB" dirty="0" smtClean="0"/>
              <a:t>New product development/innovations</a:t>
            </a:r>
          </a:p>
          <a:p>
            <a:pPr lvl="1"/>
            <a:r>
              <a:rPr lang="en-GB" dirty="0" smtClean="0"/>
              <a:t>Marketing opportunities e.g. blogs, social media and viral marketing</a:t>
            </a:r>
          </a:p>
          <a:p>
            <a:pPr lvl="1"/>
            <a:r>
              <a:rPr lang="en-GB" dirty="0" smtClean="0"/>
              <a:t>Routes to market e.g. e-commerce and m-commerce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887244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4890</TotalTime>
  <Words>1084</Words>
  <Application>Microsoft Office PowerPoint</Application>
  <PresentationFormat>On-screen Show (4:3)</PresentationFormat>
  <Paragraphs>170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</vt:lpstr>
      <vt:lpstr> Influences on marketing activities</vt:lpstr>
      <vt:lpstr>Influences on marketing activities</vt:lpstr>
      <vt:lpstr>Marketing activities</vt:lpstr>
      <vt:lpstr>Internal influences</vt:lpstr>
      <vt:lpstr>Internal influences</vt:lpstr>
      <vt:lpstr>Internal influences</vt:lpstr>
      <vt:lpstr>Activity</vt:lpstr>
      <vt:lpstr>External influences</vt:lpstr>
      <vt:lpstr>External influences</vt:lpstr>
      <vt:lpstr>External influences</vt:lpstr>
      <vt:lpstr>External influences</vt:lpstr>
      <vt:lpstr>External influences</vt:lpstr>
      <vt:lpstr>Activity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423</cp:revision>
  <dcterms:created xsi:type="dcterms:W3CDTF">2009-08-01T13:37:35Z</dcterms:created>
  <dcterms:modified xsi:type="dcterms:W3CDTF">2017-02-12T15:01:00Z</dcterms:modified>
</cp:coreProperties>
</file>