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32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22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http://www.bbc.co.uk/news/business-34315643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351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431564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835696" y="4725144"/>
            <a:ext cx="7288882" cy="1368152"/>
          </a:xfrm>
        </p:spPr>
        <p:txBody>
          <a:bodyPr/>
          <a:lstStyle/>
          <a:p>
            <a:pPr algn="r"/>
            <a:r>
              <a:rPr lang="en-GB" sz="2800" dirty="0">
                <a:solidFill>
                  <a:srgbClr val="000000"/>
                </a:solidFill>
              </a:rPr>
              <a:t>Purpose of researching information to identify the needs and wants of customers</a:t>
            </a:r>
            <a:endParaRPr lang="en-GB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6916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B1</a:t>
            </a:r>
          </a:p>
          <a:p>
            <a:pPr algn="ctr"/>
            <a:r>
              <a:rPr lang="en-GB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Purpose of researching information to identify the needs and wants of customers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2411760" y="188640"/>
            <a:ext cx="6120680" cy="4143365"/>
            <a:chOff x="2411760" y="188640"/>
            <a:chExt cx="6120680" cy="4143365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792" y="188640"/>
              <a:ext cx="5648325" cy="3114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2411760" y="3501008"/>
              <a:ext cx="61206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/>
                <a:t>How would you try to discover if there is a market for this product?</a:t>
              </a:r>
              <a:endParaRPr lang="en-GB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7092280" cy="1143000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Purpose of researching information to identify the needs and wants of customers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this topic you will learn about</a:t>
            </a:r>
          </a:p>
          <a:p>
            <a:pPr lvl="1"/>
            <a:r>
              <a:rPr lang="en-GB" dirty="0" smtClean="0"/>
              <a:t>To identify target markets</a:t>
            </a:r>
          </a:p>
          <a:p>
            <a:pPr lvl="1"/>
            <a:r>
              <a:rPr lang="en-GB" dirty="0" smtClean="0"/>
              <a:t>To identify size, structure and trends in the market</a:t>
            </a:r>
          </a:p>
          <a:p>
            <a:pPr lvl="1"/>
            <a:r>
              <a:rPr lang="en-GB" dirty="0" smtClean="0"/>
              <a:t>To identify competition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2"/>
            <a:endParaRPr lang="en-GB" dirty="0"/>
          </a:p>
          <a:p>
            <a:pPr lvl="2"/>
            <a:endParaRPr lang="en-GB" dirty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Market research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Market research is the collection and analysis of data and information to inform a business about its market</a:t>
            </a:r>
          </a:p>
          <a:p>
            <a:r>
              <a:rPr lang="en-GB" sz="2000" dirty="0"/>
              <a:t>Primary market </a:t>
            </a:r>
            <a:r>
              <a:rPr lang="en-GB" sz="2000" dirty="0" smtClean="0"/>
              <a:t>research </a:t>
            </a:r>
            <a:r>
              <a:rPr lang="en-GB" sz="2000" dirty="0"/>
              <a:t>involves the collection of first hand data that did not exist before and therefore it is original data</a:t>
            </a:r>
          </a:p>
          <a:p>
            <a:r>
              <a:rPr lang="en-GB" sz="2000" dirty="0"/>
              <a:t>Secondary market research </a:t>
            </a:r>
            <a:r>
              <a:rPr lang="en-GB" sz="2000" dirty="0" smtClean="0"/>
              <a:t>is </a:t>
            </a:r>
            <a:r>
              <a:rPr lang="en-GB" sz="2000" dirty="0"/>
              <a:t>research that has already been undertaken by another organisation and therefore already exists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1988840"/>
            <a:ext cx="16561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In B2: Market research methods and use you will look at primary and secondary research in more detail.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12541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Purpose of researching information to identify the needs and wants of </a:t>
            </a:r>
            <a:r>
              <a:rPr lang="en-GB" sz="2400" dirty="0" smtClean="0">
                <a:solidFill>
                  <a:srgbClr val="000000"/>
                </a:solidFill>
              </a:rPr>
              <a:t>customers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2060848"/>
            <a:ext cx="6984776" cy="424847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Businesses will invest in market research to help inform marketing decisions</a:t>
            </a:r>
          </a:p>
          <a:p>
            <a:r>
              <a:rPr lang="en-GB" dirty="0" smtClean="0"/>
              <a:t>The purpose of market research includes:</a:t>
            </a:r>
          </a:p>
          <a:p>
            <a:pPr lvl="1"/>
            <a:r>
              <a:rPr lang="en-GB" dirty="0" smtClean="0"/>
              <a:t>To identify target markets</a:t>
            </a:r>
          </a:p>
          <a:p>
            <a:pPr lvl="2"/>
            <a:r>
              <a:rPr lang="en-GB" dirty="0" smtClean="0"/>
              <a:t>Target markets are a group of consumers who a product is aimed at</a:t>
            </a:r>
          </a:p>
          <a:p>
            <a:pPr lvl="2"/>
            <a:r>
              <a:rPr lang="en-GB" dirty="0" smtClean="0"/>
              <a:t>It will identify their characteristics e.g. gender, age and incomes</a:t>
            </a:r>
          </a:p>
          <a:p>
            <a:pPr lvl="2"/>
            <a:r>
              <a:rPr lang="en-GB" dirty="0" smtClean="0"/>
              <a:t>This will inform the marketing activities e.g. where to advertise and what price to charge</a:t>
            </a:r>
          </a:p>
          <a:p>
            <a:pPr lvl="2"/>
            <a:r>
              <a:rPr lang="en-GB" dirty="0" smtClean="0"/>
              <a:t>Understanding the target market is crucial to the effectiveness of a marketing campaign e.g. if a range of clothes is targeted at female professionals  and advertised in a TV guide this is unlikely to be effective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909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Purpose of researching information to identify the needs and wants of </a:t>
            </a:r>
            <a:r>
              <a:rPr lang="en-GB" sz="2400" dirty="0" smtClean="0">
                <a:solidFill>
                  <a:srgbClr val="000000"/>
                </a:solidFill>
              </a:rPr>
              <a:t>customers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2816"/>
            <a:ext cx="7128792" cy="460851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purpose of market research includes: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To identify size, structure and trends in the market</a:t>
            </a:r>
          </a:p>
          <a:p>
            <a:pPr lvl="2">
              <a:spcBef>
                <a:spcPts val="0"/>
              </a:spcBef>
            </a:pPr>
            <a:r>
              <a:rPr lang="en-GB" altLang="en-US" sz="1600" dirty="0" smtClean="0"/>
              <a:t>Market size is </a:t>
            </a:r>
            <a:r>
              <a:rPr lang="en-GB" altLang="en-US" sz="1600" dirty="0"/>
              <a:t>the total value or volume of sales in the market</a:t>
            </a:r>
            <a:r>
              <a:rPr lang="en-GB" altLang="en-US" sz="1600" dirty="0" smtClean="0"/>
              <a:t>. </a:t>
            </a:r>
            <a:r>
              <a:rPr lang="en-GB" altLang="en-US" sz="1600" dirty="0"/>
              <a:t>It can be measured in money terms e.g. £20 million or by the amount sold e.g. 1 </a:t>
            </a:r>
            <a:r>
              <a:rPr lang="en-GB" altLang="en-US" sz="1600" dirty="0" smtClean="0"/>
              <a:t>million cars</a:t>
            </a:r>
          </a:p>
          <a:p>
            <a:pPr lvl="2">
              <a:spcBef>
                <a:spcPts val="0"/>
              </a:spcBef>
            </a:pPr>
            <a:r>
              <a:rPr lang="en-GB" sz="1600" dirty="0" smtClean="0"/>
              <a:t>Market size will help identify the feasibility of a product as well as the necessary reach of the marketing activities e.g. mass or niche market</a:t>
            </a:r>
          </a:p>
          <a:p>
            <a:pPr lvl="2">
              <a:spcBef>
                <a:spcPts val="0"/>
              </a:spcBef>
            </a:pPr>
            <a:r>
              <a:rPr lang="en-GB" sz="1600" dirty="0" smtClean="0"/>
              <a:t>Market size will influence the methods of marketing used as well as the budget</a:t>
            </a:r>
          </a:p>
          <a:p>
            <a:pPr lvl="2">
              <a:spcBef>
                <a:spcPts val="0"/>
              </a:spcBef>
            </a:pPr>
            <a:r>
              <a:rPr lang="en-GB" sz="1600" dirty="0" smtClean="0"/>
              <a:t>Market structure is the characteristics of the market e.g. local, national or global, B2B or B2C, luxury or necessity and also the nature of the demographics</a:t>
            </a:r>
          </a:p>
          <a:p>
            <a:pPr lvl="2">
              <a:spcBef>
                <a:spcPts val="0"/>
              </a:spcBef>
            </a:pPr>
            <a:r>
              <a:rPr lang="en-GB" sz="1600" dirty="0" smtClean="0"/>
              <a:t>Structure will determine the appropriateness of different activities e.g. a local magazine or national paper</a:t>
            </a:r>
          </a:p>
          <a:p>
            <a:pPr lvl="2">
              <a:spcBef>
                <a:spcPts val="0"/>
              </a:spcBef>
            </a:pPr>
            <a:r>
              <a:rPr lang="en-GB" sz="1600" dirty="0" smtClean="0"/>
              <a:t>Trends will identify changes in size and structure over time as well as trends in consumer behaviour e.g. tastes and preferences, buying habits and use of technology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678064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Purpose of researching information to identify the needs and wants of </a:t>
            </a:r>
            <a:r>
              <a:rPr lang="en-GB" sz="2400" dirty="0" smtClean="0">
                <a:solidFill>
                  <a:srgbClr val="000000"/>
                </a:solidFill>
              </a:rPr>
              <a:t>customers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2816"/>
            <a:ext cx="7128792" cy="4608512"/>
          </a:xfrm>
        </p:spPr>
        <p:txBody>
          <a:bodyPr>
            <a:normAutofit/>
          </a:bodyPr>
          <a:lstStyle/>
          <a:p>
            <a:r>
              <a:rPr lang="en-GB" dirty="0" smtClean="0"/>
              <a:t>The purpose of market research includes:</a:t>
            </a:r>
          </a:p>
          <a:p>
            <a:pPr lvl="1">
              <a:spcBef>
                <a:spcPts val="0"/>
              </a:spcBef>
            </a:pPr>
            <a:r>
              <a:rPr lang="en-GB" sz="1800" dirty="0" smtClean="0"/>
              <a:t>To identify competition</a:t>
            </a:r>
          </a:p>
          <a:p>
            <a:pPr lvl="2">
              <a:spcBef>
                <a:spcPts val="0"/>
              </a:spcBef>
            </a:pPr>
            <a:r>
              <a:rPr lang="en-GB" dirty="0" smtClean="0"/>
              <a:t>Competition is other businesses that operate in the same or a similar market</a:t>
            </a:r>
          </a:p>
          <a:p>
            <a:pPr lvl="2">
              <a:spcBef>
                <a:spcPts val="0"/>
              </a:spcBef>
            </a:pPr>
            <a:r>
              <a:rPr lang="en-GB" dirty="0" smtClean="0"/>
              <a:t>Understanding the actions of competitors will help a business maintain a competitive advantage</a:t>
            </a:r>
          </a:p>
          <a:p>
            <a:pPr lvl="3">
              <a:spcBef>
                <a:spcPts val="0"/>
              </a:spcBef>
            </a:pPr>
            <a:r>
              <a:rPr lang="en-GB" sz="1800" dirty="0"/>
              <a:t>F</a:t>
            </a:r>
            <a:r>
              <a:rPr lang="en-GB" sz="1800" dirty="0" smtClean="0"/>
              <a:t>or example, bringing out new products to stay ahead of the competition or using price matching</a:t>
            </a:r>
          </a:p>
          <a:p>
            <a:pPr lvl="2">
              <a:spcBef>
                <a:spcPts val="0"/>
              </a:spcBef>
            </a:pPr>
            <a:r>
              <a:rPr lang="en-GB" dirty="0" smtClean="0"/>
              <a:t>Businesses will want to be proactive in their marketing rather than reactive</a:t>
            </a:r>
            <a:endParaRPr lang="en-GB" dirty="0"/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539552" y="2420888"/>
            <a:ext cx="648072" cy="86409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7504" y="3645024"/>
            <a:ext cx="1584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What is the benefit to supermarkets of researching competition?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975805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this topic you have learnt about</a:t>
            </a:r>
          </a:p>
          <a:p>
            <a:pPr lvl="1"/>
            <a:r>
              <a:rPr lang="en-GB" dirty="0"/>
              <a:t>To identify target markets</a:t>
            </a:r>
          </a:p>
          <a:p>
            <a:pPr lvl="1"/>
            <a:r>
              <a:rPr lang="en-GB" dirty="0"/>
              <a:t>To identify size, structure and trends in the market</a:t>
            </a:r>
          </a:p>
          <a:p>
            <a:pPr lvl="1"/>
            <a:r>
              <a:rPr lang="en-GB" dirty="0"/>
              <a:t>To identify competition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1720" y="476672"/>
            <a:ext cx="70922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00"/>
                </a:solidFill>
              </a:rPr>
              <a:t>Purpose of researching information to identify the needs and wants of customers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3730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5728</TotalTime>
  <Words>574</Words>
  <Application>Microsoft Office PowerPoint</Application>
  <PresentationFormat>On-screen Show (4:3)</PresentationFormat>
  <Paragraphs>51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</vt:lpstr>
      <vt:lpstr>Purpose of researching information to identify the needs and wants of customers</vt:lpstr>
      <vt:lpstr>Purpose of researching information to identify the needs and wants of customers</vt:lpstr>
      <vt:lpstr>Market research</vt:lpstr>
      <vt:lpstr>Purpose of researching information to identify the needs and wants of customers</vt:lpstr>
      <vt:lpstr>Purpose of researching information to identify the needs and wants of customers</vt:lpstr>
      <vt:lpstr>Purpose of researching information to identify the needs and wants of customers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413</cp:revision>
  <dcterms:created xsi:type="dcterms:W3CDTF">2009-08-01T13:37:35Z</dcterms:created>
  <dcterms:modified xsi:type="dcterms:W3CDTF">2017-02-12T15:00:56Z</dcterms:modified>
</cp:coreProperties>
</file>