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16"/>
  </p:notesMasterIdLst>
  <p:handoutMasterIdLst>
    <p:handoutMasterId r:id="rId17"/>
  </p:handoutMasterIdLst>
  <p:sldIdLst>
    <p:sldId id="256" r:id="rId2"/>
    <p:sldId id="257" r:id="rId3"/>
    <p:sldId id="260" r:id="rId4"/>
    <p:sldId id="264" r:id="rId5"/>
    <p:sldId id="259" r:id="rId6"/>
    <p:sldId id="261" r:id="rId7"/>
    <p:sldId id="262" r:id="rId8"/>
    <p:sldId id="265" r:id="rId9"/>
    <p:sldId id="266" r:id="rId10"/>
    <p:sldId id="267" r:id="rId11"/>
    <p:sldId id="268" r:id="rId12"/>
    <p:sldId id="269" r:id="rId13"/>
    <p:sldId id="270" r:id="rId14"/>
    <p:sldId id="258"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1932" y="-34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EB821DF-053F-465B-8A3A-5CCB1C0BA598}" type="datetimeFigureOut">
              <a:rPr lang="en-US" smtClean="0"/>
              <a:pPr/>
              <a:t>2/12/2017</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CE0150C-54B0-4ED9-BCD8-F1C664DC41E9}" type="slidenum">
              <a:rPr lang="en-GB" smtClean="0"/>
              <a:pPr/>
              <a:t>‹#›</a:t>
            </a:fld>
            <a:endParaRPr lang="en-GB"/>
          </a:p>
        </p:txBody>
      </p:sp>
    </p:spTree>
    <p:extLst>
      <p:ext uri="{BB962C8B-B14F-4D97-AF65-F5344CB8AC3E}">
        <p14:creationId xmlns:p14="http://schemas.microsoft.com/office/powerpoint/2010/main" val="21265296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B8CEB2A-435C-40BD-A696-09D1F949D5C5}" type="datetimeFigureOut">
              <a:rPr lang="en-US" smtClean="0"/>
              <a:pPr/>
              <a:t>2/12/2017</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A5C52F8-D14D-49FB-963A-D0594AB1E07D}" type="slidenum">
              <a:rPr lang="en-GB" smtClean="0"/>
              <a:pPr/>
              <a:t>‹#›</a:t>
            </a:fld>
            <a:endParaRPr lang="en-GB"/>
          </a:p>
        </p:txBody>
      </p:sp>
    </p:spTree>
    <p:extLst>
      <p:ext uri="{BB962C8B-B14F-4D97-AF65-F5344CB8AC3E}">
        <p14:creationId xmlns:p14="http://schemas.microsoft.com/office/powerpoint/2010/main" val="15802854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2A5C52F8-D14D-49FB-963A-D0594AB1E07D}" type="slidenum">
              <a:rPr lang="en-GB" smtClean="0"/>
              <a:pPr/>
              <a:t>1</a:t>
            </a:fld>
            <a:endParaRPr lang="en-GB"/>
          </a:p>
        </p:txBody>
      </p:sp>
    </p:spTree>
    <p:extLst>
      <p:ext uri="{BB962C8B-B14F-4D97-AF65-F5344CB8AC3E}">
        <p14:creationId xmlns:p14="http://schemas.microsoft.com/office/powerpoint/2010/main" val="2787223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F5550A80-C851-4AF5-964A-5266D0B6BC76}" type="slidenum">
              <a:rPr lang="en-US" smtClean="0"/>
              <a:pPr>
                <a:defRPr/>
              </a:pPr>
              <a:t>4</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http://www.bbc.co.uk/news/business-33205905</a:t>
            </a:r>
          </a:p>
          <a:p>
            <a:pPr marL="0" marR="0" indent="0" algn="l" defTabSz="914400" rtl="0" eaLnBrk="1" fontAlgn="auto" latinLnBrk="0" hangingPunct="1">
              <a:lnSpc>
                <a:spcPct val="100000"/>
              </a:lnSpc>
              <a:spcBef>
                <a:spcPts val="0"/>
              </a:spcBef>
              <a:spcAft>
                <a:spcPts val="0"/>
              </a:spcAft>
              <a:buClrTx/>
              <a:buSzTx/>
              <a:buFontTx/>
              <a:buNone/>
              <a:tabLst/>
              <a:defRPr/>
            </a:pPr>
            <a:r>
              <a:rPr lang="en-GB" b="1" dirty="0" smtClean="0"/>
              <a:t>Navigating the potentially murky world of online reviews</a:t>
            </a:r>
          </a:p>
          <a:p>
            <a:endParaRPr lang="en-GB" dirty="0"/>
          </a:p>
        </p:txBody>
      </p:sp>
      <p:sp>
        <p:nvSpPr>
          <p:cNvPr id="4" name="Slide Number Placeholder 3"/>
          <p:cNvSpPr>
            <a:spLocks noGrp="1"/>
          </p:cNvSpPr>
          <p:nvPr>
            <p:ph type="sldNum" sz="quarter" idx="10"/>
          </p:nvPr>
        </p:nvSpPr>
        <p:spPr/>
        <p:txBody>
          <a:bodyPr/>
          <a:lstStyle/>
          <a:p>
            <a:fld id="{2A5C52F8-D14D-49FB-963A-D0594AB1E07D}" type="slidenum">
              <a:rPr lang="en-GB" smtClean="0"/>
              <a:pPr/>
              <a:t>9</a:t>
            </a:fld>
            <a:endParaRPr lang="en-GB"/>
          </a:p>
        </p:txBody>
      </p:sp>
    </p:spTree>
    <p:extLst>
      <p:ext uri="{BB962C8B-B14F-4D97-AF65-F5344CB8AC3E}">
        <p14:creationId xmlns:p14="http://schemas.microsoft.com/office/powerpoint/2010/main" val="31292610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31748" name="Slide Number Placeholder 3"/>
          <p:cNvSpPr>
            <a:spLocks noGrp="1"/>
          </p:cNvSpPr>
          <p:nvPr>
            <p:ph type="sldNum" sz="quarter" idx="5"/>
          </p:nvPr>
        </p:nvSpPr>
        <p:spPr/>
        <p:txBody>
          <a:bodyPr/>
          <a:lstStyle/>
          <a:p>
            <a:pPr>
              <a:defRPr/>
            </a:pPr>
            <a:fld id="{26462BA5-8761-413E-A4EA-B8355EF7FC92}" type="slidenum">
              <a:rPr lang="en-GB" smtClean="0"/>
              <a:pPr>
                <a:defRPr/>
              </a:pPr>
              <a:t>11</a:t>
            </a:fld>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32772" name="Slide Number Placeholder 3"/>
          <p:cNvSpPr>
            <a:spLocks noGrp="1"/>
          </p:cNvSpPr>
          <p:nvPr>
            <p:ph type="sldNum" sz="quarter" idx="5"/>
          </p:nvPr>
        </p:nvSpPr>
        <p:spPr/>
        <p:txBody>
          <a:bodyPr/>
          <a:lstStyle/>
          <a:p>
            <a:pPr>
              <a:defRPr/>
            </a:pPr>
            <a:fld id="{3ECA96E3-4A38-46D3-9828-49864A4B5897}" type="slidenum">
              <a:rPr lang="en-GB" smtClean="0"/>
              <a:pPr>
                <a:defRPr/>
              </a:pPr>
              <a:t>12</a:t>
            </a:fld>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31748" name="Slide Number Placeholder 3"/>
          <p:cNvSpPr>
            <a:spLocks noGrp="1"/>
          </p:cNvSpPr>
          <p:nvPr>
            <p:ph type="sldNum" sz="quarter" idx="5"/>
          </p:nvPr>
        </p:nvSpPr>
        <p:spPr/>
        <p:txBody>
          <a:bodyPr/>
          <a:lstStyle/>
          <a:p>
            <a:pPr>
              <a:defRPr/>
            </a:pPr>
            <a:fld id="{03710A77-BDBD-43F3-9A73-B2F804D764EB}" type="slidenum">
              <a:rPr lang="en-GB" smtClean="0"/>
              <a:pPr>
                <a:defRPr/>
              </a:pPr>
              <a:t>13</a:t>
            </a:fld>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11"/>
          <p:cNvGrpSpPr/>
          <p:nvPr/>
        </p:nvGrpSpPr>
        <p:grpSpPr>
          <a:xfrm>
            <a:off x="0" y="0"/>
            <a:ext cx="9144000" cy="6400800"/>
            <a:chOff x="0" y="0"/>
            <a:chExt cx="9144000" cy="6400800"/>
          </a:xfrm>
        </p:grpSpPr>
        <p:sp>
          <p:nvSpPr>
            <p:cNvPr id="16" name="Rectangle 15"/>
            <p:cNvSpPr/>
            <p:nvPr/>
          </p:nvSpPr>
          <p:spPr>
            <a:xfrm>
              <a:off x="1828800" y="4572000"/>
              <a:ext cx="6858000" cy="1828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8" name="Group 10"/>
            <p:cNvGrpSpPr/>
            <p:nvPr/>
          </p:nvGrpSpPr>
          <p:grpSpPr>
            <a:xfrm>
              <a:off x="0" y="0"/>
              <a:ext cx="9144000" cy="6400800"/>
              <a:chOff x="0" y="0"/>
              <a:chExt cx="9144000" cy="6400800"/>
            </a:xfrm>
          </p:grpSpPr>
          <p:sp>
            <p:nvSpPr>
              <p:cNvPr id="15" name="Rectangle 14"/>
              <p:cNvSpPr/>
              <p:nvPr/>
            </p:nvSpPr>
            <p:spPr>
              <a:xfrm>
                <a:off x="0" y="0"/>
                <a:ext cx="1828800" cy="64008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0" y="4572000"/>
                <a:ext cx="9144000" cy="1828800"/>
              </a:xfrm>
              <a:prstGeom prst="rect">
                <a:avLst/>
              </a:prstGeom>
              <a:solidFill>
                <a:schemeClr val="accent1"/>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3" name="Rectangle 12"/>
            <p:cNvSpPr/>
            <p:nvPr/>
          </p:nvSpPr>
          <p:spPr>
            <a:xfrm>
              <a:off x="0" y="4572000"/>
              <a:ext cx="1828800" cy="1828800"/>
            </a:xfrm>
            <a:prstGeom prst="rect">
              <a:avLst/>
            </a:pr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4" name="Date Placeholder 3"/>
          <p:cNvSpPr>
            <a:spLocks noGrp="1"/>
          </p:cNvSpPr>
          <p:nvPr>
            <p:ph type="dt" sz="half" idx="10"/>
          </p:nvPr>
        </p:nvSpPr>
        <p:spPr>
          <a:xfrm>
            <a:off x="6934200" y="6553200"/>
            <a:ext cx="1676400" cy="228600"/>
          </a:xfrm>
        </p:spPr>
        <p:txBody>
          <a:bodyPr vert="horz" lIns="91440" tIns="45720" rIns="91440" bIns="45720" rtlCol="0" anchor="t" anchorCtr="0"/>
          <a:lstStyle>
            <a:lvl1pPr marL="0" algn="r" defTabSz="914400" rtl="0" eaLnBrk="1" latinLnBrk="0" hangingPunct="1">
              <a:defRPr sz="900" kern="1200" cap="small" baseline="0">
                <a:solidFill>
                  <a:sysClr val="windowText" lastClr="000000"/>
                </a:solidFill>
                <a:latin typeface="+mj-lt"/>
                <a:ea typeface="+mn-ea"/>
                <a:cs typeface="+mn-cs"/>
              </a:defRPr>
            </a:lvl1pPr>
          </a:lstStyle>
          <a:p>
            <a:fld id="{E36CFC58-D41E-4E24-AFF6-FC4432159365}" type="datetime1">
              <a:rPr lang="en-US" smtClean="0"/>
              <a:pPr/>
              <a:t>2/12/2017</a:t>
            </a:fld>
            <a:endParaRPr lang="en-GB"/>
          </a:p>
        </p:txBody>
      </p:sp>
      <p:sp>
        <p:nvSpPr>
          <p:cNvPr id="5" name="Footer Placeholder 4"/>
          <p:cNvSpPr>
            <a:spLocks noGrp="1"/>
          </p:cNvSpPr>
          <p:nvPr>
            <p:ph type="ftr" sz="quarter" idx="11"/>
          </p:nvPr>
        </p:nvSpPr>
        <p:spPr>
          <a:xfrm>
            <a:off x="1891553" y="6553200"/>
            <a:ext cx="1676400" cy="228600"/>
          </a:xfrm>
        </p:spPr>
        <p:txBody>
          <a:bodyPr anchor="t" anchorCtr="0"/>
          <a:lstStyle>
            <a:lvl1pPr>
              <a:defRPr>
                <a:solidFill>
                  <a:sysClr val="windowText" lastClr="000000"/>
                </a:solidFill>
              </a:defRPr>
            </a:lvl1pPr>
          </a:lstStyle>
          <a:p>
            <a:r>
              <a:rPr lang="en-GB" smtClean="0"/>
              <a:t>1.4.1 The meaning of market failure</a:t>
            </a:r>
            <a:endParaRPr lang="en-GB"/>
          </a:p>
        </p:txBody>
      </p:sp>
      <p:sp>
        <p:nvSpPr>
          <p:cNvPr id="6" name="Slide Number Placeholder 5"/>
          <p:cNvSpPr>
            <a:spLocks noGrp="1"/>
          </p:cNvSpPr>
          <p:nvPr>
            <p:ph type="sldNum" sz="quarter" idx="12"/>
          </p:nvPr>
        </p:nvSpPr>
        <p:spPr>
          <a:xfrm>
            <a:off x="4870076" y="6553200"/>
            <a:ext cx="762000" cy="228600"/>
          </a:xfrm>
          <a:noFill/>
          <a:ln>
            <a:noFill/>
          </a:ln>
          <a:effectLst/>
        </p:spPr>
        <p:txBody>
          <a:bodyPr/>
          <a:lstStyle>
            <a:lvl1pPr algn="ctr">
              <a:defRPr sz="900" kern="1200" cap="small" baseline="0">
                <a:solidFill>
                  <a:sysClr val="windowText" lastClr="000000"/>
                </a:solidFill>
                <a:latin typeface="+mj-lt"/>
                <a:ea typeface="+mn-ea"/>
                <a:cs typeface="+mn-cs"/>
              </a:defRPr>
            </a:lvl1pPr>
          </a:lstStyle>
          <a:p>
            <a:fld id="{7A52EB75-A76F-4F4A-9051-0F946D070F9F}" type="slidenum">
              <a:rPr lang="en-GB" smtClean="0"/>
              <a:pPr/>
              <a:t>‹#›</a:t>
            </a:fld>
            <a:endParaRPr lang="en-GB"/>
          </a:p>
        </p:txBody>
      </p:sp>
      <p:sp>
        <p:nvSpPr>
          <p:cNvPr id="3" name="Subtitle 2"/>
          <p:cNvSpPr>
            <a:spLocks noGrp="1"/>
          </p:cNvSpPr>
          <p:nvPr>
            <p:ph type="subTitle" idx="1"/>
          </p:nvPr>
        </p:nvSpPr>
        <p:spPr>
          <a:xfrm>
            <a:off x="1905000" y="5867400"/>
            <a:ext cx="6570722" cy="457200"/>
          </a:xfrm>
        </p:spPr>
        <p:txBody>
          <a:bodyPr>
            <a:normAutofit/>
            <a:scene3d>
              <a:camera prst="orthographicFront"/>
              <a:lightRig rig="soft" dir="t">
                <a:rot lat="0" lon="0" rev="10800000"/>
              </a:lightRig>
            </a:scene3d>
            <a:sp3d>
              <a:contourClr>
                <a:srgbClr val="DDDDDD"/>
              </a:contourClr>
            </a:sp3d>
          </a:bodyPr>
          <a:lstStyle>
            <a:lvl1pPr marL="0" indent="0" algn="l">
              <a:spcBef>
                <a:spcPts val="0"/>
              </a:spcBef>
              <a:buNone/>
              <a:defRPr sz="2000">
                <a:solidFill>
                  <a:schemeClr val="tx1">
                    <a:alpha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2" name="Title 1"/>
          <p:cNvSpPr>
            <a:spLocks noGrp="1"/>
          </p:cNvSpPr>
          <p:nvPr>
            <p:ph type="ctrTitle"/>
          </p:nvPr>
        </p:nvSpPr>
        <p:spPr>
          <a:xfrm>
            <a:off x="1905000" y="4648200"/>
            <a:ext cx="6553200" cy="1219200"/>
          </a:xfrm>
        </p:spPr>
        <p:txBody>
          <a:bodyPr anchor="b" anchorCtr="0">
            <a:noAutofit/>
          </a:bodyPr>
          <a:lstStyle>
            <a:lvl1pPr algn="l">
              <a:defRPr sz="3600"/>
            </a:lvl1pPr>
          </a:lstStyle>
          <a:p>
            <a:r>
              <a:rPr lang="en-US" smtClean="0"/>
              <a:t>Click to edit Master title style</a:t>
            </a: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33B1D897-2DBC-4702-862E-63BEA7C3BA98}" type="datetime1">
              <a:rPr lang="en-US" smtClean="0"/>
              <a:pPr/>
              <a:t>2/12/2017</a:t>
            </a:fld>
            <a:endParaRPr lang="en-GB"/>
          </a:p>
        </p:txBody>
      </p:sp>
      <p:sp>
        <p:nvSpPr>
          <p:cNvPr id="5" name="Footer Placeholder 4"/>
          <p:cNvSpPr>
            <a:spLocks noGrp="1"/>
          </p:cNvSpPr>
          <p:nvPr>
            <p:ph type="ftr" sz="quarter" idx="11"/>
          </p:nvPr>
        </p:nvSpPr>
        <p:spPr/>
        <p:txBody>
          <a:bodyPr/>
          <a:lstStyle/>
          <a:p>
            <a:r>
              <a:rPr lang="en-GB" smtClean="0"/>
              <a:t>1.4.1 The meaning of market failure</a:t>
            </a:r>
            <a:endParaRPr lang="en-GB"/>
          </a:p>
        </p:txBody>
      </p:sp>
      <p:sp>
        <p:nvSpPr>
          <p:cNvPr id="6" name="Slide Number Placeholder 5"/>
          <p:cNvSpPr>
            <a:spLocks noGrp="1"/>
          </p:cNvSpPr>
          <p:nvPr>
            <p:ph type="sldNum" sz="quarter" idx="12"/>
          </p:nvPr>
        </p:nvSpPr>
        <p:spPr/>
        <p:txBody>
          <a:bodyPr/>
          <a:lstStyle/>
          <a:p>
            <a:fld id="{7A52EB75-A76F-4F4A-9051-0F946D070F9F}"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7" name="Group 10"/>
          <p:cNvGrpSpPr/>
          <p:nvPr/>
        </p:nvGrpSpPr>
        <p:grpSpPr>
          <a:xfrm>
            <a:off x="0" y="0"/>
            <a:ext cx="9144000" cy="6858000"/>
            <a:chOff x="-442912" y="457200"/>
            <a:chExt cx="9144000" cy="6858000"/>
          </a:xfrm>
        </p:grpSpPr>
        <p:sp>
          <p:nvSpPr>
            <p:cNvPr id="18" name="Rectangle 17"/>
            <p:cNvSpPr/>
            <p:nvPr/>
          </p:nvSpPr>
          <p:spPr>
            <a:xfrm>
              <a:off x="-442912" y="457200"/>
              <a:ext cx="9129712" cy="1676400"/>
            </a:xfrm>
            <a:prstGeom prst="rect">
              <a:avLst/>
            </a:prstGeom>
            <a:solidFill>
              <a:schemeClr val="accent3"/>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9" name="Rectangle 18"/>
            <p:cNvSpPr/>
            <p:nvPr/>
          </p:nvSpPr>
          <p:spPr>
            <a:xfrm>
              <a:off x="6872288" y="457200"/>
              <a:ext cx="18288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0" name="Rectangle 19"/>
            <p:cNvSpPr/>
            <p:nvPr/>
          </p:nvSpPr>
          <p:spPr>
            <a:xfrm>
              <a:off x="6872288" y="457200"/>
              <a:ext cx="1828800" cy="1676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1" name="Oval 20"/>
            <p:cNvSpPr/>
            <p:nvPr/>
          </p:nvSpPr>
          <p:spPr>
            <a:xfrm>
              <a:off x="7367588" y="876300"/>
              <a:ext cx="838200" cy="838200"/>
            </a:xfrm>
            <a:prstGeom prst="ellips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Vertical Title 1"/>
          <p:cNvSpPr>
            <a:spLocks noGrp="1"/>
          </p:cNvSpPr>
          <p:nvPr>
            <p:ph type="title" orient="vert"/>
          </p:nvPr>
        </p:nvSpPr>
        <p:spPr>
          <a:xfrm>
            <a:off x="7467600" y="2298700"/>
            <a:ext cx="1447800" cy="3827463"/>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533400" y="2286000"/>
            <a:ext cx="5943600" cy="38401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54480207-6D92-4A2E-8D1F-CF32E9980CCB}" type="datetime1">
              <a:rPr lang="en-US" smtClean="0"/>
              <a:pPr/>
              <a:t>2/12/2017</a:t>
            </a:fld>
            <a:endParaRPr lang="en-GB"/>
          </a:p>
        </p:txBody>
      </p:sp>
      <p:sp>
        <p:nvSpPr>
          <p:cNvPr id="5" name="Footer Placeholder 4"/>
          <p:cNvSpPr>
            <a:spLocks noGrp="1"/>
          </p:cNvSpPr>
          <p:nvPr>
            <p:ph type="ftr" sz="quarter" idx="11"/>
          </p:nvPr>
        </p:nvSpPr>
        <p:spPr/>
        <p:txBody>
          <a:bodyPr/>
          <a:lstStyle/>
          <a:p>
            <a:r>
              <a:rPr lang="en-GB" smtClean="0"/>
              <a:t>1.4.1 The meaning of market failure</a:t>
            </a:r>
            <a:endParaRPr lang="en-GB"/>
          </a:p>
        </p:txBody>
      </p:sp>
      <p:sp>
        <p:nvSpPr>
          <p:cNvPr id="6" name="Slide Number Placeholder 5"/>
          <p:cNvSpPr>
            <a:spLocks noGrp="1"/>
          </p:cNvSpPr>
          <p:nvPr>
            <p:ph type="sldNum" sz="quarter" idx="12"/>
          </p:nvPr>
        </p:nvSpPr>
        <p:spPr>
          <a:xfrm>
            <a:off x="7848600" y="533400"/>
            <a:ext cx="762000" cy="609600"/>
          </a:xfrm>
        </p:spPr>
        <p:txBody>
          <a:bodyPr/>
          <a:lstStyle/>
          <a:p>
            <a:fld id="{7A52EB75-A76F-4F4A-9051-0F946D070F9F}"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6187390D-D41A-4EC6-AEB6-D9B2B746EC70}" type="datetime1">
              <a:rPr lang="en-US" smtClean="0"/>
              <a:pPr/>
              <a:t>2/12/2017</a:t>
            </a:fld>
            <a:endParaRPr lang="en-GB"/>
          </a:p>
        </p:txBody>
      </p:sp>
      <p:sp>
        <p:nvSpPr>
          <p:cNvPr id="5" name="Footer Placeholder 4"/>
          <p:cNvSpPr>
            <a:spLocks noGrp="1"/>
          </p:cNvSpPr>
          <p:nvPr>
            <p:ph type="ftr" sz="quarter" idx="11"/>
          </p:nvPr>
        </p:nvSpPr>
        <p:spPr/>
        <p:txBody>
          <a:bodyPr/>
          <a:lstStyle/>
          <a:p>
            <a:r>
              <a:rPr lang="en-GB" smtClean="0"/>
              <a:t>1.4.1 The meaning of market failure</a:t>
            </a:r>
            <a:endParaRPr lang="en-GB"/>
          </a:p>
        </p:txBody>
      </p:sp>
      <p:sp>
        <p:nvSpPr>
          <p:cNvPr id="6" name="Slide Number Placeholder 5"/>
          <p:cNvSpPr>
            <a:spLocks noGrp="1"/>
          </p:cNvSpPr>
          <p:nvPr>
            <p:ph type="sldNum" sz="quarter" idx="12"/>
          </p:nvPr>
        </p:nvSpPr>
        <p:spPr/>
        <p:txBody>
          <a:bodyPr/>
          <a:lstStyle/>
          <a:p>
            <a:fld id="{7A52EB75-A76F-4F4A-9051-0F946D070F9F}"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10" name="Group 10"/>
          <p:cNvGrpSpPr/>
          <p:nvPr/>
        </p:nvGrpSpPr>
        <p:grpSpPr>
          <a:xfrm>
            <a:off x="0" y="0"/>
            <a:ext cx="9144000" cy="6858000"/>
            <a:chOff x="0" y="0"/>
            <a:chExt cx="9144000" cy="6858000"/>
          </a:xfrm>
        </p:grpSpPr>
        <p:sp>
          <p:nvSpPr>
            <p:cNvPr id="7" name="Rectangle 6"/>
            <p:cNvSpPr/>
            <p:nvPr/>
          </p:nvSpPr>
          <p:spPr>
            <a:xfrm>
              <a:off x="0" y="0"/>
              <a:ext cx="182880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0" y="2514600"/>
              <a:ext cx="1828800" cy="1828800"/>
            </a:xfrm>
            <a:prstGeom prst="rect">
              <a:avLst/>
            </a:pr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a:xfrm>
              <a:off x="1828800" y="2514600"/>
              <a:ext cx="7315200" cy="1828800"/>
            </a:xfrm>
            <a:prstGeom prst="rect">
              <a:avLst/>
            </a:prstGeom>
            <a:solidFill>
              <a:schemeClr val="accent1"/>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grpSp>
      <p:sp>
        <p:nvSpPr>
          <p:cNvPr id="2" name="Title 1"/>
          <p:cNvSpPr>
            <a:spLocks noGrp="1"/>
          </p:cNvSpPr>
          <p:nvPr>
            <p:ph type="title"/>
          </p:nvPr>
        </p:nvSpPr>
        <p:spPr>
          <a:xfrm>
            <a:off x="1905000" y="2667000"/>
            <a:ext cx="6629400" cy="1143000"/>
          </a:xfrm>
        </p:spPr>
        <p:txBody>
          <a:bodyPr vert="horz" lIns="91440" tIns="45720" rIns="91440" bIns="45720" rtlCol="0" anchor="b" anchorCtr="0">
            <a:noAutofit/>
          </a:bodyPr>
          <a:lstStyle>
            <a:lvl1pPr algn="l" defTabSz="914400" rtl="0" eaLnBrk="1" latinLnBrk="0" hangingPunct="1">
              <a:spcBef>
                <a:spcPct val="0"/>
              </a:spcBef>
              <a:buNone/>
              <a:defRPr sz="3600" kern="1200" cap="small" spc="200" baseline="0">
                <a:solidFill>
                  <a:schemeClr val="tx1"/>
                </a:solidFill>
                <a:latin typeface="+mj-lt"/>
                <a:ea typeface="+mj-ea"/>
                <a:cs typeface="+mj-cs"/>
              </a:defRPr>
            </a:lvl1pPr>
          </a:lstStyle>
          <a:p>
            <a:r>
              <a:rPr lang="en-US" smtClean="0"/>
              <a:t>Click to edit Master title style</a:t>
            </a:r>
            <a:endParaRPr/>
          </a:p>
        </p:txBody>
      </p:sp>
      <p:sp>
        <p:nvSpPr>
          <p:cNvPr id="3" name="Text Placeholder 2"/>
          <p:cNvSpPr>
            <a:spLocks noGrp="1"/>
          </p:cNvSpPr>
          <p:nvPr>
            <p:ph type="body" idx="1"/>
          </p:nvPr>
        </p:nvSpPr>
        <p:spPr>
          <a:xfrm>
            <a:off x="152400" y="4495800"/>
            <a:ext cx="1524000" cy="2057400"/>
          </a:xfrm>
        </p:spPr>
        <p:txBody>
          <a:bodyPr vert="horz" lIns="91440" tIns="45720" rIns="91440" bIns="45720" rtlCol="0">
            <a:normAutofit/>
          </a:bodyPr>
          <a:lstStyle>
            <a:lvl1pPr marL="0" indent="0">
              <a:lnSpc>
                <a:spcPct val="200000"/>
              </a:lnSpc>
              <a:buNone/>
              <a:defRPr sz="1600" b="1" kern="1200">
                <a:solidFill>
                  <a:srgbClr val="000000">
                    <a:alpha val="50196"/>
                  </a:srgbClr>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lvl="0" indent="0" algn="l" defTabSz="914400" rtl="0" eaLnBrk="1" latinLnBrk="0" hangingPunct="1">
              <a:lnSpc>
                <a:spcPct val="150000"/>
              </a:lnSpc>
              <a:spcBef>
                <a:spcPts val="1800"/>
              </a:spcBef>
              <a:buClr>
                <a:schemeClr val="accent1"/>
              </a:buClr>
              <a:buSzPct val="80000"/>
              <a:buFont typeface="Wingdings" pitchFamily="2" charset="2"/>
              <a:buNone/>
            </a:pPr>
            <a:r>
              <a:rPr lang="en-US" smtClean="0"/>
              <a:t>Click to edit Master text styles</a:t>
            </a:r>
          </a:p>
        </p:txBody>
      </p:sp>
      <p:sp>
        <p:nvSpPr>
          <p:cNvPr id="4" name="Date Placeholder 3"/>
          <p:cNvSpPr>
            <a:spLocks noGrp="1"/>
          </p:cNvSpPr>
          <p:nvPr>
            <p:ph type="dt" sz="half" idx="10"/>
          </p:nvPr>
        </p:nvSpPr>
        <p:spPr>
          <a:xfrm>
            <a:off x="6931152" y="6556248"/>
            <a:ext cx="1673352" cy="228600"/>
          </a:xfrm>
        </p:spPr>
        <p:txBody>
          <a:bodyPr/>
          <a:lstStyle/>
          <a:p>
            <a:fld id="{5CF2AD47-6B98-4D82-867D-CD86E57DF61A}" type="datetime1">
              <a:rPr lang="en-US" smtClean="0"/>
              <a:pPr/>
              <a:t>2/12/2017</a:t>
            </a:fld>
            <a:endParaRPr lang="en-GB"/>
          </a:p>
        </p:txBody>
      </p:sp>
      <p:sp>
        <p:nvSpPr>
          <p:cNvPr id="5" name="Footer Placeholder 4"/>
          <p:cNvSpPr>
            <a:spLocks noGrp="1"/>
          </p:cNvSpPr>
          <p:nvPr>
            <p:ph type="ftr" sz="quarter" idx="11"/>
          </p:nvPr>
        </p:nvSpPr>
        <p:spPr>
          <a:xfrm>
            <a:off x="1892808" y="6556248"/>
            <a:ext cx="1673352" cy="228600"/>
          </a:xfrm>
        </p:spPr>
        <p:txBody>
          <a:bodyPr/>
          <a:lstStyle/>
          <a:p>
            <a:r>
              <a:rPr lang="en-GB" smtClean="0"/>
              <a:t>1.4.1 The meaning of market failure</a:t>
            </a:r>
            <a:endParaRPr lang="en-GB"/>
          </a:p>
        </p:txBody>
      </p:sp>
      <p:sp>
        <p:nvSpPr>
          <p:cNvPr id="6" name="Slide Number Placeholder 5"/>
          <p:cNvSpPr>
            <a:spLocks noGrp="1"/>
          </p:cNvSpPr>
          <p:nvPr>
            <p:ph type="sldNum" sz="quarter" idx="12"/>
          </p:nvPr>
        </p:nvSpPr>
        <p:spPr>
          <a:xfrm>
            <a:off x="4867656" y="6556248"/>
            <a:ext cx="762000" cy="228600"/>
          </a:xfrm>
          <a:noFill/>
          <a:ln>
            <a:noFill/>
          </a:ln>
          <a:effectLst/>
        </p:spPr>
        <p:txBody>
          <a:bodyPr vert="horz" lIns="91440" tIns="45720" rIns="91440" bIns="45720" rtlCol="0" anchor="ctr"/>
          <a:lstStyle>
            <a:lvl1pPr marL="0" algn="ctr" defTabSz="914400" rtl="0" eaLnBrk="1" latinLnBrk="0" hangingPunct="1">
              <a:defRPr sz="900" kern="1200" cap="small" baseline="0">
                <a:solidFill>
                  <a:sysClr val="windowText" lastClr="000000"/>
                </a:solidFill>
                <a:latin typeface="+mj-lt"/>
                <a:ea typeface="+mn-ea"/>
                <a:cs typeface="+mn-cs"/>
              </a:defRPr>
            </a:lvl1pPr>
          </a:lstStyle>
          <a:p>
            <a:fld id="{7A52EB75-A76F-4F4A-9051-0F946D070F9F}"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438400" y="228600"/>
            <a:ext cx="6248400"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2438400" y="2298700"/>
            <a:ext cx="2971800" cy="3827463"/>
          </a:xfrm>
        </p:spPr>
        <p:txBody>
          <a:bodyPr>
            <a:normAutofit/>
          </a:bodyPr>
          <a:lstStyle>
            <a:lvl1pPr marL="228600" indent="-228600">
              <a:defRPr sz="1800"/>
            </a:lvl1pPr>
            <a:lvl2pPr marL="457200" indent="-228600">
              <a:defRPr sz="1800"/>
            </a:lvl2pPr>
            <a:lvl3pPr marL="685800" indent="-228600">
              <a:defRPr sz="1800"/>
            </a:lvl3pPr>
            <a:lvl4pPr marL="914400" indent="-228600">
              <a:defRPr sz="1800"/>
            </a:lvl4pPr>
            <a:lvl5pPr marL="1143000" indent="-228600">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5715000" y="2298700"/>
            <a:ext cx="2971800" cy="3827463"/>
          </a:xfrm>
        </p:spPr>
        <p:txBody>
          <a:bodyPr>
            <a:normAutofit/>
          </a:bodyPr>
          <a:lstStyle>
            <a:lvl1pPr marL="228600" indent="-228600">
              <a:defRPr sz="1800"/>
            </a:lvl1pPr>
            <a:lvl2pPr marL="457200" indent="-228600">
              <a:defRPr sz="1800"/>
            </a:lvl2pPr>
            <a:lvl3pPr marL="685800" indent="-228600">
              <a:defRPr sz="1800"/>
            </a:lvl3pPr>
            <a:lvl4pPr marL="914400" indent="-228600">
              <a:defRPr sz="1800"/>
            </a:lvl4pPr>
            <a:lvl5pPr marL="1143000" indent="-228600">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F5C68903-366D-460B-9AD5-00399F5CA010}" type="datetime1">
              <a:rPr lang="en-US" smtClean="0"/>
              <a:pPr/>
              <a:t>2/12/2017</a:t>
            </a:fld>
            <a:endParaRPr lang="en-GB"/>
          </a:p>
        </p:txBody>
      </p:sp>
      <p:sp>
        <p:nvSpPr>
          <p:cNvPr id="6" name="Footer Placeholder 5"/>
          <p:cNvSpPr>
            <a:spLocks noGrp="1"/>
          </p:cNvSpPr>
          <p:nvPr>
            <p:ph type="ftr" sz="quarter" idx="11"/>
          </p:nvPr>
        </p:nvSpPr>
        <p:spPr/>
        <p:txBody>
          <a:bodyPr/>
          <a:lstStyle/>
          <a:p>
            <a:r>
              <a:rPr lang="en-GB" smtClean="0"/>
              <a:t>1.4.1 The meaning of market failure</a:t>
            </a:r>
            <a:endParaRPr lang="en-GB"/>
          </a:p>
        </p:txBody>
      </p:sp>
      <p:sp>
        <p:nvSpPr>
          <p:cNvPr id="7" name="Slide Number Placeholder 6"/>
          <p:cNvSpPr>
            <a:spLocks noGrp="1"/>
          </p:cNvSpPr>
          <p:nvPr>
            <p:ph type="sldNum" sz="quarter" idx="12"/>
          </p:nvPr>
        </p:nvSpPr>
        <p:spPr/>
        <p:txBody>
          <a:bodyPr/>
          <a:lstStyle/>
          <a:p>
            <a:fld id="{7A52EB75-A76F-4F4A-9051-0F946D070F9F}"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438400" y="228600"/>
            <a:ext cx="6248400" cy="1143000"/>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2438400" y="2291697"/>
            <a:ext cx="2971800" cy="639762"/>
          </a:xfrm>
        </p:spPr>
        <p:txBody>
          <a:bodyPr vert="horz" lIns="91440" tIns="45720" rIns="91440" bIns="45720" rtlCol="0" anchor="ctr" anchorCtr="0">
            <a:noAutofit/>
          </a:bodyPr>
          <a:lstStyle>
            <a:lvl1pPr marL="0" indent="0">
              <a:buNone/>
              <a:defRPr sz="2200" b="0" kern="120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ts val="1800"/>
              </a:spcBef>
              <a:buClr>
                <a:schemeClr val="accent1"/>
              </a:buClr>
              <a:buSzPct val="80000"/>
              <a:buFont typeface="Wingdings" pitchFamily="2" charset="2"/>
              <a:buNone/>
            </a:pPr>
            <a:r>
              <a:rPr lang="en-US" smtClean="0"/>
              <a:t>Click to edit Master text styles</a:t>
            </a:r>
          </a:p>
        </p:txBody>
      </p:sp>
      <p:sp>
        <p:nvSpPr>
          <p:cNvPr id="4" name="Content Placeholder 3"/>
          <p:cNvSpPr>
            <a:spLocks noGrp="1"/>
          </p:cNvSpPr>
          <p:nvPr>
            <p:ph sz="half" idx="2"/>
          </p:nvPr>
        </p:nvSpPr>
        <p:spPr>
          <a:xfrm>
            <a:off x="2447925" y="3137647"/>
            <a:ext cx="2971800" cy="2999232"/>
          </a:xfrm>
        </p:spPr>
        <p:txBody>
          <a:bodyPr vert="horz" lIns="91440" tIns="45720" rIns="91440" bIns="45720" rtlCol="0">
            <a:normAutofit/>
          </a:bodyPr>
          <a:lstStyle>
            <a:lvl1pPr marL="228600" indent="-228600" algn="l" defTabSz="914400" rtl="0" eaLnBrk="1" latinLnBrk="0" hangingPunct="1">
              <a:buSzPct val="80000"/>
              <a:buFont typeface="Wingdings" pitchFamily="2" charset="2"/>
              <a:defRPr sz="1800" kern="1200">
                <a:solidFill>
                  <a:schemeClr val="tx1"/>
                </a:solidFill>
                <a:latin typeface="+mn-lt"/>
                <a:ea typeface="+mn-ea"/>
                <a:cs typeface="+mn-cs"/>
              </a:defRPr>
            </a:lvl1pPr>
            <a:lvl2pPr marL="457200" indent="-228600" algn="l" defTabSz="914400" rtl="0" eaLnBrk="1" latinLnBrk="0" hangingPunct="1">
              <a:buSzPct val="80000"/>
              <a:buFont typeface="Wingdings" pitchFamily="2" charset="2"/>
              <a:tabLst/>
              <a:defRPr sz="1800" kern="1200">
                <a:solidFill>
                  <a:schemeClr val="tx1"/>
                </a:solidFill>
                <a:latin typeface="+mn-lt"/>
                <a:ea typeface="+mn-ea"/>
                <a:cs typeface="+mn-cs"/>
              </a:defRPr>
            </a:lvl2pPr>
            <a:lvl3pPr marL="685800" indent="-228600" algn="l" defTabSz="914400" rtl="0" eaLnBrk="1" latinLnBrk="0" hangingPunct="1">
              <a:buSzPct val="80000"/>
              <a:buFont typeface="Wingdings" pitchFamily="2" charset="2"/>
              <a:tabLst/>
              <a:defRPr sz="1800" kern="1200">
                <a:solidFill>
                  <a:schemeClr val="tx1"/>
                </a:solidFill>
                <a:latin typeface="+mn-lt"/>
                <a:ea typeface="+mn-ea"/>
                <a:cs typeface="+mn-cs"/>
              </a:defRPr>
            </a:lvl3pPr>
            <a:lvl4pPr marL="914400" indent="-228600" algn="l" defTabSz="914400" rtl="0" eaLnBrk="1" latinLnBrk="0" hangingPunct="1">
              <a:buSzPct val="80000"/>
              <a:buFont typeface="Wingdings" pitchFamily="2" charset="2"/>
              <a:tabLst/>
              <a:defRPr sz="1800" kern="1200">
                <a:solidFill>
                  <a:schemeClr val="tx1"/>
                </a:solidFill>
                <a:latin typeface="+mn-lt"/>
                <a:ea typeface="+mn-ea"/>
                <a:cs typeface="+mn-cs"/>
              </a:defRPr>
            </a:lvl4pPr>
            <a:lvl5pPr marL="1143000" indent="-228600" algn="l" defTabSz="914400" rtl="0" eaLnBrk="1" latinLnBrk="0" hangingPunct="1">
              <a:buSzPct val="80000"/>
              <a:buFont typeface="Wingdings" pitchFamily="2" charset="2"/>
              <a:tabLst/>
              <a:defRPr sz="1800" kern="1200">
                <a:solidFill>
                  <a:schemeClr val="tx1"/>
                </a:solidFill>
                <a:latin typeface="+mn-lt"/>
                <a:ea typeface="+mn-ea"/>
                <a:cs typeface="+mn-cs"/>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5715000" y="2291697"/>
            <a:ext cx="2971800" cy="639762"/>
          </a:xfrm>
        </p:spPr>
        <p:txBody>
          <a:bodyPr anchor="ctr" anchorCtr="0">
            <a:noAutofit/>
          </a:bodyPr>
          <a:lstStyle>
            <a:lvl1pPr marL="0" indent="0">
              <a:buNone/>
              <a:defRPr sz="22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715000" y="3137647"/>
            <a:ext cx="2971800" cy="3001962"/>
          </a:xfrm>
        </p:spPr>
        <p:txBody>
          <a:bodyPr vert="horz" lIns="91440" tIns="45720" rIns="91440" bIns="45720" rtlCol="0">
            <a:normAutofit/>
          </a:bodyPr>
          <a:lstStyle>
            <a:lvl1pPr marL="228600" indent="-228600" algn="l" defTabSz="914400" rtl="0" eaLnBrk="1" latinLnBrk="0" hangingPunct="1">
              <a:buSzPct val="80000"/>
              <a:buFont typeface="Wingdings" pitchFamily="2" charset="2"/>
              <a:defRPr sz="1800" kern="1200">
                <a:solidFill>
                  <a:schemeClr val="tx1"/>
                </a:solidFill>
                <a:latin typeface="+mn-lt"/>
                <a:ea typeface="+mn-ea"/>
                <a:cs typeface="+mn-cs"/>
              </a:defRPr>
            </a:lvl1pPr>
            <a:lvl2pPr marL="457200" indent="-228600" algn="l" defTabSz="914400" rtl="0" eaLnBrk="1" latinLnBrk="0" hangingPunct="1">
              <a:buSzPct val="80000"/>
              <a:buFont typeface="Wingdings" pitchFamily="2" charset="2"/>
              <a:defRPr sz="1800" kern="1200">
                <a:solidFill>
                  <a:schemeClr val="tx1"/>
                </a:solidFill>
                <a:latin typeface="+mn-lt"/>
                <a:ea typeface="+mn-ea"/>
                <a:cs typeface="+mn-cs"/>
              </a:defRPr>
            </a:lvl2pPr>
            <a:lvl3pPr marL="685800" indent="-228600" algn="l" defTabSz="914400" rtl="0" eaLnBrk="1" latinLnBrk="0" hangingPunct="1">
              <a:buSzPct val="80000"/>
              <a:buFont typeface="Wingdings" pitchFamily="2" charset="2"/>
              <a:defRPr sz="1800" kern="1200">
                <a:solidFill>
                  <a:schemeClr val="tx1"/>
                </a:solidFill>
                <a:latin typeface="+mn-lt"/>
                <a:ea typeface="+mn-ea"/>
                <a:cs typeface="+mn-cs"/>
              </a:defRPr>
            </a:lvl3pPr>
            <a:lvl4pPr marL="914400" indent="-228600" algn="l" defTabSz="914400" rtl="0" eaLnBrk="1" latinLnBrk="0" hangingPunct="1">
              <a:buSzPct val="80000"/>
              <a:buFont typeface="Wingdings" pitchFamily="2" charset="2"/>
              <a:defRPr sz="1800" kern="1200">
                <a:solidFill>
                  <a:schemeClr val="tx1"/>
                </a:solidFill>
                <a:latin typeface="+mn-lt"/>
                <a:ea typeface="+mn-ea"/>
                <a:cs typeface="+mn-cs"/>
              </a:defRPr>
            </a:lvl4pPr>
            <a:lvl5pPr marL="1143000" indent="-228600" algn="l" defTabSz="914400" rtl="0" eaLnBrk="1" latinLnBrk="0" hangingPunct="1">
              <a:buSzPct val="80000"/>
              <a:buFont typeface="Wingdings" pitchFamily="2" charset="2"/>
              <a:defRPr sz="1800" kern="1200">
                <a:solidFill>
                  <a:schemeClr val="tx1"/>
                </a:solidFill>
                <a:latin typeface="+mn-lt"/>
                <a:ea typeface="+mn-ea"/>
                <a:cs typeface="+mn-cs"/>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fld id="{31D883DA-6C5C-4438-A4EC-2C755D4835D8}" type="datetime1">
              <a:rPr lang="en-US" smtClean="0"/>
              <a:pPr/>
              <a:t>2/12/2017</a:t>
            </a:fld>
            <a:endParaRPr lang="en-GB"/>
          </a:p>
        </p:txBody>
      </p:sp>
      <p:sp>
        <p:nvSpPr>
          <p:cNvPr id="8" name="Footer Placeholder 7"/>
          <p:cNvSpPr>
            <a:spLocks noGrp="1"/>
          </p:cNvSpPr>
          <p:nvPr>
            <p:ph type="ftr" sz="quarter" idx="11"/>
          </p:nvPr>
        </p:nvSpPr>
        <p:spPr/>
        <p:txBody>
          <a:bodyPr/>
          <a:lstStyle/>
          <a:p>
            <a:r>
              <a:rPr lang="en-GB" smtClean="0"/>
              <a:t>1.4.1 The meaning of market failure</a:t>
            </a:r>
            <a:endParaRPr lang="en-GB"/>
          </a:p>
        </p:txBody>
      </p:sp>
      <p:sp>
        <p:nvSpPr>
          <p:cNvPr id="9" name="Slide Number Placeholder 8"/>
          <p:cNvSpPr>
            <a:spLocks noGrp="1"/>
          </p:cNvSpPr>
          <p:nvPr>
            <p:ph type="sldNum" sz="quarter" idx="12"/>
          </p:nvPr>
        </p:nvSpPr>
        <p:spPr/>
        <p:txBody>
          <a:bodyPr/>
          <a:lstStyle/>
          <a:p>
            <a:fld id="{7A52EB75-A76F-4F4A-9051-0F946D070F9F}"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grpSp>
        <p:nvGrpSpPr>
          <p:cNvPr id="6" name="Group 10"/>
          <p:cNvGrpSpPr/>
          <p:nvPr/>
        </p:nvGrpSpPr>
        <p:grpSpPr>
          <a:xfrm>
            <a:off x="0" y="0"/>
            <a:ext cx="9144000" cy="1676400"/>
            <a:chOff x="0" y="0"/>
            <a:chExt cx="9144000" cy="1676400"/>
          </a:xfrm>
        </p:grpSpPr>
        <p:sp>
          <p:nvSpPr>
            <p:cNvPr id="7" name="Rectangle 6"/>
            <p:cNvSpPr/>
            <p:nvPr/>
          </p:nvSpPr>
          <p:spPr>
            <a:xfrm>
              <a:off x="0" y="0"/>
              <a:ext cx="9144000" cy="1676400"/>
            </a:xfrm>
            <a:prstGeom prst="rect">
              <a:avLst/>
            </a:prstGeom>
            <a:solidFill>
              <a:schemeClr val="accent1"/>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9" name="Rectangle 8"/>
            <p:cNvSpPr/>
            <p:nvPr/>
          </p:nvSpPr>
          <p:spPr>
            <a:xfrm>
              <a:off x="0" y="0"/>
              <a:ext cx="1828800" cy="1676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Oval 9"/>
            <p:cNvSpPr/>
            <p:nvPr/>
          </p:nvSpPr>
          <p:spPr>
            <a:xfrm>
              <a:off x="495300" y="419100"/>
              <a:ext cx="838200" cy="838200"/>
            </a:xfrm>
            <a:prstGeom prst="ellips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520FE39F-B4B7-4DE8-BBE1-D95255806007}" type="datetime1">
              <a:rPr lang="en-US" smtClean="0"/>
              <a:pPr/>
              <a:t>2/12/2017</a:t>
            </a:fld>
            <a:endParaRPr lang="en-GB"/>
          </a:p>
        </p:txBody>
      </p:sp>
      <p:sp>
        <p:nvSpPr>
          <p:cNvPr id="4" name="Footer Placeholder 3"/>
          <p:cNvSpPr>
            <a:spLocks noGrp="1"/>
          </p:cNvSpPr>
          <p:nvPr>
            <p:ph type="ftr" sz="quarter" idx="11"/>
          </p:nvPr>
        </p:nvSpPr>
        <p:spPr/>
        <p:txBody>
          <a:bodyPr/>
          <a:lstStyle/>
          <a:p>
            <a:r>
              <a:rPr lang="en-GB" smtClean="0"/>
              <a:t>1.4.1 The meaning of market failure</a:t>
            </a:r>
            <a:endParaRPr lang="en-GB"/>
          </a:p>
        </p:txBody>
      </p:sp>
      <p:sp>
        <p:nvSpPr>
          <p:cNvPr id="5" name="Slide Number Placeholder 4"/>
          <p:cNvSpPr>
            <a:spLocks noGrp="1"/>
          </p:cNvSpPr>
          <p:nvPr>
            <p:ph type="sldNum" sz="quarter" idx="12"/>
          </p:nvPr>
        </p:nvSpPr>
        <p:spPr/>
        <p:txBody>
          <a:bodyPr/>
          <a:lstStyle/>
          <a:p>
            <a:fld id="{7A52EB75-A76F-4F4A-9051-0F946D070F9F}"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5" name="Group 9"/>
          <p:cNvGrpSpPr/>
          <p:nvPr/>
        </p:nvGrpSpPr>
        <p:grpSpPr>
          <a:xfrm>
            <a:off x="0" y="0"/>
            <a:ext cx="1828800" cy="1676400"/>
            <a:chOff x="457200" y="457200"/>
            <a:chExt cx="1828800" cy="1676400"/>
          </a:xfrm>
        </p:grpSpPr>
        <p:sp>
          <p:nvSpPr>
            <p:cNvPr id="8" name="Rectangle 7"/>
            <p:cNvSpPr/>
            <p:nvPr/>
          </p:nvSpPr>
          <p:spPr>
            <a:xfrm>
              <a:off x="457200" y="457200"/>
              <a:ext cx="1828800" cy="1676400"/>
            </a:xfrm>
            <a:prstGeom prst="rect">
              <a:avLst/>
            </a:prstGeom>
            <a:solidFill>
              <a:schemeClr val="accent2"/>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Oval 8"/>
            <p:cNvSpPr/>
            <p:nvPr/>
          </p:nvSpPr>
          <p:spPr>
            <a:xfrm>
              <a:off x="952500" y="876300"/>
              <a:ext cx="838200" cy="838200"/>
            </a:xfrm>
            <a:prstGeom prst="ellips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Date Placeholder 1"/>
          <p:cNvSpPr>
            <a:spLocks noGrp="1"/>
          </p:cNvSpPr>
          <p:nvPr>
            <p:ph type="dt" sz="half" idx="10"/>
          </p:nvPr>
        </p:nvSpPr>
        <p:spPr/>
        <p:txBody>
          <a:bodyPr/>
          <a:lstStyle/>
          <a:p>
            <a:fld id="{9E3C8E02-F8BA-4752-B8B2-155C9CF3B77D}" type="datetime1">
              <a:rPr lang="en-US" smtClean="0"/>
              <a:pPr/>
              <a:t>2/12/2017</a:t>
            </a:fld>
            <a:endParaRPr lang="en-GB"/>
          </a:p>
        </p:txBody>
      </p:sp>
      <p:sp>
        <p:nvSpPr>
          <p:cNvPr id="3" name="Footer Placeholder 2"/>
          <p:cNvSpPr>
            <a:spLocks noGrp="1"/>
          </p:cNvSpPr>
          <p:nvPr>
            <p:ph type="ftr" sz="quarter" idx="11"/>
          </p:nvPr>
        </p:nvSpPr>
        <p:spPr/>
        <p:txBody>
          <a:bodyPr/>
          <a:lstStyle/>
          <a:p>
            <a:r>
              <a:rPr lang="en-GB" smtClean="0"/>
              <a:t>1.4.1 The meaning of market failure</a:t>
            </a:r>
            <a:endParaRPr lang="en-GB"/>
          </a:p>
        </p:txBody>
      </p:sp>
      <p:sp>
        <p:nvSpPr>
          <p:cNvPr id="4" name="Slide Number Placeholder 3"/>
          <p:cNvSpPr>
            <a:spLocks noGrp="1"/>
          </p:cNvSpPr>
          <p:nvPr>
            <p:ph type="sldNum" sz="quarter" idx="12"/>
          </p:nvPr>
        </p:nvSpPr>
        <p:spPr/>
        <p:txBody>
          <a:bodyPr/>
          <a:lstStyle/>
          <a:p>
            <a:fld id="{7A52EB75-A76F-4F4A-9051-0F946D070F9F}"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441448" y="228600"/>
            <a:ext cx="6245352" cy="1143000"/>
          </a:xfrm>
        </p:spPr>
        <p:txBody>
          <a:bodyPr vert="horz" lIns="91440" tIns="45720" rIns="91440" bIns="45720" rtlCol="0" anchor="ctr">
            <a:normAutofit/>
          </a:bodyPr>
          <a:lstStyle>
            <a:lvl1pPr algn="r" defTabSz="914400" rtl="0" eaLnBrk="1" latinLnBrk="0" hangingPunct="1">
              <a:spcBef>
                <a:spcPct val="0"/>
              </a:spcBef>
              <a:buNone/>
              <a:defRPr sz="4400" kern="1200" cap="small" spc="200" baseline="0">
                <a:solidFill>
                  <a:schemeClr val="tx1"/>
                </a:solidFill>
                <a:latin typeface="+mj-lt"/>
                <a:ea typeface="+mj-ea"/>
                <a:cs typeface="+mj-cs"/>
              </a:defRPr>
            </a:lvl1pPr>
          </a:lstStyle>
          <a:p>
            <a:r>
              <a:rPr lang="en-US" smtClean="0"/>
              <a:t>Click to edit Master title style</a:t>
            </a:r>
            <a:endParaRPr/>
          </a:p>
        </p:txBody>
      </p:sp>
      <p:sp>
        <p:nvSpPr>
          <p:cNvPr id="3" name="Content Placeholder 2"/>
          <p:cNvSpPr>
            <a:spLocks noGrp="1"/>
          </p:cNvSpPr>
          <p:nvPr>
            <p:ph idx="1"/>
          </p:nvPr>
        </p:nvSpPr>
        <p:spPr>
          <a:xfrm>
            <a:off x="2706624" y="2446991"/>
            <a:ext cx="5715000" cy="3531198"/>
          </a:xfrm>
        </p:spPr>
        <p:txBody>
          <a:bodyPr>
            <a:normAutofit/>
          </a:bodyPr>
          <a:lstStyle>
            <a:lvl1pPr>
              <a:defRPr sz="22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164592" y="3031490"/>
            <a:ext cx="1524000" cy="2362200"/>
          </a:xfrm>
        </p:spPr>
        <p:txBody>
          <a:bodyPr/>
          <a:lstStyle>
            <a:lvl1pPr marL="0" indent="0">
              <a:lnSpc>
                <a:spcPct val="150000"/>
              </a:lnSpc>
              <a:buNone/>
              <a:defRPr sz="1400" b="1">
                <a:solidFill>
                  <a:srgbClr val="000000">
                    <a:alpha val="50196"/>
                  </a:srgb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E85F6F8-8FBA-4F26-9800-0F833715770D}" type="datetime1">
              <a:rPr lang="en-US" smtClean="0"/>
              <a:pPr/>
              <a:t>2/12/2017</a:t>
            </a:fld>
            <a:endParaRPr lang="en-GB"/>
          </a:p>
        </p:txBody>
      </p:sp>
      <p:sp>
        <p:nvSpPr>
          <p:cNvPr id="6" name="Footer Placeholder 5"/>
          <p:cNvSpPr>
            <a:spLocks noGrp="1"/>
          </p:cNvSpPr>
          <p:nvPr>
            <p:ph type="ftr" sz="quarter" idx="11"/>
          </p:nvPr>
        </p:nvSpPr>
        <p:spPr/>
        <p:txBody>
          <a:bodyPr/>
          <a:lstStyle/>
          <a:p>
            <a:r>
              <a:rPr lang="en-GB" smtClean="0"/>
              <a:t>1.4.1 The meaning of market failure</a:t>
            </a:r>
            <a:endParaRPr lang="en-GB"/>
          </a:p>
        </p:txBody>
      </p:sp>
      <p:sp>
        <p:nvSpPr>
          <p:cNvPr id="7" name="Slide Number Placeholder 6"/>
          <p:cNvSpPr>
            <a:spLocks noGrp="1"/>
          </p:cNvSpPr>
          <p:nvPr>
            <p:ph type="sldNum" sz="quarter" idx="12"/>
          </p:nvPr>
        </p:nvSpPr>
        <p:spPr/>
        <p:txBody>
          <a:bodyPr/>
          <a:lstStyle/>
          <a:p>
            <a:fld id="{7A52EB75-A76F-4F4A-9051-0F946D070F9F}"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441448" y="228600"/>
            <a:ext cx="6245352" cy="1143000"/>
          </a:xfrm>
        </p:spPr>
        <p:txBody>
          <a:bodyPr vert="horz" lIns="91440" tIns="45720" rIns="91440" bIns="45720" rtlCol="0" anchor="ctr">
            <a:normAutofit/>
          </a:bodyPr>
          <a:lstStyle>
            <a:lvl1pPr algn="r" defTabSz="914400" rtl="0" eaLnBrk="1" latinLnBrk="0" hangingPunct="1">
              <a:spcBef>
                <a:spcPct val="0"/>
              </a:spcBef>
              <a:buNone/>
              <a:defRPr sz="4400" kern="1200" cap="small" spc="200" baseline="0">
                <a:solidFill>
                  <a:schemeClr val="tx1"/>
                </a:solidFill>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2706624" y="2450592"/>
            <a:ext cx="5715000" cy="3529584"/>
          </a:xfrm>
          <a:noFill/>
          <a:ln w="101600" cmpd="sng">
            <a:miter lim="800000"/>
          </a:ln>
          <a:effectLst>
            <a:outerShdw blurRad="63500" sx="102000" sy="102000" algn="ctr" rotWithShape="0">
              <a:prstClr val="black">
                <a:alpha val="30000"/>
              </a:prstClr>
            </a:outerShdw>
          </a:effectLst>
        </p:spPr>
        <p:style>
          <a:lnRef idx="3">
            <a:schemeClr val="lt1"/>
          </a:lnRef>
          <a:fillRef idx="1">
            <a:schemeClr val="accent2"/>
          </a:fillRef>
          <a:effectRef idx="1">
            <a:schemeClr val="accent2"/>
          </a:effectRef>
          <a:fontRef idx="none"/>
        </p:style>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164592" y="3031489"/>
            <a:ext cx="1527048" cy="2359152"/>
          </a:xfrm>
        </p:spPr>
        <p:txBody>
          <a:bodyPr vert="horz" lIns="91440" tIns="45720" rIns="91440" bIns="45720" rtlCol="0">
            <a:normAutofit/>
          </a:bodyPr>
          <a:lstStyle>
            <a:lvl1pPr marL="0" indent="0">
              <a:lnSpc>
                <a:spcPct val="150000"/>
              </a:lnSpc>
              <a:buNone/>
              <a:defRPr sz="1400" b="1" kern="1200">
                <a:solidFill>
                  <a:srgbClr val="000000">
                    <a:alpha val="50196"/>
                  </a:srgb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50000"/>
              </a:lnSpc>
              <a:spcBef>
                <a:spcPts val="1800"/>
              </a:spcBef>
              <a:buClr>
                <a:schemeClr val="accent1"/>
              </a:buClr>
              <a:buSzPct val="80000"/>
              <a:buFont typeface="Wingdings" pitchFamily="2" charset="2"/>
              <a:buNone/>
            </a:pPr>
            <a:r>
              <a:rPr lang="en-US" smtClean="0"/>
              <a:t>Click to edit Master text styles</a:t>
            </a:r>
          </a:p>
        </p:txBody>
      </p:sp>
      <p:sp>
        <p:nvSpPr>
          <p:cNvPr id="5" name="Date Placeholder 4"/>
          <p:cNvSpPr>
            <a:spLocks noGrp="1"/>
          </p:cNvSpPr>
          <p:nvPr>
            <p:ph type="dt" sz="half" idx="10"/>
          </p:nvPr>
        </p:nvSpPr>
        <p:spPr/>
        <p:txBody>
          <a:bodyPr/>
          <a:lstStyle/>
          <a:p>
            <a:fld id="{8FBCD364-AECF-4565-8F42-94AB3F4CAB51}" type="datetime1">
              <a:rPr lang="en-US" smtClean="0"/>
              <a:pPr/>
              <a:t>2/12/2017</a:t>
            </a:fld>
            <a:endParaRPr lang="en-GB"/>
          </a:p>
        </p:txBody>
      </p:sp>
      <p:sp>
        <p:nvSpPr>
          <p:cNvPr id="6" name="Footer Placeholder 5"/>
          <p:cNvSpPr>
            <a:spLocks noGrp="1"/>
          </p:cNvSpPr>
          <p:nvPr>
            <p:ph type="ftr" sz="quarter" idx="11"/>
          </p:nvPr>
        </p:nvSpPr>
        <p:spPr/>
        <p:txBody>
          <a:bodyPr/>
          <a:lstStyle/>
          <a:p>
            <a:r>
              <a:rPr lang="en-GB" smtClean="0"/>
              <a:t>1.4.1 The meaning of market failure</a:t>
            </a:r>
            <a:endParaRPr lang="en-GB"/>
          </a:p>
        </p:txBody>
      </p:sp>
      <p:sp>
        <p:nvSpPr>
          <p:cNvPr id="7" name="Slide Number Placeholder 6"/>
          <p:cNvSpPr>
            <a:spLocks noGrp="1"/>
          </p:cNvSpPr>
          <p:nvPr>
            <p:ph type="sldNum" sz="quarter" idx="12"/>
          </p:nvPr>
        </p:nvSpPr>
        <p:spPr/>
        <p:txBody>
          <a:bodyPr/>
          <a:lstStyle/>
          <a:p>
            <a:fld id="{7A52EB75-A76F-4F4A-9051-0F946D070F9F}"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0" name="Group 11"/>
          <p:cNvGrpSpPr/>
          <p:nvPr/>
        </p:nvGrpSpPr>
        <p:grpSpPr>
          <a:xfrm>
            <a:off x="0" y="0"/>
            <a:ext cx="9144000" cy="6858000"/>
            <a:chOff x="0" y="0"/>
            <a:chExt cx="9144000" cy="6858000"/>
          </a:xfrm>
        </p:grpSpPr>
        <p:sp>
          <p:nvSpPr>
            <p:cNvPr id="7" name="Rectangle 6"/>
            <p:cNvSpPr/>
            <p:nvPr/>
          </p:nvSpPr>
          <p:spPr>
            <a:xfrm>
              <a:off x="457200" y="0"/>
              <a:ext cx="8686800" cy="1676400"/>
            </a:xfrm>
            <a:prstGeom prst="rect">
              <a:avLst/>
            </a:prstGeom>
            <a:solidFill>
              <a:schemeClr val="accent1"/>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0" y="0"/>
              <a:ext cx="182880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a:xfrm>
              <a:off x="0" y="0"/>
              <a:ext cx="1828800" cy="1676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Oval 10"/>
            <p:cNvSpPr/>
            <p:nvPr/>
          </p:nvSpPr>
          <p:spPr>
            <a:xfrm>
              <a:off x="495300" y="419100"/>
              <a:ext cx="838200" cy="838200"/>
            </a:xfrm>
            <a:prstGeom prst="ellips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3" name="Text Placeholder 2"/>
          <p:cNvSpPr>
            <a:spLocks noGrp="1"/>
          </p:cNvSpPr>
          <p:nvPr>
            <p:ph type="body" idx="1"/>
          </p:nvPr>
        </p:nvSpPr>
        <p:spPr>
          <a:xfrm>
            <a:off x="2438400" y="2286000"/>
            <a:ext cx="6248400" cy="38401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2" name="Title Placeholder 1"/>
          <p:cNvSpPr>
            <a:spLocks noGrp="1"/>
          </p:cNvSpPr>
          <p:nvPr>
            <p:ph type="title"/>
          </p:nvPr>
        </p:nvSpPr>
        <p:spPr>
          <a:xfrm>
            <a:off x="2438400" y="228600"/>
            <a:ext cx="6248400" cy="1143000"/>
          </a:xfrm>
          <a:prstGeom prst="rect">
            <a:avLst/>
          </a:prstGeom>
        </p:spPr>
        <p:txBody>
          <a:bodyPr vert="horz" lIns="91440" tIns="45720" rIns="91440" bIns="45720" rtlCol="0" anchor="ctr">
            <a:normAutofit/>
          </a:bodyPr>
          <a:lstStyle/>
          <a:p>
            <a:r>
              <a:rPr lang="en-US" smtClean="0"/>
              <a:t>Click to edit Master title style</a:t>
            </a:r>
            <a:endParaRPr/>
          </a:p>
        </p:txBody>
      </p:sp>
      <p:sp>
        <p:nvSpPr>
          <p:cNvPr id="4" name="Date Placeholder 3"/>
          <p:cNvSpPr>
            <a:spLocks noGrp="1"/>
          </p:cNvSpPr>
          <p:nvPr>
            <p:ph type="dt" sz="half" idx="2"/>
          </p:nvPr>
        </p:nvSpPr>
        <p:spPr>
          <a:xfrm>
            <a:off x="6553200" y="6351494"/>
            <a:ext cx="2133600" cy="365125"/>
          </a:xfrm>
          <a:prstGeom prst="rect">
            <a:avLst/>
          </a:prstGeom>
        </p:spPr>
        <p:txBody>
          <a:bodyPr vert="horz" lIns="91440" tIns="45720" rIns="91440" bIns="45720" rtlCol="0" anchor="ctr"/>
          <a:lstStyle>
            <a:lvl1pPr algn="r">
              <a:defRPr sz="900" cap="small" baseline="0">
                <a:solidFill>
                  <a:schemeClr val="tx1"/>
                </a:solidFill>
                <a:latin typeface="+mj-lt"/>
              </a:defRPr>
            </a:lvl1pPr>
          </a:lstStyle>
          <a:p>
            <a:fld id="{516295EE-E9DF-4F74-8D7E-94BDE7766083}" type="datetime1">
              <a:rPr lang="en-US" smtClean="0"/>
              <a:pPr/>
              <a:t>2/12/2017</a:t>
            </a:fld>
            <a:endParaRPr lang="en-GB"/>
          </a:p>
        </p:txBody>
      </p:sp>
      <p:sp>
        <p:nvSpPr>
          <p:cNvPr id="5" name="Footer Placeholder 4"/>
          <p:cNvSpPr>
            <a:spLocks noGrp="1"/>
          </p:cNvSpPr>
          <p:nvPr>
            <p:ph type="ftr" sz="quarter" idx="3"/>
          </p:nvPr>
        </p:nvSpPr>
        <p:spPr>
          <a:xfrm>
            <a:off x="2438400" y="6356350"/>
            <a:ext cx="2895600" cy="365125"/>
          </a:xfrm>
          <a:prstGeom prst="rect">
            <a:avLst/>
          </a:prstGeom>
        </p:spPr>
        <p:txBody>
          <a:bodyPr vert="horz" lIns="91440" tIns="45720" rIns="91440" bIns="45720" rtlCol="0" anchor="ctr"/>
          <a:lstStyle>
            <a:lvl1pPr algn="l">
              <a:defRPr sz="900" cap="small" baseline="0">
                <a:solidFill>
                  <a:schemeClr val="tx1"/>
                </a:solidFill>
                <a:latin typeface="+mj-lt"/>
              </a:defRPr>
            </a:lvl1pPr>
          </a:lstStyle>
          <a:p>
            <a:r>
              <a:rPr lang="en-GB" smtClean="0"/>
              <a:t>1.4.1 The meaning of market failure</a:t>
            </a:r>
            <a:endParaRPr lang="en-GB"/>
          </a:p>
        </p:txBody>
      </p:sp>
      <p:sp>
        <p:nvSpPr>
          <p:cNvPr id="6" name="Slide Number Placeholder 5"/>
          <p:cNvSpPr>
            <a:spLocks noGrp="1"/>
          </p:cNvSpPr>
          <p:nvPr>
            <p:ph type="sldNum" sz="quarter" idx="4"/>
          </p:nvPr>
        </p:nvSpPr>
        <p:spPr>
          <a:xfrm>
            <a:off x="533400" y="533400"/>
            <a:ext cx="762000" cy="609600"/>
          </a:xfrm>
          <a:prstGeom prst="rect">
            <a:avLst/>
          </a:prstGeom>
        </p:spPr>
        <p:txBody>
          <a:bodyPr vert="horz" lIns="91440" tIns="45720" rIns="91440" bIns="45720" rtlCol="0" anchor="ctr"/>
          <a:lstStyle>
            <a:lvl1pPr algn="ctr">
              <a:defRPr sz="1600" cap="small" baseline="0">
                <a:solidFill>
                  <a:schemeClr val="tx1"/>
                </a:solidFill>
                <a:latin typeface="+mj-lt"/>
              </a:defRPr>
            </a:lvl1pPr>
          </a:lstStyle>
          <a:p>
            <a:fld id="{7A52EB75-A76F-4F4A-9051-0F946D070F9F}"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r" defTabSz="914400" rtl="0" eaLnBrk="1" latinLnBrk="0" hangingPunct="1">
        <a:spcBef>
          <a:spcPct val="0"/>
        </a:spcBef>
        <a:buNone/>
        <a:defRPr sz="4400" kern="1200" cap="small" spc="200" baseline="0">
          <a:solidFill>
            <a:schemeClr val="tx1"/>
          </a:solidFill>
          <a:latin typeface="+mj-lt"/>
          <a:ea typeface="+mj-ea"/>
          <a:cs typeface="+mj-cs"/>
        </a:defRPr>
      </a:lvl1pPr>
    </p:titleStyle>
    <p:bodyStyle>
      <a:lvl1pPr marL="457200" indent="-457200" algn="l" defTabSz="914400" rtl="0" eaLnBrk="1" latinLnBrk="0" hangingPunct="1">
        <a:spcBef>
          <a:spcPts val="1800"/>
        </a:spcBef>
        <a:buClr>
          <a:schemeClr val="accent1"/>
        </a:buClr>
        <a:buSzPct val="80000"/>
        <a:buFont typeface="Wingdings" pitchFamily="2" charset="2"/>
        <a:buChar char=""/>
        <a:defRPr sz="2200" kern="1200">
          <a:solidFill>
            <a:schemeClr val="tx1"/>
          </a:solidFill>
          <a:latin typeface="+mn-lt"/>
          <a:ea typeface="+mn-ea"/>
          <a:cs typeface="+mn-cs"/>
        </a:defRPr>
      </a:lvl1pPr>
      <a:lvl2pPr marL="914400" indent="-457200" algn="l" defTabSz="914400" rtl="0" eaLnBrk="1" latinLnBrk="0" hangingPunct="1">
        <a:spcBef>
          <a:spcPts val="1800"/>
        </a:spcBef>
        <a:buClr>
          <a:schemeClr val="accent2"/>
        </a:buClr>
        <a:buSzPct val="80000"/>
        <a:buFont typeface="Wingdings" pitchFamily="2" charset="2"/>
        <a:buChar char=""/>
        <a:defRPr sz="2000" kern="1200">
          <a:solidFill>
            <a:schemeClr val="tx1"/>
          </a:solidFill>
          <a:latin typeface="+mn-lt"/>
          <a:ea typeface="+mn-ea"/>
          <a:cs typeface="+mn-cs"/>
        </a:defRPr>
      </a:lvl2pPr>
      <a:lvl3pPr marL="1371600" indent="-457200" algn="l" defTabSz="914400" rtl="0" eaLnBrk="1" latinLnBrk="0" hangingPunct="1">
        <a:spcBef>
          <a:spcPts val="1200"/>
        </a:spcBef>
        <a:buClr>
          <a:schemeClr val="accent3"/>
        </a:buClr>
        <a:buSzPct val="80000"/>
        <a:buFont typeface="Wingdings" pitchFamily="2" charset="2"/>
        <a:buChar char=""/>
        <a:defRPr sz="1800" kern="1200">
          <a:solidFill>
            <a:schemeClr val="tx1"/>
          </a:solidFill>
          <a:latin typeface="+mn-lt"/>
          <a:ea typeface="+mn-ea"/>
          <a:cs typeface="+mn-cs"/>
        </a:defRPr>
      </a:lvl3pPr>
      <a:lvl4pPr marL="1828800" indent="-457200" algn="l" defTabSz="914400" rtl="0" eaLnBrk="1" latinLnBrk="0" hangingPunct="1">
        <a:spcBef>
          <a:spcPts val="1200"/>
        </a:spcBef>
        <a:buClr>
          <a:schemeClr val="accent4"/>
        </a:buClr>
        <a:buSzPct val="80000"/>
        <a:buFont typeface="Wingdings" pitchFamily="2" charset="2"/>
        <a:buChar char=""/>
        <a:defRPr sz="1600" kern="1200">
          <a:solidFill>
            <a:schemeClr val="tx1"/>
          </a:solidFill>
          <a:latin typeface="+mn-lt"/>
          <a:ea typeface="+mn-ea"/>
          <a:cs typeface="+mn-cs"/>
        </a:defRPr>
      </a:lvl4pPr>
      <a:lvl5pPr marL="2286000" indent="-457200" algn="l" defTabSz="914400" rtl="0" eaLnBrk="1" latinLnBrk="0" hangingPunct="1">
        <a:spcBef>
          <a:spcPts val="1200"/>
        </a:spcBef>
        <a:buClr>
          <a:schemeClr val="accent5"/>
        </a:buClr>
        <a:buSzPct val="80000"/>
        <a:buFont typeface="Wingdings" pitchFamily="2" charset="2"/>
        <a:buChar char=""/>
        <a:defRPr sz="1600" kern="1200">
          <a:solidFill>
            <a:schemeClr val="tx1"/>
          </a:solidFill>
          <a:latin typeface="+mn-lt"/>
          <a:ea typeface="+mn-ea"/>
          <a:cs typeface="+mn-cs"/>
        </a:defRPr>
      </a:lvl5pPr>
      <a:lvl6pPr marL="2743200" indent="-457200" algn="l" defTabSz="914400" rtl="0" eaLnBrk="1" latinLnBrk="0" hangingPunct="1">
        <a:spcBef>
          <a:spcPts val="1200"/>
        </a:spcBef>
        <a:buClr>
          <a:schemeClr val="accent6"/>
        </a:buClr>
        <a:buSzPct val="90000"/>
        <a:buFont typeface="Wingdings" pitchFamily="2" charset="2"/>
        <a:buChar char=""/>
        <a:defRPr sz="1600" kern="1200">
          <a:solidFill>
            <a:schemeClr val="tx1"/>
          </a:solidFill>
          <a:latin typeface="+mn-lt"/>
          <a:ea typeface="+mn-ea"/>
          <a:cs typeface="+mn-cs"/>
        </a:defRPr>
      </a:lvl6pPr>
      <a:lvl7pPr marL="3200400" indent="-457200" algn="l" defTabSz="914400" rtl="0" eaLnBrk="1" latinLnBrk="0" hangingPunct="1">
        <a:spcBef>
          <a:spcPts val="1200"/>
        </a:spcBef>
        <a:buClr>
          <a:schemeClr val="accent1"/>
        </a:buClr>
        <a:buSzPct val="70000"/>
        <a:buFont typeface="Wingdings" pitchFamily="2" charset="2"/>
        <a:buChar char="¢"/>
        <a:defRPr sz="1600" kern="1200" baseline="0">
          <a:solidFill>
            <a:schemeClr val="tx1"/>
          </a:solidFill>
          <a:latin typeface="+mn-lt"/>
          <a:ea typeface="+mn-ea"/>
          <a:cs typeface="+mn-cs"/>
        </a:defRPr>
      </a:lvl7pPr>
      <a:lvl8pPr marL="3657600" indent="-457200" algn="l" defTabSz="914400" rtl="0" eaLnBrk="1" latinLnBrk="0" hangingPunct="1">
        <a:spcBef>
          <a:spcPts val="1200"/>
        </a:spcBef>
        <a:buClr>
          <a:schemeClr val="accent3"/>
        </a:buClr>
        <a:buFont typeface="Courier New" pitchFamily="49" charset="0"/>
        <a:buChar char="o"/>
        <a:defRPr sz="1600" kern="1200" baseline="0">
          <a:solidFill>
            <a:schemeClr val="tx1"/>
          </a:solidFill>
          <a:latin typeface="+mn-lt"/>
          <a:ea typeface="+mn-ea"/>
          <a:cs typeface="+mn-cs"/>
        </a:defRPr>
      </a:lvl8pPr>
      <a:lvl9pPr marL="4114800" indent="-457200" algn="l" defTabSz="914400" rtl="0" eaLnBrk="1" latinLnBrk="0" hangingPunct="1">
        <a:spcBef>
          <a:spcPts val="1200"/>
        </a:spcBef>
        <a:buClr>
          <a:schemeClr val="accent5"/>
        </a:buClr>
        <a:buFont typeface="Arial" pitchFamily="34" charset="0"/>
        <a:buChar char="•"/>
        <a:defRPr sz="1600" kern="1200" baseline="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www.bbc.co.uk/news/business-33205905" TargetMode="Externa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ctrTitle"/>
          </p:nvPr>
        </p:nvSpPr>
        <p:spPr>
          <a:xfrm>
            <a:off x="1890287" y="4581128"/>
            <a:ext cx="7288882" cy="1584176"/>
          </a:xfrm>
        </p:spPr>
        <p:txBody>
          <a:bodyPr/>
          <a:lstStyle/>
          <a:p>
            <a:pPr algn="ctr"/>
            <a:r>
              <a:rPr lang="en-GB" sz="3200" dirty="0" smtClean="0"/>
              <a:t>Developing the rationale</a:t>
            </a:r>
            <a:endParaRPr lang="en-GB" sz="3200" dirty="0"/>
          </a:p>
        </p:txBody>
      </p:sp>
      <p:sp>
        <p:nvSpPr>
          <p:cNvPr id="4" name="Rectangle 3"/>
          <p:cNvSpPr/>
          <p:nvPr/>
        </p:nvSpPr>
        <p:spPr>
          <a:xfrm>
            <a:off x="0" y="355600"/>
            <a:ext cx="1691680" cy="1200329"/>
          </a:xfrm>
          <a:prstGeom prst="rect">
            <a:avLst/>
          </a:prstGeom>
        </p:spPr>
        <p:txBody>
          <a:bodyPr wrap="square">
            <a:spAutoFit/>
          </a:bodyPr>
          <a:lstStyle/>
          <a:p>
            <a:pPr algn="ctr"/>
            <a:r>
              <a:rPr lang="en-GB" cap="small" spc="200" dirty="0" smtClean="0">
                <a:solidFill>
                  <a:srgbClr val="000000"/>
                </a:solidFill>
                <a:latin typeface="Trebuchet MS"/>
                <a:ea typeface="+mj-ea"/>
                <a:cs typeface="+mj-cs"/>
              </a:rPr>
              <a:t>B3</a:t>
            </a:r>
          </a:p>
          <a:p>
            <a:pPr algn="ctr"/>
            <a:r>
              <a:rPr lang="en-GB" cap="small" spc="200" dirty="0" smtClean="0">
                <a:solidFill>
                  <a:srgbClr val="000000"/>
                </a:solidFill>
                <a:latin typeface="Trebuchet MS"/>
                <a:ea typeface="+mj-ea"/>
                <a:cs typeface="+mj-cs"/>
              </a:rPr>
              <a:t>Developing the rationale</a:t>
            </a:r>
            <a:endParaRPr lang="en-GB" dirty="0"/>
          </a:p>
        </p:txBody>
      </p:sp>
      <p:graphicFrame>
        <p:nvGraphicFramePr>
          <p:cNvPr id="2" name="Table 1"/>
          <p:cNvGraphicFramePr>
            <a:graphicFrameLocks noGrp="1"/>
          </p:cNvGraphicFramePr>
          <p:nvPr>
            <p:extLst>
              <p:ext uri="{D42A27DB-BD31-4B8C-83A1-F6EECF244321}">
                <p14:modId xmlns:p14="http://schemas.microsoft.com/office/powerpoint/2010/main" val="1521905277"/>
              </p:ext>
            </p:extLst>
          </p:nvPr>
        </p:nvGraphicFramePr>
        <p:xfrm>
          <a:off x="2051720" y="188640"/>
          <a:ext cx="4288722" cy="3977640"/>
        </p:xfrm>
        <a:graphic>
          <a:graphicData uri="http://schemas.openxmlformats.org/drawingml/2006/table">
            <a:tbl>
              <a:tblPr firstRow="1" bandRow="1">
                <a:tableStyleId>{5C22544A-7EE6-4342-B048-85BDC9FD1C3A}</a:tableStyleId>
              </a:tblPr>
              <a:tblGrid>
                <a:gridCol w="1440160"/>
                <a:gridCol w="1368152"/>
                <a:gridCol w="1480410"/>
              </a:tblGrid>
              <a:tr h="370840">
                <a:tc>
                  <a:txBody>
                    <a:bodyPr/>
                    <a:lstStyle/>
                    <a:p>
                      <a:r>
                        <a:rPr lang="en-GB" dirty="0" smtClean="0"/>
                        <a:t>Respondent number</a:t>
                      </a:r>
                      <a:endParaRPr lang="en-GB" dirty="0"/>
                    </a:p>
                  </a:txBody>
                  <a:tcPr/>
                </a:tc>
                <a:tc>
                  <a:txBody>
                    <a:bodyPr/>
                    <a:lstStyle/>
                    <a:p>
                      <a:r>
                        <a:rPr lang="en-GB" dirty="0" smtClean="0"/>
                        <a:t>Price</a:t>
                      </a:r>
                      <a:endParaRPr lang="en-GB" dirty="0"/>
                    </a:p>
                  </a:txBody>
                  <a:tcPr/>
                </a:tc>
                <a:tc>
                  <a:txBody>
                    <a:bodyPr/>
                    <a:lstStyle/>
                    <a:p>
                      <a:r>
                        <a:rPr lang="en-GB" dirty="0" smtClean="0"/>
                        <a:t>Colour</a:t>
                      </a:r>
                      <a:endParaRPr lang="en-GB" dirty="0"/>
                    </a:p>
                  </a:txBody>
                  <a:tcPr/>
                </a:tc>
              </a:tr>
              <a:tr h="370840">
                <a:tc>
                  <a:txBody>
                    <a:bodyPr/>
                    <a:lstStyle/>
                    <a:p>
                      <a:r>
                        <a:rPr lang="en-GB" dirty="0" smtClean="0"/>
                        <a:t>001</a:t>
                      </a:r>
                      <a:endParaRPr lang="en-GB" dirty="0"/>
                    </a:p>
                  </a:txBody>
                  <a:tcPr/>
                </a:tc>
                <a:tc>
                  <a:txBody>
                    <a:bodyPr/>
                    <a:lstStyle/>
                    <a:p>
                      <a:r>
                        <a:rPr lang="en-GB" dirty="0" smtClean="0"/>
                        <a:t>£25 000</a:t>
                      </a:r>
                      <a:endParaRPr lang="en-GB" dirty="0"/>
                    </a:p>
                  </a:txBody>
                  <a:tcPr/>
                </a:tc>
                <a:tc>
                  <a:txBody>
                    <a:bodyPr/>
                    <a:lstStyle/>
                    <a:p>
                      <a:r>
                        <a:rPr lang="en-GB" dirty="0" smtClean="0"/>
                        <a:t>Blue</a:t>
                      </a:r>
                      <a:endParaRPr lang="en-GB" dirty="0"/>
                    </a:p>
                  </a:txBody>
                  <a:tcPr/>
                </a:tc>
              </a:tr>
              <a:tr h="370840">
                <a:tc>
                  <a:txBody>
                    <a:bodyPr/>
                    <a:lstStyle/>
                    <a:p>
                      <a:r>
                        <a:rPr lang="en-GB" dirty="0" smtClean="0"/>
                        <a:t>002</a:t>
                      </a:r>
                      <a:endParaRPr lang="en-GB" dirty="0"/>
                    </a:p>
                  </a:txBody>
                  <a:tcPr/>
                </a:tc>
                <a:tc>
                  <a:txBody>
                    <a:bodyPr/>
                    <a:lstStyle/>
                    <a:p>
                      <a:r>
                        <a:rPr lang="en-GB" dirty="0" smtClean="0"/>
                        <a:t>£22 500</a:t>
                      </a:r>
                      <a:endParaRPr lang="en-GB" dirty="0"/>
                    </a:p>
                  </a:txBody>
                  <a:tcPr/>
                </a:tc>
                <a:tc>
                  <a:txBody>
                    <a:bodyPr/>
                    <a:lstStyle/>
                    <a:p>
                      <a:r>
                        <a:rPr lang="en-GB" dirty="0" smtClean="0"/>
                        <a:t>Blue</a:t>
                      </a:r>
                      <a:endParaRPr lang="en-GB" dirty="0"/>
                    </a:p>
                  </a:txBody>
                  <a:tcPr/>
                </a:tc>
              </a:tr>
              <a:tr h="370840">
                <a:tc>
                  <a:txBody>
                    <a:bodyPr/>
                    <a:lstStyle/>
                    <a:p>
                      <a:r>
                        <a:rPr lang="en-GB" dirty="0" smtClean="0"/>
                        <a:t>003</a:t>
                      </a:r>
                      <a:endParaRPr lang="en-GB" dirty="0"/>
                    </a:p>
                  </a:txBody>
                  <a:tcPr/>
                </a:tc>
                <a:tc>
                  <a:txBody>
                    <a:bodyPr/>
                    <a:lstStyle/>
                    <a:p>
                      <a:r>
                        <a:rPr lang="en-GB" dirty="0" smtClean="0"/>
                        <a:t>£30 000</a:t>
                      </a:r>
                      <a:endParaRPr lang="en-GB" dirty="0"/>
                    </a:p>
                  </a:txBody>
                  <a:tcPr/>
                </a:tc>
                <a:tc>
                  <a:txBody>
                    <a:bodyPr/>
                    <a:lstStyle/>
                    <a:p>
                      <a:r>
                        <a:rPr lang="en-GB" dirty="0" smtClean="0"/>
                        <a:t>Red</a:t>
                      </a:r>
                      <a:endParaRPr lang="en-GB" dirty="0"/>
                    </a:p>
                  </a:txBody>
                  <a:tcPr/>
                </a:tc>
              </a:tr>
              <a:tr h="370840">
                <a:tc>
                  <a:txBody>
                    <a:bodyPr/>
                    <a:lstStyle/>
                    <a:p>
                      <a:r>
                        <a:rPr lang="en-GB" dirty="0" smtClean="0"/>
                        <a:t>004</a:t>
                      </a:r>
                      <a:endParaRPr lang="en-GB" dirty="0"/>
                    </a:p>
                  </a:txBody>
                  <a:tcPr/>
                </a:tc>
                <a:tc>
                  <a:txBody>
                    <a:bodyPr/>
                    <a:lstStyle/>
                    <a:p>
                      <a:r>
                        <a:rPr lang="en-GB" dirty="0" smtClean="0"/>
                        <a:t>£27 500</a:t>
                      </a:r>
                      <a:endParaRPr lang="en-GB" dirty="0"/>
                    </a:p>
                  </a:txBody>
                  <a:tcPr/>
                </a:tc>
                <a:tc>
                  <a:txBody>
                    <a:bodyPr/>
                    <a:lstStyle/>
                    <a:p>
                      <a:r>
                        <a:rPr lang="en-GB" dirty="0" smtClean="0"/>
                        <a:t>Black</a:t>
                      </a:r>
                      <a:endParaRPr lang="en-GB" dirty="0"/>
                    </a:p>
                  </a:txBody>
                  <a:tcPr/>
                </a:tc>
              </a:tr>
              <a:tr h="370840">
                <a:tc>
                  <a:txBody>
                    <a:bodyPr/>
                    <a:lstStyle/>
                    <a:p>
                      <a:r>
                        <a:rPr lang="en-GB" dirty="0" smtClean="0"/>
                        <a:t>005</a:t>
                      </a:r>
                      <a:endParaRPr lang="en-GB" dirty="0"/>
                    </a:p>
                  </a:txBody>
                  <a:tcPr/>
                </a:tc>
                <a:tc>
                  <a:txBody>
                    <a:bodyPr/>
                    <a:lstStyle/>
                    <a:p>
                      <a:r>
                        <a:rPr lang="en-GB" dirty="0" smtClean="0"/>
                        <a:t>£30 000</a:t>
                      </a:r>
                      <a:endParaRPr lang="en-GB" dirty="0"/>
                    </a:p>
                  </a:txBody>
                  <a:tcPr/>
                </a:tc>
                <a:tc>
                  <a:txBody>
                    <a:bodyPr/>
                    <a:lstStyle/>
                    <a:p>
                      <a:r>
                        <a:rPr lang="en-GB" dirty="0" smtClean="0"/>
                        <a:t>White</a:t>
                      </a:r>
                      <a:endParaRPr lang="en-GB" dirty="0"/>
                    </a:p>
                  </a:txBody>
                  <a:tcPr/>
                </a:tc>
              </a:tr>
              <a:tr h="370840">
                <a:tc>
                  <a:txBody>
                    <a:bodyPr/>
                    <a:lstStyle/>
                    <a:p>
                      <a:r>
                        <a:rPr lang="en-GB" dirty="0" smtClean="0"/>
                        <a:t>006</a:t>
                      </a:r>
                      <a:endParaRPr lang="en-GB" dirty="0"/>
                    </a:p>
                  </a:txBody>
                  <a:tcPr/>
                </a:tc>
                <a:tc>
                  <a:txBody>
                    <a:bodyPr/>
                    <a:lstStyle/>
                    <a:p>
                      <a:r>
                        <a:rPr lang="en-GB" dirty="0" smtClean="0"/>
                        <a:t>£27 000</a:t>
                      </a:r>
                      <a:endParaRPr lang="en-GB" dirty="0"/>
                    </a:p>
                  </a:txBody>
                  <a:tcPr/>
                </a:tc>
                <a:tc>
                  <a:txBody>
                    <a:bodyPr/>
                    <a:lstStyle/>
                    <a:p>
                      <a:r>
                        <a:rPr lang="en-GB" dirty="0" smtClean="0"/>
                        <a:t>Silver</a:t>
                      </a:r>
                      <a:endParaRPr lang="en-GB" dirty="0"/>
                    </a:p>
                  </a:txBody>
                  <a:tcPr/>
                </a:tc>
              </a:tr>
              <a:tr h="370840">
                <a:tc>
                  <a:txBody>
                    <a:bodyPr/>
                    <a:lstStyle/>
                    <a:p>
                      <a:r>
                        <a:rPr lang="en-GB" dirty="0" smtClean="0"/>
                        <a:t>007</a:t>
                      </a:r>
                      <a:endParaRPr lang="en-GB" dirty="0"/>
                    </a:p>
                  </a:txBody>
                  <a:tcPr/>
                </a:tc>
                <a:tc>
                  <a:txBody>
                    <a:bodyPr/>
                    <a:lstStyle/>
                    <a:p>
                      <a:r>
                        <a:rPr lang="en-GB" dirty="0" smtClean="0"/>
                        <a:t>£26 000</a:t>
                      </a:r>
                      <a:endParaRPr lang="en-GB" dirty="0"/>
                    </a:p>
                  </a:txBody>
                  <a:tcPr/>
                </a:tc>
                <a:tc>
                  <a:txBody>
                    <a:bodyPr/>
                    <a:lstStyle/>
                    <a:p>
                      <a:r>
                        <a:rPr lang="en-GB" dirty="0" smtClean="0"/>
                        <a:t>Blue</a:t>
                      </a:r>
                      <a:endParaRPr lang="en-GB" dirty="0"/>
                    </a:p>
                  </a:txBody>
                  <a:tcPr/>
                </a:tc>
              </a:tr>
              <a:tr h="370840">
                <a:tc>
                  <a:txBody>
                    <a:bodyPr/>
                    <a:lstStyle/>
                    <a:p>
                      <a:r>
                        <a:rPr lang="en-GB" dirty="0" smtClean="0"/>
                        <a:t>008 </a:t>
                      </a:r>
                      <a:endParaRPr lang="en-GB" dirty="0"/>
                    </a:p>
                  </a:txBody>
                  <a:tcPr/>
                </a:tc>
                <a:tc>
                  <a:txBody>
                    <a:bodyPr/>
                    <a:lstStyle/>
                    <a:p>
                      <a:r>
                        <a:rPr lang="en-GB" dirty="0" smtClean="0"/>
                        <a:t>£25 000</a:t>
                      </a:r>
                      <a:endParaRPr lang="en-GB" dirty="0"/>
                    </a:p>
                  </a:txBody>
                  <a:tcPr/>
                </a:tc>
                <a:tc>
                  <a:txBody>
                    <a:bodyPr/>
                    <a:lstStyle/>
                    <a:p>
                      <a:r>
                        <a:rPr lang="en-GB" dirty="0" smtClean="0"/>
                        <a:t>Black</a:t>
                      </a:r>
                      <a:endParaRPr lang="en-GB" dirty="0"/>
                    </a:p>
                  </a:txBody>
                  <a:tcPr/>
                </a:tc>
              </a:tr>
              <a:tr h="370840">
                <a:tc>
                  <a:txBody>
                    <a:bodyPr/>
                    <a:lstStyle/>
                    <a:p>
                      <a:r>
                        <a:rPr lang="en-GB" dirty="0" smtClean="0"/>
                        <a:t>009</a:t>
                      </a:r>
                      <a:endParaRPr lang="en-GB" dirty="0"/>
                    </a:p>
                  </a:txBody>
                  <a:tcPr/>
                </a:tc>
                <a:tc>
                  <a:txBody>
                    <a:bodyPr/>
                    <a:lstStyle/>
                    <a:p>
                      <a:r>
                        <a:rPr lang="en-GB" dirty="0" smtClean="0"/>
                        <a:t>£21 500</a:t>
                      </a:r>
                      <a:endParaRPr lang="en-GB" dirty="0"/>
                    </a:p>
                  </a:txBody>
                  <a:tcPr/>
                </a:tc>
                <a:tc>
                  <a:txBody>
                    <a:bodyPr/>
                    <a:lstStyle/>
                    <a:p>
                      <a:r>
                        <a:rPr lang="en-GB" dirty="0" smtClean="0"/>
                        <a:t>Red</a:t>
                      </a:r>
                      <a:endParaRPr lang="en-GB" dirty="0"/>
                    </a:p>
                  </a:txBody>
                  <a:tcPr/>
                </a:tc>
              </a:tr>
            </a:tbl>
          </a:graphicData>
        </a:graphic>
      </p:graphicFrame>
      <p:sp>
        <p:nvSpPr>
          <p:cNvPr id="3" name="TextBox 2"/>
          <p:cNvSpPr txBox="1"/>
          <p:nvPr/>
        </p:nvSpPr>
        <p:spPr>
          <a:xfrm>
            <a:off x="6516216" y="260648"/>
            <a:ext cx="2627784" cy="2031325"/>
          </a:xfrm>
          <a:prstGeom prst="rect">
            <a:avLst/>
          </a:prstGeom>
          <a:noFill/>
        </p:spPr>
        <p:txBody>
          <a:bodyPr wrap="square" rtlCol="0">
            <a:spAutoFit/>
          </a:bodyPr>
          <a:lstStyle/>
          <a:p>
            <a:r>
              <a:rPr lang="en-GB" sz="1400" dirty="0" smtClean="0"/>
              <a:t>The following data was collected from a survey by a car manufacturer.</a:t>
            </a:r>
          </a:p>
          <a:p>
            <a:endParaRPr lang="en-GB" sz="1400" dirty="0"/>
          </a:p>
          <a:p>
            <a:r>
              <a:rPr lang="en-GB" sz="1400" dirty="0" smtClean="0"/>
              <a:t>How useful is the data?</a:t>
            </a:r>
          </a:p>
          <a:p>
            <a:endParaRPr lang="en-GB" sz="1400" dirty="0"/>
          </a:p>
          <a:p>
            <a:r>
              <a:rPr lang="en-GB" sz="1400" dirty="0" smtClean="0"/>
              <a:t>Assuming there was substantially more data how would you make it more meaningful?</a:t>
            </a:r>
            <a:endParaRPr lang="en-GB" sz="1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dirty="0" smtClean="0"/>
              <a:t>Product life cycle</a:t>
            </a:r>
            <a:endParaRPr lang="en-GB" sz="2400" dirty="0"/>
          </a:p>
        </p:txBody>
      </p:sp>
      <p:sp>
        <p:nvSpPr>
          <p:cNvPr id="3" name="Content Placeholder 2"/>
          <p:cNvSpPr>
            <a:spLocks noGrp="1"/>
          </p:cNvSpPr>
          <p:nvPr>
            <p:ph idx="1"/>
          </p:nvPr>
        </p:nvSpPr>
        <p:spPr>
          <a:xfrm>
            <a:off x="1979712" y="2060848"/>
            <a:ext cx="6840760" cy="4392488"/>
          </a:xfrm>
        </p:spPr>
        <p:txBody>
          <a:bodyPr>
            <a:normAutofit lnSpcReduction="10000"/>
          </a:bodyPr>
          <a:lstStyle/>
          <a:p>
            <a:r>
              <a:rPr lang="en-GB" dirty="0" smtClean="0"/>
              <a:t>Product life cycle is a technique used to track the stages a product goes through during its life</a:t>
            </a:r>
          </a:p>
          <a:p>
            <a:r>
              <a:rPr lang="en-GB" dirty="0" smtClean="0"/>
              <a:t>It tracks sales over time from the development stage of a product through launch and until it is removed from the market</a:t>
            </a:r>
          </a:p>
          <a:p>
            <a:r>
              <a:rPr lang="en-GB" dirty="0" smtClean="0"/>
              <a:t>Although a product life cycle relates to just one product business will want to have products at different stages</a:t>
            </a:r>
          </a:p>
          <a:p>
            <a:r>
              <a:rPr lang="en-GB" dirty="0" smtClean="0"/>
              <a:t>For example the revenue from a product that has reached maturity could be used to help develop a new product </a:t>
            </a:r>
            <a:endParaRPr lang="en-GB" dirty="0"/>
          </a:p>
        </p:txBody>
      </p:sp>
      <p:sp>
        <p:nvSpPr>
          <p:cNvPr id="4" name="TextBox 3"/>
          <p:cNvSpPr txBox="1"/>
          <p:nvPr/>
        </p:nvSpPr>
        <p:spPr>
          <a:xfrm>
            <a:off x="107504" y="1916832"/>
            <a:ext cx="1656184" cy="2462213"/>
          </a:xfrm>
          <a:prstGeom prst="rect">
            <a:avLst/>
          </a:prstGeom>
          <a:noFill/>
        </p:spPr>
        <p:txBody>
          <a:bodyPr wrap="square" rtlCol="0">
            <a:spAutoFit/>
          </a:bodyPr>
          <a:lstStyle/>
          <a:p>
            <a:pPr algn="ctr"/>
            <a:r>
              <a:rPr lang="en-GB" sz="1400" dirty="0" smtClean="0"/>
              <a:t>Market research will help identify the needs and wants of customers at different stages of thee product life cycle as well as inform extension strategies and indicate the length of the life cycle.</a:t>
            </a:r>
            <a:endParaRPr lang="en-GB" sz="1400" dirty="0"/>
          </a:p>
        </p:txBody>
      </p:sp>
    </p:spTree>
    <p:extLst>
      <p:ext uri="{BB962C8B-B14F-4D97-AF65-F5344CB8AC3E}">
        <p14:creationId xmlns:p14="http://schemas.microsoft.com/office/powerpoint/2010/main" val="40935710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normAutofit/>
          </a:bodyPr>
          <a:lstStyle/>
          <a:p>
            <a:r>
              <a:rPr lang="en-GB" altLang="en-US" sz="2400" dirty="0" smtClean="0"/>
              <a:t>Product Life Cycle</a:t>
            </a:r>
          </a:p>
        </p:txBody>
      </p:sp>
      <p:sp>
        <p:nvSpPr>
          <p:cNvPr id="19459" name="Rectangle 3"/>
          <p:cNvSpPr>
            <a:spLocks noGrp="1" noChangeArrowheads="1"/>
          </p:cNvSpPr>
          <p:nvPr>
            <p:ph type="body" idx="1"/>
          </p:nvPr>
        </p:nvSpPr>
        <p:spPr>
          <a:xfrm>
            <a:off x="2051720" y="1916832"/>
            <a:ext cx="6768752" cy="4536504"/>
          </a:xfrm>
        </p:spPr>
        <p:txBody>
          <a:bodyPr>
            <a:normAutofit/>
          </a:bodyPr>
          <a:lstStyle/>
          <a:p>
            <a:pPr marL="571500" indent="-571500">
              <a:lnSpc>
                <a:spcPct val="120000"/>
              </a:lnSpc>
              <a:spcBef>
                <a:spcPts val="0"/>
              </a:spcBef>
              <a:buFont typeface="Wingdings" pitchFamily="2" charset="2"/>
              <a:buNone/>
            </a:pPr>
            <a:r>
              <a:rPr lang="en-GB" altLang="en-US" dirty="0" smtClean="0"/>
              <a:t>	</a:t>
            </a:r>
            <a:r>
              <a:rPr lang="en-GB" altLang="en-US" sz="1800" dirty="0" smtClean="0"/>
              <a:t>The stages that a product will go through in its lifetime are:</a:t>
            </a:r>
          </a:p>
          <a:p>
            <a:pPr marL="571500" indent="-571500">
              <a:lnSpc>
                <a:spcPct val="120000"/>
              </a:lnSpc>
              <a:spcBef>
                <a:spcPts val="0"/>
              </a:spcBef>
              <a:buFont typeface="Wingdings" pitchFamily="2" charset="2"/>
              <a:buNone/>
            </a:pPr>
            <a:endParaRPr lang="en-GB" altLang="en-US" sz="1800" dirty="0" smtClean="0"/>
          </a:p>
          <a:p>
            <a:pPr marL="571500" indent="-571500">
              <a:lnSpc>
                <a:spcPct val="120000"/>
              </a:lnSpc>
              <a:spcBef>
                <a:spcPts val="0"/>
              </a:spcBef>
              <a:buFont typeface="Wingdings" pitchFamily="2" charset="2"/>
              <a:buAutoNum type="arabicPeriod"/>
            </a:pPr>
            <a:r>
              <a:rPr lang="en-GB" altLang="en-US" sz="1800" dirty="0" smtClean="0"/>
              <a:t>Development – negative cash flow due to market research and Research and Development (R&amp;D).  No sales revenue before launch</a:t>
            </a:r>
          </a:p>
          <a:p>
            <a:pPr marL="571500" indent="-571500">
              <a:lnSpc>
                <a:spcPct val="120000"/>
              </a:lnSpc>
              <a:spcBef>
                <a:spcPts val="0"/>
              </a:spcBef>
              <a:buFont typeface="Wingdings" pitchFamily="2" charset="2"/>
              <a:buAutoNum type="arabicPeriod"/>
            </a:pPr>
            <a:r>
              <a:rPr lang="en-GB" altLang="en-US" sz="1800" dirty="0" smtClean="0"/>
              <a:t>Introduction – production and promotion costs can be high</a:t>
            </a:r>
          </a:p>
          <a:p>
            <a:pPr marL="571500" indent="-571500">
              <a:lnSpc>
                <a:spcPct val="120000"/>
              </a:lnSpc>
              <a:spcBef>
                <a:spcPts val="0"/>
              </a:spcBef>
              <a:buFont typeface="Wingdings" pitchFamily="2" charset="2"/>
              <a:buAutoNum type="arabicPeriod"/>
            </a:pPr>
            <a:r>
              <a:rPr lang="en-GB" altLang="en-US" sz="1800" dirty="0" smtClean="0"/>
              <a:t>Growth – sales revenue increases but as more units are sold production costs also increase.  However, there will be economies of scale</a:t>
            </a:r>
          </a:p>
          <a:p>
            <a:pPr marL="571500" indent="-571500">
              <a:lnSpc>
                <a:spcPct val="120000"/>
              </a:lnSpc>
              <a:spcBef>
                <a:spcPts val="0"/>
              </a:spcBef>
              <a:buFont typeface="Wingdings" pitchFamily="2" charset="2"/>
              <a:buAutoNum type="arabicPeriod"/>
            </a:pPr>
            <a:r>
              <a:rPr lang="en-GB" altLang="en-US" sz="1800" dirty="0" smtClean="0"/>
              <a:t>Maturity – sales stabilise and the product acts as a cash cow</a:t>
            </a:r>
          </a:p>
          <a:p>
            <a:pPr marL="571500" indent="-571500">
              <a:lnSpc>
                <a:spcPct val="120000"/>
              </a:lnSpc>
              <a:spcBef>
                <a:spcPts val="0"/>
              </a:spcBef>
              <a:buFont typeface="Wingdings" pitchFamily="2" charset="2"/>
              <a:buAutoNum type="arabicPeriod"/>
            </a:pPr>
            <a:r>
              <a:rPr lang="en-GB" altLang="en-US" sz="1800" dirty="0" smtClean="0"/>
              <a:t>Decline – at some point the product will start to lose sales.</a:t>
            </a:r>
          </a:p>
          <a:p>
            <a:pPr marL="571500" indent="-571500">
              <a:lnSpc>
                <a:spcPct val="120000"/>
              </a:lnSpc>
              <a:spcBef>
                <a:spcPts val="0"/>
              </a:spcBef>
              <a:buFont typeface="Wingdings" pitchFamily="2" charset="2"/>
              <a:buAutoNum type="arabicPeriod"/>
            </a:pPr>
            <a:r>
              <a:rPr lang="en-GB" altLang="en-US" sz="1800" dirty="0" smtClean="0"/>
              <a:t>Extension strategies - many products are adapted and given a new lease of life</a:t>
            </a:r>
            <a:endParaRPr lang="en-GB" altLang="en-US" sz="1800" b="1" dirty="0" smtClean="0"/>
          </a:p>
        </p:txBody>
      </p:sp>
    </p:spTree>
    <p:extLst>
      <p:ext uri="{BB962C8B-B14F-4D97-AF65-F5344CB8AC3E}">
        <p14:creationId xmlns:p14="http://schemas.microsoft.com/office/powerpoint/2010/main" val="31394481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r>
              <a:rPr lang="en-GB" altLang="en-US" sz="2400" dirty="0" smtClean="0"/>
              <a:t>Product Life Cycle</a:t>
            </a:r>
            <a:endParaRPr lang="en-US" altLang="en-US" sz="2400" dirty="0" smtClean="0"/>
          </a:p>
        </p:txBody>
      </p:sp>
      <p:sp>
        <p:nvSpPr>
          <p:cNvPr id="20483" name="TextBox 3"/>
          <p:cNvSpPr txBox="1">
            <a:spLocks noChangeArrowheads="1"/>
          </p:cNvSpPr>
          <p:nvPr/>
        </p:nvSpPr>
        <p:spPr bwMode="auto">
          <a:xfrm>
            <a:off x="1214438" y="5357813"/>
            <a:ext cx="5715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pic>
        <p:nvPicPr>
          <p:cNvPr id="2048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7584" y="2780928"/>
            <a:ext cx="8001000" cy="3271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837960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normAutofit/>
          </a:bodyPr>
          <a:lstStyle/>
          <a:p>
            <a:r>
              <a:rPr lang="en-GB" altLang="en-US" sz="2400" dirty="0" smtClean="0"/>
              <a:t>In pairs</a:t>
            </a:r>
          </a:p>
        </p:txBody>
      </p:sp>
      <p:sp>
        <p:nvSpPr>
          <p:cNvPr id="21507" name="Rectangle 3"/>
          <p:cNvSpPr>
            <a:spLocks noGrp="1" noChangeArrowheads="1"/>
          </p:cNvSpPr>
          <p:nvPr>
            <p:ph type="body" idx="1"/>
          </p:nvPr>
        </p:nvSpPr>
        <p:spPr>
          <a:xfrm>
            <a:off x="2171700" y="1863725"/>
            <a:ext cx="6504756" cy="4559300"/>
          </a:xfrm>
        </p:spPr>
        <p:txBody>
          <a:bodyPr>
            <a:normAutofit fontScale="92500" lnSpcReduction="10000"/>
          </a:bodyPr>
          <a:lstStyle/>
          <a:p>
            <a:pPr marL="571500" indent="-571500">
              <a:lnSpc>
                <a:spcPct val="120000"/>
              </a:lnSpc>
              <a:spcBef>
                <a:spcPts val="0"/>
              </a:spcBef>
              <a:buFont typeface="Wingdings" pitchFamily="2" charset="2"/>
              <a:buNone/>
            </a:pPr>
            <a:r>
              <a:rPr lang="en-GB" altLang="en-US" dirty="0"/>
              <a:t>	</a:t>
            </a:r>
            <a:r>
              <a:rPr lang="en-GB" altLang="en-US" sz="1800" dirty="0" smtClean="0"/>
              <a:t>Produce a product life cycle for a product of your choice.  Use the internet to see if you can find the timeline of the product.  Complete the time stages that the product went through during each stage of its lifetime:</a:t>
            </a:r>
          </a:p>
          <a:p>
            <a:pPr marL="571500" indent="-571500">
              <a:lnSpc>
                <a:spcPct val="120000"/>
              </a:lnSpc>
              <a:spcBef>
                <a:spcPts val="0"/>
              </a:spcBef>
              <a:buFont typeface="Wingdings" pitchFamily="2" charset="2"/>
              <a:buNone/>
            </a:pPr>
            <a:endParaRPr lang="en-GB" altLang="en-US" sz="1800" dirty="0" smtClean="0"/>
          </a:p>
          <a:p>
            <a:pPr marL="571500" indent="-571500">
              <a:lnSpc>
                <a:spcPct val="120000"/>
              </a:lnSpc>
              <a:spcBef>
                <a:spcPts val="0"/>
              </a:spcBef>
              <a:buFont typeface="Wingdings" pitchFamily="2" charset="2"/>
              <a:buAutoNum type="arabicPeriod"/>
            </a:pPr>
            <a:r>
              <a:rPr lang="en-GB" altLang="en-US" sz="1800" dirty="0" smtClean="0"/>
              <a:t>Development</a:t>
            </a:r>
          </a:p>
          <a:p>
            <a:pPr marL="571500" indent="-571500">
              <a:lnSpc>
                <a:spcPct val="120000"/>
              </a:lnSpc>
              <a:spcBef>
                <a:spcPts val="0"/>
              </a:spcBef>
              <a:buFont typeface="Wingdings" pitchFamily="2" charset="2"/>
              <a:buAutoNum type="arabicPeriod"/>
            </a:pPr>
            <a:r>
              <a:rPr lang="en-GB" altLang="en-US" sz="1800" dirty="0" smtClean="0"/>
              <a:t>Introduction</a:t>
            </a:r>
          </a:p>
          <a:p>
            <a:pPr marL="571500" indent="-571500">
              <a:lnSpc>
                <a:spcPct val="120000"/>
              </a:lnSpc>
              <a:spcBef>
                <a:spcPts val="0"/>
              </a:spcBef>
              <a:buFont typeface="Wingdings" pitchFamily="2" charset="2"/>
              <a:buAutoNum type="arabicPeriod"/>
            </a:pPr>
            <a:r>
              <a:rPr lang="en-GB" altLang="en-US" sz="1800" dirty="0" smtClean="0"/>
              <a:t>Growth</a:t>
            </a:r>
          </a:p>
          <a:p>
            <a:pPr marL="571500" indent="-571500">
              <a:lnSpc>
                <a:spcPct val="120000"/>
              </a:lnSpc>
              <a:spcBef>
                <a:spcPts val="0"/>
              </a:spcBef>
              <a:buFont typeface="Wingdings" pitchFamily="2" charset="2"/>
              <a:buAutoNum type="arabicPeriod"/>
            </a:pPr>
            <a:r>
              <a:rPr lang="en-GB" altLang="en-US" sz="1800" dirty="0" smtClean="0"/>
              <a:t>Maturity</a:t>
            </a:r>
          </a:p>
          <a:p>
            <a:pPr marL="571500" indent="-571500">
              <a:lnSpc>
                <a:spcPct val="120000"/>
              </a:lnSpc>
              <a:spcBef>
                <a:spcPts val="0"/>
              </a:spcBef>
              <a:buFont typeface="Wingdings" pitchFamily="2" charset="2"/>
              <a:buAutoNum type="arabicPeriod"/>
            </a:pPr>
            <a:r>
              <a:rPr lang="en-GB" altLang="en-US" sz="1800" dirty="0" smtClean="0"/>
              <a:t>Decline</a:t>
            </a:r>
          </a:p>
          <a:p>
            <a:pPr marL="571500" indent="-571500">
              <a:lnSpc>
                <a:spcPct val="120000"/>
              </a:lnSpc>
              <a:spcBef>
                <a:spcPts val="0"/>
              </a:spcBef>
              <a:buFont typeface="Wingdings" pitchFamily="2" charset="2"/>
              <a:buAutoNum type="arabicPeriod"/>
            </a:pPr>
            <a:r>
              <a:rPr lang="en-GB" altLang="en-US" sz="1800" dirty="0" smtClean="0"/>
              <a:t>Extension strategy</a:t>
            </a:r>
          </a:p>
          <a:p>
            <a:pPr marL="571500" indent="-571500" algn="ctr">
              <a:lnSpc>
                <a:spcPct val="120000"/>
              </a:lnSpc>
              <a:spcBef>
                <a:spcPts val="0"/>
              </a:spcBef>
              <a:buFont typeface="Wingdings" pitchFamily="2" charset="2"/>
              <a:buNone/>
            </a:pPr>
            <a:r>
              <a:rPr lang="en-GB" altLang="en-US" sz="1800" dirty="0" smtClean="0"/>
              <a:t>	</a:t>
            </a:r>
          </a:p>
          <a:p>
            <a:pPr marL="571500" indent="-571500">
              <a:lnSpc>
                <a:spcPct val="120000"/>
              </a:lnSpc>
              <a:spcBef>
                <a:spcPts val="0"/>
              </a:spcBef>
              <a:buFont typeface="Wingdings" pitchFamily="2" charset="2"/>
              <a:buNone/>
            </a:pPr>
            <a:r>
              <a:rPr lang="en-GB" altLang="en-US" sz="1800" dirty="0" smtClean="0"/>
              <a:t>	If you are stuck look at some of the following: video recorders or cassettes, the Sony Walkman, vinyl singles or LPs, </a:t>
            </a:r>
            <a:r>
              <a:rPr lang="en-GB" altLang="en-US" sz="1800" dirty="0" err="1" smtClean="0"/>
              <a:t>Playstation</a:t>
            </a:r>
            <a:r>
              <a:rPr lang="en-GB" altLang="en-US" sz="1800" dirty="0" smtClean="0"/>
              <a:t> or any other similar type of product.</a:t>
            </a:r>
            <a:endParaRPr lang="en-GB" altLang="en-US" sz="1800" b="1" dirty="0" smtClean="0"/>
          </a:p>
        </p:txBody>
      </p:sp>
      <p:pic>
        <p:nvPicPr>
          <p:cNvPr id="21509" name="Picture 4" descr="images[7].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5535" y="2060848"/>
            <a:ext cx="1286223" cy="7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10" name="Picture 6" descr="multi_broadcast_VHS.jpg"/>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5536" y="3329206"/>
            <a:ext cx="1286223" cy="742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11" name="Picture 7" descr="olivettimp1grey-03221.jpg"/>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95536" y="4482396"/>
            <a:ext cx="1286223" cy="8039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12" name="Picture 8" descr="sony_first_playstation.jpg"/>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69794" y="5517232"/>
            <a:ext cx="1311965" cy="10642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268287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GB" dirty="0" smtClean="0"/>
              <a:t>In this topic you have learnt about</a:t>
            </a:r>
          </a:p>
          <a:p>
            <a:pPr lvl="1"/>
            <a:r>
              <a:rPr lang="en-GB" dirty="0"/>
              <a:t>Interpretation, analysis and use of data and other information to make valid marketing decisions</a:t>
            </a:r>
          </a:p>
          <a:p>
            <a:pPr lvl="1"/>
            <a:r>
              <a:rPr lang="en-GB" dirty="0"/>
              <a:t>Identification of any further sources of information that may be required</a:t>
            </a:r>
          </a:p>
          <a:p>
            <a:pPr lvl="1"/>
            <a:r>
              <a:rPr lang="en-GB" dirty="0"/>
              <a:t>Evaluation of the reliability and validity of the information obtained</a:t>
            </a:r>
          </a:p>
          <a:p>
            <a:pPr lvl="1"/>
            <a:r>
              <a:rPr lang="en-GB" dirty="0"/>
              <a:t>Product Life Cycle</a:t>
            </a:r>
          </a:p>
        </p:txBody>
      </p:sp>
      <p:sp>
        <p:nvSpPr>
          <p:cNvPr id="5" name="Title 1"/>
          <p:cNvSpPr txBox="1">
            <a:spLocks/>
          </p:cNvSpPr>
          <p:nvPr/>
        </p:nvSpPr>
        <p:spPr>
          <a:xfrm>
            <a:off x="2051720" y="476672"/>
            <a:ext cx="7092280" cy="1143000"/>
          </a:xfrm>
          <a:prstGeom prst="rect">
            <a:avLst/>
          </a:prstGeom>
        </p:spPr>
        <p:txBody>
          <a:bodyPr vert="horz" lIns="91440" tIns="45720" rIns="91440" bIns="45720" rtlCol="0" anchor="ctr">
            <a:noAutofit/>
          </a:bodyPr>
          <a:lstStyle>
            <a:lvl1pPr algn="r" defTabSz="914400" rtl="0" eaLnBrk="1" latinLnBrk="0" hangingPunct="1">
              <a:spcBef>
                <a:spcPct val="0"/>
              </a:spcBef>
              <a:buNone/>
              <a:defRPr sz="4400" kern="1200" cap="small" spc="200" baseline="0">
                <a:solidFill>
                  <a:schemeClr val="tx1"/>
                </a:solidFill>
                <a:latin typeface="+mj-lt"/>
                <a:ea typeface="+mj-ea"/>
                <a:cs typeface="+mj-cs"/>
              </a:defRPr>
            </a:lvl1pPr>
          </a:lstStyle>
          <a:p>
            <a:r>
              <a:rPr lang="en-GB" sz="2400" dirty="0">
                <a:solidFill>
                  <a:srgbClr val="000000"/>
                </a:solidFill>
              </a:rPr>
              <a:t>Developing the rationale</a:t>
            </a:r>
            <a:endParaRPr lang="en-GB" sz="2400" dirty="0"/>
          </a:p>
        </p:txBody>
      </p:sp>
    </p:spTree>
    <p:extLst>
      <p:ext uri="{BB962C8B-B14F-4D97-AF65-F5344CB8AC3E}">
        <p14:creationId xmlns:p14="http://schemas.microsoft.com/office/powerpoint/2010/main" val="41373021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1720" y="476672"/>
            <a:ext cx="7092280" cy="1143000"/>
          </a:xfrm>
        </p:spPr>
        <p:txBody>
          <a:bodyPr>
            <a:noAutofit/>
          </a:bodyPr>
          <a:lstStyle/>
          <a:p>
            <a:r>
              <a:rPr lang="en-GB" sz="2400" dirty="0"/>
              <a:t>Developing the rationale</a:t>
            </a:r>
          </a:p>
        </p:txBody>
      </p:sp>
      <p:sp>
        <p:nvSpPr>
          <p:cNvPr id="3" name="Content Placeholder 2"/>
          <p:cNvSpPr>
            <a:spLocks noGrp="1"/>
          </p:cNvSpPr>
          <p:nvPr>
            <p:ph idx="1"/>
          </p:nvPr>
        </p:nvSpPr>
        <p:spPr/>
        <p:txBody>
          <a:bodyPr>
            <a:normAutofit/>
          </a:bodyPr>
          <a:lstStyle/>
          <a:p>
            <a:r>
              <a:rPr lang="en-GB" dirty="0" smtClean="0"/>
              <a:t>In this topic you will learn about</a:t>
            </a:r>
          </a:p>
          <a:p>
            <a:pPr lvl="1"/>
            <a:r>
              <a:rPr lang="en-GB" dirty="0" smtClean="0"/>
              <a:t>Interpretation, analysis and use of data and other information to make valid marketing decisions</a:t>
            </a:r>
          </a:p>
          <a:p>
            <a:pPr lvl="1"/>
            <a:r>
              <a:rPr lang="en-GB" dirty="0"/>
              <a:t>Identification of any further sources of information that may be required</a:t>
            </a:r>
          </a:p>
          <a:p>
            <a:pPr lvl="1"/>
            <a:r>
              <a:rPr lang="en-GB" dirty="0"/>
              <a:t>Evaluation of the reliability and validity of the information obtained</a:t>
            </a:r>
          </a:p>
          <a:p>
            <a:pPr lvl="1"/>
            <a:r>
              <a:rPr lang="en-GB" dirty="0"/>
              <a:t>Product Life Cycle</a:t>
            </a:r>
          </a:p>
          <a:p>
            <a:pPr lvl="1"/>
            <a:endParaRPr lang="en-GB" dirty="0"/>
          </a:p>
          <a:p>
            <a:pPr lvl="1"/>
            <a:endParaRPr lang="en-GB" dirty="0" smtClean="0"/>
          </a:p>
          <a:p>
            <a:pPr lvl="2"/>
            <a:endParaRPr lang="en-GB" dirty="0"/>
          </a:p>
          <a:p>
            <a:pPr lvl="2"/>
            <a:endParaRPr lang="en-GB" dirty="0"/>
          </a:p>
          <a:p>
            <a:pPr lvl="2"/>
            <a:endParaRPr lang="en-GB" dirty="0" smtClean="0"/>
          </a:p>
          <a:p>
            <a:pPr lvl="1"/>
            <a:endParaRPr lang="en-GB" dirty="0" smtClean="0"/>
          </a:p>
        </p:txBody>
      </p:sp>
    </p:spTree>
    <p:extLst>
      <p:ext uri="{BB962C8B-B14F-4D97-AF65-F5344CB8AC3E}">
        <p14:creationId xmlns:p14="http://schemas.microsoft.com/office/powerpoint/2010/main" val="395813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07704" y="1844824"/>
            <a:ext cx="7344816" cy="4680520"/>
          </a:xfrm>
        </p:spPr>
        <p:txBody>
          <a:bodyPr>
            <a:normAutofit fontScale="92500"/>
          </a:bodyPr>
          <a:lstStyle/>
          <a:p>
            <a:r>
              <a:rPr lang="en-GB" dirty="0" smtClean="0"/>
              <a:t>Rationale is the reason for doing something</a:t>
            </a:r>
          </a:p>
          <a:p>
            <a:r>
              <a:rPr lang="en-GB" dirty="0" smtClean="0"/>
              <a:t>This identifies the reason for or the objectives of the research e.g. to inform new products development, to identify the best way to promote, to understand the target market</a:t>
            </a:r>
          </a:p>
          <a:p>
            <a:r>
              <a:rPr lang="en-GB" dirty="0" smtClean="0"/>
              <a:t>In order to analyse and interpret data a business is likely to use:</a:t>
            </a:r>
          </a:p>
          <a:p>
            <a:pPr lvl="1"/>
            <a:r>
              <a:rPr lang="en-GB" dirty="0" smtClean="0"/>
              <a:t>Graphical representation e.g. charts and graphs</a:t>
            </a:r>
          </a:p>
          <a:p>
            <a:pPr lvl="1"/>
            <a:r>
              <a:rPr lang="en-GB" dirty="0" smtClean="0"/>
              <a:t>Statistics e.g. mean and mode</a:t>
            </a:r>
          </a:p>
          <a:p>
            <a:pPr lvl="1"/>
            <a:r>
              <a:rPr lang="en-GB" dirty="0" smtClean="0"/>
              <a:t>Transcriptions of recordings</a:t>
            </a:r>
          </a:p>
          <a:p>
            <a:pPr lvl="1"/>
            <a:r>
              <a:rPr lang="en-GB" dirty="0" smtClean="0"/>
              <a:t>Collating data e.g. tally charts</a:t>
            </a:r>
          </a:p>
          <a:p>
            <a:pPr lvl="1"/>
            <a:r>
              <a:rPr lang="en-GB" dirty="0" smtClean="0"/>
              <a:t>Displays of photographic evidence</a:t>
            </a:r>
            <a:endParaRPr lang="en-GB" dirty="0"/>
          </a:p>
        </p:txBody>
      </p:sp>
      <p:sp>
        <p:nvSpPr>
          <p:cNvPr id="4" name="TextBox 3"/>
          <p:cNvSpPr txBox="1"/>
          <p:nvPr/>
        </p:nvSpPr>
        <p:spPr>
          <a:xfrm>
            <a:off x="0" y="1916832"/>
            <a:ext cx="1763688" cy="954107"/>
          </a:xfrm>
          <a:prstGeom prst="rect">
            <a:avLst/>
          </a:prstGeom>
          <a:noFill/>
        </p:spPr>
        <p:txBody>
          <a:bodyPr wrap="square" rtlCol="0">
            <a:spAutoFit/>
          </a:bodyPr>
          <a:lstStyle/>
          <a:p>
            <a:pPr algn="ctr"/>
            <a:r>
              <a:rPr lang="en-GB" sz="1400" dirty="0" smtClean="0"/>
              <a:t>Recap.</a:t>
            </a:r>
          </a:p>
          <a:p>
            <a:pPr algn="ctr"/>
            <a:r>
              <a:rPr lang="en-GB" sz="1400" dirty="0" smtClean="0"/>
              <a:t>Can you distinguish between data and information?</a:t>
            </a:r>
            <a:endParaRPr lang="en-GB" sz="1400" dirty="0"/>
          </a:p>
        </p:txBody>
      </p:sp>
      <p:sp>
        <p:nvSpPr>
          <p:cNvPr id="5" name="Title 1"/>
          <p:cNvSpPr txBox="1">
            <a:spLocks/>
          </p:cNvSpPr>
          <p:nvPr/>
        </p:nvSpPr>
        <p:spPr>
          <a:xfrm>
            <a:off x="1979712" y="188640"/>
            <a:ext cx="6819727" cy="1012949"/>
          </a:xfrm>
          <a:prstGeom prst="rect">
            <a:avLst/>
          </a:prstGeom>
        </p:spPr>
        <p:txBody>
          <a:bodyPr vert="horz" lIns="91440" tIns="45720" rIns="91440" bIns="45720" rtlCol="0" anchor="ctr">
            <a:noAutofit/>
          </a:bodyPr>
          <a:lstStyle>
            <a:lvl1pPr algn="r" defTabSz="914400" rtl="0" eaLnBrk="1" latinLnBrk="0" hangingPunct="1">
              <a:spcBef>
                <a:spcPct val="0"/>
              </a:spcBef>
              <a:buNone/>
              <a:defRPr sz="4400" kern="1200" cap="small" spc="200" baseline="0">
                <a:solidFill>
                  <a:schemeClr val="tx1"/>
                </a:solidFill>
                <a:latin typeface="+mj-lt"/>
                <a:ea typeface="+mj-ea"/>
                <a:cs typeface="+mj-cs"/>
              </a:defRPr>
            </a:lvl1pPr>
          </a:lstStyle>
          <a:p>
            <a:pPr>
              <a:defRPr/>
            </a:pPr>
            <a:r>
              <a:rPr lang="en-GB" sz="2400" dirty="0" smtClean="0"/>
              <a:t>Interpretation, analysis and use of data and other information to make </a:t>
            </a:r>
          </a:p>
          <a:p>
            <a:pPr>
              <a:defRPr/>
            </a:pPr>
            <a:r>
              <a:rPr lang="en-GB" sz="2400" dirty="0" smtClean="0"/>
              <a:t>valid marketing decisions</a:t>
            </a:r>
            <a:endParaRPr lang="en-US" sz="2400" dirty="0"/>
          </a:p>
        </p:txBody>
      </p:sp>
    </p:spTree>
    <p:extLst>
      <p:ext uri="{BB962C8B-B14F-4D97-AF65-F5344CB8AC3E}">
        <p14:creationId xmlns:p14="http://schemas.microsoft.com/office/powerpoint/2010/main" val="26112013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404664"/>
            <a:ext cx="8043863" cy="796925"/>
          </a:xfrm>
        </p:spPr>
        <p:txBody>
          <a:bodyPr>
            <a:normAutofit/>
          </a:bodyPr>
          <a:lstStyle/>
          <a:p>
            <a:pPr>
              <a:defRPr/>
            </a:pPr>
            <a:r>
              <a:rPr lang="en-GB" sz="2800" dirty="0" smtClean="0"/>
              <a:t>The interpretation of marketing data</a:t>
            </a:r>
            <a:endParaRPr lang="en-US" sz="2800" dirty="0"/>
          </a:p>
        </p:txBody>
      </p:sp>
      <p:sp>
        <p:nvSpPr>
          <p:cNvPr id="12291" name="Content Placeholder 2"/>
          <p:cNvSpPr>
            <a:spLocks noGrp="1"/>
          </p:cNvSpPr>
          <p:nvPr>
            <p:ph sz="quarter" idx="1"/>
          </p:nvPr>
        </p:nvSpPr>
        <p:spPr>
          <a:xfrm>
            <a:off x="1979712" y="1984375"/>
            <a:ext cx="7467600" cy="4873625"/>
          </a:xfrm>
        </p:spPr>
        <p:txBody>
          <a:bodyPr/>
          <a:lstStyle/>
          <a:p>
            <a:r>
              <a:rPr lang="en-GB" dirty="0" smtClean="0"/>
              <a:t>Inform decision making</a:t>
            </a:r>
          </a:p>
          <a:p>
            <a:r>
              <a:rPr lang="en-GB" dirty="0" smtClean="0"/>
              <a:t>Devising strategy</a:t>
            </a:r>
          </a:p>
          <a:p>
            <a:r>
              <a:rPr lang="en-GB" dirty="0" smtClean="0"/>
              <a:t>Understanding the market</a:t>
            </a:r>
          </a:p>
          <a:p>
            <a:r>
              <a:rPr lang="en-GB" dirty="0" smtClean="0"/>
              <a:t>Identify sales patterns</a:t>
            </a:r>
          </a:p>
          <a:p>
            <a:r>
              <a:rPr lang="en-GB" dirty="0" smtClean="0"/>
              <a:t>Realistic target setting</a:t>
            </a:r>
          </a:p>
          <a:p>
            <a:r>
              <a:rPr lang="en-GB" dirty="0" smtClean="0"/>
              <a:t>Keeping up to date with market changes</a:t>
            </a:r>
          </a:p>
          <a:p>
            <a:r>
              <a:rPr lang="en-GB" dirty="0" smtClean="0"/>
              <a:t>Review of competitors’ actions</a:t>
            </a:r>
          </a:p>
          <a:p>
            <a:r>
              <a:rPr lang="en-GB" dirty="0" smtClean="0"/>
              <a:t>Evaluation of past actions</a:t>
            </a:r>
          </a:p>
          <a:p>
            <a:endParaRPr lang="en-US" dirty="0" smtClean="0"/>
          </a:p>
        </p:txBody>
      </p:sp>
    </p:spTree>
    <p:extLst>
      <p:ext uri="{BB962C8B-B14F-4D97-AF65-F5344CB8AC3E}">
        <p14:creationId xmlns:p14="http://schemas.microsoft.com/office/powerpoint/2010/main" val="37374932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dirty="0" smtClean="0"/>
              <a:t>Activity</a:t>
            </a:r>
            <a:endParaRPr lang="en-GB" sz="2400" dirty="0"/>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2175476" y="2852936"/>
            <a:ext cx="2828572" cy="263809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5343500" y="1927865"/>
            <a:ext cx="3744416" cy="3970318"/>
          </a:xfrm>
          <a:prstGeom prst="rect">
            <a:avLst/>
          </a:prstGeom>
          <a:noFill/>
        </p:spPr>
        <p:txBody>
          <a:bodyPr wrap="square" rtlCol="0">
            <a:spAutoFit/>
          </a:bodyPr>
          <a:lstStyle/>
          <a:p>
            <a:r>
              <a:rPr lang="en-GB" dirty="0" smtClean="0"/>
              <a:t>What does this chart show? Identify 3 points of interest:</a:t>
            </a:r>
          </a:p>
          <a:p>
            <a:pPr marL="285750" indent="-285750">
              <a:buFont typeface="Arial" panose="020B0604020202020204" pitchFamily="34" charset="0"/>
              <a:buChar char="•"/>
            </a:pPr>
            <a:r>
              <a:rPr lang="en-GB" dirty="0"/>
              <a:t> </a:t>
            </a:r>
            <a:endParaRPr lang="en-GB" dirty="0" smtClean="0"/>
          </a:p>
          <a:p>
            <a:pPr marL="285750" indent="-285750">
              <a:buFont typeface="Arial" panose="020B0604020202020204" pitchFamily="34" charset="0"/>
              <a:buChar char="•"/>
            </a:pPr>
            <a:r>
              <a:rPr lang="en-GB" dirty="0"/>
              <a:t> </a:t>
            </a:r>
            <a:endParaRPr lang="en-GB" dirty="0" smtClean="0"/>
          </a:p>
          <a:p>
            <a:pPr marL="285750" indent="-285750">
              <a:buFont typeface="Arial" panose="020B0604020202020204" pitchFamily="34" charset="0"/>
              <a:buChar char="•"/>
            </a:pPr>
            <a:r>
              <a:rPr lang="en-GB" dirty="0"/>
              <a:t> </a:t>
            </a:r>
            <a:endParaRPr lang="en-GB" dirty="0" smtClean="0"/>
          </a:p>
          <a:p>
            <a:r>
              <a:rPr lang="en-GB" dirty="0" smtClean="0"/>
              <a:t>How could this information be used?</a:t>
            </a:r>
          </a:p>
          <a:p>
            <a:endParaRPr lang="en-GB" dirty="0"/>
          </a:p>
          <a:p>
            <a:endParaRPr lang="en-GB" dirty="0" smtClean="0"/>
          </a:p>
          <a:p>
            <a:r>
              <a:rPr lang="en-GB" dirty="0" smtClean="0"/>
              <a:t>If the total sales of crisps in 2016 were 500 000 packets 40% of these were cheese and onion. </a:t>
            </a:r>
          </a:p>
          <a:p>
            <a:r>
              <a:rPr lang="en-GB" dirty="0" smtClean="0"/>
              <a:t>144/360 x 100 = 40%</a:t>
            </a:r>
          </a:p>
          <a:p>
            <a:r>
              <a:rPr lang="en-GB" dirty="0" smtClean="0"/>
              <a:t>500 000 * 0.40 = 200 000 packets sold were cheese and onion. </a:t>
            </a:r>
            <a:endParaRPr lang="en-GB" dirty="0"/>
          </a:p>
        </p:txBody>
      </p:sp>
      <p:sp>
        <p:nvSpPr>
          <p:cNvPr id="5" name="TextBox 4"/>
          <p:cNvSpPr txBox="1"/>
          <p:nvPr/>
        </p:nvSpPr>
        <p:spPr>
          <a:xfrm>
            <a:off x="2195736" y="1927865"/>
            <a:ext cx="2808312" cy="646331"/>
          </a:xfrm>
          <a:prstGeom prst="rect">
            <a:avLst/>
          </a:prstGeom>
          <a:noFill/>
        </p:spPr>
        <p:txBody>
          <a:bodyPr wrap="square" rtlCol="0">
            <a:spAutoFit/>
          </a:bodyPr>
          <a:lstStyle/>
          <a:p>
            <a:pPr algn="ctr"/>
            <a:r>
              <a:rPr lang="en-GB" u="sng" dirty="0" smtClean="0"/>
              <a:t>Crisps sold by a leading manufacturer in 2016.</a:t>
            </a:r>
            <a:endParaRPr lang="en-GB" u="sng" dirty="0"/>
          </a:p>
        </p:txBody>
      </p:sp>
      <p:sp>
        <p:nvSpPr>
          <p:cNvPr id="6" name="TextBox 5"/>
          <p:cNvSpPr txBox="1"/>
          <p:nvPr/>
        </p:nvSpPr>
        <p:spPr>
          <a:xfrm>
            <a:off x="2031132" y="5898183"/>
            <a:ext cx="7056784" cy="923330"/>
          </a:xfrm>
          <a:prstGeom prst="rect">
            <a:avLst/>
          </a:prstGeom>
          <a:noFill/>
        </p:spPr>
        <p:txBody>
          <a:bodyPr wrap="square" rtlCol="0">
            <a:spAutoFit/>
          </a:bodyPr>
          <a:lstStyle/>
          <a:p>
            <a:r>
              <a:rPr lang="en-GB" dirty="0" smtClean="0"/>
              <a:t>How many packets of ready salted, chicken, prawn cocktail and salt and vinegar were sold? How could this information be used to inform marketing decisions?</a:t>
            </a:r>
            <a:endParaRPr lang="en-GB" dirty="0"/>
          </a:p>
        </p:txBody>
      </p:sp>
    </p:spTree>
    <p:extLst>
      <p:ext uri="{BB962C8B-B14F-4D97-AF65-F5344CB8AC3E}">
        <p14:creationId xmlns:p14="http://schemas.microsoft.com/office/powerpoint/2010/main" val="21107364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07704" y="1916832"/>
            <a:ext cx="7236296" cy="4608512"/>
          </a:xfrm>
        </p:spPr>
        <p:txBody>
          <a:bodyPr>
            <a:normAutofit fontScale="92500" lnSpcReduction="20000"/>
          </a:bodyPr>
          <a:lstStyle/>
          <a:p>
            <a:r>
              <a:rPr lang="en-GB" dirty="0" smtClean="0"/>
              <a:t>Research gathered may need to be supported by additional sources</a:t>
            </a:r>
          </a:p>
          <a:p>
            <a:r>
              <a:rPr lang="en-GB" dirty="0" smtClean="0"/>
              <a:t>Possible reasons for this include:</a:t>
            </a:r>
          </a:p>
          <a:p>
            <a:pPr lvl="1"/>
            <a:r>
              <a:rPr lang="en-GB" dirty="0" smtClean="0"/>
              <a:t>To validate findings e.g. to back up with a second source</a:t>
            </a:r>
          </a:p>
          <a:p>
            <a:pPr lvl="1"/>
            <a:r>
              <a:rPr lang="en-GB" dirty="0" smtClean="0"/>
              <a:t>To further investigate findings e.g. if an unexpected outcome is received this might change the focus of the research</a:t>
            </a:r>
          </a:p>
          <a:p>
            <a:pPr lvl="1"/>
            <a:r>
              <a:rPr lang="en-GB" dirty="0" smtClean="0"/>
              <a:t>To fill in gaps in the research</a:t>
            </a:r>
          </a:p>
          <a:p>
            <a:pPr lvl="1"/>
            <a:r>
              <a:rPr lang="en-GB" dirty="0" smtClean="0"/>
              <a:t>In response to changing external environment</a:t>
            </a:r>
          </a:p>
          <a:p>
            <a:pPr lvl="1"/>
            <a:r>
              <a:rPr lang="en-GB" dirty="0" smtClean="0"/>
              <a:t>To increase the sample size to ensure greater reliability</a:t>
            </a:r>
          </a:p>
          <a:p>
            <a:r>
              <a:rPr lang="en-GB" dirty="0" smtClean="0"/>
              <a:t>Further sources may be either further primary or secondary research</a:t>
            </a:r>
          </a:p>
          <a:p>
            <a:endParaRPr lang="en-GB" dirty="0"/>
          </a:p>
        </p:txBody>
      </p:sp>
      <p:sp>
        <p:nvSpPr>
          <p:cNvPr id="4" name="TextBox 3"/>
          <p:cNvSpPr txBox="1"/>
          <p:nvPr/>
        </p:nvSpPr>
        <p:spPr>
          <a:xfrm>
            <a:off x="0" y="1916832"/>
            <a:ext cx="1763688" cy="1169551"/>
          </a:xfrm>
          <a:prstGeom prst="rect">
            <a:avLst/>
          </a:prstGeom>
          <a:noFill/>
        </p:spPr>
        <p:txBody>
          <a:bodyPr wrap="square" rtlCol="0">
            <a:spAutoFit/>
          </a:bodyPr>
          <a:lstStyle/>
          <a:p>
            <a:pPr algn="ctr"/>
            <a:r>
              <a:rPr lang="en-GB" sz="1400" dirty="0" smtClean="0"/>
              <a:t>Recap.</a:t>
            </a:r>
          </a:p>
          <a:p>
            <a:pPr algn="ctr"/>
            <a:r>
              <a:rPr lang="en-GB" sz="1400" dirty="0" smtClean="0"/>
              <a:t>Can you distinguish between primary and secondary market research?</a:t>
            </a:r>
            <a:endParaRPr lang="en-GB" sz="1400" dirty="0"/>
          </a:p>
        </p:txBody>
      </p:sp>
      <p:sp>
        <p:nvSpPr>
          <p:cNvPr id="5" name="Title 1"/>
          <p:cNvSpPr txBox="1">
            <a:spLocks/>
          </p:cNvSpPr>
          <p:nvPr/>
        </p:nvSpPr>
        <p:spPr>
          <a:xfrm>
            <a:off x="755576" y="404664"/>
            <a:ext cx="8043863" cy="796925"/>
          </a:xfrm>
          <a:prstGeom prst="rect">
            <a:avLst/>
          </a:prstGeom>
        </p:spPr>
        <p:txBody>
          <a:bodyPr vert="horz" lIns="91440" tIns="45720" rIns="91440" bIns="45720" rtlCol="0" anchor="ctr">
            <a:normAutofit fontScale="92500" lnSpcReduction="20000"/>
          </a:bodyPr>
          <a:lstStyle>
            <a:lvl1pPr algn="r" defTabSz="914400" rtl="0" eaLnBrk="1" latinLnBrk="0" hangingPunct="1">
              <a:spcBef>
                <a:spcPct val="0"/>
              </a:spcBef>
              <a:buNone/>
              <a:defRPr sz="4400" kern="1200" cap="small" spc="200" baseline="0">
                <a:solidFill>
                  <a:schemeClr val="tx1"/>
                </a:solidFill>
                <a:latin typeface="+mj-lt"/>
                <a:ea typeface="+mj-ea"/>
                <a:cs typeface="+mj-cs"/>
              </a:defRPr>
            </a:lvl1pPr>
          </a:lstStyle>
          <a:p>
            <a:pPr>
              <a:defRPr/>
            </a:pPr>
            <a:r>
              <a:rPr lang="en-GB" sz="2800" dirty="0" smtClean="0"/>
              <a:t>Identification of any further sources of information that may be required</a:t>
            </a:r>
            <a:endParaRPr lang="en-US" sz="2800" dirty="0"/>
          </a:p>
        </p:txBody>
      </p:sp>
    </p:spTree>
    <p:extLst>
      <p:ext uri="{BB962C8B-B14F-4D97-AF65-F5344CB8AC3E}">
        <p14:creationId xmlns:p14="http://schemas.microsoft.com/office/powerpoint/2010/main" val="17486923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79712" y="1844824"/>
            <a:ext cx="6984776" cy="4464496"/>
          </a:xfrm>
        </p:spPr>
        <p:txBody>
          <a:bodyPr>
            <a:normAutofit fontScale="85000" lnSpcReduction="20000"/>
          </a:bodyPr>
          <a:lstStyle/>
          <a:p>
            <a:r>
              <a:rPr lang="en-GB" dirty="0" smtClean="0"/>
              <a:t>Businesses will want to test the reliability and validity of the information obtained</a:t>
            </a:r>
          </a:p>
          <a:p>
            <a:r>
              <a:rPr lang="en-GB" dirty="0" smtClean="0"/>
              <a:t>It is important to identify and question any risk of bias</a:t>
            </a:r>
          </a:p>
          <a:p>
            <a:r>
              <a:rPr lang="en-GB" dirty="0" smtClean="0"/>
              <a:t>Sources should always be given on research findings and any assumptions made stated</a:t>
            </a:r>
          </a:p>
          <a:p>
            <a:r>
              <a:rPr lang="en-GB" dirty="0" smtClean="0"/>
              <a:t>Possible methods of evaluation include:</a:t>
            </a:r>
          </a:p>
          <a:p>
            <a:pPr lvl="1"/>
            <a:r>
              <a:rPr lang="en-GB" dirty="0" smtClean="0"/>
              <a:t>Duplicating research and comparing results</a:t>
            </a:r>
          </a:p>
          <a:p>
            <a:pPr lvl="1"/>
            <a:r>
              <a:rPr lang="en-GB" dirty="0" smtClean="0"/>
              <a:t>Test groups or placebo groups</a:t>
            </a:r>
          </a:p>
          <a:p>
            <a:pPr lvl="1"/>
            <a:r>
              <a:rPr lang="en-GB" dirty="0" smtClean="0"/>
              <a:t>Self or group critique of research methods</a:t>
            </a:r>
          </a:p>
          <a:p>
            <a:pPr lvl="1"/>
            <a:r>
              <a:rPr lang="en-GB" dirty="0" smtClean="0"/>
              <a:t>Identifying gaps in the research</a:t>
            </a:r>
          </a:p>
          <a:p>
            <a:pPr lvl="1"/>
            <a:r>
              <a:rPr lang="en-GB" dirty="0" smtClean="0"/>
              <a:t>Consider sample size and method</a:t>
            </a:r>
          </a:p>
          <a:p>
            <a:pPr lvl="1"/>
            <a:endParaRPr lang="en-GB" dirty="0"/>
          </a:p>
        </p:txBody>
      </p:sp>
      <p:sp>
        <p:nvSpPr>
          <p:cNvPr id="4" name="TextBox 3"/>
          <p:cNvSpPr txBox="1"/>
          <p:nvPr/>
        </p:nvSpPr>
        <p:spPr>
          <a:xfrm>
            <a:off x="107504" y="1916832"/>
            <a:ext cx="1656184" cy="3539430"/>
          </a:xfrm>
          <a:prstGeom prst="rect">
            <a:avLst/>
          </a:prstGeom>
          <a:noFill/>
        </p:spPr>
        <p:txBody>
          <a:bodyPr wrap="square" rtlCol="0">
            <a:spAutoFit/>
          </a:bodyPr>
          <a:lstStyle/>
          <a:p>
            <a:pPr algn="ctr"/>
            <a:r>
              <a:rPr lang="en-GB" sz="1400" dirty="0" smtClean="0"/>
              <a:t>Recap. </a:t>
            </a:r>
          </a:p>
          <a:p>
            <a:pPr algn="ctr"/>
            <a:r>
              <a:rPr lang="en-GB" sz="1400" dirty="0" smtClean="0"/>
              <a:t>What is the importance of validity, reliability, appropriateness, currency and cost?</a:t>
            </a:r>
          </a:p>
          <a:p>
            <a:pPr algn="ctr"/>
            <a:endParaRPr lang="en-GB" sz="1400" dirty="0"/>
          </a:p>
          <a:p>
            <a:pPr algn="ctr"/>
            <a:endParaRPr lang="en-GB" sz="1400" dirty="0" smtClean="0"/>
          </a:p>
          <a:p>
            <a:pPr algn="ctr"/>
            <a:r>
              <a:rPr lang="en-GB" sz="1400" dirty="0" smtClean="0"/>
              <a:t>Consider the research you carry out to complete your external assignment. </a:t>
            </a:r>
          </a:p>
          <a:p>
            <a:pPr algn="ctr"/>
            <a:r>
              <a:rPr lang="en-GB" sz="1400" dirty="0" smtClean="0"/>
              <a:t>How reliable and valid are your findings?</a:t>
            </a:r>
            <a:endParaRPr lang="en-GB" sz="1400" dirty="0"/>
          </a:p>
        </p:txBody>
      </p:sp>
      <p:sp>
        <p:nvSpPr>
          <p:cNvPr id="5" name="Title 1"/>
          <p:cNvSpPr txBox="1">
            <a:spLocks/>
          </p:cNvSpPr>
          <p:nvPr/>
        </p:nvSpPr>
        <p:spPr>
          <a:xfrm>
            <a:off x="755576" y="404664"/>
            <a:ext cx="8043863" cy="796925"/>
          </a:xfrm>
          <a:prstGeom prst="rect">
            <a:avLst/>
          </a:prstGeom>
        </p:spPr>
        <p:txBody>
          <a:bodyPr vert="horz" lIns="91440" tIns="45720" rIns="91440" bIns="45720" rtlCol="0" anchor="ctr">
            <a:normAutofit fontScale="92500" lnSpcReduction="20000"/>
          </a:bodyPr>
          <a:lstStyle>
            <a:lvl1pPr algn="r" defTabSz="914400" rtl="0" eaLnBrk="1" latinLnBrk="0" hangingPunct="1">
              <a:spcBef>
                <a:spcPct val="0"/>
              </a:spcBef>
              <a:buNone/>
              <a:defRPr sz="4400" kern="1200" cap="small" spc="200" baseline="0">
                <a:solidFill>
                  <a:schemeClr val="tx1"/>
                </a:solidFill>
                <a:latin typeface="+mj-lt"/>
                <a:ea typeface="+mj-ea"/>
                <a:cs typeface="+mj-cs"/>
              </a:defRPr>
            </a:lvl1pPr>
          </a:lstStyle>
          <a:p>
            <a:pPr>
              <a:defRPr/>
            </a:pPr>
            <a:r>
              <a:rPr lang="en-GB" sz="2800" dirty="0" smtClean="0"/>
              <a:t>Evaluation of the reliability and validity </a:t>
            </a:r>
          </a:p>
          <a:p>
            <a:pPr>
              <a:defRPr/>
            </a:pPr>
            <a:r>
              <a:rPr lang="en-GB" sz="2800" dirty="0" smtClean="0"/>
              <a:t>of the information obtained</a:t>
            </a:r>
            <a:endParaRPr lang="en-US" sz="2800" dirty="0"/>
          </a:p>
        </p:txBody>
      </p:sp>
    </p:spTree>
    <p:extLst>
      <p:ext uri="{BB962C8B-B14F-4D97-AF65-F5344CB8AC3E}">
        <p14:creationId xmlns:p14="http://schemas.microsoft.com/office/powerpoint/2010/main" val="34374393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dirty="0" smtClean="0"/>
              <a:t>Confidence Levels</a:t>
            </a:r>
            <a:endParaRPr lang="en-GB" sz="2400" dirty="0"/>
          </a:p>
        </p:txBody>
      </p:sp>
      <p:sp>
        <p:nvSpPr>
          <p:cNvPr id="3" name="Content Placeholder 2"/>
          <p:cNvSpPr>
            <a:spLocks noGrp="1"/>
          </p:cNvSpPr>
          <p:nvPr>
            <p:ph idx="1"/>
          </p:nvPr>
        </p:nvSpPr>
        <p:spPr>
          <a:xfrm>
            <a:off x="1907704" y="1844824"/>
            <a:ext cx="7128792" cy="4680520"/>
          </a:xfrm>
        </p:spPr>
        <p:txBody>
          <a:bodyPr>
            <a:normAutofit/>
          </a:bodyPr>
          <a:lstStyle/>
          <a:p>
            <a:r>
              <a:rPr lang="en-GB" sz="2400" dirty="0" smtClean="0"/>
              <a:t>Confidence levels reflect the degree of certainty with which a business believes a stated outcome will happen</a:t>
            </a:r>
          </a:p>
          <a:p>
            <a:pPr lvl="1"/>
            <a:r>
              <a:rPr lang="en-GB" sz="2400" dirty="0" smtClean="0"/>
              <a:t>E.g. 90% confident that research findings are accurate and therefore 1 out of 3 customers will buy the new product</a:t>
            </a:r>
          </a:p>
          <a:p>
            <a:r>
              <a:rPr lang="en-GB" sz="2400" dirty="0" smtClean="0"/>
              <a:t>Confidence levels will be affected by factors such as the sampling technique, research method and expertise of the person carrying out and analysing the research</a:t>
            </a:r>
            <a:endParaRPr lang="en-GB" sz="2400"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92280" y="5661248"/>
            <a:ext cx="1475234" cy="10801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991576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dirty="0"/>
              <a:t>The value of technology</a:t>
            </a:r>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51720" y="1916833"/>
            <a:ext cx="5301785" cy="21602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0" name="Picture 2"/>
          <p:cNvPicPr>
            <a:picLocks noGrp="1" noChangeAspect="1" noChangeArrowheads="1"/>
          </p:cNvPicPr>
          <p:nvPr>
            <p:ph idx="1"/>
          </p:nvPr>
        </p:nvPicPr>
        <p:blipFill>
          <a:blip r:embed="rId4">
            <a:extLst>
              <a:ext uri="{28A0092B-C50C-407E-A947-70E740481C1C}">
                <a14:useLocalDpi xmlns:a14="http://schemas.microsoft.com/office/drawing/2010/main" val="0"/>
              </a:ext>
            </a:extLst>
          </a:blip>
          <a:srcRect/>
          <a:stretch>
            <a:fillRect/>
          </a:stretch>
        </p:blipFill>
        <p:spPr bwMode="auto">
          <a:xfrm>
            <a:off x="4932040" y="4107781"/>
            <a:ext cx="3888432" cy="24485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2051720" y="4437112"/>
            <a:ext cx="2880320" cy="1200329"/>
          </a:xfrm>
          <a:prstGeom prst="rect">
            <a:avLst/>
          </a:prstGeom>
          <a:noFill/>
        </p:spPr>
        <p:txBody>
          <a:bodyPr wrap="square" rtlCol="0">
            <a:spAutoFit/>
          </a:bodyPr>
          <a:lstStyle/>
          <a:p>
            <a:r>
              <a:rPr lang="en-GB" dirty="0" smtClean="0"/>
              <a:t>Discuss the reliability and validity of the information gathered from of social media.</a:t>
            </a:r>
            <a:endParaRPr lang="en-GB" dirty="0"/>
          </a:p>
        </p:txBody>
      </p:sp>
      <p:sp>
        <p:nvSpPr>
          <p:cNvPr id="6" name="Action Button: Document 5">
            <a:hlinkClick r:id="rId5" highlightClick="1"/>
          </p:cNvPr>
          <p:cNvSpPr/>
          <p:nvPr/>
        </p:nvSpPr>
        <p:spPr>
          <a:xfrm>
            <a:off x="611560" y="3356992"/>
            <a:ext cx="720080" cy="1008112"/>
          </a:xfrm>
          <a:prstGeom prst="actionButton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338103587"/>
      </p:ext>
    </p:extLst>
  </p:cSld>
  <p:clrMapOvr>
    <a:masterClrMapping/>
  </p:clrMapOvr>
</p:sld>
</file>

<file path=ppt/theme/theme1.xml><?xml version="1.0" encoding="utf-8"?>
<a:theme xmlns:a="http://schemas.openxmlformats.org/drawingml/2006/main" name="Mod">
  <a:themeElements>
    <a:clrScheme name="Custom 1">
      <a:dk1>
        <a:srgbClr val="000000"/>
      </a:dk1>
      <a:lt1>
        <a:srgbClr val="FFFFFF"/>
      </a:lt1>
      <a:dk2>
        <a:srgbClr val="FEDD61"/>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Mod">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alibri"/>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od">
      <a:fillStyleLst>
        <a:solidFill>
          <a:schemeClr val="phClr"/>
        </a:solidFill>
        <a:solidFill>
          <a:schemeClr val="phClr">
            <a:tint val="80000"/>
          </a:schemeClr>
        </a:solidFill>
        <a:solidFill>
          <a:schemeClr val="phClr">
            <a:shade val="30000"/>
            <a:satMod val="150000"/>
          </a:schemeClr>
        </a:solidFill>
      </a:fillStyleLst>
      <a:lnStyleLst>
        <a:ln w="9525" cap="flat" cmpd="sng" algn="ctr">
          <a:solidFill>
            <a:schemeClr val="phClr">
              <a:tint val="90000"/>
              <a:satMod val="105000"/>
            </a:schemeClr>
          </a:solidFill>
          <a:prstDash val="solid"/>
        </a:ln>
        <a:ln w="50800" cap="flat" cmpd="sng" algn="ctr">
          <a:solidFill>
            <a:schemeClr val="phClr">
              <a:tint val="90000"/>
            </a:schemeClr>
          </a:solidFill>
          <a:prstDash val="solid"/>
        </a:ln>
        <a:ln w="76200" cap="flat" cmpd="dbl" algn="ctr">
          <a:solidFill>
            <a:schemeClr val="phClr">
              <a:tint val="90000"/>
            </a:schemeClr>
          </a:solidFill>
          <a:prstDash val="solid"/>
        </a:ln>
      </a:lnStyleLst>
      <a:effectStyleLst>
        <a:effectStyle>
          <a:effectLst/>
        </a:effectStyle>
        <a:effectStyle>
          <a:effectLst>
            <a:outerShdw blurRad="76200" dist="25400" dir="5400000" sx="101000" sy="101000" rotWithShape="0">
              <a:srgbClr val="000000">
                <a:alpha val="50000"/>
              </a:srgbClr>
            </a:outerShdw>
          </a:effectLst>
        </a:effectStyle>
        <a:effectStyle>
          <a:effectLst>
            <a:outerShdw blurRad="76200" dist="50800" dir="5400000" sx="101000" sy="101000" rotWithShape="0">
              <a:srgbClr val="000000">
                <a:alpha val="50000"/>
              </a:srgbClr>
            </a:outerShdw>
            <a:reflection blurRad="12700" stA="30000" endPos="30000" dist="50800" dir="5400000" sy="-100000" rotWithShape="0"/>
          </a:effectLst>
          <a:scene3d>
            <a:camera prst="orthographicFront">
              <a:rot lat="0" lon="0" rev="0"/>
            </a:camera>
            <a:lightRig rig="twoPt" dir="t">
              <a:rot lat="0" lon="0" rev="5400000"/>
            </a:lightRig>
          </a:scene3d>
          <a:sp3d prstMaterial="softmetal">
            <a:bevelT w="63500" h="25400" prst="coolSlant"/>
          </a:sp3d>
        </a:effectStyle>
      </a:effectStyleLst>
      <a:bgFillStyleLst>
        <a:solidFill>
          <a:schemeClr val="phClr">
            <a:satMod val="125000"/>
          </a:schemeClr>
        </a:solidFill>
        <a:solidFill>
          <a:schemeClr val="phClr">
            <a:shade val="30000"/>
            <a:satMod val="150000"/>
          </a:schemeClr>
        </a:solidFill>
        <a:gradFill>
          <a:gsLst>
            <a:gs pos="0">
              <a:schemeClr val="phClr">
                <a:tint val="100000"/>
                <a:shade val="80000"/>
                <a:satMod val="135000"/>
              </a:schemeClr>
            </a:gs>
            <a:gs pos="55000">
              <a:schemeClr val="phClr">
                <a:tint val="70000"/>
                <a:shade val="100000"/>
                <a:satMod val="150000"/>
              </a:schemeClr>
            </a:gs>
            <a:gs pos="100000">
              <a:schemeClr val="phClr">
                <a:tint val="70000"/>
                <a:shade val="100000"/>
                <a:satMod val="150000"/>
              </a:schemeClr>
            </a:gs>
          </a:gsLst>
          <a:lin ang="5400000" scaled="0"/>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Template>
  <TotalTime>5806</TotalTime>
  <Words>874</Words>
  <Application>Microsoft Office PowerPoint</Application>
  <PresentationFormat>On-screen Show (4:3)</PresentationFormat>
  <Paragraphs>157</Paragraphs>
  <Slides>14</Slides>
  <Notes>6</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Mod</vt:lpstr>
      <vt:lpstr>Developing the rationale</vt:lpstr>
      <vt:lpstr>Developing the rationale</vt:lpstr>
      <vt:lpstr>PowerPoint Presentation</vt:lpstr>
      <vt:lpstr>The interpretation of marketing data</vt:lpstr>
      <vt:lpstr>Activity</vt:lpstr>
      <vt:lpstr>PowerPoint Presentation</vt:lpstr>
      <vt:lpstr>PowerPoint Presentation</vt:lpstr>
      <vt:lpstr>Confidence Levels</vt:lpstr>
      <vt:lpstr>The value of technology</vt:lpstr>
      <vt:lpstr>Product life cycle</vt:lpstr>
      <vt:lpstr>Product Life Cycle</vt:lpstr>
      <vt:lpstr>Product Life Cycle</vt:lpstr>
      <vt:lpstr>In pairs</vt:lpstr>
      <vt:lpstr>PowerPoint Presentation</vt:lpstr>
    </vt:vector>
  </TitlesOfParts>
  <Company>Grizli777</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dc:title>
  <dc:creator>Time2Resources</dc:creator>
  <cp:lastModifiedBy>Helen</cp:lastModifiedBy>
  <cp:revision>432</cp:revision>
  <dcterms:created xsi:type="dcterms:W3CDTF">2009-08-01T13:37:35Z</dcterms:created>
  <dcterms:modified xsi:type="dcterms:W3CDTF">2017-02-12T15:00:46Z</dcterms:modified>
</cp:coreProperties>
</file>