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0"/>
  </p:notesMasterIdLst>
  <p:handoutMasterIdLst>
    <p:handoutMasterId r:id="rId41"/>
  </p:handoutMasterIdLst>
  <p:sldIdLst>
    <p:sldId id="256" r:id="rId2"/>
    <p:sldId id="257" r:id="rId3"/>
    <p:sldId id="259" r:id="rId4"/>
    <p:sldId id="264" r:id="rId5"/>
    <p:sldId id="265" r:id="rId6"/>
    <p:sldId id="266" r:id="rId7"/>
    <p:sldId id="267" r:id="rId8"/>
    <p:sldId id="268" r:id="rId9"/>
    <p:sldId id="269" r:id="rId10"/>
    <p:sldId id="270" r:id="rId11"/>
    <p:sldId id="271" r:id="rId12"/>
    <p:sldId id="273" r:id="rId13"/>
    <p:sldId id="274" r:id="rId14"/>
    <p:sldId id="276" r:id="rId15"/>
    <p:sldId id="290" r:id="rId16"/>
    <p:sldId id="291" r:id="rId17"/>
    <p:sldId id="292" r:id="rId18"/>
    <p:sldId id="296" r:id="rId19"/>
    <p:sldId id="295" r:id="rId20"/>
    <p:sldId id="294" r:id="rId21"/>
    <p:sldId id="260" r:id="rId22"/>
    <p:sldId id="278" r:id="rId23"/>
    <p:sldId id="279" r:id="rId24"/>
    <p:sldId id="277" r:id="rId25"/>
    <p:sldId id="283" r:id="rId26"/>
    <p:sldId id="280" r:id="rId27"/>
    <p:sldId id="282" r:id="rId28"/>
    <p:sldId id="262" r:id="rId29"/>
    <p:sldId id="284" r:id="rId30"/>
    <p:sldId id="285" r:id="rId31"/>
    <p:sldId id="286" r:id="rId32"/>
    <p:sldId id="263" r:id="rId33"/>
    <p:sldId id="297" r:id="rId34"/>
    <p:sldId id="298" r:id="rId35"/>
    <p:sldId id="300" r:id="rId36"/>
    <p:sldId id="302" r:id="rId37"/>
    <p:sldId id="301" r:id="rId38"/>
    <p:sldId id="25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32" y="-5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8A2EA-8BA8-4B4E-9653-1F082C8DAC0E}" type="doc">
      <dgm:prSet loTypeId="urn:microsoft.com/office/officeart/2005/8/layout/radial5" loCatId="cycle" qsTypeId="urn:microsoft.com/office/officeart/2005/8/quickstyle/simple1" qsCatId="simple" csTypeId="urn:microsoft.com/office/officeart/2005/8/colors/accent6_4" csCatId="accent6" phldr="1"/>
      <dgm:spPr/>
      <dgm:t>
        <a:bodyPr/>
        <a:lstStyle/>
        <a:p>
          <a:endParaRPr lang="en-GB"/>
        </a:p>
      </dgm:t>
    </dgm:pt>
    <dgm:pt modelId="{B51ED947-BE5F-413F-8465-AFE733B41FB5}">
      <dgm:prSet phldrT="[Text]"/>
      <dgm:spPr/>
      <dgm:t>
        <a:bodyPr/>
        <a:lstStyle/>
        <a:p>
          <a:r>
            <a:rPr lang="en-GB" dirty="0" smtClean="0">
              <a:solidFill>
                <a:schemeClr val="tx1"/>
              </a:solidFill>
            </a:rPr>
            <a:t>Marketing Mix – the 7Ps</a:t>
          </a:r>
          <a:endParaRPr lang="en-GB" dirty="0">
            <a:solidFill>
              <a:schemeClr val="tx1"/>
            </a:solidFill>
          </a:endParaRPr>
        </a:p>
      </dgm:t>
    </dgm:pt>
    <dgm:pt modelId="{FCCF9DF5-C37E-465C-BB22-19C58CC131A9}" type="parTrans" cxnId="{B5C6C55C-FAB9-4F8F-AA07-B0221B147442}">
      <dgm:prSet/>
      <dgm:spPr/>
      <dgm:t>
        <a:bodyPr/>
        <a:lstStyle/>
        <a:p>
          <a:endParaRPr lang="en-GB"/>
        </a:p>
      </dgm:t>
    </dgm:pt>
    <dgm:pt modelId="{CAB037DA-1C5C-42A4-A343-0A2E6CE5B923}" type="sibTrans" cxnId="{B5C6C55C-FAB9-4F8F-AA07-B0221B147442}">
      <dgm:prSet/>
      <dgm:spPr/>
      <dgm:t>
        <a:bodyPr/>
        <a:lstStyle/>
        <a:p>
          <a:endParaRPr lang="en-GB"/>
        </a:p>
      </dgm:t>
    </dgm:pt>
    <dgm:pt modelId="{A482A8E8-DF41-4622-86F7-528D68AD9517}">
      <dgm:prSet phldrT="[Text]"/>
      <dgm:spPr/>
      <dgm:t>
        <a:bodyPr/>
        <a:lstStyle/>
        <a:p>
          <a:r>
            <a:rPr lang="en-GB" dirty="0" smtClean="0">
              <a:solidFill>
                <a:srgbClr val="FFFF00"/>
              </a:solidFill>
            </a:rPr>
            <a:t>Product</a:t>
          </a:r>
          <a:endParaRPr lang="en-GB" dirty="0">
            <a:solidFill>
              <a:srgbClr val="FFFF00"/>
            </a:solidFill>
          </a:endParaRPr>
        </a:p>
      </dgm:t>
    </dgm:pt>
    <dgm:pt modelId="{5BFB0C96-B4CA-4182-A99C-AAEEC5623B45}" type="parTrans" cxnId="{84901559-DF7B-4AC8-82CC-B54BC39EFA02}">
      <dgm:prSet/>
      <dgm:spPr/>
      <dgm:t>
        <a:bodyPr/>
        <a:lstStyle/>
        <a:p>
          <a:endParaRPr lang="en-GB"/>
        </a:p>
      </dgm:t>
    </dgm:pt>
    <dgm:pt modelId="{D80A61CB-DFAD-4E7F-92D4-E6A569EF2EC2}" type="sibTrans" cxnId="{84901559-DF7B-4AC8-82CC-B54BC39EFA02}">
      <dgm:prSet/>
      <dgm:spPr/>
      <dgm:t>
        <a:bodyPr/>
        <a:lstStyle/>
        <a:p>
          <a:endParaRPr lang="en-GB"/>
        </a:p>
      </dgm:t>
    </dgm:pt>
    <dgm:pt modelId="{FEEDF547-5189-4109-8CB9-E86BEDB135EC}">
      <dgm:prSet phldrT="[Text]"/>
      <dgm:spPr/>
      <dgm:t>
        <a:bodyPr/>
        <a:lstStyle/>
        <a:p>
          <a:r>
            <a:rPr lang="en-GB" dirty="0" smtClean="0">
              <a:solidFill>
                <a:srgbClr val="FFFF00"/>
              </a:solidFill>
            </a:rPr>
            <a:t>Place</a:t>
          </a:r>
          <a:endParaRPr lang="en-GB" dirty="0">
            <a:solidFill>
              <a:srgbClr val="FFFF00"/>
            </a:solidFill>
          </a:endParaRPr>
        </a:p>
      </dgm:t>
    </dgm:pt>
    <dgm:pt modelId="{29AEF78B-8B5D-47AD-A333-150EB4C9E12F}" type="parTrans" cxnId="{BBDABEDD-BCCE-4C93-9394-12FB7F0DBC92}">
      <dgm:prSet/>
      <dgm:spPr/>
      <dgm:t>
        <a:bodyPr/>
        <a:lstStyle/>
        <a:p>
          <a:endParaRPr lang="en-GB"/>
        </a:p>
      </dgm:t>
    </dgm:pt>
    <dgm:pt modelId="{A1BA1E43-3C04-4ECA-ACE2-56BAABB7FA1A}" type="sibTrans" cxnId="{BBDABEDD-BCCE-4C93-9394-12FB7F0DBC92}">
      <dgm:prSet/>
      <dgm:spPr/>
      <dgm:t>
        <a:bodyPr/>
        <a:lstStyle/>
        <a:p>
          <a:endParaRPr lang="en-GB"/>
        </a:p>
      </dgm:t>
    </dgm:pt>
    <dgm:pt modelId="{EC737247-D526-40C5-8C35-5E829EB1A084}">
      <dgm:prSet phldrT="[Text]"/>
      <dgm:spPr/>
      <dgm:t>
        <a:bodyPr/>
        <a:lstStyle/>
        <a:p>
          <a:r>
            <a:rPr lang="en-GB" dirty="0" smtClean="0">
              <a:solidFill>
                <a:srgbClr val="00B050"/>
              </a:solidFill>
            </a:rPr>
            <a:t>People</a:t>
          </a:r>
          <a:endParaRPr lang="en-GB" dirty="0">
            <a:solidFill>
              <a:srgbClr val="00B050"/>
            </a:solidFill>
          </a:endParaRPr>
        </a:p>
      </dgm:t>
    </dgm:pt>
    <dgm:pt modelId="{3BE1C941-CA13-4245-89B1-654BD547ED4F}" type="parTrans" cxnId="{875374ED-F27E-4F98-8E80-64239B408D4C}">
      <dgm:prSet/>
      <dgm:spPr/>
      <dgm:t>
        <a:bodyPr/>
        <a:lstStyle/>
        <a:p>
          <a:endParaRPr lang="en-GB"/>
        </a:p>
      </dgm:t>
    </dgm:pt>
    <dgm:pt modelId="{1E8D163E-B19B-4365-9C67-4470AD4E9704}" type="sibTrans" cxnId="{875374ED-F27E-4F98-8E80-64239B408D4C}">
      <dgm:prSet/>
      <dgm:spPr/>
      <dgm:t>
        <a:bodyPr/>
        <a:lstStyle/>
        <a:p>
          <a:endParaRPr lang="en-GB"/>
        </a:p>
      </dgm:t>
    </dgm:pt>
    <dgm:pt modelId="{780AEDB2-BD4E-4893-933D-CDC67164451E}">
      <dgm:prSet phldrT="[Text]"/>
      <dgm:spPr/>
      <dgm:t>
        <a:bodyPr/>
        <a:lstStyle/>
        <a:p>
          <a:r>
            <a:rPr lang="en-GB" b="1" dirty="0" smtClean="0">
              <a:solidFill>
                <a:srgbClr val="FFFF00"/>
              </a:solidFill>
            </a:rPr>
            <a:t>Price</a:t>
          </a:r>
          <a:endParaRPr lang="en-GB" b="1" dirty="0">
            <a:solidFill>
              <a:srgbClr val="FFFF00"/>
            </a:solidFill>
          </a:endParaRPr>
        </a:p>
      </dgm:t>
    </dgm:pt>
    <dgm:pt modelId="{35366D24-FB6C-4BE8-9627-13A91030AED9}" type="parTrans" cxnId="{17588895-639D-43E4-94FF-56EE56B8F23F}">
      <dgm:prSet/>
      <dgm:spPr/>
      <dgm:t>
        <a:bodyPr/>
        <a:lstStyle/>
        <a:p>
          <a:endParaRPr lang="en-GB"/>
        </a:p>
      </dgm:t>
    </dgm:pt>
    <dgm:pt modelId="{F024C065-5617-4BAB-87E3-F9B6E117AAB3}" type="sibTrans" cxnId="{17588895-639D-43E4-94FF-56EE56B8F23F}">
      <dgm:prSet/>
      <dgm:spPr/>
      <dgm:t>
        <a:bodyPr/>
        <a:lstStyle/>
        <a:p>
          <a:endParaRPr lang="en-GB"/>
        </a:p>
      </dgm:t>
    </dgm:pt>
    <dgm:pt modelId="{3E9E1344-1A13-4DE4-8060-2E07A0498E39}">
      <dgm:prSet/>
      <dgm:spPr/>
      <dgm:t>
        <a:bodyPr/>
        <a:lstStyle/>
        <a:p>
          <a:r>
            <a:rPr lang="en-GB" dirty="0" smtClean="0">
              <a:solidFill>
                <a:srgbClr val="FFFF00"/>
              </a:solidFill>
            </a:rPr>
            <a:t>Promotion</a:t>
          </a:r>
          <a:endParaRPr lang="en-GB" dirty="0">
            <a:solidFill>
              <a:srgbClr val="FFFF00"/>
            </a:solidFill>
          </a:endParaRPr>
        </a:p>
      </dgm:t>
    </dgm:pt>
    <dgm:pt modelId="{B92E58AE-47CC-492E-A0A0-4126856E036D}" type="parTrans" cxnId="{BE876152-C360-4A59-B527-5BE15F7A9C4B}">
      <dgm:prSet/>
      <dgm:spPr/>
      <dgm:t>
        <a:bodyPr/>
        <a:lstStyle/>
        <a:p>
          <a:endParaRPr lang="en-GB"/>
        </a:p>
      </dgm:t>
    </dgm:pt>
    <dgm:pt modelId="{42A4CCDD-CCA3-4CF5-8656-AB696F6AF0FF}" type="sibTrans" cxnId="{BE876152-C360-4A59-B527-5BE15F7A9C4B}">
      <dgm:prSet/>
      <dgm:spPr/>
      <dgm:t>
        <a:bodyPr/>
        <a:lstStyle/>
        <a:p>
          <a:endParaRPr lang="en-GB"/>
        </a:p>
      </dgm:t>
    </dgm:pt>
    <dgm:pt modelId="{460E5AEB-6B2E-486A-B200-D46EF60D9494}">
      <dgm:prSet/>
      <dgm:spPr/>
      <dgm:t>
        <a:bodyPr/>
        <a:lstStyle/>
        <a:p>
          <a:r>
            <a:rPr lang="en-GB" dirty="0" smtClean="0">
              <a:solidFill>
                <a:srgbClr val="00B050"/>
              </a:solidFill>
            </a:rPr>
            <a:t>Physical</a:t>
          </a:r>
          <a:r>
            <a:rPr lang="en-GB" dirty="0" smtClean="0"/>
            <a:t> </a:t>
          </a:r>
          <a:r>
            <a:rPr lang="en-GB" dirty="0" smtClean="0">
              <a:solidFill>
                <a:srgbClr val="00B050"/>
              </a:solidFill>
            </a:rPr>
            <a:t>evidence</a:t>
          </a:r>
          <a:endParaRPr lang="en-GB" dirty="0">
            <a:solidFill>
              <a:srgbClr val="00B050"/>
            </a:solidFill>
          </a:endParaRPr>
        </a:p>
      </dgm:t>
    </dgm:pt>
    <dgm:pt modelId="{7E7CE0D0-38E5-46D8-A524-C8E2898CF174}" type="parTrans" cxnId="{F33EA3F5-FAB1-4AE1-8F59-3542CD0BA3D6}">
      <dgm:prSet/>
      <dgm:spPr/>
      <dgm:t>
        <a:bodyPr/>
        <a:lstStyle/>
        <a:p>
          <a:endParaRPr lang="en-GB"/>
        </a:p>
      </dgm:t>
    </dgm:pt>
    <dgm:pt modelId="{74D85958-6E76-4A2B-B368-8F8C8FA3CB94}" type="sibTrans" cxnId="{F33EA3F5-FAB1-4AE1-8F59-3542CD0BA3D6}">
      <dgm:prSet/>
      <dgm:spPr/>
      <dgm:t>
        <a:bodyPr/>
        <a:lstStyle/>
        <a:p>
          <a:endParaRPr lang="en-GB"/>
        </a:p>
      </dgm:t>
    </dgm:pt>
    <dgm:pt modelId="{3A2BF217-B618-4C86-8CD4-A083EA4BEAC4}">
      <dgm:prSet/>
      <dgm:spPr/>
      <dgm:t>
        <a:bodyPr/>
        <a:lstStyle/>
        <a:p>
          <a:r>
            <a:rPr lang="en-GB" dirty="0" smtClean="0">
              <a:solidFill>
                <a:srgbClr val="00B050"/>
              </a:solidFill>
            </a:rPr>
            <a:t>Process</a:t>
          </a:r>
          <a:endParaRPr lang="en-GB" dirty="0">
            <a:solidFill>
              <a:srgbClr val="00B050"/>
            </a:solidFill>
          </a:endParaRPr>
        </a:p>
      </dgm:t>
    </dgm:pt>
    <dgm:pt modelId="{77C80EED-6A4F-4B2A-8147-D90BE66DB9C1}" type="parTrans" cxnId="{0C1E6B7D-BD58-4923-B03C-AB3D3790CF4D}">
      <dgm:prSet/>
      <dgm:spPr/>
      <dgm:t>
        <a:bodyPr/>
        <a:lstStyle/>
        <a:p>
          <a:endParaRPr lang="en-GB"/>
        </a:p>
      </dgm:t>
    </dgm:pt>
    <dgm:pt modelId="{049A0C31-0C40-414E-883B-AA120733F521}" type="sibTrans" cxnId="{0C1E6B7D-BD58-4923-B03C-AB3D3790CF4D}">
      <dgm:prSet/>
      <dgm:spPr/>
      <dgm:t>
        <a:bodyPr/>
        <a:lstStyle/>
        <a:p>
          <a:endParaRPr lang="en-GB"/>
        </a:p>
      </dgm:t>
    </dgm:pt>
    <dgm:pt modelId="{8C1167F2-2373-456A-B167-80F3AA04AE51}" type="pres">
      <dgm:prSet presAssocID="{0828A2EA-8BA8-4B4E-9653-1F082C8DAC0E}" presName="Name0" presStyleCnt="0">
        <dgm:presLayoutVars>
          <dgm:chMax val="1"/>
          <dgm:dir/>
          <dgm:animLvl val="ctr"/>
          <dgm:resizeHandles val="exact"/>
        </dgm:presLayoutVars>
      </dgm:prSet>
      <dgm:spPr/>
      <dgm:t>
        <a:bodyPr/>
        <a:lstStyle/>
        <a:p>
          <a:endParaRPr lang="en-GB"/>
        </a:p>
      </dgm:t>
    </dgm:pt>
    <dgm:pt modelId="{B4859835-AFCE-4F02-87E5-51B472D5F281}" type="pres">
      <dgm:prSet presAssocID="{B51ED947-BE5F-413F-8465-AFE733B41FB5}" presName="centerShape" presStyleLbl="node0" presStyleIdx="0" presStyleCnt="1"/>
      <dgm:spPr/>
      <dgm:t>
        <a:bodyPr/>
        <a:lstStyle/>
        <a:p>
          <a:endParaRPr lang="en-GB"/>
        </a:p>
      </dgm:t>
    </dgm:pt>
    <dgm:pt modelId="{78A99F6F-935F-46CD-955A-01042DBDB2F2}" type="pres">
      <dgm:prSet presAssocID="{5BFB0C96-B4CA-4182-A99C-AAEEC5623B45}" presName="parTrans" presStyleLbl="sibTrans2D1" presStyleIdx="0" presStyleCnt="7"/>
      <dgm:spPr/>
      <dgm:t>
        <a:bodyPr/>
        <a:lstStyle/>
        <a:p>
          <a:endParaRPr lang="en-GB"/>
        </a:p>
      </dgm:t>
    </dgm:pt>
    <dgm:pt modelId="{EA84A3A8-8DA2-4681-B25E-17B44D40D08E}" type="pres">
      <dgm:prSet presAssocID="{5BFB0C96-B4CA-4182-A99C-AAEEC5623B45}" presName="connectorText" presStyleLbl="sibTrans2D1" presStyleIdx="0" presStyleCnt="7"/>
      <dgm:spPr/>
      <dgm:t>
        <a:bodyPr/>
        <a:lstStyle/>
        <a:p>
          <a:endParaRPr lang="en-GB"/>
        </a:p>
      </dgm:t>
    </dgm:pt>
    <dgm:pt modelId="{8E15DDDF-8940-4889-88AC-8AE6BD695ADD}" type="pres">
      <dgm:prSet presAssocID="{A482A8E8-DF41-4622-86F7-528D68AD9517}" presName="node" presStyleLbl="node1" presStyleIdx="0" presStyleCnt="7">
        <dgm:presLayoutVars>
          <dgm:bulletEnabled val="1"/>
        </dgm:presLayoutVars>
      </dgm:prSet>
      <dgm:spPr/>
      <dgm:t>
        <a:bodyPr/>
        <a:lstStyle/>
        <a:p>
          <a:endParaRPr lang="en-GB"/>
        </a:p>
      </dgm:t>
    </dgm:pt>
    <dgm:pt modelId="{1AE046C7-BB74-4C02-94E4-6DE308C3B279}" type="pres">
      <dgm:prSet presAssocID="{B92E58AE-47CC-492E-A0A0-4126856E036D}" presName="parTrans" presStyleLbl="sibTrans2D1" presStyleIdx="1" presStyleCnt="7"/>
      <dgm:spPr/>
      <dgm:t>
        <a:bodyPr/>
        <a:lstStyle/>
        <a:p>
          <a:endParaRPr lang="en-GB"/>
        </a:p>
      </dgm:t>
    </dgm:pt>
    <dgm:pt modelId="{F4D9A415-D01E-4816-B7FA-9E8763323228}" type="pres">
      <dgm:prSet presAssocID="{B92E58AE-47CC-492E-A0A0-4126856E036D}" presName="connectorText" presStyleLbl="sibTrans2D1" presStyleIdx="1" presStyleCnt="7"/>
      <dgm:spPr/>
      <dgm:t>
        <a:bodyPr/>
        <a:lstStyle/>
        <a:p>
          <a:endParaRPr lang="en-GB"/>
        </a:p>
      </dgm:t>
    </dgm:pt>
    <dgm:pt modelId="{2EB430F7-7A0D-4F5A-8B8E-DD92B79912CC}" type="pres">
      <dgm:prSet presAssocID="{3E9E1344-1A13-4DE4-8060-2E07A0498E39}" presName="node" presStyleLbl="node1" presStyleIdx="1" presStyleCnt="7">
        <dgm:presLayoutVars>
          <dgm:bulletEnabled val="1"/>
        </dgm:presLayoutVars>
      </dgm:prSet>
      <dgm:spPr/>
      <dgm:t>
        <a:bodyPr/>
        <a:lstStyle/>
        <a:p>
          <a:endParaRPr lang="en-GB"/>
        </a:p>
      </dgm:t>
    </dgm:pt>
    <dgm:pt modelId="{3ADF84AC-8F86-40FF-A0B9-9B7C3557F754}" type="pres">
      <dgm:prSet presAssocID="{29AEF78B-8B5D-47AD-A333-150EB4C9E12F}" presName="parTrans" presStyleLbl="sibTrans2D1" presStyleIdx="2" presStyleCnt="7"/>
      <dgm:spPr/>
      <dgm:t>
        <a:bodyPr/>
        <a:lstStyle/>
        <a:p>
          <a:endParaRPr lang="en-GB"/>
        </a:p>
      </dgm:t>
    </dgm:pt>
    <dgm:pt modelId="{28E4A8AB-B002-4F66-8711-577CC368F377}" type="pres">
      <dgm:prSet presAssocID="{29AEF78B-8B5D-47AD-A333-150EB4C9E12F}" presName="connectorText" presStyleLbl="sibTrans2D1" presStyleIdx="2" presStyleCnt="7"/>
      <dgm:spPr/>
      <dgm:t>
        <a:bodyPr/>
        <a:lstStyle/>
        <a:p>
          <a:endParaRPr lang="en-GB"/>
        </a:p>
      </dgm:t>
    </dgm:pt>
    <dgm:pt modelId="{EC73B5AF-AD52-4349-8B61-873880848B11}" type="pres">
      <dgm:prSet presAssocID="{FEEDF547-5189-4109-8CB9-E86BEDB135EC}" presName="node" presStyleLbl="node1" presStyleIdx="2" presStyleCnt="7">
        <dgm:presLayoutVars>
          <dgm:bulletEnabled val="1"/>
        </dgm:presLayoutVars>
      </dgm:prSet>
      <dgm:spPr/>
      <dgm:t>
        <a:bodyPr/>
        <a:lstStyle/>
        <a:p>
          <a:endParaRPr lang="en-GB"/>
        </a:p>
      </dgm:t>
    </dgm:pt>
    <dgm:pt modelId="{766D030C-38FF-49F3-9B85-9F2271927F18}" type="pres">
      <dgm:prSet presAssocID="{3BE1C941-CA13-4245-89B1-654BD547ED4F}" presName="parTrans" presStyleLbl="sibTrans2D1" presStyleIdx="3" presStyleCnt="7"/>
      <dgm:spPr/>
      <dgm:t>
        <a:bodyPr/>
        <a:lstStyle/>
        <a:p>
          <a:endParaRPr lang="en-GB"/>
        </a:p>
      </dgm:t>
    </dgm:pt>
    <dgm:pt modelId="{1C7FCA48-E54A-46D7-8348-9DBAA03DB4D4}" type="pres">
      <dgm:prSet presAssocID="{3BE1C941-CA13-4245-89B1-654BD547ED4F}" presName="connectorText" presStyleLbl="sibTrans2D1" presStyleIdx="3" presStyleCnt="7"/>
      <dgm:spPr/>
      <dgm:t>
        <a:bodyPr/>
        <a:lstStyle/>
        <a:p>
          <a:endParaRPr lang="en-GB"/>
        </a:p>
      </dgm:t>
    </dgm:pt>
    <dgm:pt modelId="{9FDE40D5-877F-4F94-A19F-4354B9B636B4}" type="pres">
      <dgm:prSet presAssocID="{EC737247-D526-40C5-8C35-5E829EB1A084}" presName="node" presStyleLbl="node1" presStyleIdx="3" presStyleCnt="7">
        <dgm:presLayoutVars>
          <dgm:bulletEnabled val="1"/>
        </dgm:presLayoutVars>
      </dgm:prSet>
      <dgm:spPr/>
      <dgm:t>
        <a:bodyPr/>
        <a:lstStyle/>
        <a:p>
          <a:endParaRPr lang="en-GB"/>
        </a:p>
      </dgm:t>
    </dgm:pt>
    <dgm:pt modelId="{61D66AC9-2DB6-4DA4-874D-065FB22C8833}" type="pres">
      <dgm:prSet presAssocID="{77C80EED-6A4F-4B2A-8147-D90BE66DB9C1}" presName="parTrans" presStyleLbl="sibTrans2D1" presStyleIdx="4" presStyleCnt="7"/>
      <dgm:spPr/>
      <dgm:t>
        <a:bodyPr/>
        <a:lstStyle/>
        <a:p>
          <a:endParaRPr lang="en-GB"/>
        </a:p>
      </dgm:t>
    </dgm:pt>
    <dgm:pt modelId="{31308B82-BD7B-44FD-9033-29A845922D5C}" type="pres">
      <dgm:prSet presAssocID="{77C80EED-6A4F-4B2A-8147-D90BE66DB9C1}" presName="connectorText" presStyleLbl="sibTrans2D1" presStyleIdx="4" presStyleCnt="7"/>
      <dgm:spPr/>
      <dgm:t>
        <a:bodyPr/>
        <a:lstStyle/>
        <a:p>
          <a:endParaRPr lang="en-GB"/>
        </a:p>
      </dgm:t>
    </dgm:pt>
    <dgm:pt modelId="{9C07132A-1C30-4EBA-B257-43BB9B7777A7}" type="pres">
      <dgm:prSet presAssocID="{3A2BF217-B618-4C86-8CD4-A083EA4BEAC4}" presName="node" presStyleLbl="node1" presStyleIdx="4" presStyleCnt="7">
        <dgm:presLayoutVars>
          <dgm:bulletEnabled val="1"/>
        </dgm:presLayoutVars>
      </dgm:prSet>
      <dgm:spPr/>
      <dgm:t>
        <a:bodyPr/>
        <a:lstStyle/>
        <a:p>
          <a:endParaRPr lang="en-GB"/>
        </a:p>
      </dgm:t>
    </dgm:pt>
    <dgm:pt modelId="{3830B725-CD4C-4C4B-9082-85371AC122C8}" type="pres">
      <dgm:prSet presAssocID="{7E7CE0D0-38E5-46D8-A524-C8E2898CF174}" presName="parTrans" presStyleLbl="sibTrans2D1" presStyleIdx="5" presStyleCnt="7"/>
      <dgm:spPr/>
      <dgm:t>
        <a:bodyPr/>
        <a:lstStyle/>
        <a:p>
          <a:endParaRPr lang="en-GB"/>
        </a:p>
      </dgm:t>
    </dgm:pt>
    <dgm:pt modelId="{2E6C83B7-5200-4DE3-9954-DB0B0FD4D212}" type="pres">
      <dgm:prSet presAssocID="{7E7CE0D0-38E5-46D8-A524-C8E2898CF174}" presName="connectorText" presStyleLbl="sibTrans2D1" presStyleIdx="5" presStyleCnt="7"/>
      <dgm:spPr/>
      <dgm:t>
        <a:bodyPr/>
        <a:lstStyle/>
        <a:p>
          <a:endParaRPr lang="en-GB"/>
        </a:p>
      </dgm:t>
    </dgm:pt>
    <dgm:pt modelId="{E2ABF3F8-713C-40D0-A6DB-8490DFFA65FD}" type="pres">
      <dgm:prSet presAssocID="{460E5AEB-6B2E-486A-B200-D46EF60D9494}" presName="node" presStyleLbl="node1" presStyleIdx="5" presStyleCnt="7">
        <dgm:presLayoutVars>
          <dgm:bulletEnabled val="1"/>
        </dgm:presLayoutVars>
      </dgm:prSet>
      <dgm:spPr/>
      <dgm:t>
        <a:bodyPr/>
        <a:lstStyle/>
        <a:p>
          <a:endParaRPr lang="en-GB"/>
        </a:p>
      </dgm:t>
    </dgm:pt>
    <dgm:pt modelId="{CEBB5818-DB79-4144-ABAA-E9106FABCBC9}" type="pres">
      <dgm:prSet presAssocID="{35366D24-FB6C-4BE8-9627-13A91030AED9}" presName="parTrans" presStyleLbl="sibTrans2D1" presStyleIdx="6" presStyleCnt="7"/>
      <dgm:spPr/>
      <dgm:t>
        <a:bodyPr/>
        <a:lstStyle/>
        <a:p>
          <a:endParaRPr lang="en-GB"/>
        </a:p>
      </dgm:t>
    </dgm:pt>
    <dgm:pt modelId="{7F814782-2B06-4EA2-B5E4-DE5A65F0333E}" type="pres">
      <dgm:prSet presAssocID="{35366D24-FB6C-4BE8-9627-13A91030AED9}" presName="connectorText" presStyleLbl="sibTrans2D1" presStyleIdx="6" presStyleCnt="7"/>
      <dgm:spPr/>
      <dgm:t>
        <a:bodyPr/>
        <a:lstStyle/>
        <a:p>
          <a:endParaRPr lang="en-GB"/>
        </a:p>
      </dgm:t>
    </dgm:pt>
    <dgm:pt modelId="{9DA15E2A-B8A8-4D66-AFBF-504C945182DC}" type="pres">
      <dgm:prSet presAssocID="{780AEDB2-BD4E-4893-933D-CDC67164451E}" presName="node" presStyleLbl="node1" presStyleIdx="6" presStyleCnt="7">
        <dgm:presLayoutVars>
          <dgm:bulletEnabled val="1"/>
        </dgm:presLayoutVars>
      </dgm:prSet>
      <dgm:spPr/>
      <dgm:t>
        <a:bodyPr/>
        <a:lstStyle/>
        <a:p>
          <a:endParaRPr lang="en-GB"/>
        </a:p>
      </dgm:t>
    </dgm:pt>
  </dgm:ptLst>
  <dgm:cxnLst>
    <dgm:cxn modelId="{0BC34858-7D6B-4DE2-B60B-C2260FFEDB05}" type="presOf" srcId="{29AEF78B-8B5D-47AD-A333-150EB4C9E12F}" destId="{28E4A8AB-B002-4F66-8711-577CC368F377}" srcOrd="1" destOrd="0" presId="urn:microsoft.com/office/officeart/2005/8/layout/radial5"/>
    <dgm:cxn modelId="{25628671-B19B-4C51-BAA0-6D7E726D9049}" type="presOf" srcId="{5BFB0C96-B4CA-4182-A99C-AAEEC5623B45}" destId="{78A99F6F-935F-46CD-955A-01042DBDB2F2}" srcOrd="0" destOrd="0" presId="urn:microsoft.com/office/officeart/2005/8/layout/radial5"/>
    <dgm:cxn modelId="{F024D454-8451-4254-80D3-CD9D6A267C26}" type="presOf" srcId="{3A2BF217-B618-4C86-8CD4-A083EA4BEAC4}" destId="{9C07132A-1C30-4EBA-B257-43BB9B7777A7}" srcOrd="0" destOrd="0" presId="urn:microsoft.com/office/officeart/2005/8/layout/radial5"/>
    <dgm:cxn modelId="{BBDABEDD-BCCE-4C93-9394-12FB7F0DBC92}" srcId="{B51ED947-BE5F-413F-8465-AFE733B41FB5}" destId="{FEEDF547-5189-4109-8CB9-E86BEDB135EC}" srcOrd="2" destOrd="0" parTransId="{29AEF78B-8B5D-47AD-A333-150EB4C9E12F}" sibTransId="{A1BA1E43-3C04-4ECA-ACE2-56BAABB7FA1A}"/>
    <dgm:cxn modelId="{F33EA3F5-FAB1-4AE1-8F59-3542CD0BA3D6}" srcId="{B51ED947-BE5F-413F-8465-AFE733B41FB5}" destId="{460E5AEB-6B2E-486A-B200-D46EF60D9494}" srcOrd="5" destOrd="0" parTransId="{7E7CE0D0-38E5-46D8-A524-C8E2898CF174}" sibTransId="{74D85958-6E76-4A2B-B368-8F8C8FA3CB94}"/>
    <dgm:cxn modelId="{94F366AA-CC74-43FB-BBC6-78DDAC6A9CDC}" type="presOf" srcId="{29AEF78B-8B5D-47AD-A333-150EB4C9E12F}" destId="{3ADF84AC-8F86-40FF-A0B9-9B7C3557F754}" srcOrd="0" destOrd="0" presId="urn:microsoft.com/office/officeart/2005/8/layout/radial5"/>
    <dgm:cxn modelId="{3BB52DA0-DF4E-41D2-A34C-EA4746E5DC5E}" type="presOf" srcId="{780AEDB2-BD4E-4893-933D-CDC67164451E}" destId="{9DA15E2A-B8A8-4D66-AFBF-504C945182DC}" srcOrd="0" destOrd="0" presId="urn:microsoft.com/office/officeart/2005/8/layout/radial5"/>
    <dgm:cxn modelId="{2130609E-5ACE-4A19-AE2E-0484F54AFA6F}" type="presOf" srcId="{0828A2EA-8BA8-4B4E-9653-1F082C8DAC0E}" destId="{8C1167F2-2373-456A-B167-80F3AA04AE51}" srcOrd="0" destOrd="0" presId="urn:microsoft.com/office/officeart/2005/8/layout/radial5"/>
    <dgm:cxn modelId="{F71E4451-E31B-41D9-BB89-1E7A62D5EBAF}" type="presOf" srcId="{3BE1C941-CA13-4245-89B1-654BD547ED4F}" destId="{766D030C-38FF-49F3-9B85-9F2271927F18}" srcOrd="0" destOrd="0" presId="urn:microsoft.com/office/officeart/2005/8/layout/radial5"/>
    <dgm:cxn modelId="{875374ED-F27E-4F98-8E80-64239B408D4C}" srcId="{B51ED947-BE5F-413F-8465-AFE733B41FB5}" destId="{EC737247-D526-40C5-8C35-5E829EB1A084}" srcOrd="3" destOrd="0" parTransId="{3BE1C941-CA13-4245-89B1-654BD547ED4F}" sibTransId="{1E8D163E-B19B-4365-9C67-4470AD4E9704}"/>
    <dgm:cxn modelId="{3E1EB8D8-676E-4E35-957A-C0EE35842F87}" type="presOf" srcId="{EC737247-D526-40C5-8C35-5E829EB1A084}" destId="{9FDE40D5-877F-4F94-A19F-4354B9B636B4}" srcOrd="0" destOrd="0" presId="urn:microsoft.com/office/officeart/2005/8/layout/radial5"/>
    <dgm:cxn modelId="{4FA6DA3E-45D2-4CB2-89A5-88AB6B71A389}" type="presOf" srcId="{5BFB0C96-B4CA-4182-A99C-AAEEC5623B45}" destId="{EA84A3A8-8DA2-4681-B25E-17B44D40D08E}" srcOrd="1" destOrd="0" presId="urn:microsoft.com/office/officeart/2005/8/layout/radial5"/>
    <dgm:cxn modelId="{0A5FC1AC-644D-4177-B474-768C8F6B0381}" type="presOf" srcId="{FEEDF547-5189-4109-8CB9-E86BEDB135EC}" destId="{EC73B5AF-AD52-4349-8B61-873880848B11}" srcOrd="0" destOrd="0" presId="urn:microsoft.com/office/officeart/2005/8/layout/radial5"/>
    <dgm:cxn modelId="{C5E3D1F4-63B1-4B02-84AA-7DEBBCB69848}" type="presOf" srcId="{B92E58AE-47CC-492E-A0A0-4126856E036D}" destId="{1AE046C7-BB74-4C02-94E4-6DE308C3B279}" srcOrd="0" destOrd="0" presId="urn:microsoft.com/office/officeart/2005/8/layout/radial5"/>
    <dgm:cxn modelId="{B07F834D-0DED-4672-905C-BDC6B98D4780}" type="presOf" srcId="{3E9E1344-1A13-4DE4-8060-2E07A0498E39}" destId="{2EB430F7-7A0D-4F5A-8B8E-DD92B79912CC}" srcOrd="0" destOrd="0" presId="urn:microsoft.com/office/officeart/2005/8/layout/radial5"/>
    <dgm:cxn modelId="{0DF9B582-FF82-4C6B-8E1D-A11E9DD9D6F2}" type="presOf" srcId="{3BE1C941-CA13-4245-89B1-654BD547ED4F}" destId="{1C7FCA48-E54A-46D7-8348-9DBAA03DB4D4}" srcOrd="1" destOrd="0" presId="urn:microsoft.com/office/officeart/2005/8/layout/radial5"/>
    <dgm:cxn modelId="{4691EA70-48EB-4B59-8DF5-8E8D20334D12}" type="presOf" srcId="{7E7CE0D0-38E5-46D8-A524-C8E2898CF174}" destId="{2E6C83B7-5200-4DE3-9954-DB0B0FD4D212}" srcOrd="1" destOrd="0" presId="urn:microsoft.com/office/officeart/2005/8/layout/radial5"/>
    <dgm:cxn modelId="{0C1E6B7D-BD58-4923-B03C-AB3D3790CF4D}" srcId="{B51ED947-BE5F-413F-8465-AFE733B41FB5}" destId="{3A2BF217-B618-4C86-8CD4-A083EA4BEAC4}" srcOrd="4" destOrd="0" parTransId="{77C80EED-6A4F-4B2A-8147-D90BE66DB9C1}" sibTransId="{049A0C31-0C40-414E-883B-AA120733F521}"/>
    <dgm:cxn modelId="{6794888A-16BF-4073-81BC-D55380026E08}" type="presOf" srcId="{35366D24-FB6C-4BE8-9627-13A91030AED9}" destId="{7F814782-2B06-4EA2-B5E4-DE5A65F0333E}" srcOrd="1" destOrd="0" presId="urn:microsoft.com/office/officeart/2005/8/layout/radial5"/>
    <dgm:cxn modelId="{3C6E806F-2EE5-4B91-88EA-7B4B08900A4C}" type="presOf" srcId="{460E5AEB-6B2E-486A-B200-D46EF60D9494}" destId="{E2ABF3F8-713C-40D0-A6DB-8490DFFA65FD}" srcOrd="0" destOrd="0" presId="urn:microsoft.com/office/officeart/2005/8/layout/radial5"/>
    <dgm:cxn modelId="{90A70DE3-B10F-4B03-95F9-BEA06CC1E8B2}" type="presOf" srcId="{B92E58AE-47CC-492E-A0A0-4126856E036D}" destId="{F4D9A415-D01E-4816-B7FA-9E8763323228}" srcOrd="1" destOrd="0" presId="urn:microsoft.com/office/officeart/2005/8/layout/radial5"/>
    <dgm:cxn modelId="{3A938B48-A944-4FB6-A676-CA97C67524C3}" type="presOf" srcId="{B51ED947-BE5F-413F-8465-AFE733B41FB5}" destId="{B4859835-AFCE-4F02-87E5-51B472D5F281}" srcOrd="0" destOrd="0" presId="urn:microsoft.com/office/officeart/2005/8/layout/radial5"/>
    <dgm:cxn modelId="{41D6E9B4-811C-4662-8EF2-72033A9C5511}" type="presOf" srcId="{35366D24-FB6C-4BE8-9627-13A91030AED9}" destId="{CEBB5818-DB79-4144-ABAA-E9106FABCBC9}" srcOrd="0" destOrd="0" presId="urn:microsoft.com/office/officeart/2005/8/layout/radial5"/>
    <dgm:cxn modelId="{765177CF-4AC9-4A3C-A110-6031D402784B}" type="presOf" srcId="{77C80EED-6A4F-4B2A-8147-D90BE66DB9C1}" destId="{31308B82-BD7B-44FD-9033-29A845922D5C}" srcOrd="1" destOrd="0" presId="urn:microsoft.com/office/officeart/2005/8/layout/radial5"/>
    <dgm:cxn modelId="{BE876152-C360-4A59-B527-5BE15F7A9C4B}" srcId="{B51ED947-BE5F-413F-8465-AFE733B41FB5}" destId="{3E9E1344-1A13-4DE4-8060-2E07A0498E39}" srcOrd="1" destOrd="0" parTransId="{B92E58AE-47CC-492E-A0A0-4126856E036D}" sibTransId="{42A4CCDD-CCA3-4CF5-8656-AB696F6AF0FF}"/>
    <dgm:cxn modelId="{2A876CAB-A408-4287-A303-DAD5FBC3FD90}" type="presOf" srcId="{7E7CE0D0-38E5-46D8-A524-C8E2898CF174}" destId="{3830B725-CD4C-4C4B-9082-85371AC122C8}" srcOrd="0" destOrd="0" presId="urn:microsoft.com/office/officeart/2005/8/layout/radial5"/>
    <dgm:cxn modelId="{D09D1B89-D712-4299-8432-9C7215072042}" type="presOf" srcId="{A482A8E8-DF41-4622-86F7-528D68AD9517}" destId="{8E15DDDF-8940-4889-88AC-8AE6BD695ADD}" srcOrd="0" destOrd="0" presId="urn:microsoft.com/office/officeart/2005/8/layout/radial5"/>
    <dgm:cxn modelId="{B5C6C55C-FAB9-4F8F-AA07-B0221B147442}" srcId="{0828A2EA-8BA8-4B4E-9653-1F082C8DAC0E}" destId="{B51ED947-BE5F-413F-8465-AFE733B41FB5}" srcOrd="0" destOrd="0" parTransId="{FCCF9DF5-C37E-465C-BB22-19C58CC131A9}" sibTransId="{CAB037DA-1C5C-42A4-A343-0A2E6CE5B923}"/>
    <dgm:cxn modelId="{84901559-DF7B-4AC8-82CC-B54BC39EFA02}" srcId="{B51ED947-BE5F-413F-8465-AFE733B41FB5}" destId="{A482A8E8-DF41-4622-86F7-528D68AD9517}" srcOrd="0" destOrd="0" parTransId="{5BFB0C96-B4CA-4182-A99C-AAEEC5623B45}" sibTransId="{D80A61CB-DFAD-4E7F-92D4-E6A569EF2EC2}"/>
    <dgm:cxn modelId="{43673840-A36F-4914-A7BA-BC2460A195F7}" type="presOf" srcId="{77C80EED-6A4F-4B2A-8147-D90BE66DB9C1}" destId="{61D66AC9-2DB6-4DA4-874D-065FB22C8833}" srcOrd="0" destOrd="0" presId="urn:microsoft.com/office/officeart/2005/8/layout/radial5"/>
    <dgm:cxn modelId="{17588895-639D-43E4-94FF-56EE56B8F23F}" srcId="{B51ED947-BE5F-413F-8465-AFE733B41FB5}" destId="{780AEDB2-BD4E-4893-933D-CDC67164451E}" srcOrd="6" destOrd="0" parTransId="{35366D24-FB6C-4BE8-9627-13A91030AED9}" sibTransId="{F024C065-5617-4BAB-87E3-F9B6E117AAB3}"/>
    <dgm:cxn modelId="{DAA2FCDE-B30C-446B-A7C9-4B74A22EA89C}" type="presParOf" srcId="{8C1167F2-2373-456A-B167-80F3AA04AE51}" destId="{B4859835-AFCE-4F02-87E5-51B472D5F281}" srcOrd="0" destOrd="0" presId="urn:microsoft.com/office/officeart/2005/8/layout/radial5"/>
    <dgm:cxn modelId="{6C9759FF-83F0-4249-B4FA-B0C47D7ADA45}" type="presParOf" srcId="{8C1167F2-2373-456A-B167-80F3AA04AE51}" destId="{78A99F6F-935F-46CD-955A-01042DBDB2F2}" srcOrd="1" destOrd="0" presId="urn:microsoft.com/office/officeart/2005/8/layout/radial5"/>
    <dgm:cxn modelId="{9D99A182-3068-418F-9833-E630BF9B05ED}" type="presParOf" srcId="{78A99F6F-935F-46CD-955A-01042DBDB2F2}" destId="{EA84A3A8-8DA2-4681-B25E-17B44D40D08E}" srcOrd="0" destOrd="0" presId="urn:microsoft.com/office/officeart/2005/8/layout/radial5"/>
    <dgm:cxn modelId="{41706035-62FC-4361-80B5-D41B8ACE1567}" type="presParOf" srcId="{8C1167F2-2373-456A-B167-80F3AA04AE51}" destId="{8E15DDDF-8940-4889-88AC-8AE6BD695ADD}" srcOrd="2" destOrd="0" presId="urn:microsoft.com/office/officeart/2005/8/layout/radial5"/>
    <dgm:cxn modelId="{036EDDAE-FA17-40D2-B12D-F13E27D99F5A}" type="presParOf" srcId="{8C1167F2-2373-456A-B167-80F3AA04AE51}" destId="{1AE046C7-BB74-4C02-94E4-6DE308C3B279}" srcOrd="3" destOrd="0" presId="urn:microsoft.com/office/officeart/2005/8/layout/radial5"/>
    <dgm:cxn modelId="{12451014-5C6D-4C76-8278-96ACF53EF195}" type="presParOf" srcId="{1AE046C7-BB74-4C02-94E4-6DE308C3B279}" destId="{F4D9A415-D01E-4816-B7FA-9E8763323228}" srcOrd="0" destOrd="0" presId="urn:microsoft.com/office/officeart/2005/8/layout/radial5"/>
    <dgm:cxn modelId="{2D855FB8-0071-4BCA-96DD-5F33C66F683B}" type="presParOf" srcId="{8C1167F2-2373-456A-B167-80F3AA04AE51}" destId="{2EB430F7-7A0D-4F5A-8B8E-DD92B79912CC}" srcOrd="4" destOrd="0" presId="urn:microsoft.com/office/officeart/2005/8/layout/radial5"/>
    <dgm:cxn modelId="{CA658F14-7791-473F-8FA6-2DD477AA32BB}" type="presParOf" srcId="{8C1167F2-2373-456A-B167-80F3AA04AE51}" destId="{3ADF84AC-8F86-40FF-A0B9-9B7C3557F754}" srcOrd="5" destOrd="0" presId="urn:microsoft.com/office/officeart/2005/8/layout/radial5"/>
    <dgm:cxn modelId="{F54AF2F7-3A42-4014-945D-A6ED29D79AD3}" type="presParOf" srcId="{3ADF84AC-8F86-40FF-A0B9-9B7C3557F754}" destId="{28E4A8AB-B002-4F66-8711-577CC368F377}" srcOrd="0" destOrd="0" presId="urn:microsoft.com/office/officeart/2005/8/layout/radial5"/>
    <dgm:cxn modelId="{C2096010-3291-4931-88FE-1723EF04673E}" type="presParOf" srcId="{8C1167F2-2373-456A-B167-80F3AA04AE51}" destId="{EC73B5AF-AD52-4349-8B61-873880848B11}" srcOrd="6" destOrd="0" presId="urn:microsoft.com/office/officeart/2005/8/layout/radial5"/>
    <dgm:cxn modelId="{CA5B02BF-808D-4B5C-A730-EFB1AE957718}" type="presParOf" srcId="{8C1167F2-2373-456A-B167-80F3AA04AE51}" destId="{766D030C-38FF-49F3-9B85-9F2271927F18}" srcOrd="7" destOrd="0" presId="urn:microsoft.com/office/officeart/2005/8/layout/radial5"/>
    <dgm:cxn modelId="{2AF0A16C-61DC-4164-B336-E0E693ADAA52}" type="presParOf" srcId="{766D030C-38FF-49F3-9B85-9F2271927F18}" destId="{1C7FCA48-E54A-46D7-8348-9DBAA03DB4D4}" srcOrd="0" destOrd="0" presId="urn:microsoft.com/office/officeart/2005/8/layout/radial5"/>
    <dgm:cxn modelId="{AC6A8660-E395-40CC-BD48-0461F73FDEEB}" type="presParOf" srcId="{8C1167F2-2373-456A-B167-80F3AA04AE51}" destId="{9FDE40D5-877F-4F94-A19F-4354B9B636B4}" srcOrd="8" destOrd="0" presId="urn:microsoft.com/office/officeart/2005/8/layout/radial5"/>
    <dgm:cxn modelId="{7C5FDE9A-0097-4C23-9BFD-B315C4CAF67E}" type="presParOf" srcId="{8C1167F2-2373-456A-B167-80F3AA04AE51}" destId="{61D66AC9-2DB6-4DA4-874D-065FB22C8833}" srcOrd="9" destOrd="0" presId="urn:microsoft.com/office/officeart/2005/8/layout/radial5"/>
    <dgm:cxn modelId="{84CB93D3-394E-45FF-95DF-295365DACBF9}" type="presParOf" srcId="{61D66AC9-2DB6-4DA4-874D-065FB22C8833}" destId="{31308B82-BD7B-44FD-9033-29A845922D5C}" srcOrd="0" destOrd="0" presId="urn:microsoft.com/office/officeart/2005/8/layout/radial5"/>
    <dgm:cxn modelId="{22011837-D696-48EC-B17B-C0FD0F8E25A3}" type="presParOf" srcId="{8C1167F2-2373-456A-B167-80F3AA04AE51}" destId="{9C07132A-1C30-4EBA-B257-43BB9B7777A7}" srcOrd="10" destOrd="0" presId="urn:microsoft.com/office/officeart/2005/8/layout/radial5"/>
    <dgm:cxn modelId="{81CB94A7-D7E0-4882-ACC2-28F60C5396DC}" type="presParOf" srcId="{8C1167F2-2373-456A-B167-80F3AA04AE51}" destId="{3830B725-CD4C-4C4B-9082-85371AC122C8}" srcOrd="11" destOrd="0" presId="urn:microsoft.com/office/officeart/2005/8/layout/radial5"/>
    <dgm:cxn modelId="{0D63889B-94FB-4A20-B11B-A71BD8585E59}" type="presParOf" srcId="{3830B725-CD4C-4C4B-9082-85371AC122C8}" destId="{2E6C83B7-5200-4DE3-9954-DB0B0FD4D212}" srcOrd="0" destOrd="0" presId="urn:microsoft.com/office/officeart/2005/8/layout/radial5"/>
    <dgm:cxn modelId="{5F1DA859-82A9-455B-98D1-48191A1EAD6E}" type="presParOf" srcId="{8C1167F2-2373-456A-B167-80F3AA04AE51}" destId="{E2ABF3F8-713C-40D0-A6DB-8490DFFA65FD}" srcOrd="12" destOrd="0" presId="urn:microsoft.com/office/officeart/2005/8/layout/radial5"/>
    <dgm:cxn modelId="{CE309348-C569-4743-B889-FBCB17F9740A}" type="presParOf" srcId="{8C1167F2-2373-456A-B167-80F3AA04AE51}" destId="{CEBB5818-DB79-4144-ABAA-E9106FABCBC9}" srcOrd="13" destOrd="0" presId="urn:microsoft.com/office/officeart/2005/8/layout/radial5"/>
    <dgm:cxn modelId="{94352846-510D-40A3-8793-53BDE3DBFC8F}" type="presParOf" srcId="{CEBB5818-DB79-4144-ABAA-E9106FABCBC9}" destId="{7F814782-2B06-4EA2-B5E4-DE5A65F0333E}" srcOrd="0" destOrd="0" presId="urn:microsoft.com/office/officeart/2005/8/layout/radial5"/>
    <dgm:cxn modelId="{46EBDD0F-4BA7-4A07-8CA1-1E7777F7AEAD}" type="presParOf" srcId="{8C1167F2-2373-456A-B167-80F3AA04AE51}" destId="{9DA15E2A-B8A8-4D66-AFBF-504C945182DC}"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59835-AFCE-4F02-87E5-51B472D5F281}">
      <dsp:nvSpPr>
        <dsp:cNvPr id="0" name=""/>
        <dsp:cNvSpPr/>
      </dsp:nvSpPr>
      <dsp:spPr>
        <a:xfrm>
          <a:off x="2462361" y="1524600"/>
          <a:ext cx="1171277" cy="1171277"/>
        </a:xfrm>
        <a:prstGeom prst="ellipse">
          <a:avLst/>
        </a:prstGeom>
        <a:solidFill>
          <a:schemeClr val="accent6">
            <a:shade val="6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Marketing Mix – the 7Ps</a:t>
          </a:r>
          <a:endParaRPr lang="en-GB" sz="1400" kern="1200" dirty="0">
            <a:solidFill>
              <a:schemeClr val="tx1"/>
            </a:solidFill>
          </a:endParaRPr>
        </a:p>
      </dsp:txBody>
      <dsp:txXfrm>
        <a:off x="2633891" y="1696130"/>
        <a:ext cx="828217" cy="828217"/>
      </dsp:txXfrm>
    </dsp:sp>
    <dsp:sp modelId="{78A99F6F-935F-46CD-955A-01042DBDB2F2}">
      <dsp:nvSpPr>
        <dsp:cNvPr id="0" name=""/>
        <dsp:cNvSpPr/>
      </dsp:nvSpPr>
      <dsp:spPr>
        <a:xfrm rot="16200000">
          <a:off x="2924144" y="1098804"/>
          <a:ext cx="247711" cy="398234"/>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2961301" y="1215608"/>
        <a:ext cx="173398" cy="238940"/>
      </dsp:txXfrm>
    </dsp:sp>
    <dsp:sp modelId="{8E15DDDF-8940-4889-88AC-8AE6BD695ADD}">
      <dsp:nvSpPr>
        <dsp:cNvPr id="0" name=""/>
        <dsp:cNvSpPr/>
      </dsp:nvSpPr>
      <dsp:spPr>
        <a:xfrm>
          <a:off x="2520925" y="3071"/>
          <a:ext cx="1054149" cy="1054149"/>
        </a:xfrm>
        <a:prstGeom prst="ellipse">
          <a:avLst/>
        </a:prstGeom>
        <a:solidFill>
          <a:schemeClr val="accent6">
            <a:shade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rgbClr val="FFFF00"/>
              </a:solidFill>
            </a:rPr>
            <a:t>Product</a:t>
          </a:r>
          <a:endParaRPr lang="en-GB" sz="1200" kern="1200" dirty="0">
            <a:solidFill>
              <a:srgbClr val="FFFF00"/>
            </a:solidFill>
          </a:endParaRPr>
        </a:p>
      </dsp:txBody>
      <dsp:txXfrm>
        <a:off x="2675302" y="157448"/>
        <a:ext cx="745395" cy="745395"/>
      </dsp:txXfrm>
    </dsp:sp>
    <dsp:sp modelId="{1AE046C7-BB74-4C02-94E4-6DE308C3B279}">
      <dsp:nvSpPr>
        <dsp:cNvPr id="0" name=""/>
        <dsp:cNvSpPr/>
      </dsp:nvSpPr>
      <dsp:spPr>
        <a:xfrm rot="19285714">
          <a:off x="3559240" y="1404650"/>
          <a:ext cx="247711" cy="398234"/>
        </a:xfrm>
        <a:prstGeom prst="rightArrow">
          <a:avLst>
            <a:gd name="adj1" fmla="val 60000"/>
            <a:gd name="adj2" fmla="val 50000"/>
          </a:avLst>
        </a:prstGeom>
        <a:solidFill>
          <a:schemeClr val="accent6">
            <a:shade val="90000"/>
            <a:hueOff val="-2821"/>
            <a:satOff val="-365"/>
            <a:lumOff val="67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3567346" y="1507464"/>
        <a:ext cx="173398" cy="238940"/>
      </dsp:txXfrm>
    </dsp:sp>
    <dsp:sp modelId="{2EB430F7-7A0D-4F5A-8B8E-DD92B79912CC}">
      <dsp:nvSpPr>
        <dsp:cNvPr id="0" name=""/>
        <dsp:cNvSpPr/>
      </dsp:nvSpPr>
      <dsp:spPr>
        <a:xfrm>
          <a:off x="3756291" y="597992"/>
          <a:ext cx="1054149" cy="1054149"/>
        </a:xfrm>
        <a:prstGeom prst="ellipse">
          <a:avLst/>
        </a:prstGeom>
        <a:solidFill>
          <a:schemeClr val="accent6">
            <a:shade val="50000"/>
            <a:hueOff val="-2754"/>
            <a:satOff val="1298"/>
            <a:lumOff val="10389"/>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rgbClr val="FFFF00"/>
              </a:solidFill>
            </a:rPr>
            <a:t>Promotion</a:t>
          </a:r>
          <a:endParaRPr lang="en-GB" sz="1200" kern="1200" dirty="0">
            <a:solidFill>
              <a:srgbClr val="FFFF00"/>
            </a:solidFill>
          </a:endParaRPr>
        </a:p>
      </dsp:txBody>
      <dsp:txXfrm>
        <a:off x="3910668" y="752369"/>
        <a:ext cx="745395" cy="745395"/>
      </dsp:txXfrm>
    </dsp:sp>
    <dsp:sp modelId="{3ADF84AC-8F86-40FF-A0B9-9B7C3557F754}">
      <dsp:nvSpPr>
        <dsp:cNvPr id="0" name=""/>
        <dsp:cNvSpPr/>
      </dsp:nvSpPr>
      <dsp:spPr>
        <a:xfrm rot="771429">
          <a:off x="3716095" y="2091879"/>
          <a:ext cx="247711" cy="398234"/>
        </a:xfrm>
        <a:prstGeom prst="rightArrow">
          <a:avLst>
            <a:gd name="adj1" fmla="val 60000"/>
            <a:gd name="adj2" fmla="val 50000"/>
          </a:avLst>
        </a:prstGeom>
        <a:solidFill>
          <a:schemeClr val="accent6">
            <a:shade val="90000"/>
            <a:hueOff val="-5643"/>
            <a:satOff val="-731"/>
            <a:lumOff val="135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3717027" y="2163258"/>
        <a:ext cx="173398" cy="238940"/>
      </dsp:txXfrm>
    </dsp:sp>
    <dsp:sp modelId="{EC73B5AF-AD52-4349-8B61-873880848B11}">
      <dsp:nvSpPr>
        <dsp:cNvPr id="0" name=""/>
        <dsp:cNvSpPr/>
      </dsp:nvSpPr>
      <dsp:spPr>
        <a:xfrm>
          <a:off x="4061402" y="1934768"/>
          <a:ext cx="1054149" cy="1054149"/>
        </a:xfrm>
        <a:prstGeom prst="ellipse">
          <a:avLst/>
        </a:prstGeom>
        <a:solidFill>
          <a:schemeClr val="accent6">
            <a:shade val="50000"/>
            <a:hueOff val="-5507"/>
            <a:satOff val="2595"/>
            <a:lumOff val="20778"/>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rgbClr val="FFFF00"/>
              </a:solidFill>
            </a:rPr>
            <a:t>Place</a:t>
          </a:r>
          <a:endParaRPr lang="en-GB" sz="1200" kern="1200" dirty="0">
            <a:solidFill>
              <a:srgbClr val="FFFF00"/>
            </a:solidFill>
          </a:endParaRPr>
        </a:p>
      </dsp:txBody>
      <dsp:txXfrm>
        <a:off x="4215779" y="2089145"/>
        <a:ext cx="745395" cy="745395"/>
      </dsp:txXfrm>
    </dsp:sp>
    <dsp:sp modelId="{766D030C-38FF-49F3-9B85-9F2271927F18}">
      <dsp:nvSpPr>
        <dsp:cNvPr id="0" name=""/>
        <dsp:cNvSpPr/>
      </dsp:nvSpPr>
      <dsp:spPr>
        <a:xfrm rot="3857143">
          <a:off x="3276595" y="2642995"/>
          <a:ext cx="247711" cy="398234"/>
        </a:xfrm>
        <a:prstGeom prst="rightArrow">
          <a:avLst>
            <a:gd name="adj1" fmla="val 60000"/>
            <a:gd name="adj2" fmla="val 50000"/>
          </a:avLst>
        </a:prstGeom>
        <a:solidFill>
          <a:schemeClr val="accent6">
            <a:shade val="90000"/>
            <a:hueOff val="-8464"/>
            <a:satOff val="-1096"/>
            <a:lumOff val="203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3297630" y="2689165"/>
        <a:ext cx="173398" cy="238940"/>
      </dsp:txXfrm>
    </dsp:sp>
    <dsp:sp modelId="{9FDE40D5-877F-4F94-A19F-4354B9B636B4}">
      <dsp:nvSpPr>
        <dsp:cNvPr id="0" name=""/>
        <dsp:cNvSpPr/>
      </dsp:nvSpPr>
      <dsp:spPr>
        <a:xfrm>
          <a:off x="3206501" y="3006779"/>
          <a:ext cx="1054149" cy="1054149"/>
        </a:xfrm>
        <a:prstGeom prst="ellipse">
          <a:avLst/>
        </a:prstGeom>
        <a:solidFill>
          <a:schemeClr val="accent6">
            <a:shade val="50000"/>
            <a:hueOff val="-8261"/>
            <a:satOff val="3893"/>
            <a:lumOff val="31167"/>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rgbClr val="00B050"/>
              </a:solidFill>
            </a:rPr>
            <a:t>People</a:t>
          </a:r>
          <a:endParaRPr lang="en-GB" sz="1200" kern="1200" dirty="0">
            <a:solidFill>
              <a:srgbClr val="00B050"/>
            </a:solidFill>
          </a:endParaRPr>
        </a:p>
      </dsp:txBody>
      <dsp:txXfrm>
        <a:off x="3360878" y="3161156"/>
        <a:ext cx="745395" cy="745395"/>
      </dsp:txXfrm>
    </dsp:sp>
    <dsp:sp modelId="{61D66AC9-2DB6-4DA4-874D-065FB22C8833}">
      <dsp:nvSpPr>
        <dsp:cNvPr id="0" name=""/>
        <dsp:cNvSpPr/>
      </dsp:nvSpPr>
      <dsp:spPr>
        <a:xfrm rot="6942857">
          <a:off x="2571692" y="2642995"/>
          <a:ext cx="247711" cy="398234"/>
        </a:xfrm>
        <a:prstGeom prst="rightArrow">
          <a:avLst>
            <a:gd name="adj1" fmla="val 60000"/>
            <a:gd name="adj2" fmla="val 50000"/>
          </a:avLst>
        </a:prstGeom>
        <a:solidFill>
          <a:schemeClr val="accent6">
            <a:shade val="90000"/>
            <a:hueOff val="-8464"/>
            <a:satOff val="-1096"/>
            <a:lumOff val="203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2624970" y="2689165"/>
        <a:ext cx="173398" cy="238940"/>
      </dsp:txXfrm>
    </dsp:sp>
    <dsp:sp modelId="{9C07132A-1C30-4EBA-B257-43BB9B7777A7}">
      <dsp:nvSpPr>
        <dsp:cNvPr id="0" name=""/>
        <dsp:cNvSpPr/>
      </dsp:nvSpPr>
      <dsp:spPr>
        <a:xfrm>
          <a:off x="1835348" y="3006779"/>
          <a:ext cx="1054149" cy="1054149"/>
        </a:xfrm>
        <a:prstGeom prst="ellipse">
          <a:avLst/>
        </a:prstGeom>
        <a:solidFill>
          <a:schemeClr val="accent6">
            <a:shade val="50000"/>
            <a:hueOff val="-8261"/>
            <a:satOff val="3893"/>
            <a:lumOff val="31167"/>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rgbClr val="00B050"/>
              </a:solidFill>
            </a:rPr>
            <a:t>Process</a:t>
          </a:r>
          <a:endParaRPr lang="en-GB" sz="1200" kern="1200" dirty="0">
            <a:solidFill>
              <a:srgbClr val="00B050"/>
            </a:solidFill>
          </a:endParaRPr>
        </a:p>
      </dsp:txBody>
      <dsp:txXfrm>
        <a:off x="1989725" y="3161156"/>
        <a:ext cx="745395" cy="745395"/>
      </dsp:txXfrm>
    </dsp:sp>
    <dsp:sp modelId="{3830B725-CD4C-4C4B-9082-85371AC122C8}">
      <dsp:nvSpPr>
        <dsp:cNvPr id="0" name=""/>
        <dsp:cNvSpPr/>
      </dsp:nvSpPr>
      <dsp:spPr>
        <a:xfrm rot="10028571">
          <a:off x="2132193" y="2091879"/>
          <a:ext cx="247711" cy="398234"/>
        </a:xfrm>
        <a:prstGeom prst="rightArrow">
          <a:avLst>
            <a:gd name="adj1" fmla="val 60000"/>
            <a:gd name="adj2" fmla="val 50000"/>
          </a:avLst>
        </a:prstGeom>
        <a:solidFill>
          <a:schemeClr val="accent6">
            <a:shade val="90000"/>
            <a:hueOff val="-5643"/>
            <a:satOff val="-731"/>
            <a:lumOff val="135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2205574" y="2163258"/>
        <a:ext cx="173398" cy="238940"/>
      </dsp:txXfrm>
    </dsp:sp>
    <dsp:sp modelId="{E2ABF3F8-713C-40D0-A6DB-8490DFFA65FD}">
      <dsp:nvSpPr>
        <dsp:cNvPr id="0" name=""/>
        <dsp:cNvSpPr/>
      </dsp:nvSpPr>
      <dsp:spPr>
        <a:xfrm>
          <a:off x="980448" y="1934768"/>
          <a:ext cx="1054149" cy="1054149"/>
        </a:xfrm>
        <a:prstGeom prst="ellipse">
          <a:avLst/>
        </a:prstGeom>
        <a:solidFill>
          <a:schemeClr val="accent6">
            <a:shade val="50000"/>
            <a:hueOff val="-5507"/>
            <a:satOff val="2595"/>
            <a:lumOff val="20778"/>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rgbClr val="00B050"/>
              </a:solidFill>
            </a:rPr>
            <a:t>Physical</a:t>
          </a:r>
          <a:r>
            <a:rPr lang="en-GB" sz="1200" kern="1200" dirty="0" smtClean="0"/>
            <a:t> </a:t>
          </a:r>
          <a:r>
            <a:rPr lang="en-GB" sz="1200" kern="1200" dirty="0" smtClean="0">
              <a:solidFill>
                <a:srgbClr val="00B050"/>
              </a:solidFill>
            </a:rPr>
            <a:t>evidence</a:t>
          </a:r>
          <a:endParaRPr lang="en-GB" sz="1200" kern="1200" dirty="0">
            <a:solidFill>
              <a:srgbClr val="00B050"/>
            </a:solidFill>
          </a:endParaRPr>
        </a:p>
      </dsp:txBody>
      <dsp:txXfrm>
        <a:off x="1134825" y="2089145"/>
        <a:ext cx="745395" cy="745395"/>
      </dsp:txXfrm>
    </dsp:sp>
    <dsp:sp modelId="{CEBB5818-DB79-4144-ABAA-E9106FABCBC9}">
      <dsp:nvSpPr>
        <dsp:cNvPr id="0" name=""/>
        <dsp:cNvSpPr/>
      </dsp:nvSpPr>
      <dsp:spPr>
        <a:xfrm rot="13114286">
          <a:off x="2289048" y="1404650"/>
          <a:ext cx="247711" cy="398234"/>
        </a:xfrm>
        <a:prstGeom prst="rightArrow">
          <a:avLst>
            <a:gd name="adj1" fmla="val 60000"/>
            <a:gd name="adj2" fmla="val 50000"/>
          </a:avLst>
        </a:prstGeom>
        <a:solidFill>
          <a:schemeClr val="accent6">
            <a:shade val="90000"/>
            <a:hueOff val="-2821"/>
            <a:satOff val="-365"/>
            <a:lumOff val="67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2355255" y="1507464"/>
        <a:ext cx="173398" cy="238940"/>
      </dsp:txXfrm>
    </dsp:sp>
    <dsp:sp modelId="{9DA15E2A-B8A8-4D66-AFBF-504C945182DC}">
      <dsp:nvSpPr>
        <dsp:cNvPr id="0" name=""/>
        <dsp:cNvSpPr/>
      </dsp:nvSpPr>
      <dsp:spPr>
        <a:xfrm>
          <a:off x="1285558" y="597992"/>
          <a:ext cx="1054149" cy="1054149"/>
        </a:xfrm>
        <a:prstGeom prst="ellipse">
          <a:avLst/>
        </a:prstGeom>
        <a:solidFill>
          <a:schemeClr val="accent6">
            <a:shade val="50000"/>
            <a:hueOff val="-2754"/>
            <a:satOff val="1298"/>
            <a:lumOff val="10389"/>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FFFF00"/>
              </a:solidFill>
            </a:rPr>
            <a:t>Price</a:t>
          </a:r>
          <a:endParaRPr lang="en-GB" sz="1200" b="1" kern="1200" dirty="0">
            <a:solidFill>
              <a:srgbClr val="FFFF00"/>
            </a:solidFill>
          </a:endParaRPr>
        </a:p>
      </dsp:txBody>
      <dsp:txXfrm>
        <a:off x="1439935" y="752369"/>
        <a:ext cx="745395" cy="7453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B821DF-053F-465B-8A3A-5CCB1C0BA598}" type="datetimeFigureOut">
              <a:rPr lang="en-US" smtClean="0"/>
              <a:pPr/>
              <a:t>2/12/2017</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E0150C-54B0-4ED9-BCD8-F1C664DC41E9}" type="slidenum">
              <a:rPr lang="en-GB" smtClean="0"/>
              <a:pPr/>
              <a:t>‹#›</a:t>
            </a:fld>
            <a:endParaRPr lang="en-GB" dirty="0"/>
          </a:p>
        </p:txBody>
      </p:sp>
    </p:spTree>
    <p:extLst>
      <p:ext uri="{BB962C8B-B14F-4D97-AF65-F5344CB8AC3E}">
        <p14:creationId xmlns:p14="http://schemas.microsoft.com/office/powerpoint/2010/main" val="2126529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CEB2A-435C-40BD-A696-09D1F949D5C5}" type="datetimeFigureOut">
              <a:rPr lang="en-US" smtClean="0"/>
              <a:pPr/>
              <a:t>2/12/2017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C52F8-D14D-49FB-963A-D0594AB1E07D}" type="slidenum">
              <a:rPr lang="en-GB" smtClean="0"/>
              <a:pPr/>
              <a:t>‹#›</a:t>
            </a:fld>
            <a:endParaRPr lang="en-GB" dirty="0"/>
          </a:p>
        </p:txBody>
      </p:sp>
    </p:spTree>
    <p:extLst>
      <p:ext uri="{BB962C8B-B14F-4D97-AF65-F5344CB8AC3E}">
        <p14:creationId xmlns:p14="http://schemas.microsoft.com/office/powerpoint/2010/main" val="158028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orbes.com/powerful-bran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a:t>
            </a:fld>
            <a:endParaRPr lang="en-GB" dirty="0"/>
          </a:p>
        </p:txBody>
      </p:sp>
    </p:spTree>
    <p:extLst>
      <p:ext uri="{BB962C8B-B14F-4D97-AF65-F5344CB8AC3E}">
        <p14:creationId xmlns:p14="http://schemas.microsoft.com/office/powerpoint/2010/main" val="27872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4EBF11-EA02-4957-9FEB-15A5C2F7B5BF}" type="slidenum">
              <a:rPr lang="en-GB" altLang="en-US" smtClean="0"/>
              <a:pPr eaLnBrk="1" hangingPunct="1"/>
              <a:t>16</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4F3C4B-4ED5-48F9-8A4C-9AF4E886E5A4}" type="slidenum">
              <a:rPr lang="en-GB" altLang="en-US" smtClean="0"/>
              <a:pPr eaLnBrk="1" hangingPunct="1"/>
              <a:t>17</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http://www.bbc.co.uk/news/business-33155628</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The unstoppable rise of the discounters</a:t>
            </a:r>
          </a:p>
          <a:p>
            <a:pPr eaLnBrk="1" hangingPunct="1"/>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FF1EE3-459C-4BC6-9DF8-743B2F68AD6E}" type="slidenum">
              <a:rPr lang="en-GB" altLang="en-US" smtClean="0"/>
              <a:pPr eaLnBrk="1" hangingPunct="1"/>
              <a:t>18</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229162-FC13-48E7-91F2-E8453F0FADAB}" type="slidenum">
              <a:rPr lang="en-GB" altLang="en-US" smtClean="0"/>
              <a:pPr eaLnBrk="1" hangingPunct="1"/>
              <a:t>21</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16514-BCB9-43C4-8967-B754101AFFE2}" type="slidenum">
              <a:rPr lang="en-GB" altLang="en-US" smtClean="0"/>
              <a:pPr eaLnBrk="1" hangingPunct="1"/>
              <a:t>23</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http://www.independent.co.uk/sport/football/news-and-comment/the-biggest-football-shirt-sponsorship-deals-chelseas-40mayear-agreement-second-only-to-manchester-uniteds-10075431.html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 biggest football shirt sponsorship deals: Chelsea's £40m-a-year agreement second only to Manchester United's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smtClean="0">
                <a:solidFill>
                  <a:schemeClr val="tx1"/>
                </a:solidFill>
                <a:effectLst/>
                <a:latin typeface="+mn-lt"/>
                <a:ea typeface="+mn-ea"/>
                <a:cs typeface="+mn-cs"/>
              </a:rPr>
              <a:t>https://www.branded3.com/blog/the-top-10-viral-marketing-campaigns-of-all-time/</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24</a:t>
            </a:fld>
            <a:endParaRPr lang="en-GB"/>
          </a:p>
        </p:txBody>
      </p:sp>
    </p:spTree>
    <p:extLst>
      <p:ext uri="{BB962C8B-B14F-4D97-AF65-F5344CB8AC3E}">
        <p14:creationId xmlns:p14="http://schemas.microsoft.com/office/powerpoint/2010/main" val="248639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http://www.gmarketing.com/</a:t>
            </a:r>
            <a:endParaRPr lang="en-GB" dirty="0"/>
          </a:p>
        </p:txBody>
      </p:sp>
      <p:sp>
        <p:nvSpPr>
          <p:cNvPr id="4" name="Slide Number Placeholder 3"/>
          <p:cNvSpPr>
            <a:spLocks noGrp="1"/>
          </p:cNvSpPr>
          <p:nvPr>
            <p:ph type="sldNum" sz="quarter" idx="10"/>
          </p:nvPr>
        </p:nvSpPr>
        <p:spPr/>
        <p:txBody>
          <a:bodyPr/>
          <a:lstStyle/>
          <a:p>
            <a:fld id="{C56C5B4C-F4FE-43D1-AE56-931FB66BC518}" type="slidenum">
              <a:rPr lang="en-GB" smtClean="0"/>
              <a:pPr/>
              <a:t>26</a:t>
            </a:fld>
            <a:endParaRPr lang="en-GB"/>
          </a:p>
        </p:txBody>
      </p:sp>
    </p:spTree>
    <p:extLst>
      <p:ext uri="{BB962C8B-B14F-4D97-AF65-F5344CB8AC3E}">
        <p14:creationId xmlns:p14="http://schemas.microsoft.com/office/powerpoint/2010/main" val="913099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AD7C4F-ADA5-4436-831C-39CDE7B625E4}" type="slidenum">
              <a:rPr lang="en-GB" altLang="en-US" smtClean="0"/>
              <a:pPr eaLnBrk="1" hangingPunct="1"/>
              <a:t>28</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CDF81A-862E-4357-B4B0-C15DF599B4AC}" type="slidenum">
              <a:rPr lang="en-GB" altLang="en-US" smtClean="0"/>
              <a:pPr eaLnBrk="1" hangingPunct="1"/>
              <a:t>29</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70188C-5DA6-4FD8-ACE8-73CBCA925FA7}" type="slidenum">
              <a:rPr lang="en-GB" altLang="en-US" smtClean="0"/>
              <a:pPr eaLnBrk="1" hangingPunct="1"/>
              <a:t>30</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F29B0A-A2E2-4D78-B7CA-6EC176EA81EA}" type="slidenum">
              <a:rPr lang="en-GB" altLang="en-US" smtClean="0"/>
              <a:pPr eaLnBrk="1" hangingPunct="1"/>
              <a:t>3</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21E747-39FB-418C-AF25-1FC9BA64D642}" type="slidenum">
              <a:rPr lang="en-GB" altLang="en-US" smtClean="0"/>
              <a:pPr eaLnBrk="1" hangingPunct="1"/>
              <a:t>31</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3E0699-00EE-45F8-AE05-3D1071CF1764}" type="slidenum">
              <a:rPr lang="en-GB" altLang="en-US" smtClean="0"/>
              <a:pPr eaLnBrk="1" hangingPunct="1"/>
              <a:t>32</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3E0699-00EE-45F8-AE05-3D1071CF1764}" type="slidenum">
              <a:rPr lang="en-GB" altLang="en-US" smtClean="0"/>
              <a:pPr eaLnBrk="1" hangingPunct="1"/>
              <a:t>33</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3E0699-00EE-45F8-AE05-3D1071CF1764}" type="slidenum">
              <a:rPr lang="en-GB" altLang="en-US" smtClean="0"/>
              <a:pPr eaLnBrk="1" hangingPunct="1"/>
              <a:t>35</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3E0699-00EE-45F8-AE05-3D1071CF1764}" type="slidenum">
              <a:rPr lang="en-GB" altLang="en-US" smtClean="0"/>
              <a:pPr eaLnBrk="1" hangingPunct="1"/>
              <a:t>36</a:t>
            </a:fld>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http://www.examiner.co.uk/news/business/bary-sheerman-visits-new-look-mcdonalds-8473082</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Barry </a:t>
            </a:r>
            <a:r>
              <a:rPr lang="en-GB" b="1" dirty="0" err="1" smtClean="0"/>
              <a:t>Sheerman</a:t>
            </a:r>
            <a:r>
              <a:rPr lang="en-GB" b="1" dirty="0" smtClean="0"/>
              <a:t> visits new-look McDonald's in Huddersfield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http://www.stokesentinel.co.uk/pictures/Inside-new-look-McDonald-s-Festival-Park/pictures-26502681-detail/pictures.html</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Inside the new look McDonald's, Festival Park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http://www.thefranchisemagazine.net/page/mcdonalds/franchise-thats-streets-ahead.php</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r>
              <a:rPr lang="en-GB" dirty="0" smtClean="0"/>
              <a:t>http://www.lincolnshireecho.co.uk/look-inside-Lincolnshire-8217-s-newest-McDonald/story-26734689-detail/story.html#7</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37</a:t>
            </a:fld>
            <a:endParaRPr lang="en-GB"/>
          </a:p>
        </p:txBody>
      </p:sp>
    </p:spTree>
    <p:extLst>
      <p:ext uri="{BB962C8B-B14F-4D97-AF65-F5344CB8AC3E}">
        <p14:creationId xmlns:p14="http://schemas.microsoft.com/office/powerpoint/2010/main" val="202711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A63A30-867F-44EC-A767-F3441CEDFEDC}" type="slidenum">
              <a:rPr lang="en-GB" altLang="en-US" smtClean="0"/>
              <a:pPr eaLnBrk="1" hangingPunct="1"/>
              <a:t>4</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http://www.bbc.co.uk/news/technology-33151237</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The e-bike without a chain</a:t>
            </a:r>
          </a:p>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8</a:t>
            </a:fld>
            <a:endParaRPr lang="en-GB"/>
          </a:p>
        </p:txBody>
      </p:sp>
    </p:spTree>
    <p:extLst>
      <p:ext uri="{BB962C8B-B14F-4D97-AF65-F5344CB8AC3E}">
        <p14:creationId xmlns:p14="http://schemas.microsoft.com/office/powerpoint/2010/main" val="72749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https://www.quora.com/What-are-some-good-examples-of-funny-creative-product-packaging</a:t>
            </a:r>
          </a:p>
          <a:p>
            <a:r>
              <a:rPr lang="en-GB" dirty="0" smtClean="0"/>
              <a:t>http://www.bbc.co.uk/news/business-35058074</a:t>
            </a:r>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9</a:t>
            </a:fld>
            <a:endParaRPr lang="en-GB" dirty="0"/>
          </a:p>
        </p:txBody>
      </p:sp>
    </p:spTree>
    <p:extLst>
      <p:ext uri="{BB962C8B-B14F-4D97-AF65-F5344CB8AC3E}">
        <p14:creationId xmlns:p14="http://schemas.microsoft.com/office/powerpoint/2010/main" val="231773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100" dirty="0" smtClean="0"/>
              <a:t>http://www.forbes.com/powerful-brands/</a:t>
            </a:r>
          </a:p>
          <a:p>
            <a:endParaRPr lang="en-GB" sz="1100" dirty="0" smtClean="0"/>
          </a:p>
          <a:p>
            <a:r>
              <a:rPr lang="en-GB" sz="1100" b="1" dirty="0" smtClean="0">
                <a:hlinkClick r:id="rId3"/>
              </a:rPr>
              <a:t>The World's Most Valuable Brands</a:t>
            </a:r>
            <a:r>
              <a:rPr lang="en-GB" sz="1100" b="1" dirty="0" smtClean="0"/>
              <a:t> </a:t>
            </a:r>
          </a:p>
          <a:p>
            <a:pPr eaLnBrk="1" hangingPunct="1"/>
            <a:endParaRPr lang="en-GB" altLang="en-US" sz="1100"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10EA61-2DA5-4F16-9A67-5A97807746A3}" type="slidenum">
              <a:rPr lang="en-GB" altLang="en-US" smtClean="0"/>
              <a:pPr eaLnBrk="1" hangingPunct="1"/>
              <a:t>10</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http://www.bbc.co.uk/news/uk-england-hampshire-33187732</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Spinnaker Tower branding: New design revealed by council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http://www.yorkshiretea.co.uk/celebrate/</a:t>
            </a:r>
          </a:p>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11</a:t>
            </a:fld>
            <a:endParaRPr lang="en-GB"/>
          </a:p>
        </p:txBody>
      </p:sp>
    </p:spTree>
    <p:extLst>
      <p:ext uri="{BB962C8B-B14F-4D97-AF65-F5344CB8AC3E}">
        <p14:creationId xmlns:p14="http://schemas.microsoft.com/office/powerpoint/2010/main" val="125222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https://www.youtube.com/watch?v=tsOXIj3Y3z8</a:t>
            </a:r>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14</a:t>
            </a:fld>
            <a:endParaRPr lang="en-GB" dirty="0"/>
          </a:p>
        </p:txBody>
      </p:sp>
    </p:spTree>
    <p:extLst>
      <p:ext uri="{BB962C8B-B14F-4D97-AF65-F5344CB8AC3E}">
        <p14:creationId xmlns:p14="http://schemas.microsoft.com/office/powerpoint/2010/main" val="68924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CAFCB4-867E-4F0D-AF0D-BAE8C73490D8}" type="slidenum">
              <a:rPr lang="en-GB" altLang="en-US" smtClean="0"/>
              <a:pPr eaLnBrk="1" hangingPunct="1"/>
              <a:t>15</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E36CFC58-D41E-4E24-AFF6-FC4432159365}" type="datetime1">
              <a:rPr lang="en-US" smtClean="0"/>
              <a:pPr/>
              <a:t>2/12/2017</a:t>
            </a:fld>
            <a:endParaRPr lang="en-GB" dirty="0"/>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r>
              <a:rPr lang="en-GB" dirty="0" smtClean="0"/>
              <a:t>1.4.1 The meaning of market failure</a:t>
            </a:r>
            <a:endParaRPr lang="en-GB" dirty="0"/>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7A52EB75-A76F-4F4A-9051-0F946D070F9F}" type="slidenum">
              <a:rPr lang="en-GB" smtClean="0"/>
              <a:pPr/>
              <a:t>‹#›</a:t>
            </a:fld>
            <a:endParaRPr lang="en-GB" dirty="0"/>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3B1D897-2DBC-4702-862E-63BEA7C3BA98}" type="datetime1">
              <a:rPr lang="en-US" smtClean="0"/>
              <a:pPr/>
              <a:t>2/12/2017</a:t>
            </a:fld>
            <a:endParaRPr lang="en-GB" dirty="0"/>
          </a:p>
        </p:txBody>
      </p:sp>
      <p:sp>
        <p:nvSpPr>
          <p:cNvPr id="5" name="Footer Placeholder 4"/>
          <p:cNvSpPr>
            <a:spLocks noGrp="1"/>
          </p:cNvSpPr>
          <p:nvPr>
            <p:ph type="ftr" sz="quarter" idx="11"/>
          </p:nvPr>
        </p:nvSpPr>
        <p:spPr/>
        <p:txBody>
          <a:bodyPr/>
          <a:lstStyle/>
          <a:p>
            <a:r>
              <a:rPr lang="en-GB" dirty="0" smtClean="0"/>
              <a:t>1.4.1 The meaning of market failure</a:t>
            </a:r>
            <a:endParaRPr lang="en-GB" dirty="0"/>
          </a:p>
        </p:txBody>
      </p:sp>
      <p:sp>
        <p:nvSpPr>
          <p:cNvPr id="6" name="Slide Number Placeholder 5"/>
          <p:cNvSpPr>
            <a:spLocks noGrp="1"/>
          </p:cNvSpPr>
          <p:nvPr>
            <p:ph type="sldNum" sz="quarter" idx="12"/>
          </p:nvPr>
        </p:nvSpPr>
        <p:spPr/>
        <p:txBody>
          <a:bodyPr/>
          <a:lstStyle/>
          <a:p>
            <a:fld id="{7A52EB75-A76F-4F4A-9051-0F946D070F9F}"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4480207-6D92-4A2E-8D1F-CF32E9980CCB}" type="datetime1">
              <a:rPr lang="en-US" smtClean="0"/>
              <a:pPr/>
              <a:t>2/12/2017</a:t>
            </a:fld>
            <a:endParaRPr lang="en-GB" dirty="0"/>
          </a:p>
        </p:txBody>
      </p:sp>
      <p:sp>
        <p:nvSpPr>
          <p:cNvPr id="5" name="Footer Placeholder 4"/>
          <p:cNvSpPr>
            <a:spLocks noGrp="1"/>
          </p:cNvSpPr>
          <p:nvPr>
            <p:ph type="ftr" sz="quarter" idx="11"/>
          </p:nvPr>
        </p:nvSpPr>
        <p:spPr/>
        <p:txBody>
          <a:bodyPr/>
          <a:lstStyle/>
          <a:p>
            <a:r>
              <a:rPr lang="en-GB" dirty="0" smtClean="0"/>
              <a:t>1.4.1 The meaning of market failure</a:t>
            </a:r>
            <a:endParaRPr lang="en-GB" dirty="0"/>
          </a:p>
        </p:txBody>
      </p:sp>
      <p:sp>
        <p:nvSpPr>
          <p:cNvPr id="6" name="Slide Number Placeholder 5"/>
          <p:cNvSpPr>
            <a:spLocks noGrp="1"/>
          </p:cNvSpPr>
          <p:nvPr>
            <p:ph type="sldNum" sz="quarter" idx="12"/>
          </p:nvPr>
        </p:nvSpPr>
        <p:spPr>
          <a:xfrm>
            <a:off x="7848600" y="533400"/>
            <a:ext cx="762000" cy="609600"/>
          </a:xfrm>
        </p:spPr>
        <p:txBody>
          <a:bodyPr/>
          <a:lstStyle/>
          <a:p>
            <a:fld id="{7A52EB75-A76F-4F4A-9051-0F946D070F9F}"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187390D-D41A-4EC6-AEB6-D9B2B746EC70}" type="datetime1">
              <a:rPr lang="en-US" smtClean="0"/>
              <a:pPr/>
              <a:t>2/12/2017</a:t>
            </a:fld>
            <a:endParaRPr lang="en-GB" dirty="0"/>
          </a:p>
        </p:txBody>
      </p:sp>
      <p:sp>
        <p:nvSpPr>
          <p:cNvPr id="5" name="Footer Placeholder 4"/>
          <p:cNvSpPr>
            <a:spLocks noGrp="1"/>
          </p:cNvSpPr>
          <p:nvPr>
            <p:ph type="ftr" sz="quarter" idx="11"/>
          </p:nvPr>
        </p:nvSpPr>
        <p:spPr/>
        <p:txBody>
          <a:bodyPr/>
          <a:lstStyle/>
          <a:p>
            <a:r>
              <a:rPr lang="en-GB" dirty="0" smtClean="0"/>
              <a:t>1.4.1 The meaning of market failure</a:t>
            </a:r>
            <a:endParaRPr lang="en-GB" dirty="0"/>
          </a:p>
        </p:txBody>
      </p:sp>
      <p:sp>
        <p:nvSpPr>
          <p:cNvPr id="6" name="Slide Number Placeholder 5"/>
          <p:cNvSpPr>
            <a:spLocks noGrp="1"/>
          </p:cNvSpPr>
          <p:nvPr>
            <p:ph type="sldNum" sz="quarter" idx="12"/>
          </p:nvPr>
        </p:nvSpPr>
        <p:spPr/>
        <p:txBody>
          <a:bodyPr/>
          <a:lstStyle/>
          <a:p>
            <a:fld id="{7A52EB75-A76F-4F4A-9051-0F946D070F9F}"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5CF2AD47-6B98-4D82-867D-CD86E57DF61A}" type="datetime1">
              <a:rPr lang="en-US" smtClean="0"/>
              <a:pPr/>
              <a:t>2/12/2017</a:t>
            </a:fld>
            <a:endParaRPr lang="en-GB" dirty="0"/>
          </a:p>
        </p:txBody>
      </p:sp>
      <p:sp>
        <p:nvSpPr>
          <p:cNvPr id="5" name="Footer Placeholder 4"/>
          <p:cNvSpPr>
            <a:spLocks noGrp="1"/>
          </p:cNvSpPr>
          <p:nvPr>
            <p:ph type="ftr" sz="quarter" idx="11"/>
          </p:nvPr>
        </p:nvSpPr>
        <p:spPr>
          <a:xfrm>
            <a:off x="1892808" y="6556248"/>
            <a:ext cx="1673352" cy="228600"/>
          </a:xfrm>
        </p:spPr>
        <p:txBody>
          <a:bodyPr/>
          <a:lstStyle/>
          <a:p>
            <a:r>
              <a:rPr lang="en-GB" dirty="0" smtClean="0"/>
              <a:t>1.4.1 The meaning of market failure</a:t>
            </a:r>
            <a:endParaRPr lang="en-GB" dirty="0"/>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7A52EB75-A76F-4F4A-9051-0F946D070F9F}"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5C68903-366D-460B-9AD5-00399F5CA010}" type="datetime1">
              <a:rPr lang="en-US" smtClean="0"/>
              <a:pPr/>
              <a:t>2/12/2017</a:t>
            </a:fld>
            <a:endParaRPr lang="en-GB" dirty="0"/>
          </a:p>
        </p:txBody>
      </p:sp>
      <p:sp>
        <p:nvSpPr>
          <p:cNvPr id="6" name="Footer Placeholder 5"/>
          <p:cNvSpPr>
            <a:spLocks noGrp="1"/>
          </p:cNvSpPr>
          <p:nvPr>
            <p:ph type="ftr" sz="quarter" idx="11"/>
          </p:nvPr>
        </p:nvSpPr>
        <p:spPr/>
        <p:txBody>
          <a:bodyPr/>
          <a:lstStyle/>
          <a:p>
            <a:r>
              <a:rPr lang="en-GB" dirty="0" smtClean="0"/>
              <a:t>1.4.1 The meaning of market failure</a:t>
            </a:r>
            <a:endParaRPr lang="en-GB" dirty="0"/>
          </a:p>
        </p:txBody>
      </p:sp>
      <p:sp>
        <p:nvSpPr>
          <p:cNvPr id="7" name="Slide Number Placeholder 6"/>
          <p:cNvSpPr>
            <a:spLocks noGrp="1"/>
          </p:cNvSpPr>
          <p:nvPr>
            <p:ph type="sldNum" sz="quarter" idx="12"/>
          </p:nvPr>
        </p:nvSpPr>
        <p:spPr/>
        <p:txBody>
          <a:bodyPr/>
          <a:lstStyle/>
          <a:p>
            <a:fld id="{7A52EB75-A76F-4F4A-9051-0F946D070F9F}"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1D883DA-6C5C-4438-A4EC-2C755D4835D8}" type="datetime1">
              <a:rPr lang="en-US" smtClean="0"/>
              <a:pPr/>
              <a:t>2/12/2017</a:t>
            </a:fld>
            <a:endParaRPr lang="en-GB" dirty="0"/>
          </a:p>
        </p:txBody>
      </p:sp>
      <p:sp>
        <p:nvSpPr>
          <p:cNvPr id="8" name="Footer Placeholder 7"/>
          <p:cNvSpPr>
            <a:spLocks noGrp="1"/>
          </p:cNvSpPr>
          <p:nvPr>
            <p:ph type="ftr" sz="quarter" idx="11"/>
          </p:nvPr>
        </p:nvSpPr>
        <p:spPr/>
        <p:txBody>
          <a:bodyPr/>
          <a:lstStyle/>
          <a:p>
            <a:r>
              <a:rPr lang="en-GB" dirty="0" smtClean="0"/>
              <a:t>1.4.1 The meaning of market failure</a:t>
            </a:r>
            <a:endParaRPr lang="en-GB" dirty="0"/>
          </a:p>
        </p:txBody>
      </p:sp>
      <p:sp>
        <p:nvSpPr>
          <p:cNvPr id="9" name="Slide Number Placeholder 8"/>
          <p:cNvSpPr>
            <a:spLocks noGrp="1"/>
          </p:cNvSpPr>
          <p:nvPr>
            <p:ph type="sldNum" sz="quarter" idx="12"/>
          </p:nvPr>
        </p:nvSpPr>
        <p:spPr/>
        <p:txBody>
          <a:bodyPr/>
          <a:lstStyle/>
          <a:p>
            <a:fld id="{7A52EB75-A76F-4F4A-9051-0F946D070F9F}"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0FE39F-B4B7-4DE8-BBE1-D95255806007}" type="datetime1">
              <a:rPr lang="en-US" smtClean="0"/>
              <a:pPr/>
              <a:t>2/12/2017</a:t>
            </a:fld>
            <a:endParaRPr lang="en-GB" dirty="0"/>
          </a:p>
        </p:txBody>
      </p:sp>
      <p:sp>
        <p:nvSpPr>
          <p:cNvPr id="4" name="Footer Placeholder 3"/>
          <p:cNvSpPr>
            <a:spLocks noGrp="1"/>
          </p:cNvSpPr>
          <p:nvPr>
            <p:ph type="ftr" sz="quarter" idx="11"/>
          </p:nvPr>
        </p:nvSpPr>
        <p:spPr/>
        <p:txBody>
          <a:bodyPr/>
          <a:lstStyle/>
          <a:p>
            <a:r>
              <a:rPr lang="en-GB" dirty="0" smtClean="0"/>
              <a:t>1.4.1 The meaning of market failure</a:t>
            </a:r>
            <a:endParaRPr lang="en-GB" dirty="0"/>
          </a:p>
        </p:txBody>
      </p:sp>
      <p:sp>
        <p:nvSpPr>
          <p:cNvPr id="5" name="Slide Number Placeholder 4"/>
          <p:cNvSpPr>
            <a:spLocks noGrp="1"/>
          </p:cNvSpPr>
          <p:nvPr>
            <p:ph type="sldNum" sz="quarter" idx="12"/>
          </p:nvPr>
        </p:nvSpPr>
        <p:spPr/>
        <p:txBody>
          <a:bodyPr/>
          <a:lstStyle/>
          <a:p>
            <a:fld id="{7A52EB75-A76F-4F4A-9051-0F946D070F9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Date Placeholder 1"/>
          <p:cNvSpPr>
            <a:spLocks noGrp="1"/>
          </p:cNvSpPr>
          <p:nvPr>
            <p:ph type="dt" sz="half" idx="10"/>
          </p:nvPr>
        </p:nvSpPr>
        <p:spPr/>
        <p:txBody>
          <a:bodyPr/>
          <a:lstStyle/>
          <a:p>
            <a:fld id="{9E3C8E02-F8BA-4752-B8B2-155C9CF3B77D}" type="datetime1">
              <a:rPr lang="en-US" smtClean="0"/>
              <a:pPr/>
              <a:t>2/12/2017</a:t>
            </a:fld>
            <a:endParaRPr lang="en-GB" dirty="0"/>
          </a:p>
        </p:txBody>
      </p:sp>
      <p:sp>
        <p:nvSpPr>
          <p:cNvPr id="3" name="Footer Placeholder 2"/>
          <p:cNvSpPr>
            <a:spLocks noGrp="1"/>
          </p:cNvSpPr>
          <p:nvPr>
            <p:ph type="ftr" sz="quarter" idx="11"/>
          </p:nvPr>
        </p:nvSpPr>
        <p:spPr/>
        <p:txBody>
          <a:bodyPr/>
          <a:lstStyle/>
          <a:p>
            <a:r>
              <a:rPr lang="en-GB" dirty="0" smtClean="0"/>
              <a:t>1.4.1 The meaning of market failure</a:t>
            </a:r>
            <a:endParaRPr lang="en-GB" dirty="0"/>
          </a:p>
        </p:txBody>
      </p:sp>
      <p:sp>
        <p:nvSpPr>
          <p:cNvPr id="4" name="Slide Number Placeholder 3"/>
          <p:cNvSpPr>
            <a:spLocks noGrp="1"/>
          </p:cNvSpPr>
          <p:nvPr>
            <p:ph type="sldNum" sz="quarter" idx="12"/>
          </p:nvPr>
        </p:nvSpPr>
        <p:spPr/>
        <p:txBody>
          <a:bodyPr/>
          <a:lstStyle/>
          <a:p>
            <a:fld id="{7A52EB75-A76F-4F4A-9051-0F946D070F9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5F6F8-8FBA-4F26-9800-0F833715770D}" type="datetime1">
              <a:rPr lang="en-US" smtClean="0"/>
              <a:pPr/>
              <a:t>2/12/2017</a:t>
            </a:fld>
            <a:endParaRPr lang="en-GB" dirty="0"/>
          </a:p>
        </p:txBody>
      </p:sp>
      <p:sp>
        <p:nvSpPr>
          <p:cNvPr id="6" name="Footer Placeholder 5"/>
          <p:cNvSpPr>
            <a:spLocks noGrp="1"/>
          </p:cNvSpPr>
          <p:nvPr>
            <p:ph type="ftr" sz="quarter" idx="11"/>
          </p:nvPr>
        </p:nvSpPr>
        <p:spPr/>
        <p:txBody>
          <a:bodyPr/>
          <a:lstStyle/>
          <a:p>
            <a:r>
              <a:rPr lang="en-GB" dirty="0" smtClean="0"/>
              <a:t>1.4.1 The meaning of market failure</a:t>
            </a:r>
            <a:endParaRPr lang="en-GB" dirty="0"/>
          </a:p>
        </p:txBody>
      </p:sp>
      <p:sp>
        <p:nvSpPr>
          <p:cNvPr id="7" name="Slide Number Placeholder 6"/>
          <p:cNvSpPr>
            <a:spLocks noGrp="1"/>
          </p:cNvSpPr>
          <p:nvPr>
            <p:ph type="sldNum" sz="quarter" idx="12"/>
          </p:nvPr>
        </p:nvSpPr>
        <p:spPr/>
        <p:txBody>
          <a:bodyPr/>
          <a:lstStyle/>
          <a:p>
            <a:fld id="{7A52EB75-A76F-4F4A-9051-0F946D070F9F}"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FBCD364-AECF-4565-8F42-94AB3F4CAB51}" type="datetime1">
              <a:rPr lang="en-US" smtClean="0"/>
              <a:pPr/>
              <a:t>2/12/2017</a:t>
            </a:fld>
            <a:endParaRPr lang="en-GB" dirty="0"/>
          </a:p>
        </p:txBody>
      </p:sp>
      <p:sp>
        <p:nvSpPr>
          <p:cNvPr id="6" name="Footer Placeholder 5"/>
          <p:cNvSpPr>
            <a:spLocks noGrp="1"/>
          </p:cNvSpPr>
          <p:nvPr>
            <p:ph type="ftr" sz="quarter" idx="11"/>
          </p:nvPr>
        </p:nvSpPr>
        <p:spPr/>
        <p:txBody>
          <a:bodyPr/>
          <a:lstStyle/>
          <a:p>
            <a:r>
              <a:rPr lang="en-GB" dirty="0" smtClean="0"/>
              <a:t>1.4.1 The meaning of market failure</a:t>
            </a:r>
            <a:endParaRPr lang="en-GB" dirty="0"/>
          </a:p>
        </p:txBody>
      </p:sp>
      <p:sp>
        <p:nvSpPr>
          <p:cNvPr id="7" name="Slide Number Placeholder 6"/>
          <p:cNvSpPr>
            <a:spLocks noGrp="1"/>
          </p:cNvSpPr>
          <p:nvPr>
            <p:ph type="sldNum" sz="quarter" idx="12"/>
          </p:nvPr>
        </p:nvSpPr>
        <p:spPr/>
        <p:txBody>
          <a:bodyPr/>
          <a:lstStyle/>
          <a:p>
            <a:fld id="{7A52EB75-A76F-4F4A-9051-0F946D070F9F}"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516295EE-E9DF-4F74-8D7E-94BDE7766083}" type="datetime1">
              <a:rPr lang="en-US" smtClean="0"/>
              <a:pPr/>
              <a:t>2/12/2017</a:t>
            </a:fld>
            <a:endParaRPr lang="en-GB" dirty="0"/>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r>
              <a:rPr lang="en-GB" dirty="0" smtClean="0"/>
              <a:t>1.4.1 The meaning of market failure</a:t>
            </a:r>
            <a:endParaRPr lang="en-GB" dirty="0"/>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7A52EB75-A76F-4F4A-9051-0F946D070F9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orbes.com/powerful-brand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bc.co.uk/news/uk-england-hampshire-3318773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sOXIj3Y3z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bc.co.uk/news/business-3315562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independent.co.uk/sport/football/news-and-comment/the-biggest-football-shirt-sponsorship-deals-chelseas-40mayear-agreement-second-only-to-manchester-uniteds-10075431.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l_Ei7CxXwuo" TargetMode="External"/><Relationship Id="rId2" Type="http://schemas.openxmlformats.org/officeDocument/2006/relationships/hyperlink" Target="https://www.branded3.com/blog/the-top-10-viral-marketing-campaigns-of-all-tim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8lgLYGBbDNs" TargetMode="External"/><Relationship Id="rId2" Type="http://schemas.openxmlformats.org/officeDocument/2006/relationships/hyperlink" Target="http://brandspotters.com/movie.aspx?id=7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xaminer.co.uk/news/business/bary-sheerman-visits-new-look-mcdonalds-8473082"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lincolnshireecho.co.uk/look-inside-Lincolnshire-8217-s-newest-McDonald/story-26734689-detail/story.html#7" TargetMode="External"/><Relationship Id="rId5" Type="http://schemas.openxmlformats.org/officeDocument/2006/relationships/hyperlink" Target="http://www.thefranchisemagazine.net/page/mcdonalds/franchise-thats-streets-ahead.php" TargetMode="External"/><Relationship Id="rId4" Type="http://schemas.openxmlformats.org/officeDocument/2006/relationships/hyperlink" Target="http://www.stokesentinel.co.uk/pictures/Inside-new-look-McDonald-s-Festival-Park/pictures-26502681-detail/pictures.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bbc.co.uk/news/technology-33151237"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quora.com/What-are-some-good-examples-of-funny-creative-product-packag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bc.co.uk/news/business-350580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835696" y="4725144"/>
            <a:ext cx="7288882" cy="1368152"/>
          </a:xfrm>
        </p:spPr>
        <p:txBody>
          <a:bodyPr/>
          <a:lstStyle/>
          <a:p>
            <a:pPr algn="ctr"/>
            <a:r>
              <a:rPr lang="en-GB" sz="4000" dirty="0" smtClean="0"/>
              <a:t>Marketing mix</a:t>
            </a:r>
            <a:endParaRPr lang="en-GB" sz="4000" dirty="0"/>
          </a:p>
        </p:txBody>
      </p:sp>
      <p:sp>
        <p:nvSpPr>
          <p:cNvPr id="4" name="Rectangle 3"/>
          <p:cNvSpPr/>
          <p:nvPr/>
        </p:nvSpPr>
        <p:spPr>
          <a:xfrm>
            <a:off x="0" y="355600"/>
            <a:ext cx="1691680" cy="923330"/>
          </a:xfrm>
          <a:prstGeom prst="rect">
            <a:avLst/>
          </a:prstGeom>
        </p:spPr>
        <p:txBody>
          <a:bodyPr wrap="square">
            <a:spAutoFit/>
          </a:bodyPr>
          <a:lstStyle/>
          <a:p>
            <a:pPr algn="ctr"/>
            <a:r>
              <a:rPr lang="en-GB" cap="small" spc="200" dirty="0" smtClean="0">
                <a:solidFill>
                  <a:srgbClr val="000000"/>
                </a:solidFill>
                <a:latin typeface="Trebuchet MS"/>
                <a:ea typeface="+mj-ea"/>
                <a:cs typeface="+mj-cs"/>
              </a:rPr>
              <a:t>C2</a:t>
            </a:r>
          </a:p>
          <a:p>
            <a:pPr algn="ctr"/>
            <a:r>
              <a:rPr lang="en-GB" cap="small" spc="200" dirty="0" smtClean="0">
                <a:solidFill>
                  <a:srgbClr val="000000"/>
                </a:solidFill>
                <a:latin typeface="Trebuchet MS"/>
                <a:ea typeface="+mj-ea"/>
                <a:cs typeface="+mj-cs"/>
              </a:rPr>
              <a:t>Marketing Mix</a:t>
            </a:r>
            <a:endParaRPr lang="en-GB" dirty="0"/>
          </a:p>
        </p:txBody>
      </p:sp>
      <p:sp>
        <p:nvSpPr>
          <p:cNvPr id="5" name="TextBox 4"/>
          <p:cNvSpPr txBox="1"/>
          <p:nvPr/>
        </p:nvSpPr>
        <p:spPr>
          <a:xfrm>
            <a:off x="2123728" y="355600"/>
            <a:ext cx="6624736" cy="3416320"/>
          </a:xfrm>
          <a:prstGeom prst="rect">
            <a:avLst/>
          </a:prstGeom>
          <a:noFill/>
        </p:spPr>
        <p:txBody>
          <a:bodyPr wrap="square" rtlCol="0">
            <a:spAutoFit/>
          </a:bodyPr>
          <a:lstStyle/>
          <a:p>
            <a:r>
              <a:rPr lang="en-GB" dirty="0" smtClean="0"/>
              <a:t>There are 7 elements of the marketing mix known as the 7Ps of marketing.</a:t>
            </a:r>
          </a:p>
          <a:p>
            <a:endParaRPr lang="en-GB" dirty="0"/>
          </a:p>
          <a:p>
            <a:r>
              <a:rPr lang="en-GB" dirty="0" smtClean="0"/>
              <a:t>Can you work out what they are?</a:t>
            </a:r>
          </a:p>
          <a:p>
            <a:endParaRPr lang="en-GB" dirty="0"/>
          </a:p>
          <a:p>
            <a:r>
              <a:rPr lang="en-GB" dirty="0" smtClean="0"/>
              <a:t>P _ _ _ _ _ _</a:t>
            </a:r>
          </a:p>
          <a:p>
            <a:r>
              <a:rPr lang="en-GB" dirty="0" smtClean="0"/>
              <a:t>P _ _ _ _</a:t>
            </a:r>
          </a:p>
          <a:p>
            <a:r>
              <a:rPr lang="en-GB" dirty="0" smtClean="0"/>
              <a:t>P _ _ _ _</a:t>
            </a:r>
          </a:p>
          <a:p>
            <a:r>
              <a:rPr lang="en-GB" dirty="0" smtClean="0"/>
              <a:t>P _ _ _ _ _ _ _ _</a:t>
            </a:r>
          </a:p>
          <a:p>
            <a:r>
              <a:rPr lang="en-GB" dirty="0" smtClean="0"/>
              <a:t>P _ _ _ _ _ </a:t>
            </a:r>
          </a:p>
          <a:p>
            <a:r>
              <a:rPr lang="en-GB" dirty="0" smtClean="0"/>
              <a:t>P _ _ _ _ _ _ </a:t>
            </a:r>
          </a:p>
          <a:p>
            <a:r>
              <a:rPr lang="en-GB" dirty="0" smtClean="0"/>
              <a:t>P _ _ _ _ _ _ _ / E _ _ _ _ _ _ _ _ _ _</a:t>
            </a:r>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377261"/>
            <a:ext cx="2592288" cy="2093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r>
              <a:rPr lang="en-GB" altLang="en-US" sz="2400" dirty="0"/>
              <a:t>Branding</a:t>
            </a:r>
          </a:p>
        </p:txBody>
      </p:sp>
      <p:sp>
        <p:nvSpPr>
          <p:cNvPr id="8196" name="Rectangle 3"/>
          <p:cNvSpPr>
            <a:spLocks noGrp="1" noChangeArrowheads="1"/>
          </p:cNvSpPr>
          <p:nvPr>
            <p:ph type="body" idx="1"/>
          </p:nvPr>
        </p:nvSpPr>
        <p:spPr>
          <a:xfrm>
            <a:off x="2051720" y="1988840"/>
            <a:ext cx="6840760" cy="4608512"/>
          </a:xfrm>
        </p:spPr>
        <p:txBody>
          <a:bodyPr>
            <a:normAutofit/>
          </a:bodyPr>
          <a:lstStyle/>
          <a:p>
            <a:pPr eaLnBrk="1" hangingPunct="1">
              <a:lnSpc>
                <a:spcPct val="110000"/>
              </a:lnSpc>
              <a:spcBef>
                <a:spcPts val="0"/>
              </a:spcBef>
              <a:buFont typeface="Wingdings" panose="05000000000000000000" pitchFamily="2" charset="2"/>
              <a:buChar char="v"/>
            </a:pPr>
            <a:endParaRPr lang="en-GB" altLang="en-US" sz="1800" dirty="0" smtClean="0"/>
          </a:p>
          <a:p>
            <a:pPr eaLnBrk="1" hangingPunct="1">
              <a:lnSpc>
                <a:spcPct val="110000"/>
              </a:lnSpc>
              <a:spcBef>
                <a:spcPts val="0"/>
              </a:spcBef>
              <a:buFont typeface="Wingdings" panose="05000000000000000000" pitchFamily="2" charset="2"/>
              <a:buChar char="v"/>
            </a:pPr>
            <a:r>
              <a:rPr lang="en-GB" altLang="en-US" sz="1800" dirty="0" smtClean="0"/>
              <a:t>A promotional method that involves the creation of an identity for the business that distinguishes that firm and its products from other firms</a:t>
            </a:r>
          </a:p>
          <a:p>
            <a:pPr eaLnBrk="1" hangingPunct="1">
              <a:lnSpc>
                <a:spcPct val="110000"/>
              </a:lnSpc>
              <a:spcBef>
                <a:spcPts val="0"/>
              </a:spcBef>
              <a:buFont typeface="Wingdings" panose="05000000000000000000" pitchFamily="2" charset="2"/>
              <a:buChar char="v"/>
            </a:pPr>
            <a:endParaRPr lang="en-GB" altLang="en-US" sz="1800" dirty="0" smtClean="0"/>
          </a:p>
          <a:p>
            <a:pPr eaLnBrk="1" hangingPunct="1">
              <a:lnSpc>
                <a:spcPct val="110000"/>
              </a:lnSpc>
              <a:spcBef>
                <a:spcPts val="0"/>
              </a:spcBef>
              <a:buFont typeface="Wingdings" panose="05000000000000000000" pitchFamily="2" charset="2"/>
              <a:buChar char="v"/>
            </a:pPr>
            <a:r>
              <a:rPr lang="en-GB" altLang="en-US" sz="1800" dirty="0" smtClean="0"/>
              <a:t>Branding can add value to a product allowing firms to charge higher prices</a:t>
            </a:r>
          </a:p>
          <a:p>
            <a:pPr marL="0" indent="0" eaLnBrk="1" hangingPunct="1">
              <a:lnSpc>
                <a:spcPct val="110000"/>
              </a:lnSpc>
              <a:spcBef>
                <a:spcPts val="0"/>
              </a:spcBef>
              <a:buNone/>
            </a:pPr>
            <a:endParaRPr lang="en-GB" altLang="en-US" sz="1800" dirty="0" smtClean="0"/>
          </a:p>
          <a:p>
            <a:pPr eaLnBrk="1" hangingPunct="1">
              <a:lnSpc>
                <a:spcPct val="110000"/>
              </a:lnSpc>
              <a:spcBef>
                <a:spcPts val="0"/>
              </a:spcBef>
              <a:buFont typeface="Wingdings" panose="05000000000000000000" pitchFamily="2" charset="2"/>
              <a:buChar char="v"/>
            </a:pPr>
            <a:r>
              <a:rPr lang="en-GB" altLang="en-US" sz="1800" dirty="0" smtClean="0"/>
              <a:t>Ultimately leads to </a:t>
            </a:r>
            <a:r>
              <a:rPr lang="en-GB" altLang="en-US" sz="1800" b="1" dirty="0" smtClean="0"/>
              <a:t>brand loyalty</a:t>
            </a:r>
            <a:r>
              <a:rPr lang="en-GB" altLang="en-US" sz="1800" dirty="0" smtClean="0"/>
              <a:t> whereby customers will continue to buy products from that firm</a:t>
            </a:r>
          </a:p>
          <a:p>
            <a:pPr marL="0" indent="0" eaLnBrk="1" hangingPunct="1">
              <a:lnSpc>
                <a:spcPct val="110000"/>
              </a:lnSpc>
              <a:spcBef>
                <a:spcPts val="0"/>
              </a:spcBef>
              <a:buNone/>
            </a:pPr>
            <a:endParaRPr lang="en-GB" altLang="en-US" sz="1800" dirty="0"/>
          </a:p>
          <a:p>
            <a:pPr eaLnBrk="1" hangingPunct="1">
              <a:lnSpc>
                <a:spcPct val="110000"/>
              </a:lnSpc>
              <a:spcBef>
                <a:spcPts val="0"/>
              </a:spcBef>
              <a:buFont typeface="Wingdings" panose="05000000000000000000" pitchFamily="2" charset="2"/>
              <a:buChar char="v"/>
            </a:pPr>
            <a:r>
              <a:rPr lang="en-GB" altLang="en-US" sz="1800" dirty="0" smtClean="0"/>
              <a:t>Organisations </a:t>
            </a:r>
            <a:r>
              <a:rPr lang="en-GB" altLang="en-US" sz="1800" dirty="0"/>
              <a:t>spend enormous amounts of time and money branding their company and </a:t>
            </a:r>
            <a:r>
              <a:rPr lang="en-GB" altLang="en-US" sz="1800" dirty="0" smtClean="0"/>
              <a:t>products</a:t>
            </a:r>
            <a:endParaRPr lang="en-GB" altLang="en-US" sz="1800" dirty="0"/>
          </a:p>
          <a:p>
            <a:pPr eaLnBrk="1" hangingPunct="1">
              <a:buFont typeface="Wingdings" pitchFamily="2" charset="2"/>
              <a:buNone/>
            </a:pPr>
            <a:r>
              <a:rPr lang="en-GB" altLang="en-US" sz="1800" dirty="0" smtClean="0"/>
              <a:t>	</a:t>
            </a:r>
          </a:p>
        </p:txBody>
      </p:sp>
      <p:sp>
        <p:nvSpPr>
          <p:cNvPr id="2" name="TextBox 1"/>
          <p:cNvSpPr txBox="1"/>
          <p:nvPr/>
        </p:nvSpPr>
        <p:spPr>
          <a:xfrm>
            <a:off x="0" y="1988840"/>
            <a:ext cx="1763688" cy="2862322"/>
          </a:xfrm>
          <a:prstGeom prst="rect">
            <a:avLst/>
          </a:prstGeom>
          <a:noFill/>
        </p:spPr>
        <p:txBody>
          <a:bodyPr wrap="square" rtlCol="0">
            <a:spAutoFit/>
          </a:bodyPr>
          <a:lstStyle/>
          <a:p>
            <a:pPr algn="ctr"/>
            <a:r>
              <a:rPr lang="en-GB" sz="1400" dirty="0" smtClean="0"/>
              <a:t>Is a brand a promise?</a:t>
            </a:r>
          </a:p>
          <a:p>
            <a:pPr algn="ctr"/>
            <a:endParaRPr lang="en-GB" sz="1400" dirty="0"/>
          </a:p>
          <a:p>
            <a:pPr algn="ctr"/>
            <a:r>
              <a:rPr lang="en-GB" sz="1400" dirty="0" smtClean="0"/>
              <a:t>What happens if a brand breaks its promise?</a:t>
            </a:r>
          </a:p>
          <a:p>
            <a:pPr algn="ctr"/>
            <a:endParaRPr lang="en-GB" sz="1400" dirty="0"/>
          </a:p>
          <a:p>
            <a:pPr algn="ctr"/>
            <a:r>
              <a:rPr lang="en-GB" sz="1400" dirty="0" smtClean="0"/>
              <a:t>What do you think are the top 10 brands in the world?</a:t>
            </a:r>
          </a:p>
          <a:p>
            <a:endParaRPr lang="en-GB" dirty="0"/>
          </a:p>
          <a:p>
            <a:endParaRPr lang="en-GB" dirty="0" smtClean="0"/>
          </a:p>
          <a:p>
            <a:endParaRPr lang="en-GB" dirty="0" smtClean="0"/>
          </a:p>
        </p:txBody>
      </p:sp>
      <p:sp>
        <p:nvSpPr>
          <p:cNvPr id="3" name="Action Button: Document 2">
            <a:hlinkClick r:id="rId3" highlightClick="1"/>
          </p:cNvPr>
          <p:cNvSpPr/>
          <p:nvPr/>
        </p:nvSpPr>
        <p:spPr>
          <a:xfrm>
            <a:off x="467544" y="4383110"/>
            <a:ext cx="648072" cy="936104"/>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0271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Types of branding</a:t>
            </a:r>
            <a:endParaRPr lang="en-GB" sz="2400" dirty="0"/>
          </a:p>
        </p:txBody>
      </p:sp>
      <p:sp>
        <p:nvSpPr>
          <p:cNvPr id="3" name="Content Placeholder 2"/>
          <p:cNvSpPr>
            <a:spLocks noGrp="1"/>
          </p:cNvSpPr>
          <p:nvPr>
            <p:ph idx="1"/>
          </p:nvPr>
        </p:nvSpPr>
        <p:spPr>
          <a:xfrm>
            <a:off x="2051720" y="1844824"/>
            <a:ext cx="6768752" cy="4608512"/>
          </a:xfrm>
        </p:spPr>
        <p:txBody>
          <a:bodyPr>
            <a:normAutofit fontScale="85000" lnSpcReduction="20000"/>
          </a:bodyPr>
          <a:lstStyle/>
          <a:p>
            <a:r>
              <a:rPr lang="en-GB" dirty="0" smtClean="0"/>
              <a:t>Brand recognition comes in many forms including colour, logo, strap line and shape</a:t>
            </a:r>
          </a:p>
          <a:p>
            <a:r>
              <a:rPr lang="en-GB" dirty="0" smtClean="0"/>
              <a:t>Branding is traditional in business associated with giving a unique recognisable characteristic to a product or corporate image e.g. </a:t>
            </a:r>
            <a:r>
              <a:rPr lang="en-GB" dirty="0" err="1" smtClean="0"/>
              <a:t>Toblerone’s</a:t>
            </a:r>
            <a:r>
              <a:rPr lang="en-GB" dirty="0" smtClean="0"/>
              <a:t> unique shape or Heinz’s shade of green</a:t>
            </a:r>
          </a:p>
          <a:p>
            <a:r>
              <a:rPr lang="en-GB" dirty="0" smtClean="0"/>
              <a:t>This is corporate branding – it attaches a perception and promise to the goods and services associated with that brand e.g. </a:t>
            </a:r>
            <a:r>
              <a:rPr lang="en-GB" dirty="0"/>
              <a:t>q</a:t>
            </a:r>
            <a:r>
              <a:rPr lang="en-GB" dirty="0" smtClean="0"/>
              <a:t>uality, customer service, corporate culture</a:t>
            </a:r>
          </a:p>
          <a:p>
            <a:r>
              <a:rPr lang="en-GB" dirty="0" smtClean="0"/>
              <a:t>Other types of brand include:</a:t>
            </a:r>
          </a:p>
          <a:p>
            <a:pPr lvl="1"/>
            <a:r>
              <a:rPr lang="en-GB" dirty="0" smtClean="0"/>
              <a:t>Personal – when a person brands themselves e.g. a sports personality or pop star</a:t>
            </a:r>
          </a:p>
          <a:p>
            <a:pPr lvl="1"/>
            <a:r>
              <a:rPr lang="en-GB" dirty="0" smtClean="0"/>
              <a:t>Geographical brand – when a region, city, county or country creates a brand that epitomises the people and the lifestyle of that country, often used in tourism</a:t>
            </a:r>
          </a:p>
          <a:p>
            <a:pPr lvl="1"/>
            <a:endParaRPr lang="en-GB" dirty="0"/>
          </a:p>
        </p:txBody>
      </p:sp>
      <p:sp>
        <p:nvSpPr>
          <p:cNvPr id="4" name="Action Button: Document 3">
            <a:hlinkClick r:id="rId3" highlightClick="1"/>
          </p:cNvPr>
          <p:cNvSpPr/>
          <p:nvPr/>
        </p:nvSpPr>
        <p:spPr>
          <a:xfrm>
            <a:off x="464622" y="1700808"/>
            <a:ext cx="864096" cy="1224136"/>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12721" y="2996952"/>
            <a:ext cx="1590017" cy="1169551"/>
          </a:xfrm>
          <a:prstGeom prst="rect">
            <a:avLst/>
          </a:prstGeom>
          <a:noFill/>
        </p:spPr>
        <p:txBody>
          <a:bodyPr wrap="square" rtlCol="0">
            <a:spAutoFit/>
          </a:bodyPr>
          <a:lstStyle/>
          <a:p>
            <a:pPr algn="ctr"/>
            <a:r>
              <a:rPr lang="en-GB" sz="1400" dirty="0" smtClean="0"/>
              <a:t>Can you brand a landmark?</a:t>
            </a:r>
          </a:p>
          <a:p>
            <a:pPr algn="ctr"/>
            <a:endParaRPr lang="en-GB" sz="1400" dirty="0"/>
          </a:p>
          <a:p>
            <a:pPr algn="ctr"/>
            <a:r>
              <a:rPr lang="en-GB" sz="1400" dirty="0" smtClean="0"/>
              <a:t>Is branding emotive?</a:t>
            </a:r>
            <a:endParaRPr lang="en-GB" sz="1400" dirty="0"/>
          </a:p>
        </p:txBody>
      </p:sp>
      <p:sp>
        <p:nvSpPr>
          <p:cNvPr id="7" name="TextBox 6"/>
          <p:cNvSpPr txBox="1"/>
          <p:nvPr/>
        </p:nvSpPr>
        <p:spPr>
          <a:xfrm>
            <a:off x="45300" y="5662350"/>
            <a:ext cx="1790395" cy="307777"/>
          </a:xfrm>
          <a:prstGeom prst="rect">
            <a:avLst/>
          </a:prstGeom>
          <a:noFill/>
        </p:spPr>
        <p:txBody>
          <a:bodyPr wrap="square" rtlCol="0">
            <a:spAutoFit/>
          </a:bodyPr>
          <a:lstStyle/>
          <a:p>
            <a:pPr algn="ctr"/>
            <a:endParaRPr lang="en-GB" sz="1400" dirty="0"/>
          </a:p>
        </p:txBody>
      </p:sp>
    </p:spTree>
    <p:extLst>
      <p:ext uri="{BB962C8B-B14F-4D97-AF65-F5344CB8AC3E}">
        <p14:creationId xmlns:p14="http://schemas.microsoft.com/office/powerpoint/2010/main" val="4269988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smtClean="0"/>
              <a:t>The benefits of a strong brand</a:t>
            </a:r>
            <a:endParaRPr lang="en-GB" sz="2800" dirty="0"/>
          </a:p>
        </p:txBody>
      </p:sp>
      <p:sp>
        <p:nvSpPr>
          <p:cNvPr id="4" name="Content Placeholder 3"/>
          <p:cNvSpPr>
            <a:spLocks noGrp="1"/>
          </p:cNvSpPr>
          <p:nvPr>
            <p:ph idx="1"/>
          </p:nvPr>
        </p:nvSpPr>
        <p:spPr/>
        <p:txBody>
          <a:bodyPr/>
          <a:lstStyle/>
          <a:p>
            <a:r>
              <a:rPr lang="en-GB" dirty="0" smtClean="0"/>
              <a:t>Added value</a:t>
            </a:r>
          </a:p>
          <a:p>
            <a:r>
              <a:rPr lang="en-GB" dirty="0" smtClean="0"/>
              <a:t>Ability to charge premium prices</a:t>
            </a:r>
          </a:p>
          <a:p>
            <a:r>
              <a:rPr lang="en-GB" dirty="0" smtClean="0"/>
              <a:t>Reduced price elasticity of demand</a:t>
            </a:r>
            <a:endParaRPr lang="en-GB" dirty="0"/>
          </a:p>
        </p:txBody>
      </p:sp>
      <p:sp>
        <p:nvSpPr>
          <p:cNvPr id="5" name="Rounded Rectangle 4"/>
          <p:cNvSpPr/>
          <p:nvPr/>
        </p:nvSpPr>
        <p:spPr>
          <a:xfrm>
            <a:off x="2267744" y="4077072"/>
            <a:ext cx="6480720" cy="230425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Challenge:</a:t>
            </a:r>
          </a:p>
          <a:p>
            <a:pPr algn="ctr"/>
            <a:r>
              <a:rPr lang="en-GB" dirty="0" smtClean="0">
                <a:solidFill>
                  <a:schemeClr val="tx1"/>
                </a:solidFill>
              </a:rPr>
              <a:t>All three of these are inter linked. Can you write a paragraph about the benefits of a strong brand, with reference to a company or product of your choice that links all three concepts.</a:t>
            </a:r>
          </a:p>
          <a:p>
            <a:pPr algn="ctr"/>
            <a:r>
              <a:rPr lang="en-GB" dirty="0" smtClean="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2113463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Ways to build a brand</a:t>
            </a:r>
            <a:endParaRPr lang="en-GB" sz="2400" dirty="0"/>
          </a:p>
        </p:txBody>
      </p:sp>
      <p:sp>
        <p:nvSpPr>
          <p:cNvPr id="3" name="Content Placeholder 2"/>
          <p:cNvSpPr>
            <a:spLocks noGrp="1"/>
          </p:cNvSpPr>
          <p:nvPr>
            <p:ph idx="1"/>
          </p:nvPr>
        </p:nvSpPr>
        <p:spPr>
          <a:xfrm>
            <a:off x="1907704" y="1772816"/>
            <a:ext cx="7236296" cy="5085184"/>
          </a:xfrm>
        </p:spPr>
        <p:txBody>
          <a:bodyPr>
            <a:normAutofit fontScale="92500" lnSpcReduction="10000"/>
          </a:bodyPr>
          <a:lstStyle/>
          <a:p>
            <a:r>
              <a:rPr lang="en-GB" dirty="0" smtClean="0"/>
              <a:t>Unique selling point (USPs)/differentiation</a:t>
            </a:r>
          </a:p>
          <a:p>
            <a:pPr lvl="1"/>
            <a:r>
              <a:rPr lang="en-GB" dirty="0" smtClean="0"/>
              <a:t>Creating a feature or characteristic within a brand that makes it stand out</a:t>
            </a:r>
          </a:p>
          <a:p>
            <a:pPr lvl="2"/>
            <a:r>
              <a:rPr lang="en-GB" dirty="0" smtClean="0"/>
              <a:t>Logo or brand name e.g. Superdry</a:t>
            </a:r>
          </a:p>
          <a:p>
            <a:pPr lvl="2"/>
            <a:r>
              <a:rPr lang="en-GB" dirty="0" smtClean="0"/>
              <a:t>Different ingredient e.g. SuperJam is sweetened by natural grape juice not sugar</a:t>
            </a:r>
          </a:p>
          <a:p>
            <a:pPr lvl="2"/>
            <a:r>
              <a:rPr lang="en-GB" dirty="0" smtClean="0"/>
              <a:t>Product feature e.g. Ford’s heated front windows</a:t>
            </a:r>
          </a:p>
          <a:p>
            <a:r>
              <a:rPr lang="en-GB" dirty="0" smtClean="0"/>
              <a:t>Advertising</a:t>
            </a:r>
          </a:p>
          <a:p>
            <a:pPr lvl="1"/>
            <a:r>
              <a:rPr lang="en-GB" dirty="0" smtClean="0"/>
              <a:t>Creating awareness of and desire for a brand by communicating a clear brand message</a:t>
            </a:r>
          </a:p>
          <a:p>
            <a:pPr lvl="2"/>
            <a:r>
              <a:rPr lang="en-GB" dirty="0" smtClean="0"/>
              <a:t>Use of humour e.g. compare the meerkat</a:t>
            </a:r>
          </a:p>
          <a:p>
            <a:pPr lvl="2"/>
            <a:r>
              <a:rPr lang="en-GB" dirty="0" smtClean="0"/>
              <a:t>Lifestyle/aspiration e.g. Its not just food, its M&amp;S food</a:t>
            </a:r>
          </a:p>
          <a:p>
            <a:pPr lvl="2"/>
            <a:r>
              <a:rPr lang="en-GB" dirty="0" smtClean="0"/>
              <a:t>Persuasive language e.g. BA the World’s favourite airline</a:t>
            </a:r>
          </a:p>
          <a:p>
            <a:pPr lvl="2"/>
            <a:endParaRPr lang="en-GB" dirty="0" smtClean="0"/>
          </a:p>
        </p:txBody>
      </p:sp>
      <p:sp>
        <p:nvSpPr>
          <p:cNvPr id="4" name="TextBox 3"/>
          <p:cNvSpPr txBox="1"/>
          <p:nvPr/>
        </p:nvSpPr>
        <p:spPr>
          <a:xfrm>
            <a:off x="0" y="2060848"/>
            <a:ext cx="1835696" cy="954107"/>
          </a:xfrm>
          <a:prstGeom prst="rect">
            <a:avLst/>
          </a:prstGeom>
          <a:noFill/>
        </p:spPr>
        <p:txBody>
          <a:bodyPr wrap="square" rtlCol="0">
            <a:spAutoFit/>
          </a:bodyPr>
          <a:lstStyle/>
          <a:p>
            <a:pPr algn="ctr"/>
            <a:r>
              <a:rPr lang="en-GB" sz="1400" dirty="0" smtClean="0"/>
              <a:t>Branding can therefore be place or promotion within the marketing mix.</a:t>
            </a:r>
            <a:endParaRPr lang="en-GB" sz="1400" dirty="0"/>
          </a:p>
        </p:txBody>
      </p:sp>
    </p:spTree>
    <p:extLst>
      <p:ext uri="{BB962C8B-B14F-4D97-AF65-F5344CB8AC3E}">
        <p14:creationId xmlns:p14="http://schemas.microsoft.com/office/powerpoint/2010/main" val="43694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In Pairs</a:t>
            </a:r>
            <a:endParaRPr lang="en-GB" sz="2400" dirty="0"/>
          </a:p>
        </p:txBody>
      </p:sp>
      <p:sp>
        <p:nvSpPr>
          <p:cNvPr id="3" name="Content Placeholder 2"/>
          <p:cNvSpPr>
            <a:spLocks noGrp="1"/>
          </p:cNvSpPr>
          <p:nvPr>
            <p:ph idx="1"/>
          </p:nvPr>
        </p:nvSpPr>
        <p:spPr>
          <a:xfrm>
            <a:off x="1835696" y="2060848"/>
            <a:ext cx="6912768" cy="3840163"/>
          </a:xfrm>
        </p:spPr>
        <p:txBody>
          <a:bodyPr>
            <a:normAutofit lnSpcReduction="10000"/>
          </a:bodyPr>
          <a:lstStyle/>
          <a:p>
            <a:r>
              <a:rPr lang="en-GB" dirty="0" smtClean="0"/>
              <a:t>Identify a top brand in each of the following markets:</a:t>
            </a:r>
          </a:p>
          <a:p>
            <a:pPr lvl="1"/>
            <a:r>
              <a:rPr lang="en-GB" dirty="0" smtClean="0"/>
              <a:t>Ice cream</a:t>
            </a:r>
          </a:p>
          <a:p>
            <a:pPr lvl="1"/>
            <a:r>
              <a:rPr lang="en-GB" dirty="0" smtClean="0"/>
              <a:t>Teenage fashion</a:t>
            </a:r>
          </a:p>
          <a:p>
            <a:pPr lvl="1"/>
            <a:r>
              <a:rPr lang="en-GB" dirty="0" smtClean="0"/>
              <a:t>Sportswear</a:t>
            </a:r>
          </a:p>
          <a:p>
            <a:pPr lvl="1"/>
            <a:r>
              <a:rPr lang="en-GB" dirty="0" smtClean="0"/>
              <a:t>Frozen food</a:t>
            </a:r>
          </a:p>
          <a:p>
            <a:pPr lvl="1"/>
            <a:r>
              <a:rPr lang="en-GB" dirty="0" smtClean="0"/>
              <a:t>Technology</a:t>
            </a:r>
          </a:p>
          <a:p>
            <a:r>
              <a:rPr lang="en-GB" dirty="0" smtClean="0"/>
              <a:t>Explain how product development and branding are linked in each case</a:t>
            </a:r>
          </a:p>
          <a:p>
            <a:endParaRPr lang="en-GB" dirty="0"/>
          </a:p>
        </p:txBody>
      </p:sp>
      <p:sp>
        <p:nvSpPr>
          <p:cNvPr id="4" name="Action Button: Document 3">
            <a:hlinkClick r:id="rId3" highlightClick="1"/>
          </p:cNvPr>
          <p:cNvSpPr/>
          <p:nvPr/>
        </p:nvSpPr>
        <p:spPr>
          <a:xfrm>
            <a:off x="539552" y="3068960"/>
            <a:ext cx="576064" cy="79208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0" y="4149080"/>
            <a:ext cx="1835696" cy="1323439"/>
          </a:xfrm>
          <a:prstGeom prst="rect">
            <a:avLst/>
          </a:prstGeom>
          <a:noFill/>
        </p:spPr>
        <p:txBody>
          <a:bodyPr wrap="square" rtlCol="0">
            <a:spAutoFit/>
          </a:bodyPr>
          <a:lstStyle/>
          <a:p>
            <a:pPr algn="ctr"/>
            <a:r>
              <a:rPr lang="en-GB" sz="1600" dirty="0" smtClean="0"/>
              <a:t>How strong is brand? </a:t>
            </a:r>
          </a:p>
          <a:p>
            <a:pPr algn="ctr"/>
            <a:r>
              <a:rPr lang="en-GB" sz="1600" dirty="0" smtClean="0"/>
              <a:t>How the iPhone 7 should have been launched!</a:t>
            </a:r>
            <a:endParaRPr lang="en-GB" sz="1600" dirty="0"/>
          </a:p>
        </p:txBody>
      </p:sp>
    </p:spTree>
    <p:extLst>
      <p:ext uri="{BB962C8B-B14F-4D97-AF65-F5344CB8AC3E}">
        <p14:creationId xmlns:p14="http://schemas.microsoft.com/office/powerpoint/2010/main" val="3266338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r>
              <a:rPr lang="en-GB" altLang="en-US" sz="2400" dirty="0" smtClean="0"/>
              <a:t>Price</a:t>
            </a:r>
            <a:r>
              <a:rPr lang="en-GB" altLang="en-US" sz="3200" dirty="0" smtClean="0"/>
              <a:t/>
            </a:r>
            <a:br>
              <a:rPr lang="en-GB" altLang="en-US" sz="3200" dirty="0" smtClean="0"/>
            </a:br>
            <a:endParaRPr lang="en-GB" altLang="en-US" sz="2900" dirty="0" smtClean="0"/>
          </a:p>
        </p:txBody>
      </p:sp>
      <p:sp>
        <p:nvSpPr>
          <p:cNvPr id="9220" name="Rectangle 3"/>
          <p:cNvSpPr>
            <a:spLocks noGrp="1" noChangeArrowheads="1"/>
          </p:cNvSpPr>
          <p:nvPr>
            <p:ph type="body" idx="1"/>
          </p:nvPr>
        </p:nvSpPr>
        <p:spPr>
          <a:xfrm>
            <a:off x="1907704" y="1988840"/>
            <a:ext cx="6840760" cy="3840163"/>
          </a:xfrm>
        </p:spPr>
        <p:txBody>
          <a:bodyPr>
            <a:normAutofit/>
          </a:bodyPr>
          <a:lstStyle/>
          <a:p>
            <a:pPr eaLnBrk="1" hangingPunct="1">
              <a:buFont typeface="Wingdings" panose="05000000000000000000" pitchFamily="2" charset="2"/>
              <a:buChar char="v"/>
            </a:pPr>
            <a:r>
              <a:rPr lang="en-GB" altLang="en-US" sz="2000" dirty="0" smtClean="0"/>
              <a:t>Price is the amount of money that the customer has to pay to receive the good or service</a:t>
            </a:r>
            <a:endParaRPr lang="en-GB" altLang="en-US" sz="2000" dirty="0"/>
          </a:p>
          <a:p>
            <a:pPr eaLnBrk="1" hangingPunct="1">
              <a:buFont typeface="Wingdings" panose="05000000000000000000" pitchFamily="2" charset="2"/>
              <a:buChar char="v"/>
            </a:pPr>
            <a:r>
              <a:rPr lang="en-GB" altLang="en-US" sz="2000" dirty="0" smtClean="0"/>
              <a:t>Firms use different pricing strategies to price their products, taking into account a number of factors such as market research, competitors’ prices and the state of the economy</a:t>
            </a:r>
          </a:p>
          <a:p>
            <a:pPr eaLnBrk="1" hangingPunct="1">
              <a:buFont typeface="Wingdings" pitchFamily="2" charset="2"/>
              <a:buNone/>
            </a:pPr>
            <a:endParaRPr lang="en-GB" altLang="en-US" sz="2000" dirty="0" smtClean="0"/>
          </a:p>
          <a:p>
            <a:pPr eaLnBrk="1" hangingPunct="1">
              <a:buFont typeface="Wingdings" pitchFamily="2" charset="2"/>
              <a:buNone/>
            </a:pPr>
            <a:r>
              <a:rPr lang="en-GB" altLang="en-US" sz="2000" dirty="0" smtClean="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149080"/>
            <a:ext cx="14478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501504"/>
            <a:ext cx="22288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32240" y="4410927"/>
            <a:ext cx="1872208" cy="1200329"/>
          </a:xfrm>
          <a:prstGeom prst="rect">
            <a:avLst/>
          </a:prstGeom>
          <a:noFill/>
        </p:spPr>
        <p:txBody>
          <a:bodyPr wrap="square" rtlCol="0">
            <a:spAutoFit/>
          </a:bodyPr>
          <a:lstStyle/>
          <a:p>
            <a:r>
              <a:rPr lang="en-GB" dirty="0" smtClean="0"/>
              <a:t>Prices can also be changed as part of a promotional campaign.</a:t>
            </a:r>
            <a:endParaRPr lang="en-GB" dirty="0"/>
          </a:p>
        </p:txBody>
      </p:sp>
    </p:spTree>
    <p:extLst>
      <p:ext uri="{BB962C8B-B14F-4D97-AF65-F5344CB8AC3E}">
        <p14:creationId xmlns:p14="http://schemas.microsoft.com/office/powerpoint/2010/main" val="1137212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r>
              <a:rPr lang="en-GB" altLang="en-US" sz="3600" b="1" dirty="0" smtClean="0"/>
              <a:t> </a:t>
            </a:r>
            <a:br>
              <a:rPr lang="en-GB" altLang="en-US" sz="3600" b="1" dirty="0" smtClean="0"/>
            </a:br>
            <a:r>
              <a:rPr lang="en-GB" altLang="en-US" sz="2700" dirty="0" smtClean="0"/>
              <a:t>penetration pricing</a:t>
            </a:r>
            <a:r>
              <a:rPr lang="en-GB" altLang="en-US" sz="2700" dirty="0"/>
              <a:t/>
            </a:r>
            <a:br>
              <a:rPr lang="en-GB" altLang="en-US" sz="2700" dirty="0"/>
            </a:br>
            <a:endParaRPr lang="en-GB" altLang="en-US" sz="2700" dirty="0" smtClean="0"/>
          </a:p>
        </p:txBody>
      </p:sp>
      <p:sp>
        <p:nvSpPr>
          <p:cNvPr id="8196" name="Rectangle 3"/>
          <p:cNvSpPr>
            <a:spLocks noGrp="1" noChangeArrowheads="1"/>
          </p:cNvSpPr>
          <p:nvPr>
            <p:ph type="body" idx="1"/>
          </p:nvPr>
        </p:nvSpPr>
        <p:spPr>
          <a:xfrm>
            <a:off x="1907704" y="1844824"/>
            <a:ext cx="6696744" cy="4536504"/>
          </a:xfrm>
        </p:spPr>
        <p:txBody>
          <a:bodyPr>
            <a:normAutofit lnSpcReduction="10000"/>
          </a:bodyPr>
          <a:lstStyle/>
          <a:p>
            <a:pPr eaLnBrk="1" hangingPunct="1">
              <a:buFont typeface="Wingdings" panose="05000000000000000000" pitchFamily="2" charset="2"/>
              <a:buChar char="v"/>
            </a:pPr>
            <a:r>
              <a:rPr lang="en-GB" altLang="en-US" sz="2000" dirty="0" smtClean="0"/>
              <a:t>Price penetration involves setting a low initial price for a new product in order to get a foothold in the market and gain market share</a:t>
            </a:r>
          </a:p>
          <a:p>
            <a:pPr eaLnBrk="1" hangingPunct="1">
              <a:buFont typeface="Wingdings" panose="05000000000000000000" pitchFamily="2" charset="2"/>
              <a:buChar char="v"/>
            </a:pPr>
            <a:r>
              <a:rPr lang="en-GB" altLang="en-US" sz="2000" dirty="0" smtClean="0"/>
              <a:t>May be a suitable pricing strategy for a product in a mass market </a:t>
            </a:r>
            <a:endParaRPr lang="en-GB" altLang="en-US" sz="2000" dirty="0"/>
          </a:p>
          <a:p>
            <a:pPr eaLnBrk="1" hangingPunct="1">
              <a:buFont typeface="Wingdings" panose="05000000000000000000" pitchFamily="2" charset="2"/>
              <a:buChar char="v"/>
            </a:pPr>
            <a:r>
              <a:rPr lang="en-GB" altLang="en-US" sz="2000" dirty="0"/>
              <a:t>A</a:t>
            </a:r>
            <a:r>
              <a:rPr lang="en-GB" altLang="en-US" sz="2000" dirty="0" smtClean="0"/>
              <a:t> firm will release a new product at a low price with the aim of enticing people to buy</a:t>
            </a:r>
          </a:p>
          <a:p>
            <a:pPr eaLnBrk="1" hangingPunct="1">
              <a:buFont typeface="Wingdings" panose="05000000000000000000" pitchFamily="2" charset="2"/>
              <a:buChar char="v"/>
            </a:pPr>
            <a:r>
              <a:rPr lang="en-GB" altLang="en-US" sz="2000" dirty="0" smtClean="0"/>
              <a:t>The aim is to gain an early customer base</a:t>
            </a:r>
          </a:p>
          <a:p>
            <a:pPr eaLnBrk="1" hangingPunct="1">
              <a:buFont typeface="Wingdings" panose="05000000000000000000" pitchFamily="2" charset="2"/>
              <a:buChar char="v"/>
            </a:pPr>
            <a:r>
              <a:rPr lang="en-GB" altLang="en-US" sz="2000" dirty="0" smtClean="0"/>
              <a:t>Once the product has been launched and built up a customer base the firm may raise the price</a:t>
            </a:r>
          </a:p>
          <a:p>
            <a:pPr eaLnBrk="1" hangingPunct="1">
              <a:buFont typeface="Wingdings" panose="05000000000000000000" pitchFamily="2" charset="2"/>
              <a:buChar char="v"/>
            </a:pPr>
            <a:r>
              <a:rPr lang="en-GB" altLang="en-US" sz="2000" dirty="0" smtClean="0"/>
              <a:t>Likely to be used with a price elastic product</a:t>
            </a:r>
          </a:p>
          <a:p>
            <a:pPr eaLnBrk="1" hangingPunct="1">
              <a:buFont typeface="Wingdings" pitchFamily="2" charset="2"/>
              <a:buNone/>
            </a:pPr>
            <a:endParaRPr lang="en-GB" altLang="en-US" sz="2800" b="1" dirty="0" smtClean="0"/>
          </a:p>
          <a:p>
            <a:pPr eaLnBrk="1" hangingPunct="1">
              <a:buFont typeface="Wingdings" pitchFamily="2" charset="2"/>
              <a:buNone/>
            </a:pPr>
            <a:endParaRPr lang="en-GB" altLang="en-US" sz="2000" b="1" dirty="0" smtClean="0"/>
          </a:p>
          <a:p>
            <a:pPr eaLnBrk="1" hangingPunct="1">
              <a:buFont typeface="Wingdings" pitchFamily="2" charset="2"/>
              <a:buNone/>
            </a:pPr>
            <a:endParaRPr lang="en-GB" altLang="en-US" sz="2000" b="1" dirty="0" smtClean="0"/>
          </a:p>
        </p:txBody>
      </p:sp>
    </p:spTree>
    <p:extLst>
      <p:ext uri="{BB962C8B-B14F-4D97-AF65-F5344CB8AC3E}">
        <p14:creationId xmlns:p14="http://schemas.microsoft.com/office/powerpoint/2010/main" val="2757990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GB" altLang="en-US" sz="2400" dirty="0"/>
              <a:t>Price skimming</a:t>
            </a:r>
            <a:endParaRPr lang="en-GB" altLang="en-US" sz="2400" dirty="0" smtClean="0"/>
          </a:p>
        </p:txBody>
      </p:sp>
      <p:sp>
        <p:nvSpPr>
          <p:cNvPr id="6148" name="Rectangle 3"/>
          <p:cNvSpPr>
            <a:spLocks noGrp="1" noChangeArrowheads="1"/>
          </p:cNvSpPr>
          <p:nvPr>
            <p:ph type="body" idx="1"/>
          </p:nvPr>
        </p:nvSpPr>
        <p:spPr>
          <a:xfrm>
            <a:off x="2195736" y="1988840"/>
            <a:ext cx="6552728" cy="4464496"/>
          </a:xfrm>
        </p:spPr>
        <p:txBody>
          <a:bodyPr>
            <a:normAutofit lnSpcReduction="10000"/>
          </a:bodyPr>
          <a:lstStyle/>
          <a:p>
            <a:pPr eaLnBrk="1" hangingPunct="1">
              <a:lnSpc>
                <a:spcPct val="120000"/>
              </a:lnSpc>
              <a:spcBef>
                <a:spcPts val="0"/>
              </a:spcBef>
              <a:buFont typeface="Wingdings" panose="05000000000000000000" pitchFamily="2" charset="2"/>
              <a:buChar char="v"/>
            </a:pPr>
            <a:r>
              <a:rPr lang="en-GB" altLang="en-US" sz="1800" dirty="0" smtClean="0"/>
              <a:t>Price skimming involves setting a high initial price for a new product in order to recoup costs</a:t>
            </a:r>
            <a:endParaRPr lang="en-GB" altLang="en-US" sz="1800" dirty="0"/>
          </a:p>
          <a:p>
            <a:pPr eaLnBrk="1" hangingPunct="1">
              <a:lnSpc>
                <a:spcPct val="120000"/>
              </a:lnSpc>
              <a:spcBef>
                <a:spcPts val="0"/>
              </a:spcBef>
              <a:buFont typeface="Wingdings" panose="05000000000000000000" pitchFamily="2" charset="2"/>
              <a:buChar char="v"/>
            </a:pPr>
            <a:r>
              <a:rPr lang="en-GB" altLang="en-US" sz="1800" dirty="0" smtClean="0"/>
              <a:t>When a firm releases a new product it often charges a high price targeting a segment of the market known as ‘early adopters’</a:t>
            </a:r>
          </a:p>
          <a:p>
            <a:pPr lvl="1">
              <a:lnSpc>
                <a:spcPct val="120000"/>
              </a:lnSpc>
              <a:spcBef>
                <a:spcPts val="0"/>
              </a:spcBef>
              <a:buFont typeface="Wingdings" panose="05000000000000000000" pitchFamily="2" charset="2"/>
              <a:buChar char="v"/>
            </a:pPr>
            <a:r>
              <a:rPr lang="en-GB" altLang="en-US" sz="1600" dirty="0" smtClean="0"/>
              <a:t>These are customers who must have the product as soon as it is launched and are prepared to pay high prices to get it</a:t>
            </a:r>
          </a:p>
          <a:p>
            <a:pPr eaLnBrk="1" hangingPunct="1">
              <a:lnSpc>
                <a:spcPct val="120000"/>
              </a:lnSpc>
              <a:spcBef>
                <a:spcPts val="0"/>
              </a:spcBef>
              <a:buFont typeface="Wingdings" panose="05000000000000000000" pitchFamily="2" charset="2"/>
              <a:buChar char="v"/>
            </a:pPr>
            <a:endParaRPr lang="en-GB" altLang="en-US" sz="1800" dirty="0" smtClean="0"/>
          </a:p>
          <a:p>
            <a:pPr eaLnBrk="1" hangingPunct="1">
              <a:lnSpc>
                <a:spcPct val="120000"/>
              </a:lnSpc>
              <a:spcBef>
                <a:spcPts val="0"/>
              </a:spcBef>
              <a:buFont typeface="Wingdings" panose="05000000000000000000" pitchFamily="2" charset="2"/>
              <a:buChar char="v"/>
            </a:pPr>
            <a:r>
              <a:rPr lang="en-GB" altLang="en-US" sz="1800" dirty="0" smtClean="0"/>
              <a:t>Firms often base their initial promotional campaign around this idea, trying to create a ‘must have’ mentality amongst their target market</a:t>
            </a:r>
          </a:p>
          <a:p>
            <a:pPr eaLnBrk="1" hangingPunct="1">
              <a:lnSpc>
                <a:spcPct val="120000"/>
              </a:lnSpc>
              <a:spcBef>
                <a:spcPts val="0"/>
              </a:spcBef>
              <a:buFont typeface="Wingdings" panose="05000000000000000000" pitchFamily="2" charset="2"/>
              <a:buChar char="v"/>
            </a:pPr>
            <a:r>
              <a:rPr lang="en-GB" altLang="en-US" sz="1800" dirty="0" smtClean="0"/>
              <a:t>Once this market has been ‘skimmed off’ the company will lower price</a:t>
            </a:r>
          </a:p>
          <a:p>
            <a:pPr eaLnBrk="1" hangingPunct="1">
              <a:buFont typeface="Wingdings" pitchFamily="2" charset="2"/>
              <a:buNone/>
            </a:pPr>
            <a:r>
              <a:rPr lang="en-GB" altLang="en-US" sz="1800" b="1" dirty="0" smtClean="0"/>
              <a:t>	</a:t>
            </a:r>
            <a:endParaRPr lang="en-GB" altLang="en-US" sz="2800" b="1" dirty="0" smtClean="0"/>
          </a:p>
          <a:p>
            <a:pPr eaLnBrk="1" hangingPunct="1">
              <a:buFont typeface="Wingdings" pitchFamily="2" charset="2"/>
              <a:buNone/>
            </a:pPr>
            <a:endParaRPr lang="en-GB" altLang="en-US" sz="2000" b="1" dirty="0" smtClean="0"/>
          </a:p>
          <a:p>
            <a:pPr eaLnBrk="1" hangingPunct="1">
              <a:buFont typeface="Wingdings" pitchFamily="2" charset="2"/>
              <a:buNone/>
            </a:pPr>
            <a:endParaRPr lang="en-GB" altLang="en-US" sz="2000" b="1" dirty="0" smtClean="0"/>
          </a:p>
        </p:txBody>
      </p:sp>
    </p:spTree>
    <p:extLst>
      <p:ext uri="{BB962C8B-B14F-4D97-AF65-F5344CB8AC3E}">
        <p14:creationId xmlns:p14="http://schemas.microsoft.com/office/powerpoint/2010/main" val="1657547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a:bodyPr>
          <a:lstStyle/>
          <a:p>
            <a:pPr eaLnBrk="1" hangingPunct="1"/>
            <a:r>
              <a:rPr lang="en-GB" altLang="en-US" sz="2400" dirty="0" smtClean="0"/>
              <a:t>In pairs</a:t>
            </a:r>
          </a:p>
        </p:txBody>
      </p:sp>
      <p:sp>
        <p:nvSpPr>
          <p:cNvPr id="13316" name="Rectangle 3"/>
          <p:cNvSpPr>
            <a:spLocks noGrp="1" noChangeArrowheads="1"/>
          </p:cNvSpPr>
          <p:nvPr>
            <p:ph type="body" idx="1"/>
          </p:nvPr>
        </p:nvSpPr>
        <p:spPr>
          <a:xfrm>
            <a:off x="1907704" y="1844824"/>
            <a:ext cx="6912768" cy="4752528"/>
          </a:xfrm>
        </p:spPr>
        <p:txBody>
          <a:bodyPr>
            <a:normAutofit/>
          </a:bodyPr>
          <a:lstStyle/>
          <a:p>
            <a:pPr eaLnBrk="1" hangingPunct="1">
              <a:buFont typeface="Wingdings" panose="05000000000000000000" pitchFamily="2" charset="2"/>
              <a:buChar char="v"/>
            </a:pPr>
            <a:r>
              <a:rPr lang="en-GB" altLang="en-US" sz="2400" dirty="0" smtClean="0"/>
              <a:t>Identify 2 different products that use each of the following pricing decisions:</a:t>
            </a:r>
          </a:p>
          <a:p>
            <a:pPr lvl="1"/>
            <a:r>
              <a:rPr lang="en-GB" altLang="en-US" sz="2400" dirty="0" smtClean="0"/>
              <a:t>Price skimming</a:t>
            </a:r>
          </a:p>
          <a:p>
            <a:pPr lvl="1"/>
            <a:r>
              <a:rPr lang="en-GB" altLang="en-US" sz="2400" dirty="0" smtClean="0"/>
              <a:t>Price penetration</a:t>
            </a:r>
          </a:p>
          <a:p>
            <a:r>
              <a:rPr lang="en-GB" altLang="en-US" sz="2400" dirty="0" smtClean="0"/>
              <a:t>In each example explain why you think the firm made this pricing decision?</a:t>
            </a:r>
          </a:p>
          <a:p>
            <a:pPr marL="0" indent="0" eaLnBrk="1" hangingPunct="1">
              <a:buNone/>
            </a:pPr>
            <a:endParaRPr lang="en-GB" altLang="en-US" sz="1800" dirty="0" smtClean="0"/>
          </a:p>
          <a:p>
            <a:pPr eaLnBrk="1" hangingPunct="1">
              <a:buFont typeface="Wingdings" pitchFamily="2" charset="2"/>
              <a:buNone/>
            </a:pPr>
            <a:r>
              <a:rPr lang="en-GB" altLang="en-US" sz="1800" dirty="0" smtClean="0"/>
              <a:t>	</a:t>
            </a:r>
          </a:p>
          <a:p>
            <a:pPr eaLnBrk="1" hangingPunct="1">
              <a:buFont typeface="Wingdings" pitchFamily="2" charset="2"/>
              <a:buNone/>
            </a:pPr>
            <a:r>
              <a:rPr lang="en-GB" altLang="en-US" sz="1800" dirty="0" smtClean="0"/>
              <a:t>	</a:t>
            </a:r>
            <a:endParaRPr lang="en-GB" altLang="en-US" dirty="0" smtClean="0"/>
          </a:p>
          <a:p>
            <a:pPr eaLnBrk="1" hangingPunct="1">
              <a:buFont typeface="Wingdings" pitchFamily="2" charset="2"/>
              <a:buNone/>
            </a:pPr>
            <a:endParaRPr lang="en-GB" altLang="en-US" dirty="0" smtClean="0"/>
          </a:p>
        </p:txBody>
      </p:sp>
      <p:sp>
        <p:nvSpPr>
          <p:cNvPr id="2" name="Action Button: Document 1">
            <a:hlinkClick r:id="rId3" highlightClick="1"/>
          </p:cNvPr>
          <p:cNvSpPr/>
          <p:nvPr/>
        </p:nvSpPr>
        <p:spPr>
          <a:xfrm>
            <a:off x="2339752" y="5445224"/>
            <a:ext cx="648072" cy="1008112"/>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3275856" y="5589240"/>
            <a:ext cx="504056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 what extent is price the only important aspect of the marketing mix for discount retailers?</a:t>
            </a:r>
            <a:endParaRPr lang="en-GB" dirty="0"/>
          </a:p>
        </p:txBody>
      </p:sp>
    </p:spTree>
    <p:extLst>
      <p:ext uri="{BB962C8B-B14F-4D97-AF65-F5344CB8AC3E}">
        <p14:creationId xmlns:p14="http://schemas.microsoft.com/office/powerpoint/2010/main" val="84163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Competitive pricing</a:t>
            </a:r>
            <a:endParaRPr lang="en-GB" sz="2400" dirty="0"/>
          </a:p>
        </p:txBody>
      </p:sp>
      <p:sp>
        <p:nvSpPr>
          <p:cNvPr id="3" name="Content Placeholder 2"/>
          <p:cNvSpPr>
            <a:spLocks noGrp="1"/>
          </p:cNvSpPr>
          <p:nvPr>
            <p:ph idx="4294967295"/>
          </p:nvPr>
        </p:nvSpPr>
        <p:spPr>
          <a:xfrm>
            <a:off x="107504" y="1700808"/>
            <a:ext cx="9036496" cy="4137323"/>
          </a:xfrm>
        </p:spPr>
        <p:txBody>
          <a:bodyPr>
            <a:normAutofit/>
          </a:bodyPr>
          <a:lstStyle/>
          <a:p>
            <a:r>
              <a:rPr lang="en-GB" dirty="0" smtClean="0"/>
              <a:t>Prices are based on the prices charged by competitors, maybe the same or slightly lower, firms will try to compete on other aspects of the marketing mix</a:t>
            </a:r>
            <a:endParaRPr lang="en-GB" dirty="0"/>
          </a:p>
          <a:p>
            <a:pPr marL="0" indent="0">
              <a:buNone/>
            </a:pP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4166716811"/>
              </p:ext>
            </p:extLst>
          </p:nvPr>
        </p:nvGraphicFramePr>
        <p:xfrm>
          <a:off x="251520" y="2996952"/>
          <a:ext cx="8784976" cy="3815328"/>
        </p:xfrm>
        <a:graphic>
          <a:graphicData uri="http://schemas.openxmlformats.org/drawingml/2006/table">
            <a:tbl>
              <a:tblPr firstRow="1" bandRow="1">
                <a:tableStyleId>{5C22544A-7EE6-4342-B048-85BDC9FD1C3A}</a:tableStyleId>
              </a:tblPr>
              <a:tblGrid>
                <a:gridCol w="4392488"/>
                <a:gridCol w="4392488"/>
              </a:tblGrid>
              <a:tr h="432048">
                <a:tc>
                  <a:txBody>
                    <a:bodyPr/>
                    <a:lstStyle/>
                    <a:p>
                      <a:r>
                        <a:rPr lang="en-GB" sz="1600" dirty="0" smtClean="0"/>
                        <a:t>Price leaders</a:t>
                      </a:r>
                      <a:endParaRPr lang="en-GB" sz="1600" dirty="0"/>
                    </a:p>
                  </a:txBody>
                  <a:tcPr/>
                </a:tc>
                <a:tc>
                  <a:txBody>
                    <a:bodyPr/>
                    <a:lstStyle/>
                    <a:p>
                      <a:r>
                        <a:rPr lang="en-GB" sz="1600" dirty="0" smtClean="0"/>
                        <a:t>Price takers</a:t>
                      </a:r>
                      <a:endParaRPr lang="en-GB" sz="1600" dirty="0"/>
                    </a:p>
                  </a:txBody>
                  <a:tcPr/>
                </a:tc>
              </a:tr>
              <a:tr h="370840">
                <a:tc>
                  <a:txBody>
                    <a:bodyPr/>
                    <a:lstStyle/>
                    <a:p>
                      <a:pPr>
                        <a:lnSpc>
                          <a:spcPct val="80000"/>
                        </a:lnSpc>
                        <a:buNone/>
                      </a:pPr>
                      <a:r>
                        <a:rPr lang="en-GB" altLang="en-US" sz="1500" dirty="0" smtClean="0"/>
                        <a:t>Firms that dominate a market with an existing product set the price and other firms in the market follow suit.</a:t>
                      </a:r>
                    </a:p>
                    <a:p>
                      <a:pPr>
                        <a:lnSpc>
                          <a:spcPct val="80000"/>
                        </a:lnSpc>
                        <a:buNone/>
                      </a:pPr>
                      <a:endParaRPr lang="en-GB" altLang="en-US" sz="1500" dirty="0" smtClean="0"/>
                    </a:p>
                    <a:p>
                      <a:pPr>
                        <a:lnSpc>
                          <a:spcPct val="80000"/>
                        </a:lnSpc>
                        <a:buNone/>
                      </a:pPr>
                      <a:r>
                        <a:rPr lang="en-GB" altLang="en-US" sz="1500" dirty="0" smtClean="0"/>
                        <a:t>It is illegal for firms to get together to set prices in order to increase the total value of the market.</a:t>
                      </a:r>
                    </a:p>
                    <a:p>
                      <a:pPr>
                        <a:lnSpc>
                          <a:spcPct val="80000"/>
                        </a:lnSpc>
                        <a:buNone/>
                      </a:pPr>
                      <a:endParaRPr lang="en-GB" altLang="en-US" sz="1500" dirty="0" smtClean="0"/>
                    </a:p>
                    <a:p>
                      <a:pPr>
                        <a:lnSpc>
                          <a:spcPct val="80000"/>
                        </a:lnSpc>
                        <a:buNone/>
                      </a:pPr>
                      <a:r>
                        <a:rPr lang="en-GB" altLang="en-US" sz="1500" dirty="0" smtClean="0"/>
                        <a:t>Smaller firms will sometimes look to the largest firm in the market to set the price and then follow this price lead.  If the smaller firm were to lower their price below that set by the price leader it might start a price war that it has no hope of winning.</a:t>
                      </a:r>
                    </a:p>
                    <a:p>
                      <a:endParaRPr lang="en-GB" sz="1500" dirty="0"/>
                    </a:p>
                  </a:txBody>
                  <a:tcPr/>
                </a:tc>
                <a:tc>
                  <a:txBody>
                    <a:bodyPr/>
                    <a:lstStyle/>
                    <a:p>
                      <a:pPr>
                        <a:lnSpc>
                          <a:spcPct val="90000"/>
                        </a:lnSpc>
                        <a:buNone/>
                      </a:pPr>
                      <a:r>
                        <a:rPr lang="en-GB" altLang="en-US" sz="1500" dirty="0" smtClean="0"/>
                        <a:t>Smaller firms in the market who set their prices based on the market price.  This might be the price set by the market leader or it might be in a very competitive market where firms sell similar products and customers find it hard to differentiate the product.</a:t>
                      </a:r>
                    </a:p>
                    <a:p>
                      <a:pPr>
                        <a:lnSpc>
                          <a:spcPct val="90000"/>
                        </a:lnSpc>
                        <a:buNone/>
                      </a:pPr>
                      <a:endParaRPr lang="en-GB" altLang="en-US" sz="1500" dirty="0" smtClean="0"/>
                    </a:p>
                    <a:p>
                      <a:pPr>
                        <a:lnSpc>
                          <a:spcPct val="90000"/>
                        </a:lnSpc>
                        <a:buNone/>
                      </a:pPr>
                      <a:r>
                        <a:rPr lang="en-GB" altLang="en-US" sz="1500" dirty="0" smtClean="0"/>
                        <a:t>If the small firm were to lower price in order to increase market share all other firms would have to follow suit and the customer, rather than the firm, would benefit from lower prices.  </a:t>
                      </a:r>
                    </a:p>
                    <a:p>
                      <a:pPr>
                        <a:lnSpc>
                          <a:spcPct val="90000"/>
                        </a:lnSpc>
                        <a:buNone/>
                      </a:pPr>
                      <a:endParaRPr lang="en-GB" altLang="en-US" sz="1500" dirty="0" smtClean="0"/>
                    </a:p>
                    <a:p>
                      <a:pPr>
                        <a:lnSpc>
                          <a:spcPct val="90000"/>
                        </a:lnSpc>
                        <a:buNone/>
                      </a:pPr>
                      <a:r>
                        <a:rPr lang="en-GB" altLang="en-US" sz="1500" dirty="0" smtClean="0"/>
                        <a:t>A price leader is likely to respond to a smaller firm cutting prices by cutting prices themselves.  The small firm would be unlikely to do this because it would retain the same market share but at a lower selling price. </a:t>
                      </a:r>
                      <a:endParaRPr lang="en-GB" altLang="en-US" sz="1500" b="1" dirty="0" smtClean="0"/>
                    </a:p>
                  </a:txBody>
                  <a:tcPr/>
                </a:tc>
              </a:tr>
            </a:tbl>
          </a:graphicData>
        </a:graphic>
      </p:graphicFrame>
    </p:spTree>
    <p:extLst>
      <p:ext uri="{BB962C8B-B14F-4D97-AF65-F5344CB8AC3E}">
        <p14:creationId xmlns:p14="http://schemas.microsoft.com/office/powerpoint/2010/main" val="233531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7092280" cy="1143000"/>
          </a:xfrm>
        </p:spPr>
        <p:txBody>
          <a:bodyPr>
            <a:noAutofit/>
          </a:bodyPr>
          <a:lstStyle/>
          <a:p>
            <a:r>
              <a:rPr lang="en-GB" sz="2400" dirty="0"/>
              <a:t>Marketing mix</a:t>
            </a:r>
          </a:p>
        </p:txBody>
      </p:sp>
      <p:sp>
        <p:nvSpPr>
          <p:cNvPr id="3" name="Content Placeholder 2"/>
          <p:cNvSpPr>
            <a:spLocks noGrp="1"/>
          </p:cNvSpPr>
          <p:nvPr>
            <p:ph idx="1"/>
          </p:nvPr>
        </p:nvSpPr>
        <p:spPr>
          <a:xfrm>
            <a:off x="1907704" y="1772816"/>
            <a:ext cx="7056784" cy="4680520"/>
          </a:xfrm>
        </p:spPr>
        <p:txBody>
          <a:bodyPr>
            <a:normAutofit fontScale="92500" lnSpcReduction="10000"/>
          </a:bodyPr>
          <a:lstStyle/>
          <a:p>
            <a:r>
              <a:rPr lang="en-GB" dirty="0" smtClean="0"/>
              <a:t>In this topic you will learn about</a:t>
            </a:r>
          </a:p>
          <a:p>
            <a:pPr lvl="1"/>
            <a:r>
              <a:rPr lang="en-GB" dirty="0" smtClean="0"/>
              <a:t>Product development: form and function, packaging, branding</a:t>
            </a:r>
          </a:p>
          <a:p>
            <a:pPr lvl="1"/>
            <a:r>
              <a:rPr lang="en-GB" dirty="0" smtClean="0"/>
              <a:t>Pricing strategies: penetration, skimming, competitor based, cost plus</a:t>
            </a:r>
          </a:p>
          <a:p>
            <a:pPr lvl="1"/>
            <a:r>
              <a:rPr lang="en-GB" dirty="0"/>
              <a:t>Promotional </a:t>
            </a:r>
            <a:r>
              <a:rPr lang="en-GB" dirty="0" smtClean="0"/>
              <a:t>advertising, public </a:t>
            </a:r>
            <a:r>
              <a:rPr lang="en-GB" dirty="0"/>
              <a:t>relations (PR</a:t>
            </a:r>
            <a:r>
              <a:rPr lang="en-GB" dirty="0" smtClean="0"/>
              <a:t>). Sponsorship, use </a:t>
            </a:r>
            <a:r>
              <a:rPr lang="en-GB" dirty="0"/>
              <a:t>of social and other </a:t>
            </a:r>
            <a:r>
              <a:rPr lang="en-GB" dirty="0" smtClean="0"/>
              <a:t>media, guerrilla marketing, personal selling, product placement, digital marketing, corporate image</a:t>
            </a:r>
          </a:p>
          <a:p>
            <a:pPr lvl="1"/>
            <a:r>
              <a:rPr lang="en-GB" dirty="0" smtClean="0"/>
              <a:t>Place, distribution channels: </a:t>
            </a:r>
            <a:r>
              <a:rPr lang="en-GB" dirty="0"/>
              <a:t>d</a:t>
            </a:r>
            <a:r>
              <a:rPr lang="en-GB" dirty="0" smtClean="0"/>
              <a:t>irect </a:t>
            </a:r>
            <a:r>
              <a:rPr lang="en-GB" dirty="0"/>
              <a:t>to end </a:t>
            </a:r>
            <a:r>
              <a:rPr lang="en-GB" dirty="0" smtClean="0"/>
              <a:t>users (mail/online/auction), retailers, wholesalers</a:t>
            </a:r>
          </a:p>
          <a:p>
            <a:pPr lvl="1"/>
            <a:r>
              <a:rPr lang="en-GB" dirty="0" smtClean="0"/>
              <a:t>Extended marketing mix: people, physical environment, process</a:t>
            </a:r>
            <a:endParaRPr lang="en-GB" dirty="0"/>
          </a:p>
          <a:p>
            <a:pPr lvl="1"/>
            <a:endParaRPr lang="en-GB" dirty="0"/>
          </a:p>
          <a:p>
            <a:pPr lvl="1"/>
            <a:endParaRPr lang="en-GB" dirty="0"/>
          </a:p>
          <a:p>
            <a:pPr lvl="1"/>
            <a:endParaRPr lang="en-GB" dirty="0"/>
          </a:p>
          <a:p>
            <a:pPr lvl="1"/>
            <a:endParaRPr lang="en-GB" dirty="0"/>
          </a:p>
          <a:p>
            <a:pPr lvl="2"/>
            <a:endParaRPr lang="en-GB" dirty="0" smtClean="0"/>
          </a:p>
          <a:p>
            <a:pPr lvl="2"/>
            <a:endParaRPr lang="en-GB" dirty="0"/>
          </a:p>
          <a:p>
            <a:pPr lvl="2"/>
            <a:endParaRPr lang="en-GB" dirty="0" smtClean="0"/>
          </a:p>
          <a:p>
            <a:pPr lvl="1"/>
            <a:endParaRPr lang="en-GB" dirty="0" smtClean="0"/>
          </a:p>
          <a:p>
            <a:pPr lvl="1"/>
            <a:endParaRPr lang="en-GB" dirty="0" smtClean="0"/>
          </a:p>
          <a:p>
            <a:pPr lvl="2"/>
            <a:endParaRPr lang="en-GB" dirty="0"/>
          </a:p>
          <a:p>
            <a:pPr lvl="2"/>
            <a:endParaRPr lang="en-GB" dirty="0"/>
          </a:p>
          <a:p>
            <a:pPr lvl="2"/>
            <a:endParaRPr lang="en-GB" dirty="0" smtClean="0"/>
          </a:p>
          <a:p>
            <a:pPr lvl="1"/>
            <a:endParaRPr lang="en-GB" dirty="0" smtClean="0"/>
          </a:p>
        </p:txBody>
      </p:sp>
    </p:spTree>
    <p:extLst>
      <p:ext uri="{BB962C8B-B14F-4D97-AF65-F5344CB8AC3E}">
        <p14:creationId xmlns:p14="http://schemas.microsoft.com/office/powerpoint/2010/main" val="39581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Cost plus</a:t>
            </a:r>
            <a:endParaRPr lang="en-GB" sz="2400" dirty="0"/>
          </a:p>
        </p:txBody>
      </p:sp>
      <p:sp>
        <p:nvSpPr>
          <p:cNvPr id="3" name="Content Placeholder 2"/>
          <p:cNvSpPr>
            <a:spLocks noGrp="1"/>
          </p:cNvSpPr>
          <p:nvPr>
            <p:ph idx="1"/>
          </p:nvPr>
        </p:nvSpPr>
        <p:spPr>
          <a:xfrm>
            <a:off x="1979712" y="1985749"/>
            <a:ext cx="6984775" cy="4611603"/>
          </a:xfrm>
        </p:spPr>
        <p:txBody>
          <a:bodyPr>
            <a:normAutofit fontScale="92500" lnSpcReduction="20000"/>
          </a:bodyPr>
          <a:lstStyle/>
          <a:p>
            <a:r>
              <a:rPr lang="en-GB" dirty="0" smtClean="0"/>
              <a:t>Cost plus is when a percentage mark up is added to the cost of producing a good or service to calculate the selling price</a:t>
            </a:r>
          </a:p>
          <a:p>
            <a:r>
              <a:rPr lang="en-GB" dirty="0" smtClean="0"/>
              <a:t>Variable cost per unit + a proportion of total cost (total cost per unit) + a percentage mark-up</a:t>
            </a:r>
          </a:p>
          <a:p>
            <a:r>
              <a:rPr lang="en-GB" dirty="0" smtClean="0"/>
              <a:t>The percentage mark up is how much the business wants to achieve as profit </a:t>
            </a:r>
          </a:p>
          <a:p>
            <a:r>
              <a:rPr lang="en-GB" dirty="0" smtClean="0"/>
              <a:t>Example:</a:t>
            </a:r>
          </a:p>
          <a:p>
            <a:pPr lvl="1"/>
            <a:r>
              <a:rPr lang="en-GB" dirty="0" smtClean="0"/>
              <a:t>VC per unit = £5.00</a:t>
            </a:r>
          </a:p>
          <a:p>
            <a:pPr lvl="1"/>
            <a:r>
              <a:rPr lang="en-GB" dirty="0" smtClean="0"/>
              <a:t>TC per unit  = £10.00</a:t>
            </a:r>
          </a:p>
          <a:p>
            <a:pPr lvl="1"/>
            <a:r>
              <a:rPr lang="en-GB" dirty="0" smtClean="0"/>
              <a:t>Mark–up = 25%</a:t>
            </a:r>
          </a:p>
          <a:p>
            <a:pPr lvl="1"/>
            <a:r>
              <a:rPr lang="en-GB" dirty="0" smtClean="0"/>
              <a:t>Selling price = (£5.00 + £10.00) x 1.25 = £18.75</a:t>
            </a:r>
            <a:endParaRPr lang="en-GB" dirty="0"/>
          </a:p>
        </p:txBody>
      </p:sp>
      <p:sp>
        <p:nvSpPr>
          <p:cNvPr id="4" name="TextBox 3"/>
          <p:cNvSpPr txBox="1"/>
          <p:nvPr/>
        </p:nvSpPr>
        <p:spPr>
          <a:xfrm>
            <a:off x="0" y="2060848"/>
            <a:ext cx="1835696" cy="1169551"/>
          </a:xfrm>
          <a:prstGeom prst="rect">
            <a:avLst/>
          </a:prstGeom>
          <a:noFill/>
        </p:spPr>
        <p:txBody>
          <a:bodyPr wrap="square" rtlCol="0">
            <a:spAutoFit/>
          </a:bodyPr>
          <a:lstStyle/>
          <a:p>
            <a:pPr algn="ctr"/>
            <a:r>
              <a:rPr lang="en-GB" sz="1400" dirty="0" smtClean="0"/>
              <a:t>Why might this method appear simple but be more complex for a business with a range of products?</a:t>
            </a:r>
            <a:endParaRPr lang="en-GB" sz="1400" dirty="0"/>
          </a:p>
        </p:txBody>
      </p:sp>
    </p:spTree>
    <p:extLst>
      <p:ext uri="{BB962C8B-B14F-4D97-AF65-F5344CB8AC3E}">
        <p14:creationId xmlns:p14="http://schemas.microsoft.com/office/powerpoint/2010/main" val="24932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n-GB" altLang="en-US" sz="2400" dirty="0" smtClean="0"/>
              <a:t>Promotion</a:t>
            </a:r>
            <a:r>
              <a:rPr lang="en-GB" altLang="en-US" sz="3200" dirty="0" smtClean="0"/>
              <a:t/>
            </a:r>
            <a:br>
              <a:rPr lang="en-GB" altLang="en-US" sz="3200" dirty="0" smtClean="0"/>
            </a:br>
            <a:endParaRPr lang="en-GB" altLang="en-US" sz="2900" dirty="0" smtClean="0"/>
          </a:p>
        </p:txBody>
      </p:sp>
      <p:sp>
        <p:nvSpPr>
          <p:cNvPr id="8196" name="Rectangle 3"/>
          <p:cNvSpPr>
            <a:spLocks noGrp="1" noChangeArrowheads="1"/>
          </p:cNvSpPr>
          <p:nvPr>
            <p:ph type="body" idx="1"/>
          </p:nvPr>
        </p:nvSpPr>
        <p:spPr>
          <a:xfrm>
            <a:off x="1979712" y="1916832"/>
            <a:ext cx="7056784" cy="4941168"/>
          </a:xfrm>
        </p:spPr>
        <p:txBody>
          <a:bodyPr>
            <a:normAutofit/>
          </a:bodyPr>
          <a:lstStyle/>
          <a:p>
            <a:pPr eaLnBrk="1" hangingPunct="1">
              <a:buFont typeface="Wingdings" panose="05000000000000000000" pitchFamily="2" charset="2"/>
              <a:buChar char="v"/>
            </a:pPr>
            <a:r>
              <a:rPr lang="en-GB" altLang="en-US" sz="2000" dirty="0" smtClean="0"/>
              <a:t>Promotion is the </a:t>
            </a:r>
            <a:r>
              <a:rPr lang="en-GB" altLang="en-US" sz="2000" dirty="0"/>
              <a:t>a</a:t>
            </a:r>
            <a:r>
              <a:rPr lang="en-GB" altLang="en-US" sz="2000" dirty="0" smtClean="0"/>
              <a:t>ctivities designed to communicate with the market thereby increasing visibility and sales of a product</a:t>
            </a:r>
            <a:endParaRPr lang="en-GB" altLang="en-US" sz="2000" dirty="0"/>
          </a:p>
          <a:p>
            <a:pPr eaLnBrk="1" hangingPunct="1">
              <a:buFont typeface="Wingdings" panose="05000000000000000000" pitchFamily="2" charset="2"/>
              <a:buChar char="v"/>
            </a:pPr>
            <a:r>
              <a:rPr lang="en-GB" altLang="en-US" sz="2000" dirty="0" smtClean="0"/>
              <a:t>Firms use different promotional strategies to make their products more widely known to other businesses and the general public e.g. branding, advertising, sponsorship</a:t>
            </a:r>
          </a:p>
          <a:p>
            <a:pPr eaLnBrk="1" hangingPunct="1">
              <a:buFont typeface="Wingdings" pitchFamily="2" charset="2"/>
              <a:buNone/>
            </a:pPr>
            <a:r>
              <a:rPr lang="en-GB" altLang="en-US" sz="2000" dirty="0" smtClean="0"/>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019570"/>
            <a:ext cx="16478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725144"/>
            <a:ext cx="18859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4869160"/>
            <a:ext cx="22193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2195736" y="4005064"/>
            <a:ext cx="65527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Why will businesses use a range of promotional techniques?</a:t>
            </a:r>
            <a:endParaRPr lang="en-GB" dirty="0"/>
          </a:p>
        </p:txBody>
      </p:sp>
    </p:spTree>
    <p:extLst>
      <p:ext uri="{BB962C8B-B14F-4D97-AF65-F5344CB8AC3E}">
        <p14:creationId xmlns:p14="http://schemas.microsoft.com/office/powerpoint/2010/main" val="443745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Promotion</a:t>
            </a:r>
            <a:endParaRPr lang="en-GB" sz="2400" dirty="0"/>
          </a:p>
        </p:txBody>
      </p:sp>
      <p:sp>
        <p:nvSpPr>
          <p:cNvPr id="3" name="Content Placeholder 2"/>
          <p:cNvSpPr>
            <a:spLocks noGrp="1"/>
          </p:cNvSpPr>
          <p:nvPr>
            <p:ph idx="1"/>
          </p:nvPr>
        </p:nvSpPr>
        <p:spPr>
          <a:xfrm>
            <a:off x="2195736" y="1916832"/>
            <a:ext cx="6419056" cy="4752528"/>
          </a:xfrm>
        </p:spPr>
        <p:txBody>
          <a:bodyPr>
            <a:normAutofit fontScale="92500" lnSpcReduction="20000"/>
          </a:bodyPr>
          <a:lstStyle/>
          <a:p>
            <a:pPr>
              <a:buFont typeface="Wingdings" panose="05000000000000000000" pitchFamily="2" charset="2"/>
              <a:buChar char="v"/>
            </a:pPr>
            <a:r>
              <a:rPr lang="en-GB" altLang="en-US" sz="2100" dirty="0" smtClean="0"/>
              <a:t>Advertising </a:t>
            </a:r>
            <a:r>
              <a:rPr lang="en-GB" altLang="en-US" sz="2100" dirty="0"/>
              <a:t>occurs when firms pay for the promotion of their product through the main media such as television, radio and the </a:t>
            </a:r>
            <a:r>
              <a:rPr lang="en-GB" altLang="en-US" sz="2100" dirty="0" smtClean="0"/>
              <a:t>press</a:t>
            </a:r>
            <a:r>
              <a:rPr lang="en-GB" altLang="en-US" sz="2100" dirty="0"/>
              <a:t>	</a:t>
            </a:r>
            <a:endParaRPr lang="en-GB" altLang="en-US" sz="2100" dirty="0" smtClean="0"/>
          </a:p>
          <a:p>
            <a:pPr>
              <a:buFont typeface="Wingdings" panose="05000000000000000000" pitchFamily="2" charset="2"/>
              <a:buChar char="v"/>
            </a:pPr>
            <a:r>
              <a:rPr lang="en-GB" altLang="en-US" sz="2100" dirty="0" smtClean="0"/>
              <a:t>Advertising </a:t>
            </a:r>
            <a:r>
              <a:rPr lang="en-GB" altLang="en-US" sz="2100" dirty="0"/>
              <a:t>has two main </a:t>
            </a:r>
            <a:r>
              <a:rPr lang="en-GB" altLang="en-US" sz="2100" dirty="0" smtClean="0"/>
              <a:t>purposes:</a:t>
            </a:r>
          </a:p>
          <a:p>
            <a:pPr lvl="1">
              <a:buFont typeface="Wingdings" panose="05000000000000000000" pitchFamily="2" charset="2"/>
              <a:buChar char="v"/>
            </a:pPr>
            <a:r>
              <a:rPr lang="en-GB" altLang="en-US" sz="2100" b="1" dirty="0" smtClean="0"/>
              <a:t>Informative </a:t>
            </a:r>
            <a:r>
              <a:rPr lang="en-GB" altLang="en-US" sz="2100" b="1" dirty="0"/>
              <a:t>advertising</a:t>
            </a:r>
            <a:r>
              <a:rPr lang="en-GB" altLang="en-US" sz="2100" dirty="0"/>
              <a:t> explains to the customer details of the product and what it does e.g. a car does 0-60 mph in 10 </a:t>
            </a:r>
            <a:r>
              <a:rPr lang="en-GB" altLang="en-US" sz="2100" dirty="0" smtClean="0"/>
              <a:t>seconds</a:t>
            </a:r>
          </a:p>
          <a:p>
            <a:pPr lvl="1">
              <a:buFont typeface="Wingdings" panose="05000000000000000000" pitchFamily="2" charset="2"/>
              <a:buChar char="v"/>
            </a:pPr>
            <a:r>
              <a:rPr lang="en-GB" altLang="en-US" sz="2100" dirty="0" smtClean="0"/>
              <a:t>This </a:t>
            </a:r>
            <a:r>
              <a:rPr lang="en-GB" altLang="en-US" sz="2100" dirty="0"/>
              <a:t>increases consumer awareness regarding the attributes of the </a:t>
            </a:r>
            <a:r>
              <a:rPr lang="en-GB" altLang="en-US" sz="2100" dirty="0" smtClean="0"/>
              <a:t>product</a:t>
            </a:r>
            <a:endParaRPr lang="en-GB" altLang="en-US" sz="2100" dirty="0"/>
          </a:p>
          <a:p>
            <a:pPr lvl="1">
              <a:buFont typeface="Wingdings" panose="05000000000000000000" pitchFamily="2" charset="2"/>
              <a:buChar char="v"/>
            </a:pPr>
            <a:r>
              <a:rPr lang="en-GB" altLang="en-US" sz="2100" b="1" dirty="0" smtClean="0"/>
              <a:t>Persuasive </a:t>
            </a:r>
            <a:r>
              <a:rPr lang="en-GB" altLang="en-US" sz="2100" b="1" dirty="0"/>
              <a:t>advertising</a:t>
            </a:r>
            <a:r>
              <a:rPr lang="en-GB" altLang="en-US" sz="2100" dirty="0"/>
              <a:t> tries to influence the customer to buy the product based on factors other than what the product does by appealing to the emotions and sensitivities of </a:t>
            </a:r>
            <a:r>
              <a:rPr lang="en-GB" altLang="en-US" sz="2100" dirty="0" smtClean="0"/>
              <a:t>customers</a:t>
            </a:r>
            <a:endParaRPr lang="en-GB" altLang="en-US" sz="2100" dirty="0"/>
          </a:p>
          <a:p>
            <a:pPr>
              <a:buNone/>
            </a:pPr>
            <a:r>
              <a:rPr lang="en-GB" altLang="en-US" sz="2400" dirty="0"/>
              <a:t>	</a:t>
            </a:r>
            <a:endParaRPr lang="en-GB" altLang="en-US" sz="1100" dirty="0"/>
          </a:p>
          <a:p>
            <a:endParaRPr lang="en-GB" dirty="0"/>
          </a:p>
        </p:txBody>
      </p:sp>
    </p:spTree>
    <p:extLst>
      <p:ext uri="{BB962C8B-B14F-4D97-AF65-F5344CB8AC3E}">
        <p14:creationId xmlns:p14="http://schemas.microsoft.com/office/powerpoint/2010/main" val="82371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eaLnBrk="1" hangingPunct="1"/>
            <a:r>
              <a:rPr lang="en-GB" altLang="en-US" sz="2400" dirty="0" smtClean="0"/>
              <a:t>Promotion</a:t>
            </a:r>
          </a:p>
        </p:txBody>
      </p:sp>
      <p:sp>
        <p:nvSpPr>
          <p:cNvPr id="7172" name="Rectangle 3"/>
          <p:cNvSpPr>
            <a:spLocks noGrp="1" noChangeArrowheads="1"/>
          </p:cNvSpPr>
          <p:nvPr>
            <p:ph type="body" idx="1"/>
          </p:nvPr>
        </p:nvSpPr>
        <p:spPr>
          <a:xfrm>
            <a:off x="1979712" y="1844824"/>
            <a:ext cx="6912768" cy="4680520"/>
          </a:xfrm>
        </p:spPr>
        <p:txBody>
          <a:bodyPr>
            <a:normAutofit/>
          </a:bodyPr>
          <a:lstStyle/>
          <a:p>
            <a:pPr>
              <a:buFont typeface="Wingdings" pitchFamily="2" charset="2"/>
              <a:buChar char="v"/>
            </a:pPr>
            <a:r>
              <a:rPr lang="en-GB" altLang="en-US" sz="2900" dirty="0" smtClean="0"/>
              <a:t>Merchandising </a:t>
            </a:r>
            <a:r>
              <a:rPr lang="en-GB" altLang="en-US" sz="2900" dirty="0"/>
              <a:t>is the way in which a firm promotes its product at </a:t>
            </a:r>
            <a:r>
              <a:rPr lang="en-GB" altLang="en-US" sz="2900" b="1" dirty="0"/>
              <a:t>Point of Sale (POS)</a:t>
            </a:r>
            <a:r>
              <a:rPr lang="en-GB" altLang="en-US" sz="2900" dirty="0"/>
              <a:t>.  Plenty of thought is put into the visual display of a product and the way that the product is presented within the selling </a:t>
            </a:r>
            <a:r>
              <a:rPr lang="en-GB" altLang="en-US" sz="2900" dirty="0" smtClean="0"/>
              <a:t>location</a:t>
            </a:r>
            <a:endParaRPr lang="en-GB" altLang="en-US" sz="2900" dirty="0"/>
          </a:p>
          <a:p>
            <a:pPr>
              <a:buFont typeface="Wingdings" pitchFamily="2" charset="2"/>
              <a:buChar char="v"/>
            </a:pPr>
            <a:r>
              <a:rPr lang="en-GB" altLang="en-US" sz="2900" dirty="0"/>
              <a:t>Sales promotions are short term offers used by firms in order to increase sales for their </a:t>
            </a:r>
            <a:r>
              <a:rPr lang="en-GB" altLang="en-US" sz="2900" dirty="0" smtClean="0"/>
              <a:t>products</a:t>
            </a:r>
          </a:p>
          <a:p>
            <a:pPr marL="0" indent="0">
              <a:buNone/>
            </a:pPr>
            <a:endParaRPr lang="en-GB" altLang="en-US" sz="1800" dirty="0"/>
          </a:p>
          <a:p>
            <a:pPr eaLnBrk="1" hangingPunct="1">
              <a:buFont typeface="Wingdings" panose="05000000000000000000" pitchFamily="2" charset="2"/>
              <a:buChar char="v"/>
            </a:pPr>
            <a:endParaRPr lang="en-GB" altLang="en-US" sz="1800" dirty="0" smtClean="0"/>
          </a:p>
          <a:p>
            <a:pPr eaLnBrk="1" hangingPunct="1">
              <a:buFont typeface="Wingdings" pitchFamily="2" charset="2"/>
              <a:buNone/>
            </a:pPr>
            <a:endParaRPr lang="en-GB" altLang="en-US" sz="1800" dirty="0" smtClean="0"/>
          </a:p>
          <a:p>
            <a:pPr eaLnBrk="1" hangingPunct="1">
              <a:buFont typeface="Wingdings" pitchFamily="2" charset="2"/>
              <a:buNone/>
            </a:pPr>
            <a:endParaRPr lang="en-GB" altLang="en-US" sz="1800" dirty="0" smtClean="0"/>
          </a:p>
        </p:txBody>
      </p:sp>
    </p:spTree>
    <p:extLst>
      <p:ext uri="{BB962C8B-B14F-4D97-AF65-F5344CB8AC3E}">
        <p14:creationId xmlns:p14="http://schemas.microsoft.com/office/powerpoint/2010/main" val="407813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Promotion</a:t>
            </a:r>
            <a:endParaRPr lang="en-GB" sz="2400" dirty="0"/>
          </a:p>
        </p:txBody>
      </p:sp>
      <p:sp>
        <p:nvSpPr>
          <p:cNvPr id="3" name="Content Placeholder 2"/>
          <p:cNvSpPr>
            <a:spLocks noGrp="1"/>
          </p:cNvSpPr>
          <p:nvPr>
            <p:ph idx="1"/>
          </p:nvPr>
        </p:nvSpPr>
        <p:spPr>
          <a:xfrm>
            <a:off x="1907704" y="1844824"/>
            <a:ext cx="7085646" cy="5013176"/>
          </a:xfrm>
        </p:spPr>
        <p:txBody>
          <a:bodyPr>
            <a:normAutofit fontScale="92500" lnSpcReduction="20000"/>
          </a:bodyPr>
          <a:lstStyle/>
          <a:p>
            <a:r>
              <a:rPr lang="en-GB" altLang="en-US" sz="2400" dirty="0"/>
              <a:t>Public Relations (</a:t>
            </a:r>
            <a:r>
              <a:rPr lang="en-GB" altLang="en-US" sz="2400" dirty="0" smtClean="0"/>
              <a:t>PR)</a:t>
            </a:r>
          </a:p>
          <a:p>
            <a:pPr lvl="1"/>
            <a:r>
              <a:rPr lang="en-GB" altLang="en-US" dirty="0"/>
              <a:t>I</a:t>
            </a:r>
            <a:r>
              <a:rPr lang="en-GB" altLang="en-US" dirty="0" smtClean="0"/>
              <a:t>nvolves </a:t>
            </a:r>
            <a:r>
              <a:rPr lang="en-GB" altLang="en-US" dirty="0"/>
              <a:t>communicating with the media such as newspapers, television and radio in order to get favourable publicity for the </a:t>
            </a:r>
            <a:r>
              <a:rPr lang="en-GB" altLang="en-US" dirty="0" smtClean="0"/>
              <a:t>organisation</a:t>
            </a:r>
            <a:endParaRPr lang="en-GB" dirty="0" smtClean="0"/>
          </a:p>
          <a:p>
            <a:r>
              <a:rPr lang="en-GB" dirty="0" smtClean="0"/>
              <a:t>Sponsorship</a:t>
            </a:r>
          </a:p>
          <a:p>
            <a:pPr lvl="1"/>
            <a:r>
              <a:rPr lang="en-GB" dirty="0" smtClean="0"/>
              <a:t>Associating a brand name with an event to raise its profile in the public eye, a business pays to sponsor an event in return for visual coverage of the brand e.g. around a stadium, on literature, on sport kits etc.</a:t>
            </a:r>
          </a:p>
          <a:p>
            <a:r>
              <a:rPr lang="en-GB" dirty="0" smtClean="0"/>
              <a:t>The use of social media and other media</a:t>
            </a:r>
          </a:p>
          <a:p>
            <a:pPr lvl="1"/>
            <a:r>
              <a:rPr lang="en-GB" dirty="0" smtClean="0"/>
              <a:t>Use of targeted newsfeeds e.g. Facebook newsfeeds based on searches on other webpages</a:t>
            </a:r>
          </a:p>
          <a:p>
            <a:pPr lvl="1"/>
            <a:r>
              <a:rPr lang="en-GB" dirty="0" smtClean="0"/>
              <a:t>Traditional media e.g. newspapers, radio, TV (remember budget is a constraining factor)</a:t>
            </a:r>
            <a:endParaRPr lang="en-GB" dirty="0"/>
          </a:p>
        </p:txBody>
      </p:sp>
      <p:sp>
        <p:nvSpPr>
          <p:cNvPr id="4" name="Action Button: Document 3">
            <a:hlinkClick r:id="rId3" highlightClick="1"/>
          </p:cNvPr>
          <p:cNvSpPr/>
          <p:nvPr/>
        </p:nvSpPr>
        <p:spPr>
          <a:xfrm>
            <a:off x="611560" y="2060847"/>
            <a:ext cx="720080" cy="917503"/>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3728" y="3212976"/>
            <a:ext cx="1679959" cy="1600438"/>
          </a:xfrm>
          <a:prstGeom prst="rect">
            <a:avLst/>
          </a:prstGeom>
          <a:noFill/>
        </p:spPr>
        <p:txBody>
          <a:bodyPr wrap="square" rtlCol="0">
            <a:spAutoFit/>
          </a:bodyPr>
          <a:lstStyle/>
          <a:p>
            <a:pPr algn="ctr"/>
            <a:r>
              <a:rPr lang="en-GB" sz="1400" dirty="0" smtClean="0"/>
              <a:t>How much does it cost to sponsor a top football team?</a:t>
            </a:r>
          </a:p>
          <a:p>
            <a:pPr algn="ctr"/>
            <a:endParaRPr lang="en-GB" sz="1400" dirty="0"/>
          </a:p>
          <a:p>
            <a:pPr algn="ctr"/>
            <a:r>
              <a:rPr lang="en-GB" sz="1400" dirty="0" smtClean="0"/>
              <a:t>Is this a good use of promotional budget?</a:t>
            </a:r>
            <a:endParaRPr lang="en-GB" sz="1400" dirty="0"/>
          </a:p>
        </p:txBody>
      </p:sp>
    </p:spTree>
    <p:extLst>
      <p:ext uri="{BB962C8B-B14F-4D97-AF65-F5344CB8AC3E}">
        <p14:creationId xmlns:p14="http://schemas.microsoft.com/office/powerpoint/2010/main" val="2945689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Promotion</a:t>
            </a:r>
          </a:p>
        </p:txBody>
      </p:sp>
      <p:sp>
        <p:nvSpPr>
          <p:cNvPr id="3" name="Content Placeholder 2"/>
          <p:cNvSpPr>
            <a:spLocks noGrp="1"/>
          </p:cNvSpPr>
          <p:nvPr>
            <p:ph idx="1"/>
          </p:nvPr>
        </p:nvSpPr>
        <p:spPr>
          <a:xfrm>
            <a:off x="1907704" y="1772816"/>
            <a:ext cx="7128792" cy="5085184"/>
          </a:xfrm>
        </p:spPr>
        <p:txBody>
          <a:bodyPr>
            <a:normAutofit fontScale="92500" lnSpcReduction="20000"/>
          </a:bodyPr>
          <a:lstStyle/>
          <a:p>
            <a:r>
              <a:rPr lang="en-GB" dirty="0" smtClean="0"/>
              <a:t>Digital marketing</a:t>
            </a:r>
          </a:p>
          <a:p>
            <a:pPr lvl="1"/>
            <a:r>
              <a:rPr lang="en-GB" dirty="0"/>
              <a:t>Viral </a:t>
            </a:r>
            <a:r>
              <a:rPr lang="en-GB" dirty="0" smtClean="0"/>
              <a:t>marketing e.g</a:t>
            </a:r>
            <a:r>
              <a:rPr lang="en-GB" dirty="0"/>
              <a:t>. Evian rollerblading </a:t>
            </a:r>
            <a:r>
              <a:rPr lang="en-GB" dirty="0" smtClean="0"/>
              <a:t>babies</a:t>
            </a:r>
            <a:endParaRPr lang="en-GB" dirty="0"/>
          </a:p>
          <a:p>
            <a:pPr lvl="2"/>
            <a:r>
              <a:rPr lang="en-GB" dirty="0"/>
              <a:t>Use of social media to encourage the spread of promotional activities and increase brand </a:t>
            </a:r>
            <a:r>
              <a:rPr lang="en-GB" dirty="0" smtClean="0"/>
              <a:t>awareness</a:t>
            </a:r>
          </a:p>
          <a:p>
            <a:pPr lvl="2"/>
            <a:r>
              <a:rPr lang="en-GB" dirty="0" smtClean="0"/>
              <a:t>Uses </a:t>
            </a:r>
            <a:r>
              <a:rPr lang="en-GB" dirty="0"/>
              <a:t>blogs and online forums</a:t>
            </a:r>
          </a:p>
          <a:p>
            <a:pPr lvl="1"/>
            <a:r>
              <a:rPr lang="en-GB" dirty="0" smtClean="0"/>
              <a:t>Electronic newsletters</a:t>
            </a:r>
          </a:p>
          <a:p>
            <a:pPr lvl="1"/>
            <a:r>
              <a:rPr lang="en-GB" dirty="0" smtClean="0"/>
              <a:t>E-mail campaigns</a:t>
            </a:r>
          </a:p>
          <a:p>
            <a:pPr lvl="1"/>
            <a:r>
              <a:rPr lang="en-GB" dirty="0" smtClean="0"/>
              <a:t>Customer relationship management e.g. through databases</a:t>
            </a:r>
          </a:p>
          <a:p>
            <a:pPr lvl="1"/>
            <a:r>
              <a:rPr lang="en-GB" dirty="0" smtClean="0"/>
              <a:t>E-commerce and m-commerce sites</a:t>
            </a:r>
          </a:p>
          <a:p>
            <a:r>
              <a:rPr lang="en-GB" dirty="0" smtClean="0"/>
              <a:t>Corporate image</a:t>
            </a:r>
          </a:p>
          <a:p>
            <a:pPr lvl="1"/>
            <a:r>
              <a:rPr lang="en-GB" dirty="0" smtClean="0"/>
              <a:t>The way in which customers and other interested parties view or perceive a business e.g. friendly, innovative, quality, quirky</a:t>
            </a:r>
          </a:p>
          <a:p>
            <a:pPr lvl="1"/>
            <a:endParaRPr lang="en-GB" dirty="0"/>
          </a:p>
        </p:txBody>
      </p:sp>
      <p:sp>
        <p:nvSpPr>
          <p:cNvPr id="4" name="Action Button: Movie 3">
            <a:hlinkClick r:id="rId2" highlightClick="1"/>
          </p:cNvPr>
          <p:cNvSpPr/>
          <p:nvPr/>
        </p:nvSpPr>
        <p:spPr>
          <a:xfrm>
            <a:off x="539552" y="5013176"/>
            <a:ext cx="792088" cy="72008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9512" y="5949280"/>
            <a:ext cx="1440160" cy="738664"/>
          </a:xfrm>
          <a:prstGeom prst="rect">
            <a:avLst/>
          </a:prstGeom>
          <a:noFill/>
        </p:spPr>
        <p:txBody>
          <a:bodyPr wrap="square" rtlCol="0">
            <a:spAutoFit/>
          </a:bodyPr>
          <a:lstStyle/>
          <a:p>
            <a:pPr algn="ctr"/>
            <a:r>
              <a:rPr lang="en-GB" sz="1400" dirty="0" smtClean="0"/>
              <a:t>Top 10 viral marketing campaigns.</a:t>
            </a:r>
            <a:endParaRPr lang="en-GB" sz="1400" dirty="0"/>
          </a:p>
        </p:txBody>
      </p:sp>
      <p:sp>
        <p:nvSpPr>
          <p:cNvPr id="6" name="Action Button: Movie 5">
            <a:hlinkClick r:id="rId3" highlightClick="1"/>
          </p:cNvPr>
          <p:cNvSpPr/>
          <p:nvPr/>
        </p:nvSpPr>
        <p:spPr>
          <a:xfrm>
            <a:off x="539552" y="1988840"/>
            <a:ext cx="864096" cy="57606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0" y="2708920"/>
            <a:ext cx="1835696" cy="523220"/>
          </a:xfrm>
          <a:prstGeom prst="rect">
            <a:avLst/>
          </a:prstGeom>
          <a:noFill/>
        </p:spPr>
        <p:txBody>
          <a:bodyPr wrap="square" rtlCol="0">
            <a:spAutoFit/>
          </a:bodyPr>
          <a:lstStyle/>
          <a:p>
            <a:pPr algn="ctr"/>
            <a:r>
              <a:rPr lang="en-GB" sz="1400" dirty="0" smtClean="0"/>
              <a:t>How important are smart phones?</a:t>
            </a:r>
            <a:endParaRPr lang="en-GB" sz="1400" dirty="0"/>
          </a:p>
        </p:txBody>
      </p:sp>
    </p:spTree>
    <p:extLst>
      <p:ext uri="{BB962C8B-B14F-4D97-AF65-F5344CB8AC3E}">
        <p14:creationId xmlns:p14="http://schemas.microsoft.com/office/powerpoint/2010/main" val="3733113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Promotion</a:t>
            </a:r>
            <a:endParaRPr lang="en-GB" sz="2400" dirty="0"/>
          </a:p>
        </p:txBody>
      </p:sp>
      <p:sp>
        <p:nvSpPr>
          <p:cNvPr id="3" name="Content Placeholder 2"/>
          <p:cNvSpPr>
            <a:spLocks noGrp="1"/>
          </p:cNvSpPr>
          <p:nvPr>
            <p:ph idx="1"/>
          </p:nvPr>
        </p:nvSpPr>
        <p:spPr>
          <a:xfrm>
            <a:off x="1979712" y="1844824"/>
            <a:ext cx="6248400" cy="3840163"/>
          </a:xfrm>
        </p:spPr>
        <p:txBody>
          <a:bodyPr/>
          <a:lstStyle/>
          <a:p>
            <a:r>
              <a:rPr lang="en-GB" dirty="0" smtClean="0"/>
              <a:t>Guerrilla marketing is a low cost approach to advertising using unconventional and often wacky methods</a:t>
            </a:r>
          </a:p>
          <a:p>
            <a:r>
              <a:rPr lang="en-GB" dirty="0" smtClean="0"/>
              <a:t>The aim is to get people talking about it and spreading the advert using social media</a:t>
            </a:r>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767669"/>
            <a:ext cx="1398464" cy="2330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933055"/>
            <a:ext cx="2540124" cy="130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908810"/>
            <a:ext cx="2684140" cy="126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4171" y="5248412"/>
            <a:ext cx="185860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8798095"/>
            <a:ext cx="2295525" cy="113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5517232"/>
            <a:ext cx="2295525" cy="113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833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Promotion</a:t>
            </a:r>
            <a:endParaRPr lang="en-GB" sz="2400" dirty="0"/>
          </a:p>
        </p:txBody>
      </p:sp>
      <p:sp>
        <p:nvSpPr>
          <p:cNvPr id="3" name="Content Placeholder 2"/>
          <p:cNvSpPr>
            <a:spLocks noGrp="1"/>
          </p:cNvSpPr>
          <p:nvPr>
            <p:ph idx="1"/>
          </p:nvPr>
        </p:nvSpPr>
        <p:spPr>
          <a:xfrm>
            <a:off x="1619672" y="1772816"/>
            <a:ext cx="7524328" cy="4968552"/>
          </a:xfrm>
        </p:spPr>
        <p:txBody>
          <a:bodyPr>
            <a:normAutofit fontScale="32500" lnSpcReduction="20000"/>
          </a:bodyPr>
          <a:lstStyle/>
          <a:p>
            <a:pPr marL="457200" lvl="1" indent="0">
              <a:lnSpc>
                <a:spcPct val="120000"/>
              </a:lnSpc>
              <a:spcBef>
                <a:spcPts val="0"/>
              </a:spcBef>
              <a:buNone/>
            </a:pPr>
            <a:endParaRPr lang="en-GB" sz="5600" dirty="0" smtClean="0"/>
          </a:p>
          <a:p>
            <a:pPr marL="457200" lvl="1" indent="0">
              <a:lnSpc>
                <a:spcPct val="120000"/>
              </a:lnSpc>
              <a:spcBef>
                <a:spcPts val="0"/>
              </a:spcBef>
              <a:buNone/>
            </a:pPr>
            <a:r>
              <a:rPr lang="en-GB" sz="5600" b="1" dirty="0" smtClean="0">
                <a:solidFill>
                  <a:srgbClr val="00B0F0"/>
                </a:solidFill>
              </a:rPr>
              <a:t>Personal selling </a:t>
            </a:r>
            <a:r>
              <a:rPr lang="en-GB" sz="5600" dirty="0" smtClean="0"/>
              <a:t>is any marketing activity that engages directly with the customer. This takes </a:t>
            </a:r>
            <a:r>
              <a:rPr lang="en-GB" sz="5600" dirty="0"/>
              <a:t>a variety of </a:t>
            </a:r>
            <a:r>
              <a:rPr lang="en-GB" sz="5600" dirty="0" smtClean="0"/>
              <a:t>forms:</a:t>
            </a:r>
          </a:p>
          <a:p>
            <a:pPr lvl="2">
              <a:lnSpc>
                <a:spcPct val="120000"/>
              </a:lnSpc>
              <a:spcBef>
                <a:spcPts val="0"/>
              </a:spcBef>
            </a:pPr>
            <a:r>
              <a:rPr lang="en-GB" sz="5600" dirty="0" smtClean="0"/>
              <a:t>Door to door</a:t>
            </a:r>
          </a:p>
          <a:p>
            <a:pPr lvl="2">
              <a:lnSpc>
                <a:spcPct val="120000"/>
              </a:lnSpc>
              <a:spcBef>
                <a:spcPts val="0"/>
              </a:spcBef>
            </a:pPr>
            <a:r>
              <a:rPr lang="en-GB" sz="5600" dirty="0" smtClean="0"/>
              <a:t>Via technology e.g. emails or telephones</a:t>
            </a:r>
          </a:p>
          <a:p>
            <a:pPr lvl="2">
              <a:lnSpc>
                <a:spcPct val="120000"/>
              </a:lnSpc>
              <a:spcBef>
                <a:spcPts val="0"/>
              </a:spcBef>
            </a:pPr>
            <a:r>
              <a:rPr lang="en-GB" sz="5600" dirty="0" smtClean="0"/>
              <a:t>Trade fairs and exhibitions</a:t>
            </a:r>
            <a:endParaRPr lang="en-GB" sz="5600" dirty="0"/>
          </a:p>
          <a:p>
            <a:pPr lvl="1">
              <a:lnSpc>
                <a:spcPct val="120000"/>
              </a:lnSpc>
              <a:spcBef>
                <a:spcPts val="0"/>
              </a:spcBef>
            </a:pPr>
            <a:r>
              <a:rPr lang="en-GB" sz="5600" dirty="0"/>
              <a:t>As </a:t>
            </a:r>
            <a:r>
              <a:rPr lang="en-GB" sz="5600" dirty="0" smtClean="0"/>
              <a:t>businesses grow they </a:t>
            </a:r>
            <a:r>
              <a:rPr lang="en-GB" sz="5600" dirty="0"/>
              <a:t>can afford to pay for more expensive advertising that will </a:t>
            </a:r>
            <a:r>
              <a:rPr lang="en-GB" sz="5600" dirty="0" smtClean="0"/>
              <a:t>This allows the seller to demonstrate the product and explain specific benefits to the customer. Although used in B2C this is also common in B2B markets</a:t>
            </a:r>
            <a:endParaRPr lang="en-GB" sz="5600" dirty="0"/>
          </a:p>
          <a:p>
            <a:pPr lvl="1">
              <a:lnSpc>
                <a:spcPct val="120000"/>
              </a:lnSpc>
              <a:spcBef>
                <a:spcPts val="0"/>
              </a:spcBef>
            </a:pPr>
            <a:endParaRPr lang="en-GB" sz="5600" dirty="0"/>
          </a:p>
          <a:p>
            <a:pPr>
              <a:lnSpc>
                <a:spcPct val="120000"/>
              </a:lnSpc>
              <a:spcBef>
                <a:spcPts val="0"/>
              </a:spcBef>
              <a:buNone/>
            </a:pPr>
            <a:r>
              <a:rPr lang="en-GB" sz="5600" dirty="0" smtClean="0"/>
              <a:t>	</a:t>
            </a:r>
            <a:r>
              <a:rPr lang="en-GB" sz="5600" b="1" dirty="0" smtClean="0">
                <a:solidFill>
                  <a:srgbClr val="00B0F0"/>
                </a:solidFill>
              </a:rPr>
              <a:t>Product placement </a:t>
            </a:r>
            <a:r>
              <a:rPr lang="en-GB" sz="5600" dirty="0" smtClean="0"/>
              <a:t>involves a business paying to have their product featured in a </a:t>
            </a:r>
            <a:r>
              <a:rPr lang="en-GB" sz="5600" dirty="0"/>
              <a:t>T</a:t>
            </a:r>
            <a:r>
              <a:rPr lang="en-GB" sz="5600" dirty="0" smtClean="0"/>
              <a:t>V show or movie</a:t>
            </a:r>
            <a:endParaRPr lang="en-GB" sz="5600" dirty="0"/>
          </a:p>
          <a:p>
            <a:pPr lvl="1">
              <a:lnSpc>
                <a:spcPct val="120000"/>
              </a:lnSpc>
              <a:spcBef>
                <a:spcPts val="0"/>
              </a:spcBef>
            </a:pPr>
            <a:r>
              <a:rPr lang="en-GB" sz="5600" dirty="0" smtClean="0"/>
              <a:t>A highly visible due to choice of popular programs or box office hits</a:t>
            </a:r>
          </a:p>
          <a:p>
            <a:pPr lvl="1">
              <a:lnSpc>
                <a:spcPct val="120000"/>
              </a:lnSpc>
              <a:spcBef>
                <a:spcPts val="0"/>
              </a:spcBef>
            </a:pPr>
            <a:r>
              <a:rPr lang="en-GB" sz="5600" dirty="0" smtClean="0"/>
              <a:t>However watchers might not notice it</a:t>
            </a:r>
          </a:p>
          <a:p>
            <a:pPr lvl="1">
              <a:lnSpc>
                <a:spcPct val="120000"/>
              </a:lnSpc>
              <a:spcBef>
                <a:spcPts val="0"/>
              </a:spcBef>
            </a:pPr>
            <a:r>
              <a:rPr lang="en-GB" sz="5600" dirty="0" smtClean="0"/>
              <a:t>Can be expensive</a:t>
            </a:r>
            <a:endParaRPr lang="en-GB" sz="5600" dirty="0"/>
          </a:p>
          <a:p>
            <a:pPr marL="457200" lvl="1" indent="0">
              <a:lnSpc>
                <a:spcPct val="120000"/>
              </a:lnSpc>
              <a:spcBef>
                <a:spcPts val="0"/>
              </a:spcBef>
              <a:buNone/>
            </a:pPr>
            <a:endParaRPr lang="en-GB" sz="4200" dirty="0"/>
          </a:p>
          <a:p>
            <a:pPr>
              <a:spcBef>
                <a:spcPts val="0"/>
              </a:spcBef>
              <a:buNone/>
            </a:pPr>
            <a:r>
              <a:rPr lang="en-GB" sz="5600" dirty="0" smtClean="0"/>
              <a:t>	</a:t>
            </a:r>
            <a:endParaRPr lang="en-GB" sz="5600" dirty="0"/>
          </a:p>
          <a:p>
            <a:pPr lvl="1">
              <a:lnSpc>
                <a:spcPct val="120000"/>
              </a:lnSpc>
              <a:spcBef>
                <a:spcPts val="0"/>
              </a:spcBef>
            </a:pPr>
            <a:endParaRPr lang="en-GB" sz="4200" dirty="0"/>
          </a:p>
          <a:p>
            <a:endParaRPr lang="en-GB" dirty="0"/>
          </a:p>
        </p:txBody>
      </p:sp>
      <p:sp>
        <p:nvSpPr>
          <p:cNvPr id="4" name="Action Button: Movie 3">
            <a:hlinkClick r:id="rId2" highlightClick="1"/>
          </p:cNvPr>
          <p:cNvSpPr/>
          <p:nvPr/>
        </p:nvSpPr>
        <p:spPr>
          <a:xfrm>
            <a:off x="431540" y="2276872"/>
            <a:ext cx="864096" cy="50405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7504" y="2996952"/>
            <a:ext cx="1512168" cy="1169551"/>
          </a:xfrm>
          <a:prstGeom prst="rect">
            <a:avLst/>
          </a:prstGeom>
          <a:noFill/>
        </p:spPr>
        <p:txBody>
          <a:bodyPr wrap="square" rtlCol="0">
            <a:spAutoFit/>
          </a:bodyPr>
          <a:lstStyle/>
          <a:p>
            <a:pPr algn="ctr"/>
            <a:r>
              <a:rPr lang="en-GB" sz="1400" dirty="0" smtClean="0"/>
              <a:t>Did you spot product placement in Austin Powers </a:t>
            </a:r>
            <a:r>
              <a:rPr lang="en-GB" sz="1400" smtClean="0"/>
              <a:t>or Wayne’s </a:t>
            </a:r>
            <a:r>
              <a:rPr lang="en-GB" sz="1400" dirty="0" smtClean="0"/>
              <a:t>World?</a:t>
            </a:r>
            <a:endParaRPr lang="en-GB" sz="1400" dirty="0"/>
          </a:p>
        </p:txBody>
      </p:sp>
      <p:sp>
        <p:nvSpPr>
          <p:cNvPr id="6" name="Action Button: Movie 5">
            <a:hlinkClick r:id="rId3" highlightClick="1"/>
          </p:cNvPr>
          <p:cNvSpPr/>
          <p:nvPr/>
        </p:nvSpPr>
        <p:spPr>
          <a:xfrm>
            <a:off x="467544" y="4270684"/>
            <a:ext cx="828092" cy="57606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1352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GB" altLang="en-US" sz="2400" dirty="0" smtClean="0"/>
              <a:t>Place</a:t>
            </a:r>
            <a:r>
              <a:rPr lang="en-GB" altLang="en-US" sz="3200" dirty="0" smtClean="0"/>
              <a:t/>
            </a:r>
            <a:br>
              <a:rPr lang="en-GB" altLang="en-US" sz="3200" dirty="0" smtClean="0"/>
            </a:br>
            <a:endParaRPr lang="en-GB" altLang="en-US" sz="2900" dirty="0" smtClean="0"/>
          </a:p>
        </p:txBody>
      </p:sp>
      <p:sp>
        <p:nvSpPr>
          <p:cNvPr id="10244" name="Rectangle 3"/>
          <p:cNvSpPr>
            <a:spLocks noGrp="1" noChangeArrowheads="1"/>
          </p:cNvSpPr>
          <p:nvPr>
            <p:ph type="body" idx="1"/>
          </p:nvPr>
        </p:nvSpPr>
        <p:spPr>
          <a:xfrm>
            <a:off x="1907704" y="1772816"/>
            <a:ext cx="7128792" cy="4680520"/>
          </a:xfrm>
        </p:spPr>
        <p:txBody>
          <a:bodyPr>
            <a:normAutofit fontScale="92500"/>
          </a:bodyPr>
          <a:lstStyle/>
          <a:p>
            <a:pPr eaLnBrk="1" hangingPunct="1">
              <a:buFont typeface="Wingdings" panose="05000000000000000000" pitchFamily="2" charset="2"/>
              <a:buChar char="v"/>
            </a:pPr>
            <a:r>
              <a:rPr lang="en-GB" altLang="en-US" dirty="0" smtClean="0"/>
              <a:t>Place defines both the physical location where a product is available as well as the distribution channel it has travelled through to get from the manufacturer to the customer</a:t>
            </a:r>
          </a:p>
          <a:p>
            <a:pPr eaLnBrk="1" hangingPunct="1">
              <a:buFont typeface="Wingdings" panose="05000000000000000000" pitchFamily="2" charset="2"/>
              <a:buChar char="v"/>
            </a:pPr>
            <a:r>
              <a:rPr lang="en-GB" altLang="en-US" dirty="0" smtClean="0"/>
              <a:t>Place can be a physical market where buyers and sellers meet face to face or a virtual location  i.e. over the internet</a:t>
            </a:r>
          </a:p>
          <a:p>
            <a:pPr eaLnBrk="1" hangingPunct="1">
              <a:buFont typeface="Wingdings" panose="05000000000000000000" pitchFamily="2" charset="2"/>
              <a:buChar char="v"/>
            </a:pPr>
            <a:r>
              <a:rPr lang="en-GB" altLang="en-US" dirty="0" smtClean="0"/>
              <a:t>Increasingly firms are adopting a multi-channel approach to place </a:t>
            </a:r>
          </a:p>
          <a:p>
            <a:pPr eaLnBrk="1" hangingPunct="1">
              <a:buFont typeface="Wingdings" pitchFamily="2" charset="2"/>
              <a:buNone/>
            </a:pPr>
            <a:endParaRPr lang="en-GB" altLang="en-US" sz="2000" dirty="0" smtClean="0"/>
          </a:p>
          <a:p>
            <a:pPr eaLnBrk="1" hangingPunct="1">
              <a:buFont typeface="Wingdings" pitchFamily="2" charset="2"/>
              <a:buNone/>
            </a:pPr>
            <a:r>
              <a:rPr lang="en-GB" altLang="en-US" sz="2000" dirty="0" smtClean="0"/>
              <a:t>	</a:t>
            </a:r>
          </a:p>
          <a:p>
            <a:pPr eaLnBrk="1" hangingPunct="1">
              <a:buFont typeface="Wingdings" pitchFamily="2" charset="2"/>
              <a:buNone/>
            </a:pPr>
            <a:r>
              <a:rPr lang="en-GB" altLang="en-US" sz="2000" dirty="0" smtClean="0"/>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493" y="4581128"/>
            <a:ext cx="1440160" cy="213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780" y="5222819"/>
            <a:ext cx="2274540" cy="153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4232946"/>
            <a:ext cx="21717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320" y="4185321"/>
            <a:ext cx="15906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690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pPr eaLnBrk="1" hangingPunct="1"/>
            <a:r>
              <a:rPr lang="en-GB" altLang="en-US" sz="2400" dirty="0" smtClean="0"/>
              <a:t>Distribution</a:t>
            </a:r>
          </a:p>
        </p:txBody>
      </p:sp>
      <p:sp>
        <p:nvSpPr>
          <p:cNvPr id="5124" name="Rectangle 3"/>
          <p:cNvSpPr>
            <a:spLocks noGrp="1" noChangeArrowheads="1"/>
          </p:cNvSpPr>
          <p:nvPr>
            <p:ph type="body" idx="1"/>
          </p:nvPr>
        </p:nvSpPr>
        <p:spPr>
          <a:xfrm>
            <a:off x="457200" y="1754188"/>
            <a:ext cx="8229600" cy="4411662"/>
          </a:xfrm>
        </p:spPr>
        <p:txBody>
          <a:bodyPr/>
          <a:lstStyle/>
          <a:p>
            <a:pPr eaLnBrk="1" hangingPunct="1"/>
            <a:endParaRPr lang="en-GB" altLang="en-US" smtClean="0"/>
          </a:p>
          <a:p>
            <a:pPr eaLnBrk="1" hangingPunct="1"/>
            <a:endParaRPr lang="en-GB" altLang="en-US" smtClean="0"/>
          </a:p>
        </p:txBody>
      </p:sp>
      <p:sp>
        <p:nvSpPr>
          <p:cNvPr id="5125" name="Text Box 4"/>
          <p:cNvSpPr txBox="1">
            <a:spLocks noChangeArrowheads="1"/>
          </p:cNvSpPr>
          <p:nvPr/>
        </p:nvSpPr>
        <p:spPr bwMode="auto">
          <a:xfrm>
            <a:off x="1907704" y="1988840"/>
            <a:ext cx="7056784"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Bef>
                <a:spcPct val="50000"/>
              </a:spcBef>
              <a:buFont typeface="Wingdings" panose="05000000000000000000" pitchFamily="2" charset="2"/>
              <a:buChar char="v"/>
            </a:pPr>
            <a:r>
              <a:rPr lang="en-GB" altLang="en-US" sz="2000" dirty="0"/>
              <a:t>Place is the term </a:t>
            </a:r>
            <a:r>
              <a:rPr lang="en-GB" altLang="en-US" sz="2000" dirty="0" smtClean="0"/>
              <a:t>given </a:t>
            </a:r>
            <a:r>
              <a:rPr lang="en-GB" altLang="en-US" sz="2000" dirty="0"/>
              <a:t>to </a:t>
            </a:r>
            <a:r>
              <a:rPr lang="en-GB" altLang="en-US" sz="2000" dirty="0" smtClean="0"/>
              <a:t>distribution</a:t>
            </a:r>
            <a:endParaRPr lang="en-GB" altLang="en-US" sz="2000" dirty="0"/>
          </a:p>
          <a:p>
            <a:pPr marL="342900" indent="-342900" eaLnBrk="1" hangingPunct="1">
              <a:spcBef>
                <a:spcPct val="50000"/>
              </a:spcBef>
              <a:buFont typeface="Wingdings" panose="05000000000000000000" pitchFamily="2" charset="2"/>
              <a:buChar char="v"/>
            </a:pPr>
            <a:r>
              <a:rPr lang="en-GB" altLang="en-US" sz="2000" dirty="0" smtClean="0"/>
              <a:t>Distribution is </a:t>
            </a:r>
            <a:r>
              <a:rPr lang="en-GB" altLang="en-US" sz="2000" dirty="0"/>
              <a:t>the process of getting the firm’s product to the </a:t>
            </a:r>
            <a:r>
              <a:rPr lang="en-GB" altLang="en-US" sz="2000" dirty="0" smtClean="0"/>
              <a:t>market</a:t>
            </a:r>
          </a:p>
          <a:p>
            <a:pPr marL="342900" indent="-342900" eaLnBrk="1" hangingPunct="1">
              <a:spcBef>
                <a:spcPct val="50000"/>
              </a:spcBef>
              <a:buFont typeface="Wingdings" panose="05000000000000000000" pitchFamily="2" charset="2"/>
              <a:buChar char="v"/>
            </a:pPr>
            <a:r>
              <a:rPr lang="en-GB" altLang="en-US" sz="2000" dirty="0" smtClean="0"/>
              <a:t>Distribution </a:t>
            </a:r>
            <a:r>
              <a:rPr lang="en-GB" altLang="en-US" sz="2000" dirty="0"/>
              <a:t>channels are the routes to market that a product takes from producers to the final </a:t>
            </a:r>
            <a:r>
              <a:rPr lang="en-GB" altLang="en-US" sz="2000" dirty="0" smtClean="0"/>
              <a:t>customer</a:t>
            </a:r>
          </a:p>
          <a:p>
            <a:pPr marL="342900" indent="-342900" eaLnBrk="1" hangingPunct="1">
              <a:spcBef>
                <a:spcPct val="50000"/>
              </a:spcBef>
              <a:buFont typeface="Wingdings" panose="05000000000000000000" pitchFamily="2" charset="2"/>
              <a:buChar char="v"/>
            </a:pPr>
            <a:r>
              <a:rPr lang="en-GB" altLang="en-US" sz="2000" dirty="0" smtClean="0"/>
              <a:t>There </a:t>
            </a:r>
            <a:r>
              <a:rPr lang="en-GB" altLang="en-US" sz="2000" dirty="0"/>
              <a:t>are a number of distribution channels available to </a:t>
            </a:r>
            <a:r>
              <a:rPr lang="en-GB" altLang="en-US" sz="2000" dirty="0" smtClean="0"/>
              <a:t>firms</a:t>
            </a:r>
            <a:r>
              <a:rPr lang="en-GB" altLang="en-US" sz="2000" dirty="0"/>
              <a:t>:</a:t>
            </a:r>
          </a:p>
          <a:p>
            <a:pPr marL="1028700" lvl="1" eaLnBrk="1" hangingPunct="1">
              <a:spcBef>
                <a:spcPct val="50000"/>
              </a:spcBef>
              <a:buFont typeface="Wingdings" panose="05000000000000000000" pitchFamily="2" charset="2"/>
              <a:buChar char="v"/>
            </a:pPr>
            <a:r>
              <a:rPr lang="en-GB" altLang="en-US" sz="2000" b="1" dirty="0"/>
              <a:t>Short distribution channels </a:t>
            </a:r>
            <a:r>
              <a:rPr lang="en-GB" altLang="en-US" sz="2000" dirty="0"/>
              <a:t>are where the producer sells either directly to the customer or through a </a:t>
            </a:r>
            <a:r>
              <a:rPr lang="en-GB" altLang="en-US" sz="2000" dirty="0" smtClean="0"/>
              <a:t>retailer</a:t>
            </a:r>
            <a:endParaRPr lang="en-GB" altLang="en-US" sz="2000" dirty="0"/>
          </a:p>
          <a:p>
            <a:pPr marL="1028700" lvl="1" eaLnBrk="1" hangingPunct="1">
              <a:spcBef>
                <a:spcPct val="50000"/>
              </a:spcBef>
              <a:buFont typeface="Wingdings" panose="05000000000000000000" pitchFamily="2" charset="2"/>
              <a:buChar char="v"/>
            </a:pPr>
            <a:r>
              <a:rPr lang="en-GB" altLang="en-US" sz="2000" b="1" dirty="0"/>
              <a:t>Long distribution channels </a:t>
            </a:r>
            <a:r>
              <a:rPr lang="en-GB" altLang="en-US" sz="2000" dirty="0"/>
              <a:t>are where there are more than one </a:t>
            </a:r>
            <a:r>
              <a:rPr lang="en-GB" altLang="en-US" sz="2000" b="1" dirty="0"/>
              <a:t>intermediary </a:t>
            </a:r>
            <a:r>
              <a:rPr lang="en-GB" altLang="en-US" sz="2000" dirty="0"/>
              <a:t>(middle person) between the producer and the customer</a:t>
            </a:r>
          </a:p>
        </p:txBody>
      </p:sp>
    </p:spTree>
    <p:extLst>
      <p:ext uri="{BB962C8B-B14F-4D97-AF65-F5344CB8AC3E}">
        <p14:creationId xmlns:p14="http://schemas.microsoft.com/office/powerpoint/2010/main" val="3864243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pPr eaLnBrk="1" hangingPunct="1"/>
            <a:r>
              <a:rPr lang="en-GB" altLang="en-US" sz="3200" dirty="0" smtClean="0"/>
              <a:t>the marketing mix</a:t>
            </a:r>
            <a:br>
              <a:rPr lang="en-GB" altLang="en-US" sz="3200" dirty="0" smtClean="0"/>
            </a:br>
            <a:endParaRPr lang="en-GB" altLang="en-US" sz="2900" dirty="0" smtClean="0"/>
          </a:p>
        </p:txBody>
      </p:sp>
      <p:sp>
        <p:nvSpPr>
          <p:cNvPr id="5124" name="Rectangle 3"/>
          <p:cNvSpPr>
            <a:spLocks noGrp="1" noChangeArrowheads="1"/>
          </p:cNvSpPr>
          <p:nvPr>
            <p:ph type="body" idx="1"/>
          </p:nvPr>
        </p:nvSpPr>
        <p:spPr>
          <a:xfrm>
            <a:off x="1979712" y="1700808"/>
            <a:ext cx="6707088" cy="4425355"/>
          </a:xfrm>
        </p:spPr>
        <p:txBody>
          <a:bodyPr>
            <a:normAutofit/>
          </a:bodyPr>
          <a:lstStyle/>
          <a:p>
            <a:pPr eaLnBrk="1" hangingPunct="1">
              <a:buFont typeface="Wingdings" panose="05000000000000000000" pitchFamily="2" charset="2"/>
              <a:buChar char="v"/>
            </a:pPr>
            <a:r>
              <a:rPr lang="en-GB" altLang="en-US" sz="2000" dirty="0" smtClean="0"/>
              <a:t>The marketing mix is the combination of elements through which a firm achieves its marketing objectives</a:t>
            </a:r>
          </a:p>
        </p:txBody>
      </p:sp>
      <p:graphicFrame>
        <p:nvGraphicFramePr>
          <p:cNvPr id="5" name="Diagram 4"/>
          <p:cNvGraphicFramePr/>
          <p:nvPr>
            <p:extLst>
              <p:ext uri="{D42A27DB-BD31-4B8C-83A1-F6EECF244321}">
                <p14:modId xmlns:p14="http://schemas.microsoft.com/office/powerpoint/2010/main" val="1180619894"/>
              </p:ext>
            </p:extLst>
          </p:nvPr>
        </p:nvGraphicFramePr>
        <p:xfrm>
          <a:off x="2483768" y="24208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151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a:bodyPr>
          <a:lstStyle/>
          <a:p>
            <a:pPr eaLnBrk="1" hangingPunct="1"/>
            <a:r>
              <a:rPr lang="en-GB" altLang="en-US" sz="2400" dirty="0" smtClean="0"/>
              <a:t>Types of distribution channels</a:t>
            </a:r>
          </a:p>
        </p:txBody>
      </p:sp>
      <p:sp>
        <p:nvSpPr>
          <p:cNvPr id="11269" name="Rectangle 3"/>
          <p:cNvSpPr>
            <a:spLocks noGrp="1" noChangeArrowheads="1"/>
          </p:cNvSpPr>
          <p:nvPr>
            <p:ph type="body" idx="1"/>
          </p:nvPr>
        </p:nvSpPr>
        <p:spPr/>
        <p:txBody>
          <a:bodyPr/>
          <a:lstStyle/>
          <a:p>
            <a:pPr eaLnBrk="1" hangingPunct="1"/>
            <a:endParaRPr lang="en-GB" altLang="en-US" dirty="0" smtClean="0"/>
          </a:p>
          <a:p>
            <a:pPr eaLnBrk="1" hangingPunct="1">
              <a:buFont typeface="Wingdings" pitchFamily="2" charset="2"/>
              <a:buNone/>
            </a:pPr>
            <a:endParaRPr lang="en-GB" altLang="en-US" dirty="0" smtClean="0"/>
          </a:p>
        </p:txBody>
      </p:sp>
      <p:sp>
        <p:nvSpPr>
          <p:cNvPr id="11270" name="Text Box 4"/>
          <p:cNvSpPr txBox="1">
            <a:spLocks noChangeArrowheads="1"/>
          </p:cNvSpPr>
          <p:nvPr/>
        </p:nvSpPr>
        <p:spPr bwMode="auto">
          <a:xfrm>
            <a:off x="2339753" y="1961862"/>
            <a:ext cx="655272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spcBef>
                <a:spcPct val="50000"/>
              </a:spcBef>
              <a:buFont typeface="Wingdings" panose="05000000000000000000" pitchFamily="2" charset="2"/>
              <a:buChar char="v"/>
            </a:pPr>
            <a:r>
              <a:rPr lang="en-GB" altLang="en-US" dirty="0"/>
              <a:t>Producers can use </a:t>
            </a:r>
            <a:r>
              <a:rPr lang="en-GB" altLang="en-US" b="1" dirty="0"/>
              <a:t>direct selling </a:t>
            </a:r>
            <a:r>
              <a:rPr lang="en-GB" altLang="en-US" dirty="0" smtClean="0"/>
              <a:t>whereby </a:t>
            </a:r>
            <a:r>
              <a:rPr lang="en-GB" altLang="en-US" dirty="0"/>
              <a:t>they sell directly to the final </a:t>
            </a:r>
            <a:r>
              <a:rPr lang="en-GB" altLang="en-US" dirty="0" smtClean="0"/>
              <a:t>consumer e.g. mail, online and auction</a:t>
            </a:r>
            <a:endParaRPr lang="en-GB" altLang="en-US" dirty="0"/>
          </a:p>
          <a:p>
            <a:pPr marL="285750" indent="-285750" eaLnBrk="1" hangingPunct="1">
              <a:spcBef>
                <a:spcPct val="50000"/>
              </a:spcBef>
              <a:buFont typeface="Wingdings" panose="05000000000000000000" pitchFamily="2" charset="2"/>
              <a:buChar char="v"/>
            </a:pPr>
            <a:r>
              <a:rPr lang="en-GB" altLang="en-US" dirty="0"/>
              <a:t>Often, producers use </a:t>
            </a:r>
            <a:r>
              <a:rPr lang="en-GB" altLang="en-US" b="1" dirty="0"/>
              <a:t>retailers </a:t>
            </a:r>
            <a:r>
              <a:rPr lang="en-GB" altLang="en-US" dirty="0"/>
              <a:t>who sell products on to the general </a:t>
            </a:r>
            <a:r>
              <a:rPr lang="en-GB" altLang="en-US" dirty="0" smtClean="0"/>
              <a:t>public</a:t>
            </a:r>
            <a:endParaRPr lang="en-GB" altLang="en-US" b="1" dirty="0"/>
          </a:p>
          <a:p>
            <a:pPr marL="285750" indent="-285750" eaLnBrk="1" hangingPunct="1">
              <a:spcBef>
                <a:spcPct val="50000"/>
              </a:spcBef>
              <a:buFont typeface="Wingdings" panose="05000000000000000000" pitchFamily="2" charset="2"/>
              <a:buChar char="v"/>
            </a:pPr>
            <a:r>
              <a:rPr lang="en-GB" altLang="en-US" b="1" dirty="0"/>
              <a:t>Wholesalers </a:t>
            </a:r>
            <a:r>
              <a:rPr lang="en-GB" altLang="en-US" dirty="0"/>
              <a:t>buy large quantities of supplies from producers and sell them on in smaller quantities</a:t>
            </a:r>
            <a:r>
              <a:rPr lang="en-GB" altLang="en-US" dirty="0" smtClean="0"/>
              <a:t>. </a:t>
            </a:r>
            <a:r>
              <a:rPr lang="en-GB" altLang="en-US" dirty="0"/>
              <a:t>For example, a corner shop might go to a wholesaler to buy their </a:t>
            </a:r>
            <a:r>
              <a:rPr lang="en-GB" altLang="en-US" dirty="0" smtClean="0"/>
              <a:t>products</a:t>
            </a:r>
            <a:endParaRPr lang="en-GB" altLang="en-US" dirty="0"/>
          </a:p>
          <a:p>
            <a:pPr marL="285750" indent="-285750" eaLnBrk="1" hangingPunct="1">
              <a:spcBef>
                <a:spcPct val="50000"/>
              </a:spcBef>
              <a:buFont typeface="Wingdings" panose="05000000000000000000" pitchFamily="2" charset="2"/>
              <a:buChar char="v"/>
            </a:pPr>
            <a:r>
              <a:rPr lang="en-GB" altLang="en-US" dirty="0"/>
              <a:t>Increasingly, firms are using </a:t>
            </a:r>
            <a:r>
              <a:rPr lang="en-GB" altLang="en-US" b="1" dirty="0"/>
              <a:t>e-commerce</a:t>
            </a:r>
            <a:r>
              <a:rPr lang="en-GB" altLang="en-US" dirty="0"/>
              <a:t> benefiting from the power of the internet to sell on their </a:t>
            </a:r>
            <a:r>
              <a:rPr lang="en-GB" altLang="en-US" dirty="0" smtClean="0"/>
              <a:t>products</a:t>
            </a:r>
          </a:p>
          <a:p>
            <a:pPr marL="285750" indent="-285750" eaLnBrk="1" hangingPunct="1">
              <a:spcBef>
                <a:spcPct val="50000"/>
              </a:spcBef>
              <a:buFont typeface="Wingdings" panose="05000000000000000000" pitchFamily="2" charset="2"/>
              <a:buChar char="v"/>
            </a:pPr>
            <a:r>
              <a:rPr lang="en-GB" altLang="en-US" dirty="0" smtClean="0"/>
              <a:t>Multi-channel distribution is when a firm chooses to use a combination of methods</a:t>
            </a:r>
            <a:endParaRPr lang="en-GB" altLang="en-US" dirty="0"/>
          </a:p>
          <a:p>
            <a:pPr eaLnBrk="1" hangingPunct="1">
              <a:spcBef>
                <a:spcPct val="50000"/>
              </a:spcBef>
            </a:pPr>
            <a:endParaRPr lang="en-GB" altLang="en-US" dirty="0"/>
          </a:p>
          <a:p>
            <a:pPr eaLnBrk="1" hangingPunct="1">
              <a:spcBef>
                <a:spcPct val="50000"/>
              </a:spcBef>
            </a:pPr>
            <a:endParaRPr lang="en-GB" altLang="en-US" dirty="0"/>
          </a:p>
        </p:txBody>
      </p:sp>
      <p:sp>
        <p:nvSpPr>
          <p:cNvPr id="2" name="TextBox 1"/>
          <p:cNvSpPr txBox="1"/>
          <p:nvPr/>
        </p:nvSpPr>
        <p:spPr>
          <a:xfrm>
            <a:off x="0" y="2204863"/>
            <a:ext cx="1835696" cy="1169551"/>
          </a:xfrm>
          <a:prstGeom prst="rect">
            <a:avLst/>
          </a:prstGeom>
          <a:noFill/>
        </p:spPr>
        <p:txBody>
          <a:bodyPr wrap="square" rtlCol="0">
            <a:spAutoFit/>
          </a:bodyPr>
          <a:lstStyle/>
          <a:p>
            <a:pPr algn="ctr"/>
            <a:r>
              <a:rPr lang="en-GB" sz="1400" dirty="0" smtClean="0"/>
              <a:t>With reference to  Tesco explain what is meant by a multi-channel distribution strategy.</a:t>
            </a:r>
            <a:endParaRPr lang="en-GB" sz="1400" dirty="0"/>
          </a:p>
        </p:txBody>
      </p:sp>
    </p:spTree>
    <p:extLst>
      <p:ext uri="{BB962C8B-B14F-4D97-AF65-F5344CB8AC3E}">
        <p14:creationId xmlns:p14="http://schemas.microsoft.com/office/powerpoint/2010/main" val="713384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n-GB" altLang="en-US" sz="2400" dirty="0" smtClean="0"/>
              <a:t>Types of distribution channels</a:t>
            </a:r>
          </a:p>
        </p:txBody>
      </p:sp>
      <p:sp>
        <p:nvSpPr>
          <p:cNvPr id="12292" name="Rectangle 3"/>
          <p:cNvSpPr>
            <a:spLocks noGrp="1" noChangeArrowheads="1"/>
          </p:cNvSpPr>
          <p:nvPr>
            <p:ph idx="4294967295"/>
          </p:nvPr>
        </p:nvSpPr>
        <p:spPr>
          <a:xfrm>
            <a:off x="2895600" y="2286000"/>
            <a:ext cx="6248400" cy="3840163"/>
          </a:xfrm>
        </p:spPr>
        <p:txBody>
          <a:bodyPr/>
          <a:lstStyle/>
          <a:p>
            <a:pPr eaLnBrk="1" hangingPunct="1"/>
            <a:endParaRPr lang="en-GB" altLang="en-US" sz="2600" smtClean="0"/>
          </a:p>
          <a:p>
            <a:pPr eaLnBrk="1" hangingPunct="1"/>
            <a:endParaRPr lang="en-GB" altLang="en-US" sz="2600" smtClean="0"/>
          </a:p>
        </p:txBody>
      </p:sp>
      <p:sp>
        <p:nvSpPr>
          <p:cNvPr id="12293" name="Text Box 10"/>
          <p:cNvSpPr txBox="1">
            <a:spLocks noChangeArrowheads="1"/>
          </p:cNvSpPr>
          <p:nvPr/>
        </p:nvSpPr>
        <p:spPr bwMode="auto">
          <a:xfrm>
            <a:off x="1835150" y="2852738"/>
            <a:ext cx="367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pic>
        <p:nvPicPr>
          <p:cNvPr id="1229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26" y="2276872"/>
            <a:ext cx="80010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093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fontScale="90000"/>
          </a:bodyPr>
          <a:lstStyle/>
          <a:p>
            <a:pPr eaLnBrk="1" hangingPunct="1"/>
            <a:r>
              <a:rPr lang="en-GB" altLang="en-US" sz="2700" dirty="0" smtClean="0"/>
              <a:t>The extended marketing mix – people, process and physical environment</a:t>
            </a:r>
            <a:r>
              <a:rPr lang="en-GB" altLang="en-US" sz="3200" dirty="0" smtClean="0"/>
              <a:t/>
            </a:r>
            <a:br>
              <a:rPr lang="en-GB" altLang="en-US" sz="3200" dirty="0" smtClean="0"/>
            </a:br>
            <a:endParaRPr lang="en-GB" altLang="en-US" sz="2900" dirty="0" smtClean="0"/>
          </a:p>
        </p:txBody>
      </p:sp>
      <p:sp>
        <p:nvSpPr>
          <p:cNvPr id="11268" name="Rectangle 3"/>
          <p:cNvSpPr>
            <a:spLocks noGrp="1" noChangeArrowheads="1"/>
          </p:cNvSpPr>
          <p:nvPr>
            <p:ph type="body" idx="1"/>
          </p:nvPr>
        </p:nvSpPr>
        <p:spPr>
          <a:xfrm>
            <a:off x="1835696" y="1844824"/>
            <a:ext cx="7128792" cy="4411663"/>
          </a:xfrm>
        </p:spPr>
        <p:txBody>
          <a:bodyPr>
            <a:normAutofit fontScale="92500"/>
          </a:bodyPr>
          <a:lstStyle/>
          <a:p>
            <a:pPr eaLnBrk="1" hangingPunct="1">
              <a:buFont typeface="Wingdings" panose="05000000000000000000" pitchFamily="2" charset="2"/>
              <a:buChar char="v"/>
            </a:pPr>
            <a:r>
              <a:rPr lang="en-GB" altLang="en-US" sz="2800" dirty="0" smtClean="0"/>
              <a:t>People</a:t>
            </a:r>
            <a:r>
              <a:rPr lang="en-GB" altLang="en-US" sz="2800" dirty="0"/>
              <a:t> </a:t>
            </a:r>
            <a:r>
              <a:rPr lang="en-GB" altLang="en-US" sz="2800" dirty="0" smtClean="0"/>
              <a:t>are the employees involved in dealing with customers before, during and after a sale</a:t>
            </a:r>
            <a:endParaRPr lang="en-GB" altLang="en-US" sz="2800" dirty="0"/>
          </a:p>
          <a:p>
            <a:pPr>
              <a:buFont typeface="Wingdings" pitchFamily="2" charset="2"/>
              <a:buChar char="v"/>
            </a:pPr>
            <a:r>
              <a:rPr lang="en-GB" altLang="en-US" sz="2800" dirty="0"/>
              <a:t>Process is the steps a customer goes through to actually complete a transaction </a:t>
            </a:r>
          </a:p>
          <a:p>
            <a:pPr>
              <a:buFont typeface="Wingdings" pitchFamily="2" charset="2"/>
              <a:buChar char="v"/>
            </a:pPr>
            <a:r>
              <a:rPr lang="en-GB" altLang="en-US" sz="2800" dirty="0" smtClean="0"/>
              <a:t>Physical </a:t>
            </a:r>
            <a:r>
              <a:rPr lang="en-GB" altLang="en-US" sz="2800" dirty="0"/>
              <a:t>environment </a:t>
            </a:r>
            <a:r>
              <a:rPr lang="en-GB" altLang="en-US" sz="2800" dirty="0" smtClean="0"/>
              <a:t> is </a:t>
            </a:r>
            <a:r>
              <a:rPr lang="en-GB" altLang="en-US" sz="2800" dirty="0"/>
              <a:t>the design and features of the actual place where a transaction takes place</a:t>
            </a:r>
          </a:p>
          <a:p>
            <a:pPr eaLnBrk="1" hangingPunct="1">
              <a:buFont typeface="Wingdings" panose="05000000000000000000" pitchFamily="2" charset="2"/>
              <a:buChar char="v"/>
            </a:pPr>
            <a:endParaRPr lang="en-GB" altLang="en-US" sz="2000" dirty="0" smtClean="0"/>
          </a:p>
          <a:p>
            <a:pPr eaLnBrk="1" hangingPunct="1">
              <a:buFont typeface="Wingdings" pitchFamily="2" charset="2"/>
              <a:buNone/>
            </a:pPr>
            <a:r>
              <a:rPr lang="en-GB" altLang="en-US" sz="2000" dirty="0" smtClean="0"/>
              <a:t>		</a:t>
            </a:r>
          </a:p>
        </p:txBody>
      </p:sp>
    </p:spTree>
    <p:extLst>
      <p:ext uri="{BB962C8B-B14F-4D97-AF65-F5344CB8AC3E}">
        <p14:creationId xmlns:p14="http://schemas.microsoft.com/office/powerpoint/2010/main" val="414234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GB" altLang="en-US" sz="2400" dirty="0" smtClean="0"/>
              <a:t>people</a:t>
            </a:r>
            <a:br>
              <a:rPr lang="en-GB" altLang="en-US" sz="2400" dirty="0" smtClean="0"/>
            </a:br>
            <a:endParaRPr lang="en-GB" altLang="en-US" sz="2400" dirty="0" smtClean="0"/>
          </a:p>
        </p:txBody>
      </p:sp>
      <p:sp>
        <p:nvSpPr>
          <p:cNvPr id="11268" name="Rectangle 3"/>
          <p:cNvSpPr>
            <a:spLocks noGrp="1" noChangeArrowheads="1"/>
          </p:cNvSpPr>
          <p:nvPr>
            <p:ph type="body" idx="1"/>
          </p:nvPr>
        </p:nvSpPr>
        <p:spPr>
          <a:xfrm>
            <a:off x="1835696" y="1844824"/>
            <a:ext cx="7128792" cy="4411663"/>
          </a:xfrm>
        </p:spPr>
        <p:txBody>
          <a:bodyPr>
            <a:normAutofit/>
          </a:bodyPr>
          <a:lstStyle/>
          <a:p>
            <a:pPr eaLnBrk="1" hangingPunct="1">
              <a:buFont typeface="Wingdings" panose="05000000000000000000" pitchFamily="2" charset="2"/>
              <a:buChar char="v"/>
            </a:pPr>
            <a:r>
              <a:rPr lang="en-GB" altLang="en-US" sz="2000" dirty="0" smtClean="0"/>
              <a:t>People</a:t>
            </a:r>
            <a:r>
              <a:rPr lang="en-GB" altLang="en-US" sz="2000" dirty="0"/>
              <a:t> </a:t>
            </a:r>
            <a:r>
              <a:rPr lang="en-GB" altLang="en-US" sz="2000" dirty="0" smtClean="0"/>
              <a:t>are the employees involved in dealing with customers before, during and after a sale </a:t>
            </a:r>
          </a:p>
          <a:p>
            <a:pPr eaLnBrk="1" hangingPunct="1">
              <a:buFont typeface="Wingdings" panose="05000000000000000000" pitchFamily="2" charset="2"/>
              <a:buChar char="v"/>
            </a:pPr>
            <a:r>
              <a:rPr lang="en-GB" altLang="en-US" sz="2000" dirty="0"/>
              <a:t>C</a:t>
            </a:r>
            <a:r>
              <a:rPr lang="en-GB" altLang="en-US" sz="2000" dirty="0" smtClean="0"/>
              <a:t>ustomer service is extremely important in today’s service sector in the UK</a:t>
            </a:r>
          </a:p>
          <a:p>
            <a:pPr eaLnBrk="1" hangingPunct="1">
              <a:buFont typeface="Wingdings" panose="05000000000000000000" pitchFamily="2" charset="2"/>
              <a:buChar char="v"/>
            </a:pPr>
            <a:r>
              <a:rPr lang="en-GB" altLang="en-US" sz="2000" dirty="0" smtClean="0"/>
              <a:t>Staff must be appropriately trained, motivated and show good communication skills when dealing with customers</a:t>
            </a:r>
          </a:p>
          <a:p>
            <a:pPr>
              <a:buFont typeface="Wingdings" pitchFamily="2" charset="2"/>
              <a:buChar char="v"/>
            </a:pPr>
            <a:r>
              <a:rPr lang="en-GB" sz="2000" dirty="0"/>
              <a:t>People are an important aspect of all business, they are the ones interacting with the customer</a:t>
            </a:r>
          </a:p>
          <a:p>
            <a:pPr marL="0" indent="0" eaLnBrk="1" hangingPunct="1">
              <a:buNone/>
            </a:pPr>
            <a:endParaRPr lang="en-GB" altLang="en-US" sz="2000" dirty="0" smtClean="0"/>
          </a:p>
          <a:p>
            <a:pPr eaLnBrk="1" hangingPunct="1">
              <a:buFont typeface="Wingdings" pitchFamily="2" charset="2"/>
              <a:buNone/>
            </a:pPr>
            <a:r>
              <a:rPr lang="en-GB" altLang="en-US" sz="2000" dirty="0" smtClean="0"/>
              <a:t>		</a:t>
            </a:r>
          </a:p>
        </p:txBody>
      </p:sp>
    </p:spTree>
    <p:extLst>
      <p:ext uri="{BB962C8B-B14F-4D97-AF65-F5344CB8AC3E}">
        <p14:creationId xmlns:p14="http://schemas.microsoft.com/office/powerpoint/2010/main" val="2576063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People</a:t>
            </a:r>
            <a:endParaRPr lang="en-GB" sz="2400" dirty="0"/>
          </a:p>
        </p:txBody>
      </p:sp>
      <p:sp>
        <p:nvSpPr>
          <p:cNvPr id="3" name="Content Placeholder 2"/>
          <p:cNvSpPr>
            <a:spLocks noGrp="1"/>
          </p:cNvSpPr>
          <p:nvPr>
            <p:ph idx="1"/>
          </p:nvPr>
        </p:nvSpPr>
        <p:spPr>
          <a:xfrm>
            <a:off x="2051720" y="1916832"/>
            <a:ext cx="6912768" cy="3840163"/>
          </a:xfrm>
        </p:spPr>
        <p:txBody>
          <a:bodyPr/>
          <a:lstStyle/>
          <a:p>
            <a:r>
              <a:rPr lang="en-GB" dirty="0" smtClean="0"/>
              <a:t>The role of people in the marketing mix will include:</a:t>
            </a:r>
          </a:p>
          <a:p>
            <a:pPr lvl="1"/>
            <a:r>
              <a:rPr lang="en-GB" dirty="0" smtClean="0"/>
              <a:t>Providing information</a:t>
            </a:r>
          </a:p>
          <a:p>
            <a:pPr lvl="1"/>
            <a:r>
              <a:rPr lang="en-GB" dirty="0" smtClean="0"/>
              <a:t>Supporting the customer in decision making</a:t>
            </a:r>
          </a:p>
          <a:p>
            <a:pPr lvl="1"/>
            <a:r>
              <a:rPr lang="en-GB" dirty="0" smtClean="0"/>
              <a:t>Resolving problems</a:t>
            </a:r>
          </a:p>
          <a:p>
            <a:pPr lvl="1"/>
            <a:r>
              <a:rPr lang="en-GB" dirty="0" smtClean="0"/>
              <a:t>Completing the transaction</a:t>
            </a:r>
            <a:endParaRPr lang="en-GB" dirty="0"/>
          </a:p>
        </p:txBody>
      </p:sp>
      <p:sp>
        <p:nvSpPr>
          <p:cNvPr id="4" name="Rounded Rectangle 3"/>
          <p:cNvSpPr/>
          <p:nvPr/>
        </p:nvSpPr>
        <p:spPr>
          <a:xfrm>
            <a:off x="2051720" y="5085184"/>
            <a:ext cx="684076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Consider the role of the following people. How do they contribute to customer satisfaction?</a:t>
            </a:r>
          </a:p>
          <a:p>
            <a:pPr algn="ctr"/>
            <a:r>
              <a:rPr lang="en-GB" dirty="0" smtClean="0"/>
              <a:t>Car sales person, personal shopper, check out assistant, waiter, hairdresser, dentist, doctor’s receptionist, call centre operator</a:t>
            </a:r>
            <a:endParaRPr lang="en-GB" dirty="0"/>
          </a:p>
        </p:txBody>
      </p:sp>
    </p:spTree>
    <p:extLst>
      <p:ext uri="{BB962C8B-B14F-4D97-AF65-F5344CB8AC3E}">
        <p14:creationId xmlns:p14="http://schemas.microsoft.com/office/powerpoint/2010/main" val="1179118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GB" altLang="en-US" sz="2400" dirty="0" smtClean="0"/>
              <a:t>Physical environment</a:t>
            </a:r>
            <a:r>
              <a:rPr lang="en-GB" altLang="en-US" sz="3200" dirty="0" smtClean="0"/>
              <a:t/>
            </a:r>
            <a:br>
              <a:rPr lang="en-GB" altLang="en-US" sz="3200" dirty="0" smtClean="0"/>
            </a:br>
            <a:endParaRPr lang="en-GB" altLang="en-US" sz="2900" dirty="0" smtClean="0"/>
          </a:p>
        </p:txBody>
      </p:sp>
      <p:sp>
        <p:nvSpPr>
          <p:cNvPr id="11268" name="Rectangle 3"/>
          <p:cNvSpPr>
            <a:spLocks noGrp="1" noChangeArrowheads="1"/>
          </p:cNvSpPr>
          <p:nvPr>
            <p:ph type="body" idx="1"/>
          </p:nvPr>
        </p:nvSpPr>
        <p:spPr>
          <a:xfrm>
            <a:off x="1835696" y="1844824"/>
            <a:ext cx="7128792" cy="4411663"/>
          </a:xfrm>
        </p:spPr>
        <p:txBody>
          <a:bodyPr>
            <a:normAutofit lnSpcReduction="10000"/>
          </a:bodyPr>
          <a:lstStyle/>
          <a:p>
            <a:pPr eaLnBrk="1" hangingPunct="1">
              <a:buFont typeface="Wingdings" panose="05000000000000000000" pitchFamily="2" charset="2"/>
              <a:buChar char="v"/>
            </a:pPr>
            <a:r>
              <a:rPr lang="en-GB" altLang="en-US" sz="2000" dirty="0" smtClean="0"/>
              <a:t>Physical environment 	is the design and features of the actual place where a transaction takes place</a:t>
            </a:r>
          </a:p>
          <a:p>
            <a:pPr eaLnBrk="1" hangingPunct="1">
              <a:buFont typeface="Wingdings" panose="05000000000000000000" pitchFamily="2" charset="2"/>
              <a:buChar char="v"/>
            </a:pPr>
            <a:r>
              <a:rPr lang="en-GB" altLang="en-US" sz="2000" dirty="0" smtClean="0"/>
              <a:t>This can directly influence the customers’ shopping experience and therefore their level of satisfaction as well as willingness to return</a:t>
            </a:r>
          </a:p>
          <a:p>
            <a:pPr eaLnBrk="1" hangingPunct="1">
              <a:buFont typeface="Wingdings" panose="05000000000000000000" pitchFamily="2" charset="2"/>
              <a:buChar char="v"/>
            </a:pPr>
            <a:r>
              <a:rPr lang="en-GB" altLang="en-US" sz="2000" dirty="0" smtClean="0"/>
              <a:t>Aspects of the physical environment might include:</a:t>
            </a:r>
          </a:p>
          <a:p>
            <a:pPr lvl="1">
              <a:buFont typeface="Wingdings" panose="05000000000000000000" pitchFamily="2" charset="2"/>
              <a:buChar char="v"/>
            </a:pPr>
            <a:r>
              <a:rPr lang="en-GB" altLang="en-US" sz="1800" dirty="0" smtClean="0"/>
              <a:t>Cleanliness</a:t>
            </a:r>
          </a:p>
          <a:p>
            <a:pPr lvl="1">
              <a:buFont typeface="Wingdings" panose="05000000000000000000" pitchFamily="2" charset="2"/>
              <a:buChar char="v"/>
            </a:pPr>
            <a:r>
              <a:rPr lang="en-GB" altLang="en-US" sz="1800" dirty="0" smtClean="0"/>
              <a:t>Design e.g. ease of movement around the premises or ability to find what you are looking for</a:t>
            </a:r>
          </a:p>
          <a:p>
            <a:pPr lvl="1">
              <a:buFont typeface="Wingdings" panose="05000000000000000000" pitchFamily="2" charset="2"/>
              <a:buChar char="v"/>
            </a:pPr>
            <a:r>
              <a:rPr lang="en-GB" altLang="en-US" sz="1800" dirty="0" smtClean="0"/>
              <a:t>Facilities</a:t>
            </a:r>
          </a:p>
          <a:p>
            <a:pPr lvl="1">
              <a:buFont typeface="Wingdings" panose="05000000000000000000" pitchFamily="2" charset="2"/>
              <a:buChar char="v"/>
            </a:pPr>
            <a:r>
              <a:rPr lang="en-GB" altLang="en-US" sz="1800" dirty="0" smtClean="0"/>
              <a:t>Ambience</a:t>
            </a:r>
          </a:p>
        </p:txBody>
      </p:sp>
    </p:spTree>
    <p:extLst>
      <p:ext uri="{BB962C8B-B14F-4D97-AF65-F5344CB8AC3E}">
        <p14:creationId xmlns:p14="http://schemas.microsoft.com/office/powerpoint/2010/main" val="1464856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GB" altLang="en-US" sz="2400" dirty="0" smtClean="0"/>
              <a:t>Process</a:t>
            </a:r>
            <a:r>
              <a:rPr lang="en-GB" altLang="en-US" sz="3200" dirty="0" smtClean="0"/>
              <a:t/>
            </a:r>
            <a:br>
              <a:rPr lang="en-GB" altLang="en-US" sz="3200" dirty="0" smtClean="0"/>
            </a:br>
            <a:endParaRPr lang="en-GB" altLang="en-US" sz="2900" dirty="0" smtClean="0"/>
          </a:p>
        </p:txBody>
      </p:sp>
      <p:sp>
        <p:nvSpPr>
          <p:cNvPr id="11268" name="Rectangle 3"/>
          <p:cNvSpPr>
            <a:spLocks noGrp="1" noChangeArrowheads="1"/>
          </p:cNvSpPr>
          <p:nvPr>
            <p:ph type="body" idx="1"/>
          </p:nvPr>
        </p:nvSpPr>
        <p:spPr>
          <a:xfrm>
            <a:off x="1835696" y="1844824"/>
            <a:ext cx="7128792" cy="4411663"/>
          </a:xfrm>
        </p:spPr>
        <p:txBody>
          <a:bodyPr>
            <a:normAutofit/>
          </a:bodyPr>
          <a:lstStyle/>
          <a:p>
            <a:pPr eaLnBrk="1" hangingPunct="1">
              <a:buFont typeface="Wingdings" panose="05000000000000000000" pitchFamily="2" charset="2"/>
              <a:buChar char="v"/>
            </a:pPr>
            <a:r>
              <a:rPr lang="en-GB" altLang="en-US" sz="2000" dirty="0" smtClean="0"/>
              <a:t>Process is the steps a customer goes through to actually complete a transaction </a:t>
            </a:r>
          </a:p>
          <a:p>
            <a:pPr eaLnBrk="1" hangingPunct="1">
              <a:buFont typeface="Wingdings" panose="05000000000000000000" pitchFamily="2" charset="2"/>
              <a:buChar char="v"/>
            </a:pPr>
            <a:r>
              <a:rPr lang="en-GB" altLang="en-US" sz="2000" dirty="0" smtClean="0"/>
              <a:t>The ease with which a transaction takes place will directly impact on customer’s perceptions of the business</a:t>
            </a:r>
          </a:p>
          <a:p>
            <a:pPr eaLnBrk="1" hangingPunct="1">
              <a:buFont typeface="Wingdings" panose="05000000000000000000" pitchFamily="2" charset="2"/>
              <a:buChar char="v"/>
            </a:pPr>
            <a:r>
              <a:rPr lang="en-GB" altLang="en-US" sz="2000" dirty="0" smtClean="0"/>
              <a:t>This can include:</a:t>
            </a:r>
          </a:p>
          <a:p>
            <a:pPr lvl="1">
              <a:buFont typeface="Wingdings" panose="05000000000000000000" pitchFamily="2" charset="2"/>
              <a:buChar char="v"/>
            </a:pPr>
            <a:r>
              <a:rPr lang="en-GB" altLang="en-US" sz="1800" dirty="0" smtClean="0"/>
              <a:t>The ease with which a product can be paid for e.g. credit card transactions</a:t>
            </a:r>
          </a:p>
          <a:p>
            <a:pPr lvl="1">
              <a:buFont typeface="Wingdings" panose="05000000000000000000" pitchFamily="2" charset="2"/>
              <a:buChar char="v"/>
            </a:pPr>
            <a:r>
              <a:rPr lang="en-GB" altLang="en-US" sz="1800" dirty="0" smtClean="0"/>
              <a:t>The effort involved e.g. how many clicks when buying online</a:t>
            </a:r>
          </a:p>
          <a:p>
            <a:pPr lvl="1">
              <a:buFont typeface="Wingdings" panose="05000000000000000000" pitchFamily="2" charset="2"/>
              <a:buChar char="v"/>
            </a:pPr>
            <a:r>
              <a:rPr lang="en-GB" altLang="en-US" sz="1800" dirty="0" smtClean="0"/>
              <a:t>The length of queues or number of people you have to transact with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16832"/>
            <a:ext cx="153694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073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People, Process, physical environment</a:t>
            </a:r>
            <a:endParaRPr lang="en-GB" sz="2400" dirty="0"/>
          </a:p>
        </p:txBody>
      </p:sp>
      <p:sp>
        <p:nvSpPr>
          <p:cNvPr id="3" name="Content Placeholder 2"/>
          <p:cNvSpPr>
            <a:spLocks noGrp="1"/>
          </p:cNvSpPr>
          <p:nvPr>
            <p:ph idx="1"/>
          </p:nvPr>
        </p:nvSpPr>
        <p:spPr>
          <a:xfrm>
            <a:off x="3851920" y="2286000"/>
            <a:ext cx="4834880" cy="3840163"/>
          </a:xfrm>
        </p:spPr>
        <p:txBody>
          <a:bodyPr/>
          <a:lstStyle/>
          <a:p>
            <a:r>
              <a:rPr lang="en-GB" dirty="0" smtClean="0"/>
              <a:t>To what extent is the physical environment more important than people or process at McDonalds?</a:t>
            </a:r>
          </a:p>
          <a:p>
            <a:r>
              <a:rPr lang="en-GB" dirty="0" smtClean="0"/>
              <a:t>Rank all 7Ps in  order of importance for McDonalds</a:t>
            </a:r>
            <a:endParaRPr lang="en-GB" dirty="0"/>
          </a:p>
        </p:txBody>
      </p:sp>
      <p:sp>
        <p:nvSpPr>
          <p:cNvPr id="4" name="Action Button: Document 3">
            <a:hlinkClick r:id="rId3" highlightClick="1"/>
          </p:cNvPr>
          <p:cNvSpPr/>
          <p:nvPr/>
        </p:nvSpPr>
        <p:spPr>
          <a:xfrm>
            <a:off x="2323121" y="1844824"/>
            <a:ext cx="864096" cy="108012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Document 4">
            <a:hlinkClick r:id="rId4" highlightClick="1"/>
          </p:cNvPr>
          <p:cNvSpPr/>
          <p:nvPr/>
        </p:nvSpPr>
        <p:spPr>
          <a:xfrm>
            <a:off x="2346773" y="3068960"/>
            <a:ext cx="864096" cy="108012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Document 5">
            <a:hlinkClick r:id="rId5" highlightClick="1"/>
          </p:cNvPr>
          <p:cNvSpPr/>
          <p:nvPr/>
        </p:nvSpPr>
        <p:spPr>
          <a:xfrm>
            <a:off x="2379265" y="4293096"/>
            <a:ext cx="831603" cy="108012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Document 6">
            <a:hlinkClick r:id="rId6" highlightClick="1"/>
          </p:cNvPr>
          <p:cNvSpPr/>
          <p:nvPr/>
        </p:nvSpPr>
        <p:spPr>
          <a:xfrm>
            <a:off x="2418781" y="5445224"/>
            <a:ext cx="792088" cy="108012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4831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1772816"/>
            <a:ext cx="6912768" cy="4824536"/>
          </a:xfrm>
        </p:spPr>
        <p:txBody>
          <a:bodyPr>
            <a:normAutofit fontScale="92500" lnSpcReduction="10000"/>
          </a:bodyPr>
          <a:lstStyle/>
          <a:p>
            <a:r>
              <a:rPr lang="en-GB" dirty="0" smtClean="0"/>
              <a:t>In this topic you have learnt about</a:t>
            </a:r>
          </a:p>
          <a:p>
            <a:pPr lvl="1"/>
            <a:r>
              <a:rPr lang="en-GB" dirty="0"/>
              <a:t>Product development: form and function, packaging, branding</a:t>
            </a:r>
          </a:p>
          <a:p>
            <a:pPr lvl="1"/>
            <a:r>
              <a:rPr lang="en-GB" dirty="0"/>
              <a:t>Pricing strategies: penetration, skimming, competitor based, cost plus</a:t>
            </a:r>
          </a:p>
          <a:p>
            <a:pPr lvl="1"/>
            <a:r>
              <a:rPr lang="en-GB" dirty="0"/>
              <a:t>Promotional advertising, public relations (PR). Sponsorship, use of social and other media, guerrilla marketing, personal selling, product placement, digital marketing, corporate image</a:t>
            </a:r>
          </a:p>
          <a:p>
            <a:pPr lvl="1"/>
            <a:r>
              <a:rPr lang="en-GB" dirty="0"/>
              <a:t>Place, distribution channels: direct to end users (mail/online/auction), retailers, wholesalers</a:t>
            </a:r>
          </a:p>
          <a:p>
            <a:pPr lvl="1"/>
            <a:r>
              <a:rPr lang="en-GB" dirty="0"/>
              <a:t>Extended marketing mix: </a:t>
            </a:r>
            <a:r>
              <a:rPr lang="en-GB" dirty="0" smtClean="0"/>
              <a:t>people</a:t>
            </a:r>
            <a:r>
              <a:rPr lang="en-GB" dirty="0"/>
              <a:t>, physical environment, process</a:t>
            </a:r>
          </a:p>
        </p:txBody>
      </p:sp>
      <p:sp>
        <p:nvSpPr>
          <p:cNvPr id="5" name="Title 1"/>
          <p:cNvSpPr txBox="1">
            <a:spLocks/>
          </p:cNvSpPr>
          <p:nvPr/>
        </p:nvSpPr>
        <p:spPr>
          <a:xfrm>
            <a:off x="2051720" y="476672"/>
            <a:ext cx="7092280" cy="11430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GB" sz="2400" dirty="0">
                <a:solidFill>
                  <a:srgbClr val="000000"/>
                </a:solidFill>
              </a:rPr>
              <a:t>Marketing mix</a:t>
            </a:r>
            <a:endParaRPr lang="en-GB" sz="3600" dirty="0"/>
          </a:p>
        </p:txBody>
      </p:sp>
    </p:spTree>
    <p:extLst>
      <p:ext uri="{BB962C8B-B14F-4D97-AF65-F5344CB8AC3E}">
        <p14:creationId xmlns:p14="http://schemas.microsoft.com/office/powerpoint/2010/main" val="413730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eaLnBrk="1" hangingPunct="1"/>
            <a:r>
              <a:rPr lang="en-GB" altLang="en-US" sz="2400" dirty="0" smtClean="0"/>
              <a:t>Product</a:t>
            </a:r>
            <a:r>
              <a:rPr lang="en-GB" altLang="en-US" sz="3200" dirty="0" smtClean="0"/>
              <a:t/>
            </a:r>
            <a:br>
              <a:rPr lang="en-GB" altLang="en-US" sz="3200" dirty="0" smtClean="0"/>
            </a:br>
            <a:endParaRPr lang="en-GB" altLang="en-US" sz="2900" dirty="0" smtClean="0"/>
          </a:p>
        </p:txBody>
      </p:sp>
      <p:sp>
        <p:nvSpPr>
          <p:cNvPr id="7172" name="Rectangle 3"/>
          <p:cNvSpPr>
            <a:spLocks noGrp="1" noChangeArrowheads="1"/>
          </p:cNvSpPr>
          <p:nvPr>
            <p:ph type="body" idx="1"/>
          </p:nvPr>
        </p:nvSpPr>
        <p:spPr>
          <a:xfrm>
            <a:off x="1883636" y="1883917"/>
            <a:ext cx="6696744" cy="4464496"/>
          </a:xfrm>
        </p:spPr>
        <p:txBody>
          <a:bodyPr>
            <a:normAutofit/>
          </a:bodyPr>
          <a:lstStyle/>
          <a:p>
            <a:pPr eaLnBrk="1" hangingPunct="1">
              <a:buFont typeface="Wingdings" panose="05000000000000000000" pitchFamily="2" charset="2"/>
              <a:buChar char="v"/>
            </a:pPr>
            <a:r>
              <a:rPr lang="en-GB" altLang="en-US" sz="2000" dirty="0" smtClean="0"/>
              <a:t>Product is the</a:t>
            </a:r>
            <a:r>
              <a:rPr lang="en-GB" altLang="en-US" sz="2000" dirty="0"/>
              <a:t> </a:t>
            </a:r>
            <a:r>
              <a:rPr lang="en-GB" altLang="en-US" sz="2000" dirty="0" smtClean="0"/>
              <a:t>goods and services that the firm provides</a:t>
            </a:r>
          </a:p>
          <a:p>
            <a:pPr eaLnBrk="1" hangingPunct="1">
              <a:buFont typeface="Wingdings" panose="05000000000000000000" pitchFamily="2" charset="2"/>
              <a:buChar char="v"/>
            </a:pPr>
            <a:r>
              <a:rPr lang="en-GB" altLang="en-US" sz="2000" dirty="0" smtClean="0"/>
              <a:t>Product will be made up of core features and functions as well as additional aspects that can sway consumer behaviour e.g. brand or guarantees</a:t>
            </a:r>
            <a:endParaRPr lang="en-GB" altLang="en-US" sz="2000" dirty="0"/>
          </a:p>
          <a:p>
            <a:pPr lvl="1">
              <a:buFont typeface="Wingdings" panose="05000000000000000000" pitchFamily="2" charset="2"/>
              <a:buChar char="v"/>
            </a:pPr>
            <a:r>
              <a:rPr lang="en-GB" altLang="en-US" dirty="0" smtClean="0"/>
              <a:t>Goods are physical or tangible products e.g.  a car or a television</a:t>
            </a:r>
          </a:p>
          <a:p>
            <a:pPr lvl="1">
              <a:buFont typeface="Wingdings" panose="05000000000000000000" pitchFamily="2" charset="2"/>
              <a:buChar char="v"/>
            </a:pPr>
            <a:r>
              <a:rPr lang="en-GB" altLang="en-US" dirty="0" smtClean="0"/>
              <a:t>Services are non physical or intangible e.g. financial consultancy or teaching</a:t>
            </a:r>
          </a:p>
          <a:p>
            <a:pPr eaLnBrk="1" hangingPunct="1">
              <a:buFont typeface="Wingdings" panose="05000000000000000000" pitchFamily="2" charset="2"/>
              <a:buChar char="v"/>
            </a:pPr>
            <a:r>
              <a:rPr lang="en-GB" altLang="en-US" sz="2000" dirty="0" smtClean="0"/>
              <a:t>Businesses will normally have a range of products in their portfolio</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060848"/>
            <a:ext cx="167084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4437112"/>
            <a:ext cx="1778347" cy="738664"/>
          </a:xfrm>
          <a:prstGeom prst="rect">
            <a:avLst/>
          </a:prstGeom>
          <a:noFill/>
        </p:spPr>
        <p:txBody>
          <a:bodyPr wrap="square" rtlCol="0">
            <a:spAutoFit/>
          </a:bodyPr>
          <a:lstStyle/>
          <a:p>
            <a:pPr algn="ctr"/>
            <a:r>
              <a:rPr lang="en-GB" sz="1400" dirty="0" smtClean="0"/>
              <a:t>Recap: with the use of a diagram explain the product life cycle.</a:t>
            </a:r>
            <a:endParaRPr lang="en-GB" sz="1400" dirty="0"/>
          </a:p>
        </p:txBody>
      </p:sp>
    </p:spTree>
    <p:extLst>
      <p:ext uri="{BB962C8B-B14F-4D97-AF65-F5344CB8AC3E}">
        <p14:creationId xmlns:p14="http://schemas.microsoft.com/office/powerpoint/2010/main" val="2672278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Product development</a:t>
            </a:r>
            <a:endParaRPr lang="en-GB" sz="2400" dirty="0"/>
          </a:p>
        </p:txBody>
      </p:sp>
      <p:sp>
        <p:nvSpPr>
          <p:cNvPr id="3" name="Content Placeholder 2"/>
          <p:cNvSpPr>
            <a:spLocks noGrp="1"/>
          </p:cNvSpPr>
          <p:nvPr>
            <p:ph idx="1"/>
          </p:nvPr>
        </p:nvSpPr>
        <p:spPr>
          <a:xfrm>
            <a:off x="1907704" y="1772816"/>
            <a:ext cx="6984776" cy="4536504"/>
          </a:xfrm>
        </p:spPr>
        <p:txBody>
          <a:bodyPr>
            <a:normAutofit/>
          </a:bodyPr>
          <a:lstStyle/>
          <a:p>
            <a:r>
              <a:rPr lang="en-GB" dirty="0" smtClean="0"/>
              <a:t>There are three fundamental elements of product or service design that must be taken into account during the research and development stage i.e. prior to launching onto the market</a:t>
            </a:r>
          </a:p>
        </p:txBody>
      </p:sp>
      <p:sp>
        <p:nvSpPr>
          <p:cNvPr id="4" name="Isosceles Triangle 3"/>
          <p:cNvSpPr/>
          <p:nvPr/>
        </p:nvSpPr>
        <p:spPr>
          <a:xfrm>
            <a:off x="2987824" y="3573016"/>
            <a:ext cx="4608512" cy="2880320"/>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44008" y="3275692"/>
            <a:ext cx="1872208" cy="369332"/>
          </a:xfrm>
          <a:prstGeom prst="rect">
            <a:avLst/>
          </a:prstGeom>
          <a:noFill/>
        </p:spPr>
        <p:txBody>
          <a:bodyPr wrap="square" rtlCol="0">
            <a:spAutoFit/>
          </a:bodyPr>
          <a:lstStyle/>
          <a:p>
            <a:r>
              <a:rPr lang="en-GB" dirty="0" smtClean="0">
                <a:solidFill>
                  <a:srgbClr val="7030A0"/>
                </a:solidFill>
              </a:rPr>
              <a:t>Aesthetics/Form</a:t>
            </a:r>
            <a:endParaRPr lang="en-GB" dirty="0">
              <a:solidFill>
                <a:srgbClr val="7030A0"/>
              </a:solidFill>
            </a:endParaRPr>
          </a:p>
        </p:txBody>
      </p:sp>
      <p:sp>
        <p:nvSpPr>
          <p:cNvPr id="6" name="TextBox 5"/>
          <p:cNvSpPr txBox="1"/>
          <p:nvPr/>
        </p:nvSpPr>
        <p:spPr>
          <a:xfrm>
            <a:off x="2905813" y="6444044"/>
            <a:ext cx="2376264" cy="369332"/>
          </a:xfrm>
          <a:prstGeom prst="rect">
            <a:avLst/>
          </a:prstGeom>
          <a:noFill/>
        </p:spPr>
        <p:txBody>
          <a:bodyPr wrap="square" rtlCol="0">
            <a:spAutoFit/>
          </a:bodyPr>
          <a:lstStyle/>
          <a:p>
            <a:r>
              <a:rPr lang="en-GB" dirty="0" smtClean="0">
                <a:solidFill>
                  <a:srgbClr val="7030A0"/>
                </a:solidFill>
              </a:rPr>
              <a:t>Function</a:t>
            </a:r>
            <a:endParaRPr lang="en-GB" dirty="0">
              <a:solidFill>
                <a:srgbClr val="7030A0"/>
              </a:solidFill>
            </a:endParaRPr>
          </a:p>
        </p:txBody>
      </p:sp>
      <p:sp>
        <p:nvSpPr>
          <p:cNvPr id="7" name="TextBox 6"/>
          <p:cNvSpPr txBox="1"/>
          <p:nvPr/>
        </p:nvSpPr>
        <p:spPr>
          <a:xfrm>
            <a:off x="7079349" y="6444044"/>
            <a:ext cx="594073" cy="369332"/>
          </a:xfrm>
          <a:prstGeom prst="rect">
            <a:avLst/>
          </a:prstGeom>
          <a:noFill/>
        </p:spPr>
        <p:txBody>
          <a:bodyPr wrap="none" rtlCol="0">
            <a:spAutoFit/>
          </a:bodyPr>
          <a:lstStyle/>
          <a:p>
            <a:r>
              <a:rPr lang="en-GB" dirty="0" smtClean="0">
                <a:solidFill>
                  <a:srgbClr val="7030A0"/>
                </a:solidFill>
              </a:rPr>
              <a:t>Cost</a:t>
            </a:r>
            <a:endParaRPr lang="en-GB" dirty="0">
              <a:solidFill>
                <a:srgbClr val="7030A0"/>
              </a:solidFill>
            </a:endParaRPr>
          </a:p>
        </p:txBody>
      </p:sp>
      <p:sp>
        <p:nvSpPr>
          <p:cNvPr id="8" name="TextBox 7"/>
          <p:cNvSpPr txBox="1"/>
          <p:nvPr/>
        </p:nvSpPr>
        <p:spPr>
          <a:xfrm>
            <a:off x="107504" y="2060848"/>
            <a:ext cx="1656184" cy="3539430"/>
          </a:xfrm>
          <a:prstGeom prst="rect">
            <a:avLst/>
          </a:prstGeom>
          <a:noFill/>
        </p:spPr>
        <p:txBody>
          <a:bodyPr wrap="square" rtlCol="0">
            <a:spAutoFit/>
          </a:bodyPr>
          <a:lstStyle/>
          <a:p>
            <a:pPr algn="ctr"/>
            <a:r>
              <a:rPr lang="en-GB" sz="1400" dirty="0" smtClean="0"/>
              <a:t>Function – does it do what it neds to do e.g. does the pen write?</a:t>
            </a:r>
          </a:p>
          <a:p>
            <a:pPr algn="ctr"/>
            <a:endParaRPr lang="en-GB" sz="1400" dirty="0"/>
          </a:p>
          <a:p>
            <a:pPr algn="ctr"/>
            <a:r>
              <a:rPr lang="en-GB" sz="1400" dirty="0" smtClean="0"/>
              <a:t>Form – is it aesthetically pleasing creating a USP e.g. the Ted Baker </a:t>
            </a:r>
            <a:r>
              <a:rPr lang="en-GB" sz="1400" dirty="0"/>
              <a:t>"Oriental Bloom" Touchscreen Pen and </a:t>
            </a:r>
            <a:r>
              <a:rPr lang="en-GB" sz="1400" dirty="0" smtClean="0"/>
              <a:t>Pouch.</a:t>
            </a:r>
          </a:p>
          <a:p>
            <a:pPr algn="ctr"/>
            <a:endParaRPr lang="en-GB" sz="1400" dirty="0"/>
          </a:p>
          <a:p>
            <a:pPr algn="ctr"/>
            <a:endParaRPr lang="en-GB" sz="1400" dirty="0"/>
          </a:p>
          <a:p>
            <a:pPr algn="ct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17" y="5141411"/>
            <a:ext cx="1583829" cy="91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27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Product development</a:t>
            </a:r>
            <a:endParaRPr lang="en-GB" sz="2400" dirty="0"/>
          </a:p>
        </p:txBody>
      </p:sp>
      <p:sp>
        <p:nvSpPr>
          <p:cNvPr id="3" name="Content Placeholder 2"/>
          <p:cNvSpPr>
            <a:spLocks noGrp="1"/>
          </p:cNvSpPr>
          <p:nvPr>
            <p:ph idx="1"/>
          </p:nvPr>
        </p:nvSpPr>
        <p:spPr>
          <a:xfrm>
            <a:off x="1907704" y="1844824"/>
            <a:ext cx="7056784" cy="4824536"/>
          </a:xfrm>
        </p:spPr>
        <p:txBody>
          <a:bodyPr>
            <a:normAutofit fontScale="92500" lnSpcReduction="10000"/>
          </a:bodyPr>
          <a:lstStyle/>
          <a:p>
            <a:pPr lvl="1"/>
            <a:r>
              <a:rPr lang="en-GB" dirty="0" smtClean="0"/>
              <a:t>Function</a:t>
            </a:r>
          </a:p>
          <a:p>
            <a:pPr lvl="2"/>
            <a:r>
              <a:rPr lang="en-GB" dirty="0" smtClean="0"/>
              <a:t>The product or service has to be able to fulfil the primary purpose for which the consumer purchased it e.g. does the pen write? Is the car driveable?</a:t>
            </a:r>
          </a:p>
          <a:p>
            <a:pPr lvl="2"/>
            <a:r>
              <a:rPr lang="en-GB" dirty="0" smtClean="0"/>
              <a:t>There may also be additional features and functions that add value to the basic product e.g. Is the oven self cleaning? Does the nail polish dry quickly?</a:t>
            </a:r>
          </a:p>
          <a:p>
            <a:pPr lvl="1"/>
            <a:r>
              <a:rPr lang="en-GB" dirty="0" smtClean="0"/>
              <a:t>Form</a:t>
            </a:r>
          </a:p>
          <a:p>
            <a:pPr lvl="2"/>
            <a:r>
              <a:rPr lang="en-GB" dirty="0" smtClean="0"/>
              <a:t>The look and the feel of the product, how our senses respond to the product e.g. can a laptop be pleasing to the eye and feel quality when working on it?</a:t>
            </a:r>
          </a:p>
          <a:p>
            <a:pPr lvl="1"/>
            <a:r>
              <a:rPr lang="en-GB" dirty="0" smtClean="0"/>
              <a:t>Cost</a:t>
            </a:r>
          </a:p>
          <a:p>
            <a:pPr lvl="2"/>
            <a:r>
              <a:rPr lang="en-GB" dirty="0" smtClean="0"/>
              <a:t>Whether or not it is possible to provide the good or service within a budget or at a cost point that will still allow the business to make a profit</a:t>
            </a:r>
            <a:endParaRPr lang="en-GB" dirty="0"/>
          </a:p>
        </p:txBody>
      </p:sp>
    </p:spTree>
    <p:extLst>
      <p:ext uri="{BB962C8B-B14F-4D97-AF65-F5344CB8AC3E}">
        <p14:creationId xmlns:p14="http://schemas.microsoft.com/office/powerpoint/2010/main" val="184217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In pairs</a:t>
            </a:r>
            <a:endParaRPr lang="en-GB" sz="2400" dirty="0"/>
          </a:p>
        </p:txBody>
      </p:sp>
      <p:sp>
        <p:nvSpPr>
          <p:cNvPr id="3" name="Content Placeholder 2"/>
          <p:cNvSpPr>
            <a:spLocks noGrp="1"/>
          </p:cNvSpPr>
          <p:nvPr>
            <p:ph idx="1"/>
          </p:nvPr>
        </p:nvSpPr>
        <p:spPr>
          <a:xfrm>
            <a:off x="1907704" y="1772816"/>
            <a:ext cx="6984776" cy="4536504"/>
          </a:xfrm>
        </p:spPr>
        <p:txBody>
          <a:bodyPr>
            <a:normAutofit/>
          </a:bodyPr>
          <a:lstStyle/>
          <a:p>
            <a:r>
              <a:rPr lang="en-GB" dirty="0" smtClean="0"/>
              <a:t>Write a list of 10 of your favourite products</a:t>
            </a:r>
          </a:p>
          <a:p>
            <a:r>
              <a:rPr lang="en-GB" dirty="0" smtClean="0"/>
              <a:t>Place each one in the triangle to show which element of the product design is most important to you</a:t>
            </a:r>
          </a:p>
        </p:txBody>
      </p:sp>
      <p:sp>
        <p:nvSpPr>
          <p:cNvPr id="4" name="Isosceles Triangle 3"/>
          <p:cNvSpPr/>
          <p:nvPr/>
        </p:nvSpPr>
        <p:spPr>
          <a:xfrm>
            <a:off x="2987824" y="3573016"/>
            <a:ext cx="4608512" cy="2880320"/>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44008" y="3275692"/>
            <a:ext cx="1872208" cy="369332"/>
          </a:xfrm>
          <a:prstGeom prst="rect">
            <a:avLst/>
          </a:prstGeom>
          <a:noFill/>
        </p:spPr>
        <p:txBody>
          <a:bodyPr wrap="square" rtlCol="0">
            <a:spAutoFit/>
          </a:bodyPr>
          <a:lstStyle/>
          <a:p>
            <a:r>
              <a:rPr lang="en-GB" dirty="0" smtClean="0">
                <a:solidFill>
                  <a:srgbClr val="7030A0"/>
                </a:solidFill>
              </a:rPr>
              <a:t>Form</a:t>
            </a:r>
            <a:endParaRPr lang="en-GB" dirty="0">
              <a:solidFill>
                <a:srgbClr val="7030A0"/>
              </a:solidFill>
            </a:endParaRPr>
          </a:p>
        </p:txBody>
      </p:sp>
      <p:sp>
        <p:nvSpPr>
          <p:cNvPr id="6" name="TextBox 5"/>
          <p:cNvSpPr txBox="1"/>
          <p:nvPr/>
        </p:nvSpPr>
        <p:spPr>
          <a:xfrm>
            <a:off x="2905813" y="6444044"/>
            <a:ext cx="2376264" cy="369332"/>
          </a:xfrm>
          <a:prstGeom prst="rect">
            <a:avLst/>
          </a:prstGeom>
          <a:noFill/>
        </p:spPr>
        <p:txBody>
          <a:bodyPr wrap="square" rtlCol="0">
            <a:spAutoFit/>
          </a:bodyPr>
          <a:lstStyle/>
          <a:p>
            <a:r>
              <a:rPr lang="en-GB" dirty="0" smtClean="0">
                <a:solidFill>
                  <a:srgbClr val="7030A0"/>
                </a:solidFill>
              </a:rPr>
              <a:t>Function</a:t>
            </a:r>
            <a:endParaRPr lang="en-GB" dirty="0">
              <a:solidFill>
                <a:srgbClr val="7030A0"/>
              </a:solidFill>
            </a:endParaRPr>
          </a:p>
        </p:txBody>
      </p:sp>
      <p:sp>
        <p:nvSpPr>
          <p:cNvPr id="7" name="TextBox 6"/>
          <p:cNvSpPr txBox="1"/>
          <p:nvPr/>
        </p:nvSpPr>
        <p:spPr>
          <a:xfrm>
            <a:off x="7079349" y="6444044"/>
            <a:ext cx="594073" cy="369332"/>
          </a:xfrm>
          <a:prstGeom prst="rect">
            <a:avLst/>
          </a:prstGeom>
          <a:noFill/>
        </p:spPr>
        <p:txBody>
          <a:bodyPr wrap="none" rtlCol="0">
            <a:spAutoFit/>
          </a:bodyPr>
          <a:lstStyle/>
          <a:p>
            <a:r>
              <a:rPr lang="en-GB" dirty="0" smtClean="0">
                <a:solidFill>
                  <a:srgbClr val="7030A0"/>
                </a:solidFill>
              </a:rPr>
              <a:t>Cost</a:t>
            </a:r>
            <a:endParaRPr lang="en-GB" dirty="0">
              <a:solidFill>
                <a:srgbClr val="7030A0"/>
              </a:solidFill>
            </a:endParaRPr>
          </a:p>
        </p:txBody>
      </p:sp>
      <p:sp>
        <p:nvSpPr>
          <p:cNvPr id="8" name="TextBox 7"/>
          <p:cNvSpPr txBox="1"/>
          <p:nvPr/>
        </p:nvSpPr>
        <p:spPr>
          <a:xfrm>
            <a:off x="0" y="2204864"/>
            <a:ext cx="1763688" cy="1754326"/>
          </a:xfrm>
          <a:prstGeom prst="rect">
            <a:avLst/>
          </a:prstGeom>
          <a:noFill/>
        </p:spPr>
        <p:txBody>
          <a:bodyPr wrap="square" rtlCol="0">
            <a:spAutoFit/>
          </a:bodyPr>
          <a:lstStyle/>
          <a:p>
            <a:r>
              <a:rPr lang="en-GB" dirty="0" smtClean="0"/>
              <a:t>Are there any products that are bought just based on:</a:t>
            </a:r>
          </a:p>
          <a:p>
            <a:pPr marL="285750" indent="-285750">
              <a:buFont typeface="Arial" panose="020B0604020202020204" pitchFamily="34" charset="0"/>
              <a:buChar char="•"/>
            </a:pPr>
            <a:r>
              <a:rPr lang="en-GB" dirty="0" smtClean="0"/>
              <a:t>Form</a:t>
            </a:r>
          </a:p>
          <a:p>
            <a:pPr marL="285750" indent="-285750">
              <a:buFont typeface="Arial" panose="020B0604020202020204" pitchFamily="34" charset="0"/>
              <a:buChar char="•"/>
            </a:pPr>
            <a:r>
              <a:rPr lang="en-GB" dirty="0" smtClean="0"/>
              <a:t>Function?</a:t>
            </a:r>
            <a:endParaRPr lang="en-GB" dirty="0"/>
          </a:p>
        </p:txBody>
      </p:sp>
    </p:spTree>
    <p:extLst>
      <p:ext uri="{BB962C8B-B14F-4D97-AF65-F5344CB8AC3E}">
        <p14:creationId xmlns:p14="http://schemas.microsoft.com/office/powerpoint/2010/main" val="1052651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Activity</a:t>
            </a:r>
            <a:endParaRPr lang="en-GB" sz="2400" dirty="0"/>
          </a:p>
        </p:txBody>
      </p:sp>
      <p:grpSp>
        <p:nvGrpSpPr>
          <p:cNvPr id="4" name="Group 3"/>
          <p:cNvGrpSpPr/>
          <p:nvPr/>
        </p:nvGrpSpPr>
        <p:grpSpPr>
          <a:xfrm>
            <a:off x="1979712" y="1803925"/>
            <a:ext cx="6979468" cy="4143872"/>
            <a:chOff x="1907704" y="149225"/>
            <a:chExt cx="6979468" cy="4143872"/>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49225"/>
              <a:ext cx="2808312" cy="209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27984" y="2240869"/>
              <a:ext cx="2736304" cy="1754326"/>
            </a:xfrm>
            <a:prstGeom prst="rect">
              <a:avLst/>
            </a:prstGeom>
            <a:noFill/>
          </p:spPr>
          <p:txBody>
            <a:bodyPr wrap="square" rtlCol="0">
              <a:spAutoFit/>
            </a:bodyPr>
            <a:lstStyle/>
            <a:p>
              <a:r>
                <a:rPr lang="en-GB" dirty="0" smtClean="0"/>
                <a:t>Write a list of the features and form of this product.</a:t>
              </a:r>
            </a:p>
            <a:p>
              <a:endParaRPr lang="en-GB" dirty="0"/>
            </a:p>
            <a:p>
              <a:r>
                <a:rPr lang="en-GB" dirty="0" smtClean="0"/>
                <a:t>How does it differ from Robinsons’ traditional squash?</a:t>
              </a:r>
              <a:endParaRPr lang="en-GB"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88641"/>
              <a:ext cx="150686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3635896" y="2348880"/>
              <a:ext cx="792088"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192180" y="3501008"/>
              <a:ext cx="972108" cy="2216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195736" y="6093296"/>
            <a:ext cx="6480720" cy="369332"/>
          </a:xfrm>
          <a:prstGeom prst="rect">
            <a:avLst/>
          </a:prstGeom>
          <a:noFill/>
        </p:spPr>
        <p:txBody>
          <a:bodyPr wrap="square" rtlCol="0">
            <a:spAutoFit/>
          </a:bodyPr>
          <a:lstStyle/>
          <a:p>
            <a:pPr algn="ctr"/>
            <a:r>
              <a:rPr lang="en-GB" dirty="0" smtClean="0"/>
              <a:t>Why might these changes have been made?</a:t>
            </a:r>
            <a:endParaRPr lang="en-GB" dirty="0"/>
          </a:p>
        </p:txBody>
      </p:sp>
      <p:sp>
        <p:nvSpPr>
          <p:cNvPr id="11" name="Action Button: Movie 10">
            <a:hlinkClick r:id="rId5" highlightClick="1"/>
          </p:cNvPr>
          <p:cNvSpPr/>
          <p:nvPr/>
        </p:nvSpPr>
        <p:spPr>
          <a:xfrm>
            <a:off x="251520" y="2204864"/>
            <a:ext cx="1224136" cy="93610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5480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Packaging*</a:t>
            </a:r>
            <a:endParaRPr lang="en-GB" sz="2400" dirty="0"/>
          </a:p>
        </p:txBody>
      </p:sp>
      <p:sp>
        <p:nvSpPr>
          <p:cNvPr id="3" name="Content Placeholder 2"/>
          <p:cNvSpPr>
            <a:spLocks noGrp="1"/>
          </p:cNvSpPr>
          <p:nvPr>
            <p:ph idx="1"/>
          </p:nvPr>
        </p:nvSpPr>
        <p:spPr>
          <a:xfrm>
            <a:off x="1907704" y="1772816"/>
            <a:ext cx="7200800" cy="4608512"/>
          </a:xfrm>
        </p:spPr>
        <p:txBody>
          <a:bodyPr>
            <a:normAutofit fontScale="92500"/>
          </a:bodyPr>
          <a:lstStyle/>
          <a:p>
            <a:pPr>
              <a:spcBef>
                <a:spcPts val="0"/>
              </a:spcBef>
            </a:pPr>
            <a:r>
              <a:rPr lang="en-GB" dirty="0" smtClean="0"/>
              <a:t>Packaging is the way a good is wrapped</a:t>
            </a:r>
          </a:p>
          <a:p>
            <a:pPr>
              <a:spcBef>
                <a:spcPts val="0"/>
              </a:spcBef>
            </a:pPr>
            <a:r>
              <a:rPr lang="en-GB" dirty="0" smtClean="0"/>
              <a:t>However, it is also the way a good is presented to potential buyers and can therefore influence buying decisions</a:t>
            </a:r>
          </a:p>
          <a:p>
            <a:pPr>
              <a:spcBef>
                <a:spcPts val="0"/>
              </a:spcBef>
            </a:pPr>
            <a:r>
              <a:rPr lang="en-GB" dirty="0" smtClean="0"/>
              <a:t>Aspects of packaging include:</a:t>
            </a:r>
          </a:p>
          <a:p>
            <a:pPr lvl="1">
              <a:spcBef>
                <a:spcPts val="0"/>
              </a:spcBef>
            </a:pPr>
            <a:r>
              <a:rPr lang="en-GB" dirty="0" smtClean="0"/>
              <a:t>Product descriptions, images and contents e.g. ingredients</a:t>
            </a:r>
          </a:p>
          <a:p>
            <a:pPr lvl="1">
              <a:spcBef>
                <a:spcPts val="0"/>
              </a:spcBef>
            </a:pPr>
            <a:r>
              <a:rPr lang="en-GB" dirty="0" smtClean="0"/>
              <a:t>Portrays an image e.g. luxury or health</a:t>
            </a:r>
          </a:p>
          <a:p>
            <a:pPr lvl="1">
              <a:spcBef>
                <a:spcPts val="0"/>
              </a:spcBef>
            </a:pPr>
            <a:r>
              <a:rPr lang="en-GB" dirty="0" smtClean="0"/>
              <a:t>Warnings and safety information e.g. may include nuts</a:t>
            </a:r>
          </a:p>
          <a:p>
            <a:pPr lvl="1">
              <a:spcBef>
                <a:spcPts val="0"/>
              </a:spcBef>
            </a:pPr>
            <a:r>
              <a:rPr lang="en-GB" dirty="0" smtClean="0"/>
              <a:t>Safety e.g. child proof caps on potentially dangerous products such as bleach</a:t>
            </a:r>
          </a:p>
          <a:p>
            <a:pPr lvl="1">
              <a:spcBef>
                <a:spcPts val="0"/>
              </a:spcBef>
            </a:pPr>
            <a:r>
              <a:rPr lang="en-GB" dirty="0" smtClean="0"/>
              <a:t>Hygiene and protection</a:t>
            </a:r>
          </a:p>
          <a:p>
            <a:pPr lvl="1">
              <a:spcBef>
                <a:spcPts val="0"/>
              </a:spcBef>
            </a:pPr>
            <a:r>
              <a:rPr lang="en-GB" dirty="0" smtClean="0"/>
              <a:t>Promotional offers</a:t>
            </a:r>
          </a:p>
          <a:p>
            <a:pPr lvl="1">
              <a:spcBef>
                <a:spcPts val="0"/>
              </a:spcBef>
            </a:pPr>
            <a:r>
              <a:rPr lang="en-GB" dirty="0" smtClean="0"/>
              <a:t>Unique selling points</a:t>
            </a:r>
          </a:p>
          <a:p>
            <a:pPr lvl="1">
              <a:spcBef>
                <a:spcPts val="0"/>
              </a:spcBef>
            </a:pPr>
            <a:r>
              <a:rPr lang="en-GB" dirty="0" smtClean="0"/>
              <a:t>Environmental concerns e.g. steps to reduce excess packaging or to recycle</a:t>
            </a:r>
          </a:p>
          <a:p>
            <a:pPr>
              <a:spcBef>
                <a:spcPts val="0"/>
              </a:spcBef>
            </a:pPr>
            <a:r>
              <a:rPr lang="en-GB" dirty="0" smtClean="0"/>
              <a:t>Packaging can be governed by legislation</a:t>
            </a:r>
            <a:endParaRPr lang="en-GB" dirty="0"/>
          </a:p>
        </p:txBody>
      </p:sp>
      <p:sp>
        <p:nvSpPr>
          <p:cNvPr id="4" name="Action Button: Document 3">
            <a:hlinkClick r:id="rId3" highlightClick="1"/>
          </p:cNvPr>
          <p:cNvSpPr/>
          <p:nvPr/>
        </p:nvSpPr>
        <p:spPr>
          <a:xfrm>
            <a:off x="683568" y="2636912"/>
            <a:ext cx="576064" cy="864096"/>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0" y="3717032"/>
            <a:ext cx="1763688" cy="523220"/>
          </a:xfrm>
          <a:prstGeom prst="rect">
            <a:avLst/>
          </a:prstGeom>
          <a:noFill/>
        </p:spPr>
        <p:txBody>
          <a:bodyPr wrap="square" rtlCol="0">
            <a:spAutoFit/>
          </a:bodyPr>
          <a:lstStyle/>
          <a:p>
            <a:pPr algn="ctr"/>
            <a:r>
              <a:rPr lang="en-GB" sz="1400" dirty="0" smtClean="0"/>
              <a:t>Can packaging create  USP?</a:t>
            </a:r>
            <a:endParaRPr lang="en-GB" sz="1400" dirty="0"/>
          </a:p>
        </p:txBody>
      </p:sp>
      <p:sp>
        <p:nvSpPr>
          <p:cNvPr id="6" name="Action Button: Document 5">
            <a:hlinkClick r:id="rId4" highlightClick="1"/>
          </p:cNvPr>
          <p:cNvSpPr/>
          <p:nvPr/>
        </p:nvSpPr>
        <p:spPr>
          <a:xfrm>
            <a:off x="755576" y="4941168"/>
            <a:ext cx="504056" cy="72008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0" y="5877272"/>
            <a:ext cx="1835696" cy="523220"/>
          </a:xfrm>
          <a:prstGeom prst="rect">
            <a:avLst/>
          </a:prstGeom>
          <a:noFill/>
        </p:spPr>
        <p:txBody>
          <a:bodyPr wrap="square" rtlCol="0">
            <a:spAutoFit/>
          </a:bodyPr>
          <a:lstStyle/>
          <a:p>
            <a:pPr algn="ctr"/>
            <a:r>
              <a:rPr lang="en-GB" sz="1400" dirty="0" smtClean="0"/>
              <a:t>Should tobacco packaging be plain?</a:t>
            </a:r>
            <a:endParaRPr lang="en-GB" sz="1400" dirty="0"/>
          </a:p>
        </p:txBody>
      </p:sp>
    </p:spTree>
    <p:extLst>
      <p:ext uri="{BB962C8B-B14F-4D97-AF65-F5344CB8AC3E}">
        <p14:creationId xmlns:p14="http://schemas.microsoft.com/office/powerpoint/2010/main" val="2625824237"/>
      </p:ext>
    </p:extLst>
  </p:cSld>
  <p:clrMapOvr>
    <a:masterClrMapping/>
  </p:clrMapOvr>
</p:sld>
</file>

<file path=ppt/theme/theme1.xml><?xml version="1.0" encoding="utf-8"?>
<a:theme xmlns:a="http://schemas.openxmlformats.org/drawingml/2006/main" name="Mod">
  <a:themeElements>
    <a:clrScheme name="Custom 1">
      <a:dk1>
        <a:srgbClr val="000000"/>
      </a:dk1>
      <a:lt1>
        <a:srgbClr val="FFFFFF"/>
      </a:lt1>
      <a:dk2>
        <a:srgbClr val="FEDD61"/>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5162</TotalTime>
  <Words>3056</Words>
  <Application>Microsoft Office PowerPoint</Application>
  <PresentationFormat>On-screen Show (4:3)</PresentationFormat>
  <Paragraphs>385</Paragraphs>
  <Slides>38</Slides>
  <Notes>25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Mod</vt:lpstr>
      <vt:lpstr>Marketing mix</vt:lpstr>
      <vt:lpstr>Marketing mix</vt:lpstr>
      <vt:lpstr>the marketing mix </vt:lpstr>
      <vt:lpstr>Product </vt:lpstr>
      <vt:lpstr>Product development</vt:lpstr>
      <vt:lpstr>Product development</vt:lpstr>
      <vt:lpstr>In pairs</vt:lpstr>
      <vt:lpstr>Activity</vt:lpstr>
      <vt:lpstr>Packaging*</vt:lpstr>
      <vt:lpstr>Branding</vt:lpstr>
      <vt:lpstr>Types of branding</vt:lpstr>
      <vt:lpstr>The benefits of a strong brand</vt:lpstr>
      <vt:lpstr>Ways to build a brand</vt:lpstr>
      <vt:lpstr>In Pairs</vt:lpstr>
      <vt:lpstr>Price </vt:lpstr>
      <vt:lpstr>  penetration pricing </vt:lpstr>
      <vt:lpstr>Price skimming</vt:lpstr>
      <vt:lpstr>In pairs</vt:lpstr>
      <vt:lpstr>Competitive pricing</vt:lpstr>
      <vt:lpstr>Cost plus</vt:lpstr>
      <vt:lpstr>Promotion </vt:lpstr>
      <vt:lpstr>Promotion</vt:lpstr>
      <vt:lpstr>Promotion</vt:lpstr>
      <vt:lpstr>Promotion</vt:lpstr>
      <vt:lpstr>Promotion</vt:lpstr>
      <vt:lpstr>Promotion</vt:lpstr>
      <vt:lpstr>Promotion</vt:lpstr>
      <vt:lpstr>Place </vt:lpstr>
      <vt:lpstr>Distribution</vt:lpstr>
      <vt:lpstr>Types of distribution channels</vt:lpstr>
      <vt:lpstr>Types of distribution channels</vt:lpstr>
      <vt:lpstr>The extended marketing mix – people, process and physical environment </vt:lpstr>
      <vt:lpstr>people </vt:lpstr>
      <vt:lpstr>People</vt:lpstr>
      <vt:lpstr>Physical environment </vt:lpstr>
      <vt:lpstr>Process </vt:lpstr>
      <vt:lpstr>People, Process, physical environment</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dc:title>
  <dc:creator>Time2Resources</dc:creator>
  <cp:lastModifiedBy>Helen</cp:lastModifiedBy>
  <cp:revision>436</cp:revision>
  <dcterms:created xsi:type="dcterms:W3CDTF">2009-08-01T13:37:35Z</dcterms:created>
  <dcterms:modified xsi:type="dcterms:W3CDTF">2017-02-12T15:00:37Z</dcterms:modified>
</cp:coreProperties>
</file>