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handoutMasterIdLst>
    <p:handoutMasterId r:id="rId15"/>
  </p:handoutMasterIdLst>
  <p:sldIdLst>
    <p:sldId id="256" r:id="rId2"/>
    <p:sldId id="257" r:id="rId3"/>
    <p:sldId id="259" r:id="rId4"/>
    <p:sldId id="260" r:id="rId5"/>
    <p:sldId id="261" r:id="rId6"/>
    <p:sldId id="263" r:id="rId7"/>
    <p:sldId id="264" r:id="rId8"/>
    <p:sldId id="265" r:id="rId9"/>
    <p:sldId id="266" r:id="rId10"/>
    <p:sldId id="267" r:id="rId11"/>
    <p:sldId id="268" r:id="rId12"/>
    <p:sldId id="25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02" y="-7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948925-1686-43E2-9F1F-31A600E0FE56}"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GB"/>
        </a:p>
      </dgm:t>
    </dgm:pt>
    <dgm:pt modelId="{58A96671-3572-4A18-9698-4445A9205086}">
      <dgm:prSet phldrT="[Text]" custT="1"/>
      <dgm:spPr/>
      <dgm:t>
        <a:bodyPr/>
        <a:lstStyle/>
        <a:p>
          <a:r>
            <a:rPr lang="en-GB" sz="1800" dirty="0" smtClean="0"/>
            <a:t>7Ps</a:t>
          </a:r>
          <a:endParaRPr lang="en-GB" sz="1800" dirty="0"/>
        </a:p>
      </dgm:t>
    </dgm:pt>
    <dgm:pt modelId="{09022364-B785-4051-B1C7-C9EF0A69E8E4}" type="parTrans" cxnId="{3CD825E6-00B4-4404-A589-12111D4D005B}">
      <dgm:prSet/>
      <dgm:spPr/>
      <dgm:t>
        <a:bodyPr/>
        <a:lstStyle/>
        <a:p>
          <a:endParaRPr lang="en-GB"/>
        </a:p>
      </dgm:t>
    </dgm:pt>
    <dgm:pt modelId="{88303D2C-421C-44E5-8C1D-E632D354F444}" type="sibTrans" cxnId="{3CD825E6-00B4-4404-A589-12111D4D005B}">
      <dgm:prSet/>
      <dgm:spPr/>
      <dgm:t>
        <a:bodyPr/>
        <a:lstStyle/>
        <a:p>
          <a:endParaRPr lang="en-GB"/>
        </a:p>
      </dgm:t>
    </dgm:pt>
    <dgm:pt modelId="{FF79BCFD-6148-4A6D-BC0D-70970D9DA606}">
      <dgm:prSet phldrT="[Text]"/>
      <dgm:spPr/>
      <dgm:t>
        <a:bodyPr/>
        <a:lstStyle/>
        <a:p>
          <a:endParaRPr lang="en-GB" dirty="0"/>
        </a:p>
      </dgm:t>
    </dgm:pt>
    <dgm:pt modelId="{99462914-895D-447A-9C8D-E644BF534DF4}" type="parTrans" cxnId="{4437648E-1725-4E2F-A1E9-3C2DCFFBC97F}">
      <dgm:prSet/>
      <dgm:spPr/>
      <dgm:t>
        <a:bodyPr/>
        <a:lstStyle/>
        <a:p>
          <a:endParaRPr lang="en-GB"/>
        </a:p>
      </dgm:t>
    </dgm:pt>
    <dgm:pt modelId="{4A41E5F9-2C8C-455C-91CC-FD9D7B3964B6}" type="sibTrans" cxnId="{4437648E-1725-4E2F-A1E9-3C2DCFFBC97F}">
      <dgm:prSet/>
      <dgm:spPr/>
      <dgm:t>
        <a:bodyPr/>
        <a:lstStyle/>
        <a:p>
          <a:endParaRPr lang="en-GB"/>
        </a:p>
      </dgm:t>
    </dgm:pt>
    <dgm:pt modelId="{CA947796-0EDD-4687-B572-88ACBDED05CC}">
      <dgm:prSet phldrT="[Text]"/>
      <dgm:spPr/>
      <dgm:t>
        <a:bodyPr/>
        <a:lstStyle/>
        <a:p>
          <a:endParaRPr lang="en-GB" dirty="0"/>
        </a:p>
      </dgm:t>
    </dgm:pt>
    <dgm:pt modelId="{F00744D6-5DFF-49B4-8DBD-97350E5922B1}" type="parTrans" cxnId="{BD9BAF0A-D3F8-4CA2-81D3-AF2E9D29B74E}">
      <dgm:prSet/>
      <dgm:spPr/>
      <dgm:t>
        <a:bodyPr/>
        <a:lstStyle/>
        <a:p>
          <a:endParaRPr lang="en-GB"/>
        </a:p>
      </dgm:t>
    </dgm:pt>
    <dgm:pt modelId="{D166A36C-8D27-4C27-903C-C7C6B5FCE102}" type="sibTrans" cxnId="{BD9BAF0A-D3F8-4CA2-81D3-AF2E9D29B74E}">
      <dgm:prSet/>
      <dgm:spPr/>
      <dgm:t>
        <a:bodyPr/>
        <a:lstStyle/>
        <a:p>
          <a:endParaRPr lang="en-GB"/>
        </a:p>
      </dgm:t>
    </dgm:pt>
    <dgm:pt modelId="{E60A232F-1507-4989-879A-FB6AA08F7DB0}">
      <dgm:prSet phldrT="[Text]"/>
      <dgm:spPr/>
      <dgm:t>
        <a:bodyPr/>
        <a:lstStyle/>
        <a:p>
          <a:endParaRPr lang="en-GB" dirty="0"/>
        </a:p>
      </dgm:t>
    </dgm:pt>
    <dgm:pt modelId="{8B6E8389-5D53-4C67-A727-5B00FED8E239}" type="parTrans" cxnId="{562AED2E-184F-457C-A08F-EA321E25CE4C}">
      <dgm:prSet/>
      <dgm:spPr/>
      <dgm:t>
        <a:bodyPr/>
        <a:lstStyle/>
        <a:p>
          <a:endParaRPr lang="en-GB"/>
        </a:p>
      </dgm:t>
    </dgm:pt>
    <dgm:pt modelId="{F8AAE093-4717-45B3-9471-F553F3227F79}" type="sibTrans" cxnId="{562AED2E-184F-457C-A08F-EA321E25CE4C}">
      <dgm:prSet/>
      <dgm:spPr/>
      <dgm:t>
        <a:bodyPr/>
        <a:lstStyle/>
        <a:p>
          <a:endParaRPr lang="en-GB"/>
        </a:p>
      </dgm:t>
    </dgm:pt>
    <dgm:pt modelId="{78BD204B-7A95-4771-A09A-8D80C4FCB0D4}">
      <dgm:prSet phldrT="[Text]"/>
      <dgm:spPr/>
      <dgm:t>
        <a:bodyPr/>
        <a:lstStyle/>
        <a:p>
          <a:endParaRPr lang="en-GB" dirty="0"/>
        </a:p>
      </dgm:t>
    </dgm:pt>
    <dgm:pt modelId="{19227EC4-3A3D-4378-9DB3-3E963909C2F6}" type="parTrans" cxnId="{137DAAED-0E5C-4D16-8EF9-77FFE9686167}">
      <dgm:prSet/>
      <dgm:spPr/>
      <dgm:t>
        <a:bodyPr/>
        <a:lstStyle/>
        <a:p>
          <a:endParaRPr lang="en-GB"/>
        </a:p>
      </dgm:t>
    </dgm:pt>
    <dgm:pt modelId="{C51B4E38-D012-4171-9A14-A52D3C04538C}" type="sibTrans" cxnId="{137DAAED-0E5C-4D16-8EF9-77FFE9686167}">
      <dgm:prSet/>
      <dgm:spPr/>
      <dgm:t>
        <a:bodyPr/>
        <a:lstStyle/>
        <a:p>
          <a:endParaRPr lang="en-GB"/>
        </a:p>
      </dgm:t>
    </dgm:pt>
    <dgm:pt modelId="{F861601F-C0B6-43AA-85A3-B4254051F211}">
      <dgm:prSet/>
      <dgm:spPr/>
      <dgm:t>
        <a:bodyPr/>
        <a:lstStyle/>
        <a:p>
          <a:endParaRPr lang="en-GB"/>
        </a:p>
      </dgm:t>
    </dgm:pt>
    <dgm:pt modelId="{400F76EB-4F0E-44D4-B731-B68F77586EED}" type="parTrans" cxnId="{3A8B9F13-9C67-4582-A29D-1F2B124C19BF}">
      <dgm:prSet/>
      <dgm:spPr/>
      <dgm:t>
        <a:bodyPr/>
        <a:lstStyle/>
        <a:p>
          <a:endParaRPr lang="en-GB"/>
        </a:p>
      </dgm:t>
    </dgm:pt>
    <dgm:pt modelId="{41FD418D-28C1-4F84-AE87-FC7185117FD1}" type="sibTrans" cxnId="{3A8B9F13-9C67-4582-A29D-1F2B124C19BF}">
      <dgm:prSet/>
      <dgm:spPr/>
      <dgm:t>
        <a:bodyPr/>
        <a:lstStyle/>
        <a:p>
          <a:endParaRPr lang="en-GB"/>
        </a:p>
      </dgm:t>
    </dgm:pt>
    <dgm:pt modelId="{8EDD3C77-4C44-43F7-82C0-D5B42696F391}">
      <dgm:prSet/>
      <dgm:spPr/>
      <dgm:t>
        <a:bodyPr/>
        <a:lstStyle/>
        <a:p>
          <a:endParaRPr lang="en-GB"/>
        </a:p>
      </dgm:t>
    </dgm:pt>
    <dgm:pt modelId="{84D1D8B5-E429-4A6C-AD00-FC91A51CA31F}" type="parTrans" cxnId="{733B2017-7381-437E-A73E-F754AC82A416}">
      <dgm:prSet/>
      <dgm:spPr/>
      <dgm:t>
        <a:bodyPr/>
        <a:lstStyle/>
        <a:p>
          <a:endParaRPr lang="en-GB"/>
        </a:p>
      </dgm:t>
    </dgm:pt>
    <dgm:pt modelId="{CE671B13-37B8-4ECA-BBC8-DF67A11B812C}" type="sibTrans" cxnId="{733B2017-7381-437E-A73E-F754AC82A416}">
      <dgm:prSet/>
      <dgm:spPr/>
      <dgm:t>
        <a:bodyPr/>
        <a:lstStyle/>
        <a:p>
          <a:endParaRPr lang="en-GB"/>
        </a:p>
      </dgm:t>
    </dgm:pt>
    <dgm:pt modelId="{D584D5E5-09D7-4FD4-AA9E-ACA133D32B8D}">
      <dgm:prSet/>
      <dgm:spPr/>
      <dgm:t>
        <a:bodyPr/>
        <a:lstStyle/>
        <a:p>
          <a:endParaRPr lang="en-GB"/>
        </a:p>
      </dgm:t>
    </dgm:pt>
    <dgm:pt modelId="{BD64ADD6-01ED-43B7-ADFA-F9AE4290ACB0}" type="parTrans" cxnId="{75DDA798-5CEF-414A-BFE6-25E457E5946A}">
      <dgm:prSet/>
      <dgm:spPr/>
      <dgm:t>
        <a:bodyPr/>
        <a:lstStyle/>
        <a:p>
          <a:endParaRPr lang="en-GB"/>
        </a:p>
      </dgm:t>
    </dgm:pt>
    <dgm:pt modelId="{8DA59041-FFF7-476C-8336-2AB1E9CDFFE8}" type="sibTrans" cxnId="{75DDA798-5CEF-414A-BFE6-25E457E5946A}">
      <dgm:prSet/>
      <dgm:spPr/>
      <dgm:t>
        <a:bodyPr/>
        <a:lstStyle/>
        <a:p>
          <a:endParaRPr lang="en-GB"/>
        </a:p>
      </dgm:t>
    </dgm:pt>
    <dgm:pt modelId="{839D3FF2-705D-4579-97D7-40697885D2A8}" type="pres">
      <dgm:prSet presAssocID="{5E948925-1686-43E2-9F1F-31A600E0FE56}" presName="cycle" presStyleCnt="0">
        <dgm:presLayoutVars>
          <dgm:chMax val="1"/>
          <dgm:dir/>
          <dgm:animLvl val="ctr"/>
          <dgm:resizeHandles val="exact"/>
        </dgm:presLayoutVars>
      </dgm:prSet>
      <dgm:spPr/>
      <dgm:t>
        <a:bodyPr/>
        <a:lstStyle/>
        <a:p>
          <a:endParaRPr lang="en-GB"/>
        </a:p>
      </dgm:t>
    </dgm:pt>
    <dgm:pt modelId="{A5533FE1-3666-4E6A-9740-4B8198AE63BF}" type="pres">
      <dgm:prSet presAssocID="{58A96671-3572-4A18-9698-4445A9205086}" presName="centerShape" presStyleLbl="node0" presStyleIdx="0" presStyleCnt="1"/>
      <dgm:spPr/>
      <dgm:t>
        <a:bodyPr/>
        <a:lstStyle/>
        <a:p>
          <a:endParaRPr lang="en-GB"/>
        </a:p>
      </dgm:t>
    </dgm:pt>
    <dgm:pt modelId="{A57802CB-A8E3-4D0E-AFDB-9094898DE462}" type="pres">
      <dgm:prSet presAssocID="{99462914-895D-447A-9C8D-E644BF534DF4}" presName="Name9" presStyleLbl="parChTrans1D2" presStyleIdx="0" presStyleCnt="7"/>
      <dgm:spPr/>
      <dgm:t>
        <a:bodyPr/>
        <a:lstStyle/>
        <a:p>
          <a:endParaRPr lang="en-GB"/>
        </a:p>
      </dgm:t>
    </dgm:pt>
    <dgm:pt modelId="{8609D80E-655D-4449-B33F-81A1BED9BEA1}" type="pres">
      <dgm:prSet presAssocID="{99462914-895D-447A-9C8D-E644BF534DF4}" presName="connTx" presStyleLbl="parChTrans1D2" presStyleIdx="0" presStyleCnt="7"/>
      <dgm:spPr/>
      <dgm:t>
        <a:bodyPr/>
        <a:lstStyle/>
        <a:p>
          <a:endParaRPr lang="en-GB"/>
        </a:p>
      </dgm:t>
    </dgm:pt>
    <dgm:pt modelId="{0940B3BD-C749-44D2-B7E8-3C75674250AD}" type="pres">
      <dgm:prSet presAssocID="{FF79BCFD-6148-4A6D-BC0D-70970D9DA606}" presName="node" presStyleLbl="node1" presStyleIdx="0" presStyleCnt="7">
        <dgm:presLayoutVars>
          <dgm:bulletEnabled val="1"/>
        </dgm:presLayoutVars>
      </dgm:prSet>
      <dgm:spPr/>
      <dgm:t>
        <a:bodyPr/>
        <a:lstStyle/>
        <a:p>
          <a:endParaRPr lang="en-GB"/>
        </a:p>
      </dgm:t>
    </dgm:pt>
    <dgm:pt modelId="{60804394-22BF-4C5E-B8AF-94740A15DCF5}" type="pres">
      <dgm:prSet presAssocID="{400F76EB-4F0E-44D4-B731-B68F77586EED}" presName="Name9" presStyleLbl="parChTrans1D2" presStyleIdx="1" presStyleCnt="7"/>
      <dgm:spPr/>
      <dgm:t>
        <a:bodyPr/>
        <a:lstStyle/>
        <a:p>
          <a:endParaRPr lang="en-GB"/>
        </a:p>
      </dgm:t>
    </dgm:pt>
    <dgm:pt modelId="{8405870A-69B3-4FCA-8381-F1B592B6C85F}" type="pres">
      <dgm:prSet presAssocID="{400F76EB-4F0E-44D4-B731-B68F77586EED}" presName="connTx" presStyleLbl="parChTrans1D2" presStyleIdx="1" presStyleCnt="7"/>
      <dgm:spPr/>
      <dgm:t>
        <a:bodyPr/>
        <a:lstStyle/>
        <a:p>
          <a:endParaRPr lang="en-GB"/>
        </a:p>
      </dgm:t>
    </dgm:pt>
    <dgm:pt modelId="{F4ABEA0B-4EE4-4D09-90BC-F9C823C66AC1}" type="pres">
      <dgm:prSet presAssocID="{F861601F-C0B6-43AA-85A3-B4254051F211}" presName="node" presStyleLbl="node1" presStyleIdx="1" presStyleCnt="7">
        <dgm:presLayoutVars>
          <dgm:bulletEnabled val="1"/>
        </dgm:presLayoutVars>
      </dgm:prSet>
      <dgm:spPr/>
      <dgm:t>
        <a:bodyPr/>
        <a:lstStyle/>
        <a:p>
          <a:endParaRPr lang="en-GB"/>
        </a:p>
      </dgm:t>
    </dgm:pt>
    <dgm:pt modelId="{481C3640-911B-4876-807A-CF21CF75F883}" type="pres">
      <dgm:prSet presAssocID="{84D1D8B5-E429-4A6C-AD00-FC91A51CA31F}" presName="Name9" presStyleLbl="parChTrans1D2" presStyleIdx="2" presStyleCnt="7"/>
      <dgm:spPr/>
      <dgm:t>
        <a:bodyPr/>
        <a:lstStyle/>
        <a:p>
          <a:endParaRPr lang="en-GB"/>
        </a:p>
      </dgm:t>
    </dgm:pt>
    <dgm:pt modelId="{DFF2585D-140B-4D22-933F-D6E6A7220137}" type="pres">
      <dgm:prSet presAssocID="{84D1D8B5-E429-4A6C-AD00-FC91A51CA31F}" presName="connTx" presStyleLbl="parChTrans1D2" presStyleIdx="2" presStyleCnt="7"/>
      <dgm:spPr/>
      <dgm:t>
        <a:bodyPr/>
        <a:lstStyle/>
        <a:p>
          <a:endParaRPr lang="en-GB"/>
        </a:p>
      </dgm:t>
    </dgm:pt>
    <dgm:pt modelId="{C4108342-E329-4259-A1C0-9CDF55AF3766}" type="pres">
      <dgm:prSet presAssocID="{8EDD3C77-4C44-43F7-82C0-D5B42696F391}" presName="node" presStyleLbl="node1" presStyleIdx="2" presStyleCnt="7">
        <dgm:presLayoutVars>
          <dgm:bulletEnabled val="1"/>
        </dgm:presLayoutVars>
      </dgm:prSet>
      <dgm:spPr/>
      <dgm:t>
        <a:bodyPr/>
        <a:lstStyle/>
        <a:p>
          <a:endParaRPr lang="en-GB"/>
        </a:p>
      </dgm:t>
    </dgm:pt>
    <dgm:pt modelId="{39E1BF4D-0606-41AE-926C-53DEE72B6B78}" type="pres">
      <dgm:prSet presAssocID="{BD64ADD6-01ED-43B7-ADFA-F9AE4290ACB0}" presName="Name9" presStyleLbl="parChTrans1D2" presStyleIdx="3" presStyleCnt="7"/>
      <dgm:spPr/>
      <dgm:t>
        <a:bodyPr/>
        <a:lstStyle/>
        <a:p>
          <a:endParaRPr lang="en-GB"/>
        </a:p>
      </dgm:t>
    </dgm:pt>
    <dgm:pt modelId="{E975C970-0BBA-4BDF-AC97-54DCAD3B39FA}" type="pres">
      <dgm:prSet presAssocID="{BD64ADD6-01ED-43B7-ADFA-F9AE4290ACB0}" presName="connTx" presStyleLbl="parChTrans1D2" presStyleIdx="3" presStyleCnt="7"/>
      <dgm:spPr/>
      <dgm:t>
        <a:bodyPr/>
        <a:lstStyle/>
        <a:p>
          <a:endParaRPr lang="en-GB"/>
        </a:p>
      </dgm:t>
    </dgm:pt>
    <dgm:pt modelId="{7EA97478-69F9-403E-B478-42F9D80A99B8}" type="pres">
      <dgm:prSet presAssocID="{D584D5E5-09D7-4FD4-AA9E-ACA133D32B8D}" presName="node" presStyleLbl="node1" presStyleIdx="3" presStyleCnt="7">
        <dgm:presLayoutVars>
          <dgm:bulletEnabled val="1"/>
        </dgm:presLayoutVars>
      </dgm:prSet>
      <dgm:spPr/>
      <dgm:t>
        <a:bodyPr/>
        <a:lstStyle/>
        <a:p>
          <a:endParaRPr lang="en-GB"/>
        </a:p>
      </dgm:t>
    </dgm:pt>
    <dgm:pt modelId="{A5523E64-B69F-415B-950C-91C6B3441EDD}" type="pres">
      <dgm:prSet presAssocID="{F00744D6-5DFF-49B4-8DBD-97350E5922B1}" presName="Name9" presStyleLbl="parChTrans1D2" presStyleIdx="4" presStyleCnt="7"/>
      <dgm:spPr/>
      <dgm:t>
        <a:bodyPr/>
        <a:lstStyle/>
        <a:p>
          <a:endParaRPr lang="en-GB"/>
        </a:p>
      </dgm:t>
    </dgm:pt>
    <dgm:pt modelId="{EC54F5BA-E42C-448B-ADE1-0F0376DB5CFB}" type="pres">
      <dgm:prSet presAssocID="{F00744D6-5DFF-49B4-8DBD-97350E5922B1}" presName="connTx" presStyleLbl="parChTrans1D2" presStyleIdx="4" presStyleCnt="7"/>
      <dgm:spPr/>
      <dgm:t>
        <a:bodyPr/>
        <a:lstStyle/>
        <a:p>
          <a:endParaRPr lang="en-GB"/>
        </a:p>
      </dgm:t>
    </dgm:pt>
    <dgm:pt modelId="{93FCC3AA-22D9-44CA-8059-D0770B2EB2DB}" type="pres">
      <dgm:prSet presAssocID="{CA947796-0EDD-4687-B572-88ACBDED05CC}" presName="node" presStyleLbl="node1" presStyleIdx="4" presStyleCnt="7">
        <dgm:presLayoutVars>
          <dgm:bulletEnabled val="1"/>
        </dgm:presLayoutVars>
      </dgm:prSet>
      <dgm:spPr/>
      <dgm:t>
        <a:bodyPr/>
        <a:lstStyle/>
        <a:p>
          <a:endParaRPr lang="en-GB"/>
        </a:p>
      </dgm:t>
    </dgm:pt>
    <dgm:pt modelId="{AAB7C636-DBF2-4F96-8D21-1900D5323209}" type="pres">
      <dgm:prSet presAssocID="{8B6E8389-5D53-4C67-A727-5B00FED8E239}" presName="Name9" presStyleLbl="parChTrans1D2" presStyleIdx="5" presStyleCnt="7"/>
      <dgm:spPr/>
      <dgm:t>
        <a:bodyPr/>
        <a:lstStyle/>
        <a:p>
          <a:endParaRPr lang="en-GB"/>
        </a:p>
      </dgm:t>
    </dgm:pt>
    <dgm:pt modelId="{2ED50A64-A0DE-43D6-942A-DCF1C7D62A8F}" type="pres">
      <dgm:prSet presAssocID="{8B6E8389-5D53-4C67-A727-5B00FED8E239}" presName="connTx" presStyleLbl="parChTrans1D2" presStyleIdx="5" presStyleCnt="7"/>
      <dgm:spPr/>
      <dgm:t>
        <a:bodyPr/>
        <a:lstStyle/>
        <a:p>
          <a:endParaRPr lang="en-GB"/>
        </a:p>
      </dgm:t>
    </dgm:pt>
    <dgm:pt modelId="{205FFCEA-4F09-452A-A068-F50C8F782515}" type="pres">
      <dgm:prSet presAssocID="{E60A232F-1507-4989-879A-FB6AA08F7DB0}" presName="node" presStyleLbl="node1" presStyleIdx="5" presStyleCnt="7" custRadScaleRad="101936" custRadScaleInc="9861">
        <dgm:presLayoutVars>
          <dgm:bulletEnabled val="1"/>
        </dgm:presLayoutVars>
      </dgm:prSet>
      <dgm:spPr/>
      <dgm:t>
        <a:bodyPr/>
        <a:lstStyle/>
        <a:p>
          <a:endParaRPr lang="en-GB"/>
        </a:p>
      </dgm:t>
    </dgm:pt>
    <dgm:pt modelId="{A6F9D718-114A-438A-B3AF-A94251B4F2CF}" type="pres">
      <dgm:prSet presAssocID="{19227EC4-3A3D-4378-9DB3-3E963909C2F6}" presName="Name9" presStyleLbl="parChTrans1D2" presStyleIdx="6" presStyleCnt="7"/>
      <dgm:spPr/>
      <dgm:t>
        <a:bodyPr/>
        <a:lstStyle/>
        <a:p>
          <a:endParaRPr lang="en-GB"/>
        </a:p>
      </dgm:t>
    </dgm:pt>
    <dgm:pt modelId="{C0A0FCC3-FC87-45F7-AB07-DC7BACC8B735}" type="pres">
      <dgm:prSet presAssocID="{19227EC4-3A3D-4378-9DB3-3E963909C2F6}" presName="connTx" presStyleLbl="parChTrans1D2" presStyleIdx="6" presStyleCnt="7"/>
      <dgm:spPr/>
      <dgm:t>
        <a:bodyPr/>
        <a:lstStyle/>
        <a:p>
          <a:endParaRPr lang="en-GB"/>
        </a:p>
      </dgm:t>
    </dgm:pt>
    <dgm:pt modelId="{18BB8648-5C0E-4C2C-85EA-DDBCD6EE3D47}" type="pres">
      <dgm:prSet presAssocID="{78BD204B-7A95-4771-A09A-8D80C4FCB0D4}" presName="node" presStyleLbl="node1" presStyleIdx="6" presStyleCnt="7" custRadScaleRad="100352" custRadScaleInc="3358">
        <dgm:presLayoutVars>
          <dgm:bulletEnabled val="1"/>
        </dgm:presLayoutVars>
      </dgm:prSet>
      <dgm:spPr/>
      <dgm:t>
        <a:bodyPr/>
        <a:lstStyle/>
        <a:p>
          <a:endParaRPr lang="en-GB"/>
        </a:p>
      </dgm:t>
    </dgm:pt>
  </dgm:ptLst>
  <dgm:cxnLst>
    <dgm:cxn modelId="{C217B924-6C8D-4244-A6F8-6B36AD95095F}" type="presOf" srcId="{8B6E8389-5D53-4C67-A727-5B00FED8E239}" destId="{2ED50A64-A0DE-43D6-942A-DCF1C7D62A8F}" srcOrd="1" destOrd="0" presId="urn:microsoft.com/office/officeart/2005/8/layout/radial1"/>
    <dgm:cxn modelId="{BD9BAF0A-D3F8-4CA2-81D3-AF2E9D29B74E}" srcId="{58A96671-3572-4A18-9698-4445A9205086}" destId="{CA947796-0EDD-4687-B572-88ACBDED05CC}" srcOrd="4" destOrd="0" parTransId="{F00744D6-5DFF-49B4-8DBD-97350E5922B1}" sibTransId="{D166A36C-8D27-4C27-903C-C7C6B5FCE102}"/>
    <dgm:cxn modelId="{B65424DA-CEDA-4B83-BE20-636F3A652A7C}" type="presOf" srcId="{8EDD3C77-4C44-43F7-82C0-D5B42696F391}" destId="{C4108342-E329-4259-A1C0-9CDF55AF3766}" srcOrd="0" destOrd="0" presId="urn:microsoft.com/office/officeart/2005/8/layout/radial1"/>
    <dgm:cxn modelId="{137DAAED-0E5C-4D16-8EF9-77FFE9686167}" srcId="{58A96671-3572-4A18-9698-4445A9205086}" destId="{78BD204B-7A95-4771-A09A-8D80C4FCB0D4}" srcOrd="6" destOrd="0" parTransId="{19227EC4-3A3D-4378-9DB3-3E963909C2F6}" sibTransId="{C51B4E38-D012-4171-9A14-A52D3C04538C}"/>
    <dgm:cxn modelId="{733B2017-7381-437E-A73E-F754AC82A416}" srcId="{58A96671-3572-4A18-9698-4445A9205086}" destId="{8EDD3C77-4C44-43F7-82C0-D5B42696F391}" srcOrd="2" destOrd="0" parTransId="{84D1D8B5-E429-4A6C-AD00-FC91A51CA31F}" sibTransId="{CE671B13-37B8-4ECA-BBC8-DF67A11B812C}"/>
    <dgm:cxn modelId="{86F9D556-37B7-4826-B149-3DF777DA6292}" type="presOf" srcId="{99462914-895D-447A-9C8D-E644BF534DF4}" destId="{A57802CB-A8E3-4D0E-AFDB-9094898DE462}" srcOrd="0" destOrd="0" presId="urn:microsoft.com/office/officeart/2005/8/layout/radial1"/>
    <dgm:cxn modelId="{75DDA798-5CEF-414A-BFE6-25E457E5946A}" srcId="{58A96671-3572-4A18-9698-4445A9205086}" destId="{D584D5E5-09D7-4FD4-AA9E-ACA133D32B8D}" srcOrd="3" destOrd="0" parTransId="{BD64ADD6-01ED-43B7-ADFA-F9AE4290ACB0}" sibTransId="{8DA59041-FFF7-476C-8336-2AB1E9CDFFE8}"/>
    <dgm:cxn modelId="{7FD53ECF-5237-4E2E-933C-194366A2115C}" type="presOf" srcId="{58A96671-3572-4A18-9698-4445A9205086}" destId="{A5533FE1-3666-4E6A-9740-4B8198AE63BF}" srcOrd="0" destOrd="0" presId="urn:microsoft.com/office/officeart/2005/8/layout/radial1"/>
    <dgm:cxn modelId="{562AED2E-184F-457C-A08F-EA321E25CE4C}" srcId="{58A96671-3572-4A18-9698-4445A9205086}" destId="{E60A232F-1507-4989-879A-FB6AA08F7DB0}" srcOrd="5" destOrd="0" parTransId="{8B6E8389-5D53-4C67-A727-5B00FED8E239}" sibTransId="{F8AAE093-4717-45B3-9471-F553F3227F79}"/>
    <dgm:cxn modelId="{A66553DC-073E-4760-B702-ACEFED957A6D}" type="presOf" srcId="{400F76EB-4F0E-44D4-B731-B68F77586EED}" destId="{8405870A-69B3-4FCA-8381-F1B592B6C85F}" srcOrd="1" destOrd="0" presId="urn:microsoft.com/office/officeart/2005/8/layout/radial1"/>
    <dgm:cxn modelId="{490CE402-E6FA-40EC-9543-8E2E409B7636}" type="presOf" srcId="{FF79BCFD-6148-4A6D-BC0D-70970D9DA606}" destId="{0940B3BD-C749-44D2-B7E8-3C75674250AD}" srcOrd="0" destOrd="0" presId="urn:microsoft.com/office/officeart/2005/8/layout/radial1"/>
    <dgm:cxn modelId="{4FE7C606-3717-4E3D-9947-98D036F0043D}" type="presOf" srcId="{5E948925-1686-43E2-9F1F-31A600E0FE56}" destId="{839D3FF2-705D-4579-97D7-40697885D2A8}" srcOrd="0" destOrd="0" presId="urn:microsoft.com/office/officeart/2005/8/layout/radial1"/>
    <dgm:cxn modelId="{BCB80352-0E07-4256-BCA9-013E86D2B3E2}" type="presOf" srcId="{78BD204B-7A95-4771-A09A-8D80C4FCB0D4}" destId="{18BB8648-5C0E-4C2C-85EA-DDBCD6EE3D47}" srcOrd="0" destOrd="0" presId="urn:microsoft.com/office/officeart/2005/8/layout/radial1"/>
    <dgm:cxn modelId="{7553510E-DBA6-47D8-BAAC-92232FB09DDD}" type="presOf" srcId="{19227EC4-3A3D-4378-9DB3-3E963909C2F6}" destId="{C0A0FCC3-FC87-45F7-AB07-DC7BACC8B735}" srcOrd="1" destOrd="0" presId="urn:microsoft.com/office/officeart/2005/8/layout/radial1"/>
    <dgm:cxn modelId="{42A6D0F8-C5DE-4E8B-881C-8CC162D8CF82}" type="presOf" srcId="{8B6E8389-5D53-4C67-A727-5B00FED8E239}" destId="{AAB7C636-DBF2-4F96-8D21-1900D5323209}" srcOrd="0" destOrd="0" presId="urn:microsoft.com/office/officeart/2005/8/layout/radial1"/>
    <dgm:cxn modelId="{4437648E-1725-4E2F-A1E9-3C2DCFFBC97F}" srcId="{58A96671-3572-4A18-9698-4445A9205086}" destId="{FF79BCFD-6148-4A6D-BC0D-70970D9DA606}" srcOrd="0" destOrd="0" parTransId="{99462914-895D-447A-9C8D-E644BF534DF4}" sibTransId="{4A41E5F9-2C8C-455C-91CC-FD9D7B3964B6}"/>
    <dgm:cxn modelId="{3A63C87E-88A7-4BF4-A318-2306EC6B34C4}" type="presOf" srcId="{D584D5E5-09D7-4FD4-AA9E-ACA133D32B8D}" destId="{7EA97478-69F9-403E-B478-42F9D80A99B8}" srcOrd="0" destOrd="0" presId="urn:microsoft.com/office/officeart/2005/8/layout/radial1"/>
    <dgm:cxn modelId="{DA590F6E-5932-4C1F-B1B4-8B90B62EB548}" type="presOf" srcId="{99462914-895D-447A-9C8D-E644BF534DF4}" destId="{8609D80E-655D-4449-B33F-81A1BED9BEA1}" srcOrd="1" destOrd="0" presId="urn:microsoft.com/office/officeart/2005/8/layout/radial1"/>
    <dgm:cxn modelId="{03100251-0D0E-4005-92A6-96E43923DAEB}" type="presOf" srcId="{E60A232F-1507-4989-879A-FB6AA08F7DB0}" destId="{205FFCEA-4F09-452A-A068-F50C8F782515}" srcOrd="0" destOrd="0" presId="urn:microsoft.com/office/officeart/2005/8/layout/radial1"/>
    <dgm:cxn modelId="{338C40E4-CD43-4F5B-A062-D080B18E049A}" type="presOf" srcId="{BD64ADD6-01ED-43B7-ADFA-F9AE4290ACB0}" destId="{39E1BF4D-0606-41AE-926C-53DEE72B6B78}" srcOrd="0" destOrd="0" presId="urn:microsoft.com/office/officeart/2005/8/layout/radial1"/>
    <dgm:cxn modelId="{F27A1C80-55F8-430D-A173-3B3889F1439E}" type="presOf" srcId="{19227EC4-3A3D-4378-9DB3-3E963909C2F6}" destId="{A6F9D718-114A-438A-B3AF-A94251B4F2CF}" srcOrd="0" destOrd="0" presId="urn:microsoft.com/office/officeart/2005/8/layout/radial1"/>
    <dgm:cxn modelId="{44DCB8EC-CDF8-476C-ACF7-5FA3257E90FB}" type="presOf" srcId="{CA947796-0EDD-4687-B572-88ACBDED05CC}" destId="{93FCC3AA-22D9-44CA-8059-D0770B2EB2DB}" srcOrd="0" destOrd="0" presId="urn:microsoft.com/office/officeart/2005/8/layout/radial1"/>
    <dgm:cxn modelId="{C46D94A0-C10E-4D8B-B3F1-4EC12050BE67}" type="presOf" srcId="{F00744D6-5DFF-49B4-8DBD-97350E5922B1}" destId="{A5523E64-B69F-415B-950C-91C6B3441EDD}" srcOrd="0" destOrd="0" presId="urn:microsoft.com/office/officeart/2005/8/layout/radial1"/>
    <dgm:cxn modelId="{695B8FF8-79C5-4A34-A7D1-87BB0157965A}" type="presOf" srcId="{F00744D6-5DFF-49B4-8DBD-97350E5922B1}" destId="{EC54F5BA-E42C-448B-ADE1-0F0376DB5CFB}" srcOrd="1" destOrd="0" presId="urn:microsoft.com/office/officeart/2005/8/layout/radial1"/>
    <dgm:cxn modelId="{0CECE250-68F5-4A7C-9C04-FCB629A43126}" type="presOf" srcId="{F861601F-C0B6-43AA-85A3-B4254051F211}" destId="{F4ABEA0B-4EE4-4D09-90BC-F9C823C66AC1}" srcOrd="0" destOrd="0" presId="urn:microsoft.com/office/officeart/2005/8/layout/radial1"/>
    <dgm:cxn modelId="{3CD825E6-00B4-4404-A589-12111D4D005B}" srcId="{5E948925-1686-43E2-9F1F-31A600E0FE56}" destId="{58A96671-3572-4A18-9698-4445A9205086}" srcOrd="0" destOrd="0" parTransId="{09022364-B785-4051-B1C7-C9EF0A69E8E4}" sibTransId="{88303D2C-421C-44E5-8C1D-E632D354F444}"/>
    <dgm:cxn modelId="{E9D68422-09B2-442B-AE19-CB1534EE3350}" type="presOf" srcId="{400F76EB-4F0E-44D4-B731-B68F77586EED}" destId="{60804394-22BF-4C5E-B8AF-94740A15DCF5}" srcOrd="0" destOrd="0" presId="urn:microsoft.com/office/officeart/2005/8/layout/radial1"/>
    <dgm:cxn modelId="{3A8B9F13-9C67-4582-A29D-1F2B124C19BF}" srcId="{58A96671-3572-4A18-9698-4445A9205086}" destId="{F861601F-C0B6-43AA-85A3-B4254051F211}" srcOrd="1" destOrd="0" parTransId="{400F76EB-4F0E-44D4-B731-B68F77586EED}" sibTransId="{41FD418D-28C1-4F84-AE87-FC7185117FD1}"/>
    <dgm:cxn modelId="{A58875F7-9BB0-4DF2-AA01-BCB302F75AB1}" type="presOf" srcId="{BD64ADD6-01ED-43B7-ADFA-F9AE4290ACB0}" destId="{E975C970-0BBA-4BDF-AC97-54DCAD3B39FA}" srcOrd="1" destOrd="0" presId="urn:microsoft.com/office/officeart/2005/8/layout/radial1"/>
    <dgm:cxn modelId="{C0B930E1-0FC3-4A95-9021-8888295A9818}" type="presOf" srcId="{84D1D8B5-E429-4A6C-AD00-FC91A51CA31F}" destId="{481C3640-911B-4876-807A-CF21CF75F883}" srcOrd="0" destOrd="0" presId="urn:microsoft.com/office/officeart/2005/8/layout/radial1"/>
    <dgm:cxn modelId="{2AE66198-FB77-440A-BF13-AE254E219ABC}" type="presOf" srcId="{84D1D8B5-E429-4A6C-AD00-FC91A51CA31F}" destId="{DFF2585D-140B-4D22-933F-D6E6A7220137}" srcOrd="1" destOrd="0" presId="urn:microsoft.com/office/officeart/2005/8/layout/radial1"/>
    <dgm:cxn modelId="{B8D5FEF0-9277-459A-A1F1-A9918C7E0C3D}" type="presParOf" srcId="{839D3FF2-705D-4579-97D7-40697885D2A8}" destId="{A5533FE1-3666-4E6A-9740-4B8198AE63BF}" srcOrd="0" destOrd="0" presId="urn:microsoft.com/office/officeart/2005/8/layout/radial1"/>
    <dgm:cxn modelId="{860F6DDD-623E-4451-9763-2D05EEAFFE90}" type="presParOf" srcId="{839D3FF2-705D-4579-97D7-40697885D2A8}" destId="{A57802CB-A8E3-4D0E-AFDB-9094898DE462}" srcOrd="1" destOrd="0" presId="urn:microsoft.com/office/officeart/2005/8/layout/radial1"/>
    <dgm:cxn modelId="{19FE4A85-B321-4549-96DB-43D6A9A9E2A7}" type="presParOf" srcId="{A57802CB-A8E3-4D0E-AFDB-9094898DE462}" destId="{8609D80E-655D-4449-B33F-81A1BED9BEA1}" srcOrd="0" destOrd="0" presId="urn:microsoft.com/office/officeart/2005/8/layout/radial1"/>
    <dgm:cxn modelId="{AC7B52A5-8163-4069-909B-F687E1A03C1C}" type="presParOf" srcId="{839D3FF2-705D-4579-97D7-40697885D2A8}" destId="{0940B3BD-C749-44D2-B7E8-3C75674250AD}" srcOrd="2" destOrd="0" presId="urn:microsoft.com/office/officeart/2005/8/layout/radial1"/>
    <dgm:cxn modelId="{2D689E6E-5E64-40C8-B2DE-5E5424FD83C6}" type="presParOf" srcId="{839D3FF2-705D-4579-97D7-40697885D2A8}" destId="{60804394-22BF-4C5E-B8AF-94740A15DCF5}" srcOrd="3" destOrd="0" presId="urn:microsoft.com/office/officeart/2005/8/layout/radial1"/>
    <dgm:cxn modelId="{0F8FF609-5B82-4007-B7D7-B4D38783D067}" type="presParOf" srcId="{60804394-22BF-4C5E-B8AF-94740A15DCF5}" destId="{8405870A-69B3-4FCA-8381-F1B592B6C85F}" srcOrd="0" destOrd="0" presId="urn:microsoft.com/office/officeart/2005/8/layout/radial1"/>
    <dgm:cxn modelId="{F6A7BA75-0D33-4659-ACE4-A3FD7EC79C05}" type="presParOf" srcId="{839D3FF2-705D-4579-97D7-40697885D2A8}" destId="{F4ABEA0B-4EE4-4D09-90BC-F9C823C66AC1}" srcOrd="4" destOrd="0" presId="urn:microsoft.com/office/officeart/2005/8/layout/radial1"/>
    <dgm:cxn modelId="{0C7F8922-7F53-465A-921A-038F53FB0C7B}" type="presParOf" srcId="{839D3FF2-705D-4579-97D7-40697885D2A8}" destId="{481C3640-911B-4876-807A-CF21CF75F883}" srcOrd="5" destOrd="0" presId="urn:microsoft.com/office/officeart/2005/8/layout/radial1"/>
    <dgm:cxn modelId="{453851FF-491D-4C4A-A879-50FAD559F55B}" type="presParOf" srcId="{481C3640-911B-4876-807A-CF21CF75F883}" destId="{DFF2585D-140B-4D22-933F-D6E6A7220137}" srcOrd="0" destOrd="0" presId="urn:microsoft.com/office/officeart/2005/8/layout/radial1"/>
    <dgm:cxn modelId="{95B3A0DF-9347-4E30-A823-11A005CF53AC}" type="presParOf" srcId="{839D3FF2-705D-4579-97D7-40697885D2A8}" destId="{C4108342-E329-4259-A1C0-9CDF55AF3766}" srcOrd="6" destOrd="0" presId="urn:microsoft.com/office/officeart/2005/8/layout/radial1"/>
    <dgm:cxn modelId="{5A185C1B-FE48-4614-AB61-82DC77C827D8}" type="presParOf" srcId="{839D3FF2-705D-4579-97D7-40697885D2A8}" destId="{39E1BF4D-0606-41AE-926C-53DEE72B6B78}" srcOrd="7" destOrd="0" presId="urn:microsoft.com/office/officeart/2005/8/layout/radial1"/>
    <dgm:cxn modelId="{5052C73C-7775-4126-A8F1-7954F57B6378}" type="presParOf" srcId="{39E1BF4D-0606-41AE-926C-53DEE72B6B78}" destId="{E975C970-0BBA-4BDF-AC97-54DCAD3B39FA}" srcOrd="0" destOrd="0" presId="urn:microsoft.com/office/officeart/2005/8/layout/radial1"/>
    <dgm:cxn modelId="{D7B7433E-3C7D-4ABF-88FD-226126470CF5}" type="presParOf" srcId="{839D3FF2-705D-4579-97D7-40697885D2A8}" destId="{7EA97478-69F9-403E-B478-42F9D80A99B8}" srcOrd="8" destOrd="0" presId="urn:microsoft.com/office/officeart/2005/8/layout/radial1"/>
    <dgm:cxn modelId="{DC09B531-FBCA-4F92-822D-1E9CB645EEED}" type="presParOf" srcId="{839D3FF2-705D-4579-97D7-40697885D2A8}" destId="{A5523E64-B69F-415B-950C-91C6B3441EDD}" srcOrd="9" destOrd="0" presId="urn:microsoft.com/office/officeart/2005/8/layout/radial1"/>
    <dgm:cxn modelId="{17413289-5E4F-4B24-B24F-AAD3FA83E357}" type="presParOf" srcId="{A5523E64-B69F-415B-950C-91C6B3441EDD}" destId="{EC54F5BA-E42C-448B-ADE1-0F0376DB5CFB}" srcOrd="0" destOrd="0" presId="urn:microsoft.com/office/officeart/2005/8/layout/radial1"/>
    <dgm:cxn modelId="{665A8759-1A0F-4538-8BA9-D405218E1ED4}" type="presParOf" srcId="{839D3FF2-705D-4579-97D7-40697885D2A8}" destId="{93FCC3AA-22D9-44CA-8059-D0770B2EB2DB}" srcOrd="10" destOrd="0" presId="urn:microsoft.com/office/officeart/2005/8/layout/radial1"/>
    <dgm:cxn modelId="{B6371A9A-DD11-44D5-B953-6B23B11F27DE}" type="presParOf" srcId="{839D3FF2-705D-4579-97D7-40697885D2A8}" destId="{AAB7C636-DBF2-4F96-8D21-1900D5323209}" srcOrd="11" destOrd="0" presId="urn:microsoft.com/office/officeart/2005/8/layout/radial1"/>
    <dgm:cxn modelId="{F6514A83-533C-4C50-8A8D-D064A275F7CA}" type="presParOf" srcId="{AAB7C636-DBF2-4F96-8D21-1900D5323209}" destId="{2ED50A64-A0DE-43D6-942A-DCF1C7D62A8F}" srcOrd="0" destOrd="0" presId="urn:microsoft.com/office/officeart/2005/8/layout/radial1"/>
    <dgm:cxn modelId="{79918202-4A7E-4BDE-B65B-D30E227E7FA3}" type="presParOf" srcId="{839D3FF2-705D-4579-97D7-40697885D2A8}" destId="{205FFCEA-4F09-452A-A068-F50C8F782515}" srcOrd="12" destOrd="0" presId="urn:microsoft.com/office/officeart/2005/8/layout/radial1"/>
    <dgm:cxn modelId="{F625633A-8312-4CCE-9E8D-9DF5436F4647}" type="presParOf" srcId="{839D3FF2-705D-4579-97D7-40697885D2A8}" destId="{A6F9D718-114A-438A-B3AF-A94251B4F2CF}" srcOrd="13" destOrd="0" presId="urn:microsoft.com/office/officeart/2005/8/layout/radial1"/>
    <dgm:cxn modelId="{D605F222-4D2C-4C8F-BDE2-BA9AD621A091}" type="presParOf" srcId="{A6F9D718-114A-438A-B3AF-A94251B4F2CF}" destId="{C0A0FCC3-FC87-45F7-AB07-DC7BACC8B735}" srcOrd="0" destOrd="0" presId="urn:microsoft.com/office/officeart/2005/8/layout/radial1"/>
    <dgm:cxn modelId="{A26A6AE9-0896-4819-AE09-CE10797E9605}" type="presParOf" srcId="{839D3FF2-705D-4579-97D7-40697885D2A8}" destId="{18BB8648-5C0E-4C2C-85EA-DDBCD6EE3D47}" srcOrd="1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533FE1-3666-4E6A-9740-4B8198AE63BF}">
      <dsp:nvSpPr>
        <dsp:cNvPr id="0" name=""/>
        <dsp:cNvSpPr/>
      </dsp:nvSpPr>
      <dsp:spPr>
        <a:xfrm>
          <a:off x="2521148" y="1583408"/>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7Ps</a:t>
          </a:r>
          <a:endParaRPr lang="en-GB" sz="1800" kern="1200" dirty="0"/>
        </a:p>
      </dsp:txBody>
      <dsp:txXfrm>
        <a:off x="2675459" y="1737719"/>
        <a:ext cx="745081" cy="745081"/>
      </dsp:txXfrm>
    </dsp:sp>
    <dsp:sp modelId="{A57802CB-A8E3-4D0E-AFDB-9094898DE462}">
      <dsp:nvSpPr>
        <dsp:cNvPr id="0" name=""/>
        <dsp:cNvSpPr/>
      </dsp:nvSpPr>
      <dsp:spPr>
        <a:xfrm rot="16200000">
          <a:off x="2784596" y="1304447"/>
          <a:ext cx="526807" cy="31113"/>
        </a:xfrm>
        <a:custGeom>
          <a:avLst/>
          <a:gdLst/>
          <a:ahLst/>
          <a:cxnLst/>
          <a:rect l="0" t="0" r="0" b="0"/>
          <a:pathLst>
            <a:path>
              <a:moveTo>
                <a:pt x="0" y="15556"/>
              </a:moveTo>
              <a:lnTo>
                <a:pt x="526807"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034829" y="1306834"/>
        <a:ext cx="26340" cy="26340"/>
      </dsp:txXfrm>
    </dsp:sp>
    <dsp:sp modelId="{0940B3BD-C749-44D2-B7E8-3C75674250AD}">
      <dsp:nvSpPr>
        <dsp:cNvPr id="0" name=""/>
        <dsp:cNvSpPr/>
      </dsp:nvSpPr>
      <dsp:spPr>
        <a:xfrm>
          <a:off x="2521148" y="2897"/>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dirty="0"/>
        </a:p>
      </dsp:txBody>
      <dsp:txXfrm>
        <a:off x="2675459" y="157208"/>
        <a:ext cx="745081" cy="745081"/>
      </dsp:txXfrm>
    </dsp:sp>
    <dsp:sp modelId="{60804394-22BF-4C5E-B8AF-94740A15DCF5}">
      <dsp:nvSpPr>
        <dsp:cNvPr id="0" name=""/>
        <dsp:cNvSpPr/>
      </dsp:nvSpPr>
      <dsp:spPr>
        <a:xfrm rot="19285714">
          <a:off x="3402442" y="1601987"/>
          <a:ext cx="526807" cy="31113"/>
        </a:xfrm>
        <a:custGeom>
          <a:avLst/>
          <a:gdLst/>
          <a:ahLst/>
          <a:cxnLst/>
          <a:rect l="0" t="0" r="0" b="0"/>
          <a:pathLst>
            <a:path>
              <a:moveTo>
                <a:pt x="0" y="15556"/>
              </a:moveTo>
              <a:lnTo>
                <a:pt x="526807"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652676" y="1604373"/>
        <a:ext cx="26340" cy="26340"/>
      </dsp:txXfrm>
    </dsp:sp>
    <dsp:sp modelId="{F4ABEA0B-4EE4-4D09-90BC-F9C823C66AC1}">
      <dsp:nvSpPr>
        <dsp:cNvPr id="0" name=""/>
        <dsp:cNvSpPr/>
      </dsp:nvSpPr>
      <dsp:spPr>
        <a:xfrm>
          <a:off x="3756841" y="597975"/>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a:p>
      </dsp:txBody>
      <dsp:txXfrm>
        <a:off x="3911152" y="752286"/>
        <a:ext cx="745081" cy="745081"/>
      </dsp:txXfrm>
    </dsp:sp>
    <dsp:sp modelId="{481C3640-911B-4876-807A-CF21CF75F883}">
      <dsp:nvSpPr>
        <dsp:cNvPr id="0" name=""/>
        <dsp:cNvSpPr/>
      </dsp:nvSpPr>
      <dsp:spPr>
        <a:xfrm rot="771429">
          <a:off x="3555038" y="2270551"/>
          <a:ext cx="526807" cy="31113"/>
        </a:xfrm>
        <a:custGeom>
          <a:avLst/>
          <a:gdLst/>
          <a:ahLst/>
          <a:cxnLst/>
          <a:rect l="0" t="0" r="0" b="0"/>
          <a:pathLst>
            <a:path>
              <a:moveTo>
                <a:pt x="0" y="15556"/>
              </a:moveTo>
              <a:lnTo>
                <a:pt x="526807"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805271" y="2272938"/>
        <a:ext cx="26340" cy="26340"/>
      </dsp:txXfrm>
    </dsp:sp>
    <dsp:sp modelId="{C4108342-E329-4259-A1C0-9CDF55AF3766}">
      <dsp:nvSpPr>
        <dsp:cNvPr id="0" name=""/>
        <dsp:cNvSpPr/>
      </dsp:nvSpPr>
      <dsp:spPr>
        <a:xfrm>
          <a:off x="4062032" y="1935105"/>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a:p>
      </dsp:txBody>
      <dsp:txXfrm>
        <a:off x="4216343" y="2089416"/>
        <a:ext cx="745081" cy="745081"/>
      </dsp:txXfrm>
    </dsp:sp>
    <dsp:sp modelId="{39E1BF4D-0606-41AE-926C-53DEE72B6B78}">
      <dsp:nvSpPr>
        <dsp:cNvPr id="0" name=""/>
        <dsp:cNvSpPr/>
      </dsp:nvSpPr>
      <dsp:spPr>
        <a:xfrm rot="3857143">
          <a:off x="3127475" y="2806698"/>
          <a:ext cx="526807" cy="31113"/>
        </a:xfrm>
        <a:custGeom>
          <a:avLst/>
          <a:gdLst/>
          <a:ahLst/>
          <a:cxnLst/>
          <a:rect l="0" t="0" r="0" b="0"/>
          <a:pathLst>
            <a:path>
              <a:moveTo>
                <a:pt x="0" y="15556"/>
              </a:moveTo>
              <a:lnTo>
                <a:pt x="526807"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377708" y="2809085"/>
        <a:ext cx="26340" cy="26340"/>
      </dsp:txXfrm>
    </dsp:sp>
    <dsp:sp modelId="{7EA97478-69F9-403E-B478-42F9D80A99B8}">
      <dsp:nvSpPr>
        <dsp:cNvPr id="0" name=""/>
        <dsp:cNvSpPr/>
      </dsp:nvSpPr>
      <dsp:spPr>
        <a:xfrm>
          <a:off x="3206906" y="3007399"/>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a:p>
      </dsp:txBody>
      <dsp:txXfrm>
        <a:off x="3361217" y="3161710"/>
        <a:ext cx="745081" cy="745081"/>
      </dsp:txXfrm>
    </dsp:sp>
    <dsp:sp modelId="{A5523E64-B69F-415B-950C-91C6B3441EDD}">
      <dsp:nvSpPr>
        <dsp:cNvPr id="0" name=""/>
        <dsp:cNvSpPr/>
      </dsp:nvSpPr>
      <dsp:spPr>
        <a:xfrm rot="6942857">
          <a:off x="2441717" y="2806698"/>
          <a:ext cx="526807" cy="31113"/>
        </a:xfrm>
        <a:custGeom>
          <a:avLst/>
          <a:gdLst/>
          <a:ahLst/>
          <a:cxnLst/>
          <a:rect l="0" t="0" r="0" b="0"/>
          <a:pathLst>
            <a:path>
              <a:moveTo>
                <a:pt x="0" y="15556"/>
              </a:moveTo>
              <a:lnTo>
                <a:pt x="526807"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691950" y="2809085"/>
        <a:ext cx="26340" cy="26340"/>
      </dsp:txXfrm>
    </dsp:sp>
    <dsp:sp modelId="{93FCC3AA-22D9-44CA-8059-D0770B2EB2DB}">
      <dsp:nvSpPr>
        <dsp:cNvPr id="0" name=""/>
        <dsp:cNvSpPr/>
      </dsp:nvSpPr>
      <dsp:spPr>
        <a:xfrm>
          <a:off x="1835390" y="3007399"/>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dirty="0"/>
        </a:p>
      </dsp:txBody>
      <dsp:txXfrm>
        <a:off x="1989701" y="3161710"/>
        <a:ext cx="745081" cy="745081"/>
      </dsp:txXfrm>
    </dsp:sp>
    <dsp:sp modelId="{AAB7C636-DBF2-4F96-8D21-1900D5323209}">
      <dsp:nvSpPr>
        <dsp:cNvPr id="0" name=""/>
        <dsp:cNvSpPr/>
      </dsp:nvSpPr>
      <dsp:spPr>
        <a:xfrm rot="10180713">
          <a:off x="1976777" y="2239035"/>
          <a:ext cx="557406" cy="31113"/>
        </a:xfrm>
        <a:custGeom>
          <a:avLst/>
          <a:gdLst/>
          <a:ahLst/>
          <a:cxnLst/>
          <a:rect l="0" t="0" r="0" b="0"/>
          <a:pathLst>
            <a:path>
              <a:moveTo>
                <a:pt x="0" y="15556"/>
              </a:moveTo>
              <a:lnTo>
                <a:pt x="557406"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241545" y="2240656"/>
        <a:ext cx="27870" cy="27870"/>
      </dsp:txXfrm>
    </dsp:sp>
    <dsp:sp modelId="{205FFCEA-4F09-452A-A068-F50C8F782515}">
      <dsp:nvSpPr>
        <dsp:cNvPr id="0" name=""/>
        <dsp:cNvSpPr/>
      </dsp:nvSpPr>
      <dsp:spPr>
        <a:xfrm>
          <a:off x="936109" y="1872071"/>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dirty="0"/>
        </a:p>
      </dsp:txBody>
      <dsp:txXfrm>
        <a:off x="1090420" y="2026382"/>
        <a:ext cx="745081" cy="745081"/>
      </dsp:txXfrm>
    </dsp:sp>
    <dsp:sp modelId="{A6F9D718-114A-438A-B3AF-A94251B4F2CF}">
      <dsp:nvSpPr>
        <dsp:cNvPr id="0" name=""/>
        <dsp:cNvSpPr/>
      </dsp:nvSpPr>
      <dsp:spPr>
        <a:xfrm rot="13166095">
          <a:off x="2169314" y="1590965"/>
          <a:ext cx="532371" cy="31113"/>
        </a:xfrm>
        <a:custGeom>
          <a:avLst/>
          <a:gdLst/>
          <a:ahLst/>
          <a:cxnLst/>
          <a:rect l="0" t="0" r="0" b="0"/>
          <a:pathLst>
            <a:path>
              <a:moveTo>
                <a:pt x="0" y="15556"/>
              </a:moveTo>
              <a:lnTo>
                <a:pt x="532371" y="15556"/>
              </a:lnTo>
            </a:path>
          </a:pathLst>
        </a:custGeom>
        <a:noFill/>
        <a:ln w="508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422191" y="1593212"/>
        <a:ext cx="26618" cy="26618"/>
      </dsp:txXfrm>
    </dsp:sp>
    <dsp:sp modelId="{18BB8648-5C0E-4C2C-85EA-DDBCD6EE3D47}">
      <dsp:nvSpPr>
        <dsp:cNvPr id="0" name=""/>
        <dsp:cNvSpPr/>
      </dsp:nvSpPr>
      <dsp:spPr>
        <a:xfrm>
          <a:off x="1296149" y="575931"/>
          <a:ext cx="1053703" cy="1053703"/>
        </a:xfrm>
        <a:prstGeom prst="ellipse">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endParaRPr lang="en-GB" sz="4800" kern="1200" dirty="0"/>
        </a:p>
      </dsp:txBody>
      <dsp:txXfrm>
        <a:off x="1450460" y="730242"/>
        <a:ext cx="745081" cy="745081"/>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2/12/2017</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2/12/2017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278722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http://www.powerhomebiz.com/marketing-tips/marketing-strategies/5-step-formula-creating-marketing-message.htm</a:t>
            </a:r>
          </a:p>
          <a:p>
            <a:r>
              <a:rPr lang="en-GB" dirty="0" smtClean="0"/>
              <a:t>https://ww.deluxe.com/blog/six-examples-clever-marketing-messages-gone-wrong/</a:t>
            </a:r>
          </a:p>
          <a:p>
            <a:r>
              <a:rPr lang="en-GB" dirty="0" smtClean="0"/>
              <a:t>http://grittywriter.com/core-marketing-message/</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3</a:t>
            </a:fld>
            <a:endParaRPr lang="en-GB"/>
          </a:p>
        </p:txBody>
      </p:sp>
    </p:spTree>
    <p:extLst>
      <p:ext uri="{BB962C8B-B14F-4D97-AF65-F5344CB8AC3E}">
        <p14:creationId xmlns:p14="http://schemas.microsoft.com/office/powerpoint/2010/main" val="919443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http://www.bbc.co.uk/news/business-33064626</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t>How Rapha pedalled its way to success in cycling fashion</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3235997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http://www.gantt.com/</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extLst>
      <p:ext uri="{BB962C8B-B14F-4D97-AF65-F5344CB8AC3E}">
        <p14:creationId xmlns:p14="http://schemas.microsoft.com/office/powerpoint/2010/main" val="2376454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E36CFC58-D41E-4E24-AFF6-FC4432159365}" type="datetime1">
              <a:rPr lang="en-US" smtClean="0"/>
              <a:pPr/>
              <a:t>2/12/2017</a:t>
            </a:fld>
            <a:endParaRPr lang="en-GB"/>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r>
              <a:rPr lang="en-GB" smtClean="0"/>
              <a:t>1.4.1 The meaning of market failure</a:t>
            </a:r>
            <a:endParaRPr lang="en-GB"/>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n-US" smtClean="0"/>
              <a:t>Click to edit Master 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3B1D897-2DBC-4702-862E-63BEA7C3BA98}" type="datetime1">
              <a:rPr lang="en-US" smtClean="0"/>
              <a:pPr/>
              <a:t>2/12/2017</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4480207-6D92-4A2E-8D1F-CF32E9980CCB}" type="datetime1">
              <a:rPr lang="en-US" smtClean="0"/>
              <a:pPr/>
              <a:t>2/12/2017</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a:xfrm>
            <a:off x="7848600" y="533400"/>
            <a:ext cx="762000" cy="609600"/>
          </a:xfrm>
        </p:spPr>
        <p:txBody>
          <a:bodyPr/>
          <a:lstStyle/>
          <a:p>
            <a:fld id="{7A52EB75-A76F-4F4A-9051-0F946D070F9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2/12/2017</a:t>
            </a:fld>
            <a:endParaRPr lang="en-GB"/>
          </a:p>
        </p:txBody>
      </p:sp>
      <p:sp>
        <p:nvSpPr>
          <p:cNvPr id="5" name="Footer Placeholder 4"/>
          <p:cNvSpPr>
            <a:spLocks noGrp="1"/>
          </p:cNvSpPr>
          <p:nvPr>
            <p:ph type="ftr" sz="quarter" idx="11"/>
          </p:nvPr>
        </p:nvSpPr>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4" name="Date Placeholder 3"/>
          <p:cNvSpPr>
            <a:spLocks noGrp="1"/>
          </p:cNvSpPr>
          <p:nvPr>
            <p:ph type="dt" sz="half" idx="10"/>
          </p:nvPr>
        </p:nvSpPr>
        <p:spPr>
          <a:xfrm>
            <a:off x="6931152" y="6556248"/>
            <a:ext cx="1673352" cy="228600"/>
          </a:xfrm>
        </p:spPr>
        <p:txBody>
          <a:bodyPr/>
          <a:lstStyle/>
          <a:p>
            <a:fld id="{5CF2AD47-6B98-4D82-867D-CD86E57DF61A}" type="datetime1">
              <a:rPr lang="en-US" smtClean="0"/>
              <a:pPr/>
              <a:t>2/12/2017</a:t>
            </a:fld>
            <a:endParaRPr lang="en-GB"/>
          </a:p>
        </p:txBody>
      </p:sp>
      <p:sp>
        <p:nvSpPr>
          <p:cNvPr id="5" name="Footer Placeholder 4"/>
          <p:cNvSpPr>
            <a:spLocks noGrp="1"/>
          </p:cNvSpPr>
          <p:nvPr>
            <p:ph type="ftr" sz="quarter" idx="11"/>
          </p:nvPr>
        </p:nvSpPr>
        <p:spPr>
          <a:xfrm>
            <a:off x="1892808" y="6556248"/>
            <a:ext cx="1673352" cy="228600"/>
          </a:xfrm>
        </p:spPr>
        <p:txBody>
          <a:bodyPr/>
          <a:lstStyle/>
          <a:p>
            <a:r>
              <a:rPr lang="en-GB" smtClean="0"/>
              <a:t>1.4.1 The meaning of market failure</a:t>
            </a:r>
            <a:endParaRPr lang="en-GB"/>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7A52EB75-A76F-4F4A-9051-0F946D070F9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5C68903-366D-460B-9AD5-00399F5CA010}" type="datetime1">
              <a:rPr lang="en-US" smtClean="0"/>
              <a:pPr/>
              <a:t>2/12/2017</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31D883DA-6C5C-4438-A4EC-2C755D4835D8}" type="datetime1">
              <a:rPr lang="en-US" smtClean="0"/>
              <a:pPr/>
              <a:t>2/12/2017</a:t>
            </a:fld>
            <a:endParaRPr lang="en-GB"/>
          </a:p>
        </p:txBody>
      </p:sp>
      <p:sp>
        <p:nvSpPr>
          <p:cNvPr id="8" name="Footer Placeholder 7"/>
          <p:cNvSpPr>
            <a:spLocks noGrp="1"/>
          </p:cNvSpPr>
          <p:nvPr>
            <p:ph type="ftr" sz="quarter" idx="11"/>
          </p:nvPr>
        </p:nvSpPr>
        <p:spPr/>
        <p:txBody>
          <a:bodyPr/>
          <a:lstStyle/>
          <a:p>
            <a:r>
              <a:rPr lang="en-GB" smtClean="0"/>
              <a:t>1.4.1 The meaning of market failure</a:t>
            </a:r>
            <a:endParaRPr lang="en-GB"/>
          </a:p>
        </p:txBody>
      </p:sp>
      <p:sp>
        <p:nvSpPr>
          <p:cNvPr id="9" name="Slide Number Placeholder 8"/>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20FE39F-B4B7-4DE8-BBE1-D95255806007}" type="datetime1">
              <a:rPr lang="en-US" smtClean="0"/>
              <a:pPr/>
              <a:t>2/12/2017</a:t>
            </a:fld>
            <a:endParaRPr lang="en-GB"/>
          </a:p>
        </p:txBody>
      </p:sp>
      <p:sp>
        <p:nvSpPr>
          <p:cNvPr id="4" name="Footer Placeholder 3"/>
          <p:cNvSpPr>
            <a:spLocks noGrp="1"/>
          </p:cNvSpPr>
          <p:nvPr>
            <p:ph type="ftr" sz="quarter" idx="11"/>
          </p:nvPr>
        </p:nvSpPr>
        <p:spPr/>
        <p:txBody>
          <a:bodyPr/>
          <a:lstStyle/>
          <a:p>
            <a:r>
              <a:rPr lang="en-GB" smtClean="0"/>
              <a:t>1.4.1 The meaning of market failure</a:t>
            </a:r>
            <a:endParaRPr lang="en-GB"/>
          </a:p>
        </p:txBody>
      </p:sp>
      <p:sp>
        <p:nvSpPr>
          <p:cNvPr id="5" name="Slide Number Placeholder 4"/>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9E3C8E02-F8BA-4752-B8B2-155C9CF3B77D}" type="datetime1">
              <a:rPr lang="en-US" smtClean="0"/>
              <a:pPr/>
              <a:t>2/12/2017</a:t>
            </a:fld>
            <a:endParaRPr lang="en-GB"/>
          </a:p>
        </p:txBody>
      </p:sp>
      <p:sp>
        <p:nvSpPr>
          <p:cNvPr id="3" name="Footer Placeholder 2"/>
          <p:cNvSpPr>
            <a:spLocks noGrp="1"/>
          </p:cNvSpPr>
          <p:nvPr>
            <p:ph type="ftr" sz="quarter" idx="11"/>
          </p:nvPr>
        </p:nvSpPr>
        <p:spPr/>
        <p:txBody>
          <a:bodyPr/>
          <a:lstStyle/>
          <a:p>
            <a:r>
              <a:rPr lang="en-GB" smtClean="0"/>
              <a:t>1.4.1 The meaning of market failure</a:t>
            </a:r>
            <a:endParaRPr lang="en-GB"/>
          </a:p>
        </p:txBody>
      </p:sp>
      <p:sp>
        <p:nvSpPr>
          <p:cNvPr id="4" name="Slide Number Placeholder 3"/>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5F6F8-8FBA-4F26-9800-0F833715770D}" type="datetime1">
              <a:rPr lang="en-US" smtClean="0"/>
              <a:pPr/>
              <a:t>2/12/2017</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8FBCD364-AECF-4565-8F42-94AB3F4CAB51}" type="datetime1">
              <a:rPr lang="en-US" smtClean="0"/>
              <a:pPr/>
              <a:t>2/12/2017</a:t>
            </a:fld>
            <a:endParaRPr lang="en-GB"/>
          </a:p>
        </p:txBody>
      </p:sp>
      <p:sp>
        <p:nvSpPr>
          <p:cNvPr id="6" name="Footer Placeholder 5"/>
          <p:cNvSpPr>
            <a:spLocks noGrp="1"/>
          </p:cNvSpPr>
          <p:nvPr>
            <p:ph type="ftr" sz="quarter" idx="11"/>
          </p:nvPr>
        </p:nvSpPr>
        <p:spPr/>
        <p:txBody>
          <a:bodyPr/>
          <a:lstStyle/>
          <a:p>
            <a:r>
              <a:rPr lang="en-GB" smtClean="0"/>
              <a:t>1.4.1 The meaning of market failure</a:t>
            </a:r>
            <a:endParaRPr lang="en-GB"/>
          </a:p>
        </p:txBody>
      </p:sp>
      <p:sp>
        <p:nvSpPr>
          <p:cNvPr id="7" name="Slide Number Placeholder 6"/>
          <p:cNvSpPr>
            <a:spLocks noGrp="1"/>
          </p:cNvSpPr>
          <p:nvPr>
            <p:ph type="sldNum" sz="quarter" idx="12"/>
          </p:nvPr>
        </p:nvSpPr>
        <p:spPr/>
        <p:txBody>
          <a:bodyPr/>
          <a:lstStyle/>
          <a:p>
            <a:fld id="{7A52EB75-A76F-4F4A-9051-0F946D070F9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516295EE-E9DF-4F74-8D7E-94BDE7766083}" type="datetime1">
              <a:rPr lang="en-US" smtClean="0"/>
              <a:pPr/>
              <a:t>2/12/2017</a:t>
            </a:fld>
            <a:endParaRPr lang="en-GB"/>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r>
              <a:rPr lang="en-GB" smtClean="0"/>
              <a:t>1.4.1 The meaning of market failure</a:t>
            </a:r>
            <a:endParaRPr lang="en-GB"/>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7A52EB75-A76F-4F4A-9051-0F946D070F9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antt.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powerhomebiz.com/marketing-tips/marketing-strategies/5-step-formula-creating-marketing-message.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grittywriter.com/core-marketing-message/" TargetMode="External"/><Relationship Id="rId4" Type="http://schemas.openxmlformats.org/officeDocument/2006/relationships/hyperlink" Target="https://ww.deluxe.com/blog/six-examples-clever-marketing-messages-gone-wro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bc.co.uk/news/business-3306462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1835696" y="4725144"/>
            <a:ext cx="7288882" cy="1368152"/>
          </a:xfrm>
        </p:spPr>
        <p:txBody>
          <a:bodyPr/>
          <a:lstStyle/>
          <a:p>
            <a:pPr algn="ctr"/>
            <a:r>
              <a:rPr lang="en-GB" sz="3200" dirty="0" smtClean="0"/>
              <a:t>the </a:t>
            </a:r>
            <a:r>
              <a:rPr lang="en-GB" sz="3200" dirty="0"/>
              <a:t>m</a:t>
            </a:r>
            <a:r>
              <a:rPr lang="en-GB" sz="3200" dirty="0" smtClean="0"/>
              <a:t>arketing campaign</a:t>
            </a:r>
            <a:endParaRPr lang="en-GB" sz="3200" dirty="0"/>
          </a:p>
        </p:txBody>
      </p:sp>
      <p:sp>
        <p:nvSpPr>
          <p:cNvPr id="4" name="Rectangle 3"/>
          <p:cNvSpPr/>
          <p:nvPr/>
        </p:nvSpPr>
        <p:spPr>
          <a:xfrm>
            <a:off x="0" y="355600"/>
            <a:ext cx="1835696" cy="923330"/>
          </a:xfrm>
          <a:prstGeom prst="rect">
            <a:avLst/>
          </a:prstGeom>
        </p:spPr>
        <p:txBody>
          <a:bodyPr wrap="square">
            <a:spAutoFit/>
          </a:bodyPr>
          <a:lstStyle/>
          <a:p>
            <a:pPr algn="ctr"/>
            <a:r>
              <a:rPr lang="en-GB" cap="small" spc="200" dirty="0" smtClean="0">
                <a:solidFill>
                  <a:srgbClr val="000000"/>
                </a:solidFill>
                <a:latin typeface="Trebuchet MS"/>
                <a:ea typeface="+mj-ea"/>
                <a:cs typeface="+mj-cs"/>
              </a:rPr>
              <a:t>C3</a:t>
            </a:r>
          </a:p>
          <a:p>
            <a:pPr algn="ctr"/>
            <a:r>
              <a:rPr lang="en-GB" cap="small" spc="200" dirty="0" smtClean="0">
                <a:solidFill>
                  <a:srgbClr val="000000"/>
                </a:solidFill>
                <a:latin typeface="Trebuchet MS"/>
                <a:ea typeface="+mj-ea"/>
                <a:cs typeface="+mj-cs"/>
              </a:rPr>
              <a:t>The marketing campaign</a:t>
            </a:r>
            <a:endParaRPr lang="en-GB" dirty="0"/>
          </a:p>
        </p:txBody>
      </p:sp>
      <p:graphicFrame>
        <p:nvGraphicFramePr>
          <p:cNvPr id="2" name="Diagram 1"/>
          <p:cNvGraphicFramePr/>
          <p:nvPr>
            <p:extLst>
              <p:ext uri="{D42A27DB-BD31-4B8C-83A1-F6EECF244321}">
                <p14:modId xmlns:p14="http://schemas.microsoft.com/office/powerpoint/2010/main" val="632321173"/>
              </p:ext>
            </p:extLst>
          </p:nvPr>
        </p:nvGraphicFramePr>
        <p:xfrm>
          <a:off x="2627784" y="332789"/>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979712" y="208838"/>
            <a:ext cx="3240360" cy="307777"/>
          </a:xfrm>
          <a:prstGeom prst="rect">
            <a:avLst/>
          </a:prstGeom>
          <a:noFill/>
        </p:spPr>
        <p:txBody>
          <a:bodyPr wrap="square" rtlCol="0">
            <a:spAutoFit/>
          </a:bodyPr>
          <a:lstStyle/>
          <a:p>
            <a:r>
              <a:rPr lang="en-GB" sz="1400" dirty="0" smtClean="0"/>
              <a:t>What are the 7Ps of the marketing mix?</a:t>
            </a:r>
            <a:endParaRPr lang="en-GB"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Timelines for the campaign, including monitoring</a:t>
            </a:r>
            <a:endParaRPr lang="en-GB" sz="2400" dirty="0"/>
          </a:p>
        </p:txBody>
      </p:sp>
      <p:sp>
        <p:nvSpPr>
          <p:cNvPr id="3" name="Content Placeholder 2"/>
          <p:cNvSpPr>
            <a:spLocks noGrp="1"/>
          </p:cNvSpPr>
          <p:nvPr>
            <p:ph idx="1"/>
          </p:nvPr>
        </p:nvSpPr>
        <p:spPr>
          <a:xfrm>
            <a:off x="1871192" y="1720860"/>
            <a:ext cx="7272808" cy="4732475"/>
          </a:xfrm>
        </p:spPr>
        <p:txBody>
          <a:bodyPr>
            <a:normAutofit fontScale="92500" lnSpcReduction="20000"/>
          </a:bodyPr>
          <a:lstStyle/>
          <a:p>
            <a:r>
              <a:rPr lang="en-GB" dirty="0" smtClean="0"/>
              <a:t>Marketing campaigns are likely to be complex, involving a range of activities and resources including people and external agencies</a:t>
            </a:r>
          </a:p>
          <a:p>
            <a:r>
              <a:rPr lang="en-GB" dirty="0" smtClean="0"/>
              <a:t>Therefore, they need to be carefully planned and monitored</a:t>
            </a:r>
          </a:p>
          <a:p>
            <a:r>
              <a:rPr lang="en-GB" dirty="0" smtClean="0"/>
              <a:t>The timeline should include all deadlines, short and long term as well as key personnel and responsibilities</a:t>
            </a:r>
          </a:p>
          <a:p>
            <a:r>
              <a:rPr lang="en-GB" dirty="0" smtClean="0"/>
              <a:t>A campaign may have a specific launch date which if missed will heavily damage the success of the campaign e.g. in time for London fashion week, the launch of a new blockbuster movie or calendar date such as a religious festival or the school holidays</a:t>
            </a:r>
          </a:p>
          <a:p>
            <a:r>
              <a:rPr lang="en-GB" dirty="0" smtClean="0"/>
              <a:t>Must be monitored throughout the implementation stage and corrective action taken as necessary</a:t>
            </a:r>
          </a:p>
          <a:p>
            <a:r>
              <a:rPr lang="en-GB" dirty="0" smtClean="0"/>
              <a:t>Success criteria should be set for evaluating the completion of each component of the timeline</a:t>
            </a:r>
            <a:endParaRPr lang="en-GB" dirty="0"/>
          </a:p>
        </p:txBody>
      </p:sp>
      <p:sp>
        <p:nvSpPr>
          <p:cNvPr id="4" name="TextBox 3"/>
          <p:cNvSpPr txBox="1"/>
          <p:nvPr/>
        </p:nvSpPr>
        <p:spPr>
          <a:xfrm>
            <a:off x="35496" y="1916832"/>
            <a:ext cx="1728192" cy="1169551"/>
          </a:xfrm>
          <a:prstGeom prst="rect">
            <a:avLst/>
          </a:prstGeom>
          <a:noFill/>
        </p:spPr>
        <p:txBody>
          <a:bodyPr wrap="square" rtlCol="0">
            <a:spAutoFit/>
          </a:bodyPr>
          <a:lstStyle/>
          <a:p>
            <a:pPr algn="ctr"/>
            <a:r>
              <a:rPr lang="en-GB" sz="1400" dirty="0" smtClean="0"/>
              <a:t>It is likely that the organisation will use specialist planning tools or software such as gantt charts.</a:t>
            </a:r>
            <a:endParaRPr lang="en-GB" sz="1400" dirty="0"/>
          </a:p>
        </p:txBody>
      </p:sp>
      <p:sp>
        <p:nvSpPr>
          <p:cNvPr id="5" name="Action Button: Document 4">
            <a:hlinkClick r:id="rId3" highlightClick="1"/>
          </p:cNvPr>
          <p:cNvSpPr/>
          <p:nvPr/>
        </p:nvSpPr>
        <p:spPr>
          <a:xfrm>
            <a:off x="647564" y="3233029"/>
            <a:ext cx="504056" cy="79208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29019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How the campaign is to be evaluated</a:t>
            </a:r>
            <a:endParaRPr lang="en-GB" sz="2400" dirty="0"/>
          </a:p>
        </p:txBody>
      </p:sp>
      <p:sp>
        <p:nvSpPr>
          <p:cNvPr id="3" name="Content Placeholder 2"/>
          <p:cNvSpPr>
            <a:spLocks noGrp="1"/>
          </p:cNvSpPr>
          <p:nvPr>
            <p:ph idx="1"/>
          </p:nvPr>
        </p:nvSpPr>
        <p:spPr>
          <a:xfrm>
            <a:off x="1907704" y="1700808"/>
            <a:ext cx="7236296" cy="5040560"/>
          </a:xfrm>
        </p:spPr>
        <p:txBody>
          <a:bodyPr>
            <a:normAutofit fontScale="85000" lnSpcReduction="10000"/>
          </a:bodyPr>
          <a:lstStyle/>
          <a:p>
            <a:r>
              <a:rPr lang="en-GB" dirty="0" smtClean="0"/>
              <a:t>Marketing objectives should be SMART and clearly set out and shared as part of the planning process</a:t>
            </a:r>
          </a:p>
          <a:p>
            <a:r>
              <a:rPr lang="en-GB" dirty="0" smtClean="0"/>
              <a:t>Success can then be measured against the objectives e.g. did it achieve the required return on investment? What happened to market share? Did sales revenue increase by the pre-set criteria?</a:t>
            </a:r>
          </a:p>
          <a:p>
            <a:r>
              <a:rPr lang="en-GB" dirty="0" smtClean="0"/>
              <a:t>Specific aspects of the campaign can be evaluated:</a:t>
            </a:r>
          </a:p>
          <a:p>
            <a:pPr lvl="1"/>
            <a:r>
              <a:rPr lang="en-GB" dirty="0" smtClean="0"/>
              <a:t>Clarity of marketing message e.g. research into brand recognition pre and post campaign</a:t>
            </a:r>
          </a:p>
          <a:p>
            <a:pPr lvl="1"/>
            <a:r>
              <a:rPr lang="en-GB" dirty="0" smtClean="0"/>
              <a:t>Hit rates e.g. unique visits to a website, conversion rates from clicks to sales, number of emails opened, number of coupons used</a:t>
            </a:r>
          </a:p>
          <a:p>
            <a:pPr lvl="1"/>
            <a:r>
              <a:rPr lang="en-GB" dirty="0" smtClean="0"/>
              <a:t>Quantitative measures e.g. sales, market share, profit, new customers, repeat purchases</a:t>
            </a:r>
          </a:p>
          <a:p>
            <a:pPr lvl="1"/>
            <a:r>
              <a:rPr lang="en-GB" dirty="0" smtClean="0"/>
              <a:t>Qualitative research e.g. postal campaign surveys or focus group to assess impact on brand image</a:t>
            </a:r>
          </a:p>
          <a:p>
            <a:pPr lvl="1"/>
            <a:endParaRPr lang="en-GB" dirty="0"/>
          </a:p>
        </p:txBody>
      </p:sp>
    </p:spTree>
    <p:extLst>
      <p:ext uri="{BB962C8B-B14F-4D97-AF65-F5344CB8AC3E}">
        <p14:creationId xmlns:p14="http://schemas.microsoft.com/office/powerpoint/2010/main" val="3323342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In this topic you have learnt about</a:t>
            </a:r>
          </a:p>
          <a:p>
            <a:pPr lvl="1"/>
            <a:r>
              <a:rPr lang="en-GB" dirty="0"/>
              <a:t>Content of the marketing message</a:t>
            </a:r>
          </a:p>
          <a:p>
            <a:pPr lvl="1"/>
            <a:r>
              <a:rPr lang="en-GB" dirty="0"/>
              <a:t>Selection of an appropriate marketing mix</a:t>
            </a:r>
          </a:p>
          <a:p>
            <a:pPr lvl="1"/>
            <a:r>
              <a:rPr lang="en-GB" dirty="0"/>
              <a:t>Selection of appropriate media</a:t>
            </a:r>
          </a:p>
          <a:p>
            <a:pPr lvl="1"/>
            <a:r>
              <a:rPr lang="en-GB" dirty="0"/>
              <a:t>Allocation of the campaign budget</a:t>
            </a:r>
          </a:p>
          <a:p>
            <a:pPr lvl="1"/>
            <a:r>
              <a:rPr lang="en-GB" dirty="0"/>
              <a:t>Timelines for the campaign, including monitoring</a:t>
            </a:r>
          </a:p>
          <a:p>
            <a:pPr lvl="1"/>
            <a:r>
              <a:rPr lang="en-GB" dirty="0"/>
              <a:t>How the campaign is to be evaluated</a:t>
            </a:r>
          </a:p>
        </p:txBody>
      </p:sp>
      <p:sp>
        <p:nvSpPr>
          <p:cNvPr id="5" name="Title 1"/>
          <p:cNvSpPr txBox="1">
            <a:spLocks/>
          </p:cNvSpPr>
          <p:nvPr/>
        </p:nvSpPr>
        <p:spPr>
          <a:xfrm>
            <a:off x="2051720" y="476672"/>
            <a:ext cx="7092280" cy="11430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a:solidFill>
                  <a:srgbClr val="000000"/>
                </a:solidFill>
              </a:rPr>
              <a:t>the Marketing campaign</a:t>
            </a:r>
            <a:endParaRPr lang="en-GB" sz="3600" dirty="0"/>
          </a:p>
        </p:txBody>
      </p:sp>
    </p:spTree>
    <p:extLst>
      <p:ext uri="{BB962C8B-B14F-4D97-AF65-F5344CB8AC3E}">
        <p14:creationId xmlns:p14="http://schemas.microsoft.com/office/powerpoint/2010/main" val="4137302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7092280" cy="1143000"/>
          </a:xfrm>
        </p:spPr>
        <p:txBody>
          <a:bodyPr>
            <a:noAutofit/>
          </a:bodyPr>
          <a:lstStyle/>
          <a:p>
            <a:r>
              <a:rPr lang="en-GB" sz="2400" dirty="0"/>
              <a:t>the Marketing campaign</a:t>
            </a:r>
          </a:p>
        </p:txBody>
      </p:sp>
      <p:sp>
        <p:nvSpPr>
          <p:cNvPr id="3" name="Content Placeholder 2"/>
          <p:cNvSpPr>
            <a:spLocks noGrp="1"/>
          </p:cNvSpPr>
          <p:nvPr>
            <p:ph idx="1"/>
          </p:nvPr>
        </p:nvSpPr>
        <p:spPr/>
        <p:txBody>
          <a:bodyPr>
            <a:normAutofit/>
          </a:bodyPr>
          <a:lstStyle/>
          <a:p>
            <a:r>
              <a:rPr lang="en-GB" dirty="0" smtClean="0"/>
              <a:t>In this topic you will learn about</a:t>
            </a:r>
          </a:p>
          <a:p>
            <a:pPr lvl="1"/>
            <a:r>
              <a:rPr lang="en-GB" dirty="0"/>
              <a:t>Content of the marketing </a:t>
            </a:r>
            <a:r>
              <a:rPr lang="en-GB" dirty="0" smtClean="0"/>
              <a:t>message</a:t>
            </a:r>
          </a:p>
          <a:p>
            <a:pPr lvl="1"/>
            <a:r>
              <a:rPr lang="en-GB" dirty="0" smtClean="0"/>
              <a:t>Selection of an appropriate marketing mix</a:t>
            </a:r>
          </a:p>
          <a:p>
            <a:pPr lvl="1"/>
            <a:r>
              <a:rPr lang="en-GB" dirty="0" smtClean="0"/>
              <a:t>Selection of appropriate media</a:t>
            </a:r>
          </a:p>
          <a:p>
            <a:pPr lvl="1"/>
            <a:r>
              <a:rPr lang="en-GB" dirty="0" smtClean="0"/>
              <a:t>Allocation of the campaign budget</a:t>
            </a:r>
          </a:p>
          <a:p>
            <a:pPr lvl="1"/>
            <a:r>
              <a:rPr lang="en-GB" dirty="0" smtClean="0"/>
              <a:t>Timelines for the campaign, including monitoring</a:t>
            </a:r>
          </a:p>
          <a:p>
            <a:pPr lvl="1"/>
            <a:r>
              <a:rPr lang="en-GB" dirty="0" smtClean="0"/>
              <a:t>How the campaign is to be evaluated</a:t>
            </a:r>
            <a:endParaRPr lang="en-GB" dirty="0"/>
          </a:p>
          <a:p>
            <a:pPr lvl="2"/>
            <a:endParaRPr lang="en-GB" dirty="0" smtClean="0"/>
          </a:p>
          <a:p>
            <a:pPr lvl="2"/>
            <a:endParaRPr lang="en-GB" dirty="0"/>
          </a:p>
          <a:p>
            <a:pPr lvl="2"/>
            <a:endParaRPr lang="en-GB" dirty="0" smtClean="0"/>
          </a:p>
          <a:p>
            <a:pPr lvl="1"/>
            <a:endParaRPr lang="en-GB" dirty="0" smtClean="0"/>
          </a:p>
          <a:p>
            <a:pPr lvl="1"/>
            <a:endParaRPr lang="en-GB" dirty="0" smtClean="0"/>
          </a:p>
          <a:p>
            <a:pPr lvl="2"/>
            <a:endParaRPr lang="en-GB" dirty="0"/>
          </a:p>
          <a:p>
            <a:pPr lvl="2"/>
            <a:endParaRPr lang="en-GB" dirty="0"/>
          </a:p>
          <a:p>
            <a:pPr lvl="2"/>
            <a:endParaRPr lang="en-GB" dirty="0" smtClean="0"/>
          </a:p>
          <a:p>
            <a:pPr lvl="1"/>
            <a:endParaRPr lang="en-GB" dirty="0" smtClean="0"/>
          </a:p>
        </p:txBody>
      </p:sp>
    </p:spTree>
    <p:extLst>
      <p:ext uri="{BB962C8B-B14F-4D97-AF65-F5344CB8AC3E}">
        <p14:creationId xmlns:p14="http://schemas.microsoft.com/office/powerpoint/2010/main" val="39581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The marketing message</a:t>
            </a:r>
            <a:endParaRPr lang="en-GB" sz="2400" dirty="0"/>
          </a:p>
        </p:txBody>
      </p:sp>
      <p:sp>
        <p:nvSpPr>
          <p:cNvPr id="3" name="Content Placeholder 2"/>
          <p:cNvSpPr>
            <a:spLocks noGrp="1"/>
          </p:cNvSpPr>
          <p:nvPr>
            <p:ph idx="1"/>
          </p:nvPr>
        </p:nvSpPr>
        <p:spPr>
          <a:xfrm>
            <a:off x="1835696" y="1772816"/>
            <a:ext cx="7200800" cy="3840163"/>
          </a:xfrm>
        </p:spPr>
        <p:txBody>
          <a:bodyPr/>
          <a:lstStyle/>
          <a:p>
            <a:r>
              <a:rPr lang="en-GB" dirty="0" smtClean="0"/>
              <a:t>Identify what the business wants to say to the target audience</a:t>
            </a:r>
          </a:p>
          <a:p>
            <a:r>
              <a:rPr lang="en-GB" dirty="0" smtClean="0"/>
              <a:t>Identify what makes the target audience “tick”; what are the emotions?</a:t>
            </a:r>
          </a:p>
          <a:p>
            <a:r>
              <a:rPr lang="en-GB" dirty="0" smtClean="0"/>
              <a:t>Be clear and precise</a:t>
            </a:r>
          </a:p>
          <a:p>
            <a:r>
              <a:rPr lang="en-GB" dirty="0" smtClean="0"/>
              <a:t>Make it memorable, get people talking</a:t>
            </a:r>
          </a:p>
          <a:p>
            <a:r>
              <a:rPr lang="en-GB" dirty="0" smtClean="0"/>
              <a:t>Avoid confusing or conflicting messages</a:t>
            </a:r>
            <a:endParaRPr lang="en-GB" dirty="0"/>
          </a:p>
        </p:txBody>
      </p:sp>
      <p:sp>
        <p:nvSpPr>
          <p:cNvPr id="4" name="Action Button: Document 3">
            <a:hlinkClick r:id="rId3" highlightClick="1"/>
          </p:cNvPr>
          <p:cNvSpPr/>
          <p:nvPr/>
        </p:nvSpPr>
        <p:spPr>
          <a:xfrm>
            <a:off x="637039" y="1994121"/>
            <a:ext cx="576064"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96979" y="3068960"/>
            <a:ext cx="1656184" cy="523220"/>
          </a:xfrm>
          <a:prstGeom prst="rect">
            <a:avLst/>
          </a:prstGeom>
          <a:noFill/>
        </p:spPr>
        <p:txBody>
          <a:bodyPr wrap="square" rtlCol="0">
            <a:spAutoFit/>
          </a:bodyPr>
          <a:lstStyle/>
          <a:p>
            <a:pPr algn="ctr"/>
            <a:r>
              <a:rPr lang="en-GB" sz="1400" dirty="0" smtClean="0"/>
              <a:t>5 steps to creating a marketing message.</a:t>
            </a:r>
            <a:endParaRPr lang="en-GB" sz="1400" dirty="0"/>
          </a:p>
        </p:txBody>
      </p:sp>
      <p:sp>
        <p:nvSpPr>
          <p:cNvPr id="6" name="Action Button: Document 5">
            <a:hlinkClick r:id="rId4" highlightClick="1"/>
          </p:cNvPr>
          <p:cNvSpPr/>
          <p:nvPr/>
        </p:nvSpPr>
        <p:spPr>
          <a:xfrm>
            <a:off x="683568" y="3933056"/>
            <a:ext cx="529535" cy="864096"/>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96979" y="5157192"/>
            <a:ext cx="1656184" cy="523220"/>
          </a:xfrm>
          <a:prstGeom prst="rect">
            <a:avLst/>
          </a:prstGeom>
          <a:noFill/>
        </p:spPr>
        <p:txBody>
          <a:bodyPr wrap="square" rtlCol="0">
            <a:spAutoFit/>
          </a:bodyPr>
          <a:lstStyle/>
          <a:p>
            <a:pPr algn="ctr"/>
            <a:r>
              <a:rPr lang="en-GB" sz="1400" dirty="0" smtClean="0"/>
              <a:t>When marketing messages go wrong!</a:t>
            </a:r>
            <a:endParaRPr lang="en-GB" sz="1400" dirty="0"/>
          </a:p>
        </p:txBody>
      </p:sp>
      <p:sp>
        <p:nvSpPr>
          <p:cNvPr id="8" name="Action Button: Document 7">
            <a:hlinkClick r:id="rId5" highlightClick="1"/>
          </p:cNvPr>
          <p:cNvSpPr/>
          <p:nvPr/>
        </p:nvSpPr>
        <p:spPr>
          <a:xfrm>
            <a:off x="2008856" y="5284368"/>
            <a:ext cx="432048" cy="792088"/>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555776" y="5266929"/>
            <a:ext cx="6408712" cy="1200329"/>
          </a:xfrm>
          <a:prstGeom prst="rect">
            <a:avLst/>
          </a:prstGeom>
          <a:noFill/>
        </p:spPr>
        <p:txBody>
          <a:bodyPr wrap="square" rtlCol="0">
            <a:spAutoFit/>
          </a:bodyPr>
          <a:lstStyle/>
          <a:p>
            <a:r>
              <a:rPr lang="en-GB" dirty="0" smtClean="0"/>
              <a:t>What makes a good marketing message?</a:t>
            </a:r>
          </a:p>
          <a:p>
            <a:r>
              <a:rPr lang="en-GB" dirty="0" smtClean="0"/>
              <a:t>Individually write down 2 marketing messages that you think are good on sticky notes.</a:t>
            </a:r>
          </a:p>
          <a:p>
            <a:r>
              <a:rPr lang="en-GB" dirty="0" smtClean="0"/>
              <a:t>Place all of them on the board. What do they have in common?</a:t>
            </a:r>
            <a:endParaRPr lang="en-GB" dirty="0"/>
          </a:p>
        </p:txBody>
      </p:sp>
    </p:spTree>
    <p:extLst>
      <p:ext uri="{BB962C8B-B14F-4D97-AF65-F5344CB8AC3E}">
        <p14:creationId xmlns:p14="http://schemas.microsoft.com/office/powerpoint/2010/main" val="4278985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832" y="228600"/>
            <a:ext cx="5626968" cy="1143000"/>
          </a:xfrm>
        </p:spPr>
        <p:txBody>
          <a:bodyPr>
            <a:normAutofit/>
          </a:bodyPr>
          <a:lstStyle/>
          <a:p>
            <a:r>
              <a:rPr lang="en-GB" sz="2400" dirty="0" smtClean="0"/>
              <a:t>Selection of an appropriate marketing mix</a:t>
            </a:r>
            <a:endParaRPr lang="en-GB" sz="2400" dirty="0"/>
          </a:p>
        </p:txBody>
      </p:sp>
      <p:sp>
        <p:nvSpPr>
          <p:cNvPr id="3" name="Content Placeholder 2"/>
          <p:cNvSpPr>
            <a:spLocks noGrp="1"/>
          </p:cNvSpPr>
          <p:nvPr>
            <p:ph idx="1"/>
          </p:nvPr>
        </p:nvSpPr>
        <p:spPr>
          <a:xfrm>
            <a:off x="1907704" y="1988840"/>
            <a:ext cx="7056784" cy="3840163"/>
          </a:xfrm>
        </p:spPr>
        <p:txBody>
          <a:bodyPr/>
          <a:lstStyle/>
          <a:p>
            <a:r>
              <a:rPr lang="en-GB" dirty="0"/>
              <a:t>An </a:t>
            </a:r>
            <a:r>
              <a:rPr lang="en-GB" dirty="0" smtClean="0"/>
              <a:t>appropriate marketing </a:t>
            </a:r>
            <a:r>
              <a:rPr lang="en-GB" dirty="0"/>
              <a:t>mix means that the individual elements complement each other to communicate a coherent </a:t>
            </a:r>
            <a:r>
              <a:rPr lang="en-GB" dirty="0" smtClean="0"/>
              <a:t>marketing message </a:t>
            </a:r>
            <a:r>
              <a:rPr lang="en-GB" dirty="0"/>
              <a:t>to the public</a:t>
            </a:r>
          </a:p>
          <a:p>
            <a:r>
              <a:rPr lang="en-GB" dirty="0"/>
              <a:t>This is important in order to:</a:t>
            </a:r>
          </a:p>
          <a:p>
            <a:pPr lvl="1"/>
            <a:r>
              <a:rPr lang="en-GB" dirty="0"/>
              <a:t>Give a clear message to the target market</a:t>
            </a:r>
          </a:p>
          <a:p>
            <a:pPr lvl="1"/>
            <a:r>
              <a:rPr lang="en-GB" dirty="0"/>
              <a:t>Position the product effectively</a:t>
            </a:r>
          </a:p>
          <a:p>
            <a:pPr lvl="1"/>
            <a:r>
              <a:rPr lang="en-GB" dirty="0"/>
              <a:t>Protect and promote the brand promise</a:t>
            </a:r>
          </a:p>
          <a:p>
            <a:pPr lvl="1"/>
            <a:r>
              <a:rPr lang="en-GB" dirty="0"/>
              <a:t>Achieve marketing objectives</a:t>
            </a:r>
          </a:p>
          <a:p>
            <a:endParaRPr lang="en-GB" dirty="0"/>
          </a:p>
        </p:txBody>
      </p:sp>
    </p:spTree>
    <p:extLst>
      <p:ext uri="{BB962C8B-B14F-4D97-AF65-F5344CB8AC3E}">
        <p14:creationId xmlns:p14="http://schemas.microsoft.com/office/powerpoint/2010/main" val="951074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solidFill>
                  <a:srgbClr val="000000"/>
                </a:solidFill>
              </a:rPr>
              <a:t>Selection of an appropriate marketing mix</a:t>
            </a:r>
            <a:endParaRPr lang="en-GB" dirty="0"/>
          </a:p>
        </p:txBody>
      </p:sp>
      <p:sp>
        <p:nvSpPr>
          <p:cNvPr id="3" name="Content Placeholder 2"/>
          <p:cNvSpPr>
            <a:spLocks noGrp="1"/>
          </p:cNvSpPr>
          <p:nvPr>
            <p:ph idx="1"/>
          </p:nvPr>
        </p:nvSpPr>
        <p:spPr>
          <a:xfrm>
            <a:off x="1835696" y="1772816"/>
            <a:ext cx="7128792" cy="4968552"/>
          </a:xfrm>
        </p:spPr>
        <p:txBody>
          <a:bodyPr>
            <a:normAutofit fontScale="77500" lnSpcReduction="20000"/>
          </a:bodyPr>
          <a:lstStyle/>
          <a:p>
            <a:r>
              <a:rPr lang="en-GB" dirty="0" smtClean="0"/>
              <a:t>An appropriate marketing mix will be influenced by:</a:t>
            </a:r>
          </a:p>
          <a:p>
            <a:r>
              <a:rPr lang="en-GB" dirty="0" smtClean="0"/>
              <a:t>The position in the product life cycle</a:t>
            </a:r>
          </a:p>
          <a:p>
            <a:pPr lvl="1"/>
            <a:r>
              <a:rPr lang="en-GB" dirty="0"/>
              <a:t>A</a:t>
            </a:r>
            <a:r>
              <a:rPr lang="en-GB" dirty="0" smtClean="0"/>
              <a:t> new product may be promoted heavily using both informative and persuasive techniques</a:t>
            </a:r>
          </a:p>
          <a:p>
            <a:pPr lvl="1"/>
            <a:r>
              <a:rPr lang="en-GB" dirty="0" smtClean="0"/>
              <a:t>A product that has reached maturity and facing decline may lower prices</a:t>
            </a:r>
          </a:p>
          <a:p>
            <a:pPr lvl="1"/>
            <a:r>
              <a:rPr lang="en-GB" dirty="0" smtClean="0"/>
              <a:t>An extension strategy may see the product redesigned to freshen its appearance</a:t>
            </a:r>
          </a:p>
          <a:p>
            <a:r>
              <a:rPr lang="en-GB" dirty="0"/>
              <a:t>The type of product</a:t>
            </a:r>
          </a:p>
          <a:p>
            <a:pPr lvl="1"/>
            <a:r>
              <a:rPr lang="en-GB" dirty="0"/>
              <a:t>A specialist product will have to have a physical environment that matches the quality of the product and is likely to have a premium price tag</a:t>
            </a:r>
          </a:p>
          <a:p>
            <a:r>
              <a:rPr lang="en-GB" dirty="0"/>
              <a:t>Marketing objectives</a:t>
            </a:r>
          </a:p>
          <a:p>
            <a:pPr lvl="1"/>
            <a:r>
              <a:rPr lang="en-GB" dirty="0"/>
              <a:t>A business with an objective of increasing market share may alter its mix in order to try and achieve this for example lowering price, depending upon the PED or bringing out an improved product</a:t>
            </a:r>
          </a:p>
          <a:p>
            <a:pPr lvl="1"/>
            <a:endParaRPr lang="en-GB" dirty="0" smtClean="0"/>
          </a:p>
          <a:p>
            <a:pPr lvl="1"/>
            <a:endParaRPr lang="en-GB" dirty="0" smtClean="0"/>
          </a:p>
        </p:txBody>
      </p:sp>
    </p:spTree>
    <p:extLst>
      <p:ext uri="{BB962C8B-B14F-4D97-AF65-F5344CB8AC3E}">
        <p14:creationId xmlns:p14="http://schemas.microsoft.com/office/powerpoint/2010/main" val="302464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solidFill>
                  <a:srgbClr val="000000"/>
                </a:solidFill>
              </a:rPr>
              <a:t>Selection of an appropriate marketing mix</a:t>
            </a:r>
            <a:endParaRPr lang="en-GB" dirty="0"/>
          </a:p>
        </p:txBody>
      </p:sp>
      <p:sp>
        <p:nvSpPr>
          <p:cNvPr id="3" name="Content Placeholder 2"/>
          <p:cNvSpPr>
            <a:spLocks noGrp="1"/>
          </p:cNvSpPr>
          <p:nvPr>
            <p:ph idx="1"/>
          </p:nvPr>
        </p:nvSpPr>
        <p:spPr>
          <a:xfrm>
            <a:off x="1835696" y="1772816"/>
            <a:ext cx="7128792" cy="4608512"/>
          </a:xfrm>
        </p:spPr>
        <p:txBody>
          <a:bodyPr>
            <a:normAutofit fontScale="92500" lnSpcReduction="20000"/>
          </a:bodyPr>
          <a:lstStyle/>
          <a:p>
            <a:r>
              <a:rPr lang="en-GB" dirty="0" smtClean="0"/>
              <a:t>An appropriate marketing mix will be influenced by:</a:t>
            </a:r>
          </a:p>
          <a:p>
            <a:r>
              <a:rPr lang="en-GB" dirty="0" smtClean="0"/>
              <a:t>The target market</a:t>
            </a:r>
          </a:p>
          <a:p>
            <a:pPr lvl="1"/>
            <a:r>
              <a:rPr lang="en-GB" dirty="0" smtClean="0"/>
              <a:t>Place may reflect geographic segmentation or the choice of media reflect the income of the customer e.g. if the target market is socio-economic group A the business may choose to advertise in a broadsheet</a:t>
            </a:r>
          </a:p>
          <a:p>
            <a:r>
              <a:rPr lang="en-GB" dirty="0" smtClean="0"/>
              <a:t>Competition</a:t>
            </a:r>
          </a:p>
          <a:p>
            <a:pPr lvl="1"/>
            <a:r>
              <a:rPr lang="en-GB" dirty="0" smtClean="0"/>
              <a:t>May need to respond to competitors’ actions for example if they lower price or increase promotional spend a business may wish to follow suit</a:t>
            </a:r>
          </a:p>
          <a:p>
            <a:r>
              <a:rPr lang="en-GB" dirty="0" smtClean="0"/>
              <a:t>Positioning</a:t>
            </a:r>
          </a:p>
          <a:p>
            <a:pPr lvl="1"/>
            <a:r>
              <a:rPr lang="en-GB" dirty="0" smtClean="0"/>
              <a:t>Adapting the marketing mix to maintain the business’ position and brand perception relative to competitors</a:t>
            </a:r>
          </a:p>
          <a:p>
            <a:pPr lvl="1"/>
            <a:endParaRPr lang="en-GB" dirty="0" smtClean="0"/>
          </a:p>
        </p:txBody>
      </p:sp>
      <p:sp>
        <p:nvSpPr>
          <p:cNvPr id="5" name="TextBox 4"/>
          <p:cNvSpPr txBox="1"/>
          <p:nvPr/>
        </p:nvSpPr>
        <p:spPr>
          <a:xfrm>
            <a:off x="0" y="1988840"/>
            <a:ext cx="1835696" cy="1600438"/>
          </a:xfrm>
          <a:prstGeom prst="rect">
            <a:avLst/>
          </a:prstGeom>
          <a:noFill/>
        </p:spPr>
        <p:txBody>
          <a:bodyPr wrap="square" rtlCol="0">
            <a:spAutoFit/>
          </a:bodyPr>
          <a:lstStyle/>
          <a:p>
            <a:pPr algn="ctr"/>
            <a:r>
              <a:rPr lang="en-GB" sz="1400" dirty="0" smtClean="0"/>
              <a:t>Recap.</a:t>
            </a:r>
          </a:p>
          <a:p>
            <a:pPr algn="ctr"/>
            <a:r>
              <a:rPr lang="en-GB" sz="1400" dirty="0" smtClean="0"/>
              <a:t>What is meant by geographic and income segmentation?</a:t>
            </a:r>
          </a:p>
          <a:p>
            <a:pPr algn="ctr"/>
            <a:endParaRPr lang="en-GB" sz="1400" dirty="0"/>
          </a:p>
          <a:p>
            <a:pPr algn="ctr"/>
            <a:r>
              <a:rPr lang="en-GB" sz="1400" dirty="0" smtClean="0"/>
              <a:t>Name 2 other types of segmentation.</a:t>
            </a:r>
            <a:endParaRPr lang="en-GB" sz="1400" dirty="0"/>
          </a:p>
        </p:txBody>
      </p:sp>
    </p:spTree>
    <p:extLst>
      <p:ext uri="{BB962C8B-B14F-4D97-AF65-F5344CB8AC3E}">
        <p14:creationId xmlns:p14="http://schemas.microsoft.com/office/powerpoint/2010/main" val="2299885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In pairs</a:t>
            </a:r>
            <a:endParaRPr lang="en-GB" sz="2400" dirty="0"/>
          </a:p>
        </p:txBody>
      </p:sp>
      <p:sp>
        <p:nvSpPr>
          <p:cNvPr id="3" name="Content Placeholder 2"/>
          <p:cNvSpPr>
            <a:spLocks noGrp="1"/>
          </p:cNvSpPr>
          <p:nvPr>
            <p:ph idx="1"/>
          </p:nvPr>
        </p:nvSpPr>
        <p:spPr>
          <a:xfrm>
            <a:off x="3131840" y="2379070"/>
            <a:ext cx="5616624" cy="3840163"/>
          </a:xfrm>
        </p:spPr>
        <p:txBody>
          <a:bodyPr/>
          <a:lstStyle/>
          <a:p>
            <a:pPr>
              <a:buFont typeface="Wingdings" panose="05000000000000000000" pitchFamily="2" charset="2"/>
              <a:buChar char="v"/>
            </a:pPr>
            <a:r>
              <a:rPr lang="en-GB" dirty="0" smtClean="0"/>
              <a:t>Draw a spider diagram to identify each aspect of Rapha’s marketing mix</a:t>
            </a:r>
          </a:p>
          <a:p>
            <a:pPr>
              <a:buFont typeface="Wingdings" panose="05000000000000000000" pitchFamily="2" charset="2"/>
              <a:buChar char="v"/>
            </a:pPr>
            <a:r>
              <a:rPr lang="en-GB" dirty="0" smtClean="0"/>
              <a:t>To what extent do you think this is an appropriate marketing mix?</a:t>
            </a:r>
            <a:endParaRPr lang="en-GB" dirty="0"/>
          </a:p>
        </p:txBody>
      </p:sp>
      <p:sp>
        <p:nvSpPr>
          <p:cNvPr id="4" name="Action Button: Document 3">
            <a:hlinkClick r:id="rId3" highlightClick="1"/>
          </p:cNvPr>
          <p:cNvSpPr/>
          <p:nvPr/>
        </p:nvSpPr>
        <p:spPr>
          <a:xfrm>
            <a:off x="2250720" y="2379070"/>
            <a:ext cx="720080" cy="100811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52068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1772816"/>
            <a:ext cx="7128792" cy="5085184"/>
          </a:xfrm>
        </p:spPr>
        <p:txBody>
          <a:bodyPr>
            <a:normAutofit/>
          </a:bodyPr>
          <a:lstStyle/>
          <a:p>
            <a:r>
              <a:rPr lang="en-GB" dirty="0" smtClean="0"/>
              <a:t>The right choice of media determines whether the marketing message reaches the target audience</a:t>
            </a:r>
          </a:p>
          <a:p>
            <a:r>
              <a:rPr lang="en-GB" dirty="0" smtClean="0"/>
              <a:t>Considerations include:</a:t>
            </a:r>
          </a:p>
          <a:p>
            <a:pPr lvl="1"/>
            <a:r>
              <a:rPr lang="en-GB" dirty="0" smtClean="0"/>
              <a:t>Age e.g. use of social media for teenagers and young adults or between TV shows for children</a:t>
            </a:r>
          </a:p>
          <a:p>
            <a:pPr lvl="1"/>
            <a:r>
              <a:rPr lang="en-GB" dirty="0" smtClean="0"/>
              <a:t>Budget e.g. free use of social media or paying for a newspaper advertisement</a:t>
            </a:r>
          </a:p>
          <a:p>
            <a:pPr lvl="1"/>
            <a:r>
              <a:rPr lang="en-GB" dirty="0" smtClean="0"/>
              <a:t>Existing or potential customers e.g. e-mail to existing customers or reaching a wider target market</a:t>
            </a:r>
          </a:p>
          <a:p>
            <a:pPr lvl="1"/>
            <a:r>
              <a:rPr lang="en-GB" dirty="0" smtClean="0"/>
              <a:t>Appropriate to the message and product type</a:t>
            </a:r>
            <a:endParaRPr lang="en-GB" dirty="0"/>
          </a:p>
        </p:txBody>
      </p:sp>
      <p:sp>
        <p:nvSpPr>
          <p:cNvPr id="4" name="Title 1"/>
          <p:cNvSpPr txBox="1">
            <a:spLocks/>
          </p:cNvSpPr>
          <p:nvPr/>
        </p:nvSpPr>
        <p:spPr>
          <a:xfrm>
            <a:off x="2604630" y="379515"/>
            <a:ext cx="6248400" cy="1143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smtClean="0"/>
              <a:t>Selection of appropriate media</a:t>
            </a:r>
            <a:endParaRPr lang="en-GB" sz="2400" dirty="0"/>
          </a:p>
        </p:txBody>
      </p:sp>
    </p:spTree>
    <p:extLst>
      <p:ext uri="{BB962C8B-B14F-4D97-AF65-F5344CB8AC3E}">
        <p14:creationId xmlns:p14="http://schemas.microsoft.com/office/powerpoint/2010/main" val="2828213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7704" y="1772816"/>
            <a:ext cx="7236296" cy="5085184"/>
          </a:xfrm>
        </p:spPr>
        <p:txBody>
          <a:bodyPr>
            <a:normAutofit/>
          </a:bodyPr>
          <a:lstStyle/>
          <a:p>
            <a:r>
              <a:rPr lang="en-GB" dirty="0" smtClean="0"/>
              <a:t>A limit on the amount of money to be spent on a specific campaign in a given period of time</a:t>
            </a:r>
          </a:p>
          <a:p>
            <a:r>
              <a:rPr lang="en-GB" dirty="0" smtClean="0"/>
              <a:t>May be set as a specific amount or a percentage of sales revenue</a:t>
            </a:r>
          </a:p>
          <a:p>
            <a:r>
              <a:rPr lang="en-GB" dirty="0" smtClean="0"/>
              <a:t>Will be determined by the marketing objective and the time frame of the campaign</a:t>
            </a:r>
          </a:p>
          <a:p>
            <a:r>
              <a:rPr lang="en-GB" dirty="0" smtClean="0"/>
              <a:t>Designed to prevent over spending</a:t>
            </a:r>
          </a:p>
          <a:p>
            <a:r>
              <a:rPr lang="en-GB" dirty="0" smtClean="0"/>
              <a:t>Will vary significantly dependent on the size of the organisation and the degree of competition in the market</a:t>
            </a:r>
          </a:p>
          <a:p>
            <a:r>
              <a:rPr lang="en-GB" dirty="0" smtClean="0"/>
              <a:t>A target will be set for a minimum required return on the amount spent e.g. a % of the investment/budget</a:t>
            </a:r>
          </a:p>
        </p:txBody>
      </p:sp>
      <p:sp>
        <p:nvSpPr>
          <p:cNvPr id="6" name="Title 1"/>
          <p:cNvSpPr txBox="1">
            <a:spLocks/>
          </p:cNvSpPr>
          <p:nvPr/>
        </p:nvSpPr>
        <p:spPr>
          <a:xfrm>
            <a:off x="2604630" y="379515"/>
            <a:ext cx="6248400" cy="1143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n-GB" sz="2400" dirty="0" smtClean="0"/>
              <a:t>Allocation of campaign budget</a:t>
            </a:r>
            <a:endParaRPr lang="en-GB" sz="2400" dirty="0"/>
          </a:p>
        </p:txBody>
      </p:sp>
    </p:spTree>
    <p:extLst>
      <p:ext uri="{BB962C8B-B14F-4D97-AF65-F5344CB8AC3E}">
        <p14:creationId xmlns:p14="http://schemas.microsoft.com/office/powerpoint/2010/main" val="267409250"/>
      </p:ext>
    </p:extLst>
  </p:cSld>
  <p:clrMapOvr>
    <a:masterClrMapping/>
  </p:clrMapOvr>
</p:sld>
</file>

<file path=ppt/theme/theme1.xml><?xml version="1.0" encoding="utf-8"?>
<a:theme xmlns:a="http://schemas.openxmlformats.org/drawingml/2006/main" name="Mod">
  <a:themeElements>
    <a:clrScheme name="Custom 1">
      <a:dk1>
        <a:srgbClr val="000000"/>
      </a:dk1>
      <a:lt1>
        <a:srgbClr val="FFFFFF"/>
      </a:lt1>
      <a:dk2>
        <a:srgbClr val="FEDD61"/>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Template>
  <TotalTime>4937</TotalTime>
  <Words>1012</Words>
  <Application>Microsoft Office PowerPoint</Application>
  <PresentationFormat>On-screen Show (4:3)</PresentationFormat>
  <Paragraphs>111</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vt:lpstr>
      <vt:lpstr>the marketing campaign</vt:lpstr>
      <vt:lpstr>the Marketing campaign</vt:lpstr>
      <vt:lpstr>The marketing message</vt:lpstr>
      <vt:lpstr>Selection of an appropriate marketing mix</vt:lpstr>
      <vt:lpstr>Selection of an appropriate marketing mix</vt:lpstr>
      <vt:lpstr>Selection of an appropriate marketing mix</vt:lpstr>
      <vt:lpstr>In pairs</vt:lpstr>
      <vt:lpstr>PowerPoint Presentation</vt:lpstr>
      <vt:lpstr>PowerPoint Presentation</vt:lpstr>
      <vt:lpstr>Timelines for the campaign, including monitoring</vt:lpstr>
      <vt:lpstr>How the campaign is to be evaluated</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Helen</cp:lastModifiedBy>
  <cp:revision>434</cp:revision>
  <dcterms:created xsi:type="dcterms:W3CDTF">2009-08-01T13:37:35Z</dcterms:created>
  <dcterms:modified xsi:type="dcterms:W3CDTF">2017-02-12T15:00:33Z</dcterms:modified>
</cp:coreProperties>
</file>