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3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https://www.youtube.com/watch?v=2X8Bd3-G6IU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http://www.forbes.com/powerful-brands/list/#tab:rank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460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http://www.huffingtonpost.com/2009/09/14/the-7-most-inappropriate_n_286223.html?slideshow=true#gallery/2685/0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2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http://www.bbc.co.uk/news/education-13661543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3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X8Bd3-G6I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bes.com/powerful-brands/list/#tab:r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mpaignlive.co.uk/article/government-denies-plans-crack-down-junk-food-marketing-scrapped/140251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ffingtonpost.com/2009/09/14/the-7-most-inappropriate_n_286223.html?slideshow=true#gallery/2685/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education-1366154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656184"/>
          </a:xfrm>
        </p:spPr>
        <p:txBody>
          <a:bodyPr/>
          <a:lstStyle/>
          <a:p>
            <a:pPr algn="r"/>
            <a:r>
              <a:rPr lang="en-GB" sz="3200" dirty="0">
                <a:solidFill>
                  <a:srgbClr val="000000"/>
                </a:solidFill>
              </a:rPr>
              <a:t>Appropriateness of marketing campaign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C4</a:t>
            </a:r>
          </a:p>
          <a:p>
            <a:pPr algn="ctr"/>
            <a:r>
              <a:rPr lang="en-GB" sz="1400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Appropriateness of marketing campaign</a:t>
            </a:r>
            <a:endParaRPr lang="en-GB" sz="1400" dirty="0"/>
          </a:p>
        </p:txBody>
      </p:sp>
      <p:sp>
        <p:nvSpPr>
          <p:cNvPr id="5" name="Action Button: Movie 4">
            <a:hlinkClick r:id="rId3" highlightClick="1"/>
          </p:cNvPr>
          <p:cNvSpPr/>
          <p:nvPr/>
        </p:nvSpPr>
        <p:spPr>
          <a:xfrm>
            <a:off x="2267744" y="1309707"/>
            <a:ext cx="792088" cy="60712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347864" y="129654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Evaluate the appropriateness of Coca-Cola’s “Share a Coke” campaign in Australia.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0"/>
            <a:ext cx="7092280" cy="1619672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Appropriateness of marketing campaign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88840"/>
            <a:ext cx="6768752" cy="4392488"/>
          </a:xfrm>
        </p:spPr>
        <p:txBody>
          <a:bodyPr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How far the marketing activity reinforces and supports brand value</a:t>
            </a:r>
          </a:p>
          <a:p>
            <a:pPr lvl="1"/>
            <a:r>
              <a:rPr lang="en-GB" dirty="0"/>
              <a:t>The sustainability of marketing activities</a:t>
            </a:r>
          </a:p>
          <a:p>
            <a:pPr lvl="1"/>
            <a:r>
              <a:rPr lang="en-GB" dirty="0"/>
              <a:t>Flexibility of the campaign to enable response to both internal and external changes</a:t>
            </a:r>
          </a:p>
          <a:p>
            <a:pPr lvl="1"/>
            <a:r>
              <a:rPr lang="en-GB" dirty="0"/>
              <a:t>Relevance to organisational goals</a:t>
            </a:r>
          </a:p>
          <a:p>
            <a:pPr lvl="1"/>
            <a:r>
              <a:rPr lang="en-GB" dirty="0"/>
              <a:t>Appropriateness to target market</a:t>
            </a:r>
          </a:p>
          <a:p>
            <a:pPr lvl="1"/>
            <a:r>
              <a:rPr lang="en-GB" dirty="0"/>
              <a:t>Legal and ethical considerations</a:t>
            </a:r>
          </a:p>
          <a:p>
            <a:pPr lvl="1"/>
            <a:endParaRPr lang="en-GB" dirty="0"/>
          </a:p>
          <a:p>
            <a:pPr lvl="2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84640"/>
            <a:ext cx="7128792" cy="3840163"/>
          </a:xfrm>
        </p:spPr>
        <p:txBody>
          <a:bodyPr/>
          <a:lstStyle/>
          <a:p>
            <a:r>
              <a:rPr lang="en-GB" dirty="0" smtClean="0"/>
              <a:t>For a new business a campaign may aim to introduce a brand whereas for an established business the aim will be to strengthen the brand value</a:t>
            </a:r>
          </a:p>
          <a:p>
            <a:r>
              <a:rPr lang="en-GB" dirty="0" smtClean="0"/>
              <a:t>Achieved through a clear marketing message</a:t>
            </a:r>
          </a:p>
          <a:p>
            <a:r>
              <a:rPr lang="en-GB" dirty="0" smtClean="0"/>
              <a:t>An unsuccessful strategy can damage the brand recognition and brand value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98884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Recap: define brand value.</a:t>
            </a:r>
          </a:p>
          <a:p>
            <a:pPr algn="ctr"/>
            <a:endParaRPr lang="en-GB" sz="1400" dirty="0"/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To what extent did the Coca-Cola campaign reinforce brand value?</a:t>
            </a:r>
            <a:endParaRPr lang="en-GB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3347864" y="4869160"/>
            <a:ext cx="561662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 pairs select one of the top ten global brands. Prepare a short presentation to assess how the marketing campaigns of the business reinforces and supports the brand value.</a:t>
            </a:r>
            <a:endParaRPr lang="en-GB" dirty="0"/>
          </a:p>
        </p:txBody>
      </p:sp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2411760" y="5229200"/>
            <a:ext cx="576064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41088" y="83299"/>
            <a:ext cx="7092280" cy="1619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solidFill>
                  <a:srgbClr val="000000"/>
                </a:solidFill>
              </a:rPr>
              <a:t>How far the marketing activity reinforces and supports brand value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3042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7056784" cy="3840163"/>
          </a:xfrm>
        </p:spPr>
        <p:txBody>
          <a:bodyPr/>
          <a:lstStyle/>
          <a:p>
            <a:r>
              <a:rPr lang="en-GB" dirty="0" smtClean="0"/>
              <a:t>For marketing activities to be sustainable the level of marketing has to be maintained</a:t>
            </a:r>
          </a:p>
          <a:p>
            <a:r>
              <a:rPr lang="en-GB" dirty="0" smtClean="0"/>
              <a:t>This requires a certain consistency of budgets and other resources such as personnel and ideas</a:t>
            </a:r>
          </a:p>
          <a:p>
            <a:r>
              <a:rPr lang="en-GB" dirty="0" smtClean="0"/>
              <a:t>If marketing activities are not maintained this presents an opportunity for competitors to gain market share</a:t>
            </a:r>
            <a:endParaRPr lang="en-GB" dirty="0"/>
          </a:p>
        </p:txBody>
      </p:sp>
      <p:sp>
        <p:nvSpPr>
          <p:cNvPr id="4" name="Action Button: Document 3">
            <a:hlinkClick r:id="rId2" highlightClick="1"/>
          </p:cNvPr>
          <p:cNvSpPr/>
          <p:nvPr/>
        </p:nvSpPr>
        <p:spPr>
          <a:xfrm>
            <a:off x="611560" y="2204864"/>
            <a:ext cx="648072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07504" y="3212976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happens to government marketing campaigns when there is a change of key personnel?</a:t>
            </a:r>
            <a:endParaRPr lang="en-GB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41088" y="188640"/>
            <a:ext cx="7092280" cy="1619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solidFill>
                  <a:srgbClr val="000000"/>
                </a:solidFill>
              </a:rPr>
              <a:t>The sustainability of marketing activities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547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396" y="1916832"/>
            <a:ext cx="7056784" cy="3840163"/>
          </a:xfrm>
        </p:spPr>
        <p:txBody>
          <a:bodyPr/>
          <a:lstStyle/>
          <a:p>
            <a:r>
              <a:rPr lang="en-GB" dirty="0" smtClean="0"/>
              <a:t>Although sustainability is important so is flexibility i.e. the ability to respond to change</a:t>
            </a:r>
          </a:p>
          <a:p>
            <a:r>
              <a:rPr lang="en-GB" dirty="0" smtClean="0"/>
              <a:t>Flexibility may be required in response to internal or external changes and highlights the importance of monitoring and reviewing a campaign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035625"/>
              </p:ext>
            </p:extLst>
          </p:nvPr>
        </p:nvGraphicFramePr>
        <p:xfrm>
          <a:off x="2123728" y="414908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Internal change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External change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Loss of key</a:t>
                      </a:r>
                      <a:r>
                        <a:rPr lang="en-GB" baseline="0" dirty="0" smtClean="0"/>
                        <a:t> personnel</a:t>
                      </a:r>
                    </a:p>
                    <a:p>
                      <a:r>
                        <a:rPr lang="en-GB" baseline="0" dirty="0" smtClean="0"/>
                        <a:t>Review of objectives</a:t>
                      </a:r>
                    </a:p>
                    <a:p>
                      <a:r>
                        <a:rPr lang="en-GB" baseline="0" dirty="0" smtClean="0"/>
                        <a:t>Budgets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Competitors’ actions</a:t>
                      </a:r>
                    </a:p>
                    <a:p>
                      <a:r>
                        <a:rPr lang="en-GB" dirty="0" smtClean="0"/>
                        <a:t>PESTLE</a:t>
                      </a:r>
                      <a:r>
                        <a:rPr lang="en-GB" baseline="0" dirty="0" smtClean="0"/>
                        <a:t> factors</a:t>
                      </a:r>
                    </a:p>
                    <a:p>
                      <a:r>
                        <a:rPr lang="en-GB" baseline="0" dirty="0" smtClean="0"/>
                        <a:t>Global shocks e.g. an earthquake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060848"/>
            <a:ext cx="1835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Identify one potential change for each aspect of PESTLE that could require flexibility in a marketing campaign.</a:t>
            </a:r>
            <a:endParaRPr lang="en-GB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41088" y="188640"/>
            <a:ext cx="69234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>
                <a:solidFill>
                  <a:srgbClr val="000000"/>
                </a:solidFill>
              </a:rPr>
              <a:t>Flexibility of the campaign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4600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0"/>
            <a:ext cx="7092280" cy="1619672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Appropriateness of marketing </a:t>
            </a:r>
            <a:r>
              <a:rPr lang="en-GB" sz="2400" dirty="0" smtClean="0">
                <a:solidFill>
                  <a:srgbClr val="000000"/>
                </a:solidFill>
              </a:rPr>
              <a:t>campaign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7128792" cy="439248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Relevance to organisational goals</a:t>
            </a:r>
          </a:p>
          <a:p>
            <a:pPr lvl="1"/>
            <a:r>
              <a:rPr lang="en-GB" dirty="0" smtClean="0"/>
              <a:t>The marketing activities must focus on achieving the marketing objectives which are informed by the organisational goals</a:t>
            </a:r>
          </a:p>
          <a:p>
            <a:r>
              <a:rPr lang="en-GB" dirty="0" smtClean="0"/>
              <a:t>Appropriateness to target market</a:t>
            </a:r>
          </a:p>
          <a:p>
            <a:pPr lvl="1"/>
            <a:r>
              <a:rPr lang="en-GB" dirty="0" smtClean="0"/>
              <a:t>One purpose discussed (</a:t>
            </a:r>
            <a:r>
              <a:rPr lang="en-GB" dirty="0" err="1" smtClean="0"/>
              <a:t>B1</a:t>
            </a:r>
            <a:r>
              <a:rPr lang="en-GB" dirty="0" smtClean="0"/>
              <a:t>) for carrying out research was to identify the target market</a:t>
            </a:r>
          </a:p>
          <a:p>
            <a:pPr lvl="1"/>
            <a:r>
              <a:rPr lang="en-GB" dirty="0" smtClean="0"/>
              <a:t>Research data was then used to determine the target market (</a:t>
            </a:r>
            <a:r>
              <a:rPr lang="en-GB" dirty="0" err="1" smtClean="0"/>
              <a:t>C1</a:t>
            </a:r>
            <a:r>
              <a:rPr lang="en-GB" dirty="0" smtClean="0"/>
              <a:t>) when planning and developing a marketing campaign</a:t>
            </a:r>
          </a:p>
          <a:p>
            <a:pPr lvl="1"/>
            <a:r>
              <a:rPr lang="en-GB" dirty="0" smtClean="0"/>
              <a:t>In assessing the appropriateness of the campaign it is therefore important to consider whether it effectively communicated the marketing message to the target market</a:t>
            </a:r>
          </a:p>
          <a:p>
            <a:pPr lvl="1"/>
            <a:endParaRPr lang="en-GB" dirty="0"/>
          </a:p>
          <a:p>
            <a:pPr lvl="2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5" name="Action Button: Document 4">
            <a:hlinkClick r:id="rId3" highlightClick="1"/>
          </p:cNvPr>
          <p:cNvSpPr/>
          <p:nvPr/>
        </p:nvSpPr>
        <p:spPr>
          <a:xfrm>
            <a:off x="629018" y="4653136"/>
            <a:ext cx="576064" cy="720080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7504" y="5517232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Can a product be inappropriate for the target market?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44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Legal and ethical considerations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00725"/>
            <a:ext cx="6912768" cy="46526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campaign must be within the law and not offend the target market</a:t>
            </a:r>
          </a:p>
          <a:p>
            <a:r>
              <a:rPr lang="en-GB" dirty="0" smtClean="0"/>
              <a:t>The advertising standards authority regulates advertising to ensure they are legal e.g. not misleading and ethical e.g. non-offensive </a:t>
            </a:r>
          </a:p>
          <a:p>
            <a:r>
              <a:rPr lang="en-GB" dirty="0" smtClean="0"/>
              <a:t>All aspects of a campaign must be legal e.g. product descriptions, transparent pricing, genuine promotions and details on packaging</a:t>
            </a:r>
          </a:p>
          <a:p>
            <a:r>
              <a:rPr lang="en-GB" dirty="0" smtClean="0"/>
              <a:t>Ethics are individual opinions on what is right and wrong and therefore more difficult to assess. However, if a campaign is deemed unethical it is likely to attract mass media criticism</a:t>
            </a:r>
          </a:p>
          <a:p>
            <a:pPr lvl="1"/>
            <a:endParaRPr lang="en-GB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39552" y="2204864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5496" y="3212976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Child sexualisation complaints website to be set </a:t>
            </a:r>
            <a:r>
              <a:rPr lang="en-GB" sz="1400" dirty="0" smtClean="0"/>
              <a:t>up.</a:t>
            </a:r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26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916832"/>
            <a:ext cx="6912768" cy="4536504"/>
          </a:xfrm>
        </p:spPr>
        <p:txBody>
          <a:bodyPr>
            <a:normAutofit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How far the marketing activity reinforces and supports brand value</a:t>
            </a:r>
          </a:p>
          <a:p>
            <a:pPr lvl="1"/>
            <a:r>
              <a:rPr lang="en-GB" dirty="0"/>
              <a:t>The sustainability of marketing activities</a:t>
            </a:r>
          </a:p>
          <a:p>
            <a:pPr lvl="1"/>
            <a:r>
              <a:rPr lang="en-GB" dirty="0"/>
              <a:t>Flexibility of the campaign to enable response to both internal and external changes</a:t>
            </a:r>
          </a:p>
          <a:p>
            <a:pPr lvl="1"/>
            <a:r>
              <a:rPr lang="en-GB" dirty="0"/>
              <a:t>Relevance to organisational goals</a:t>
            </a:r>
          </a:p>
          <a:p>
            <a:pPr lvl="1"/>
            <a:r>
              <a:rPr lang="en-GB" dirty="0"/>
              <a:t>Appropriateness to target market</a:t>
            </a:r>
          </a:p>
          <a:p>
            <a:pPr lvl="1"/>
            <a:r>
              <a:rPr lang="en-GB" dirty="0"/>
              <a:t>Legal and ethical considerations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0"/>
            <a:ext cx="7092280" cy="1619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Appropriateness of marketing campaign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4911</TotalTime>
  <Words>590</Words>
  <Application>Microsoft Office PowerPoint</Application>
  <PresentationFormat>On-screen Show (4:3)</PresentationFormat>
  <Paragraphs>84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</vt:lpstr>
      <vt:lpstr>Appropriateness of marketing campaign</vt:lpstr>
      <vt:lpstr>Appropriateness of marketing campaign</vt:lpstr>
      <vt:lpstr>PowerPoint Presentation</vt:lpstr>
      <vt:lpstr>PowerPoint Presentation</vt:lpstr>
      <vt:lpstr>PowerPoint Presentation</vt:lpstr>
      <vt:lpstr>Appropriateness of marketing campaign</vt:lpstr>
      <vt:lpstr>Legal and ethical considerations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438</cp:revision>
  <dcterms:created xsi:type="dcterms:W3CDTF">2009-08-01T13:37:35Z</dcterms:created>
  <dcterms:modified xsi:type="dcterms:W3CDTF">2017-02-12T15:01:08Z</dcterms:modified>
</cp:coreProperties>
</file>