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handoutMasterIdLst>
    <p:handoutMasterId r:id="rId21"/>
  </p:handoutMasterIdLst>
  <p:sldIdLst>
    <p:sldId id="256" r:id="rId2"/>
    <p:sldId id="257" r:id="rId3"/>
    <p:sldId id="259" r:id="rId4"/>
    <p:sldId id="260" r:id="rId5"/>
    <p:sldId id="261" r:id="rId6"/>
    <p:sldId id="264" r:id="rId7"/>
    <p:sldId id="263" r:id="rId8"/>
    <p:sldId id="265" r:id="rId9"/>
    <p:sldId id="262" r:id="rId10"/>
    <p:sldId id="266" r:id="rId11"/>
    <p:sldId id="267" r:id="rId12"/>
    <p:sldId id="268" r:id="rId13"/>
    <p:sldId id="269" r:id="rId14"/>
    <p:sldId id="270" r:id="rId15"/>
    <p:sldId id="271" r:id="rId16"/>
    <p:sldId id="272" r:id="rId17"/>
    <p:sldId id="273" r:id="rId18"/>
    <p:sldId id="25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9" d="100"/>
          <a:sy n="119" d="100"/>
        </p:scale>
        <p:origin x="-1392" y="-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2/12/2017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2/12/2017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3523552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DB25F53-CE1C-4883-A9C6-41FCDABA94B6}" type="slidenum">
              <a:rPr lang="en-US" smtClean="0"/>
              <a:pPr>
                <a:defRPr/>
              </a:pPr>
              <a:t>16</a:t>
            </a:fld>
            <a:endParaRPr lang="en-US"/>
          </a:p>
        </p:txBody>
      </p:sp>
    </p:spTree>
    <p:extLst>
      <p:ext uri="{BB962C8B-B14F-4D97-AF65-F5344CB8AC3E}">
        <p14:creationId xmlns:p14="http://schemas.microsoft.com/office/powerpoint/2010/main" val="4199958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http://www.bbc.co.uk/news/world-us-canada-37162373</a:t>
            </a:r>
          </a:p>
        </p:txBody>
      </p:sp>
      <p:sp>
        <p:nvSpPr>
          <p:cNvPr id="4" name="Slide Number Placeholder 3"/>
          <p:cNvSpPr>
            <a:spLocks noGrp="1"/>
          </p:cNvSpPr>
          <p:nvPr>
            <p:ph type="sldNum" sz="quarter" idx="10"/>
          </p:nvPr>
        </p:nvSpPr>
        <p:spPr/>
        <p:txBody>
          <a:bodyPr/>
          <a:lstStyle/>
          <a:p>
            <a:fld id="{2A5C52F8-D14D-49FB-963A-D0594AB1E07D}" type="slidenum">
              <a:rPr lang="en-GB" smtClean="0"/>
              <a:pPr/>
              <a:t>3</a:t>
            </a:fld>
            <a:endParaRPr lang="en-GB"/>
          </a:p>
        </p:txBody>
      </p:sp>
    </p:spTree>
    <p:extLst>
      <p:ext uri="{BB962C8B-B14F-4D97-AF65-F5344CB8AC3E}">
        <p14:creationId xmlns:p14="http://schemas.microsoft.com/office/powerpoint/2010/main" val="1772175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http://time.com/money/4271950/millennials-best-age-group-saving/</a:t>
            </a:r>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extLst>
      <p:ext uri="{BB962C8B-B14F-4D97-AF65-F5344CB8AC3E}">
        <p14:creationId xmlns:p14="http://schemas.microsoft.com/office/powerpoint/2010/main" val="2638173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http://www.wisebread.com/chinese-money-habits-how-my-culture-influences-my-attitudes-toward-money</a:t>
            </a:r>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4096727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http://www.bbc.co.uk/news/business-37229646</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extLst>
      <p:ext uri="{BB962C8B-B14F-4D97-AF65-F5344CB8AC3E}">
        <p14:creationId xmlns:p14="http://schemas.microsoft.com/office/powerpoint/2010/main" val="247940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http://www.bbc.co.uk/news/business-37223003</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12</a:t>
            </a:fld>
            <a:endParaRPr lang="en-GB"/>
          </a:p>
        </p:txBody>
      </p:sp>
    </p:spTree>
    <p:extLst>
      <p:ext uri="{BB962C8B-B14F-4D97-AF65-F5344CB8AC3E}">
        <p14:creationId xmlns:p14="http://schemas.microsoft.com/office/powerpoint/2010/main" val="808890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http://www.moneysavingexpert.com/loans/credit-rating-credit-score</a:t>
            </a:r>
          </a:p>
          <a:p>
            <a:r>
              <a:rPr lang="en-GB" dirty="0"/>
              <a:t>http://uk.businessinsider.com/rich-and-famous-people-who-lost-all-their-money-2015-7?r=US&amp;IR=T/#rry-king-8</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extLst>
      <p:ext uri="{BB962C8B-B14F-4D97-AF65-F5344CB8AC3E}">
        <p14:creationId xmlns:p14="http://schemas.microsoft.com/office/powerpoint/2010/main" val="808890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http://www.bbc.co.uk/news/business-37223003</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14</a:t>
            </a:fld>
            <a:endParaRPr lang="en-GB"/>
          </a:p>
        </p:txBody>
      </p:sp>
    </p:spTree>
    <p:extLst>
      <p:ext uri="{BB962C8B-B14F-4D97-AF65-F5344CB8AC3E}">
        <p14:creationId xmlns:p14="http://schemas.microsoft.com/office/powerpoint/2010/main" val="808890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http://www.bbc.co.uk/news/business-37223003</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15</a:t>
            </a:fld>
            <a:endParaRPr lang="en-GB"/>
          </a:p>
        </p:txBody>
      </p:sp>
    </p:spTree>
    <p:extLst>
      <p:ext uri="{BB962C8B-B14F-4D97-AF65-F5344CB8AC3E}">
        <p14:creationId xmlns:p14="http://schemas.microsoft.com/office/powerpoint/2010/main" val="808890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2/12/2017</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a:t>1.4.1 The meaning of market failure</a:t>
            </a:r>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2/12/2017</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2/12/2017</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a:t>1.4.1 The meaning of market failure</a:t>
            </a:r>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2/12/2017</a:t>
            </a:fld>
            <a:endParaRPr lang="en-GB"/>
          </a:p>
        </p:txBody>
      </p:sp>
      <p:sp>
        <p:nvSpPr>
          <p:cNvPr id="8" name="Footer Placeholder 7"/>
          <p:cNvSpPr>
            <a:spLocks noGrp="1"/>
          </p:cNvSpPr>
          <p:nvPr>
            <p:ph type="ftr" sz="quarter" idx="11"/>
          </p:nvPr>
        </p:nvSpPr>
        <p:spPr/>
        <p:txBody>
          <a:bodyPr/>
          <a:lstStyle/>
          <a:p>
            <a:r>
              <a:rPr lang="en-GB"/>
              <a:t>1.4.1 The meaning of market failure</a:t>
            </a:r>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2/12/2017</a:t>
            </a:fld>
            <a:endParaRPr lang="en-GB"/>
          </a:p>
        </p:txBody>
      </p:sp>
      <p:sp>
        <p:nvSpPr>
          <p:cNvPr id="4" name="Footer Placeholder 3"/>
          <p:cNvSpPr>
            <a:spLocks noGrp="1"/>
          </p:cNvSpPr>
          <p:nvPr>
            <p:ph type="ftr" sz="quarter" idx="11"/>
          </p:nvPr>
        </p:nvSpPr>
        <p:spPr/>
        <p:txBody>
          <a:bodyPr/>
          <a:lstStyle/>
          <a:p>
            <a:r>
              <a:rPr lang="en-GB"/>
              <a:t>1.4.1 The meaning of market failure</a:t>
            </a:r>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2/12/2017</a:t>
            </a:fld>
            <a:endParaRPr lang="en-GB"/>
          </a:p>
        </p:txBody>
      </p:sp>
      <p:sp>
        <p:nvSpPr>
          <p:cNvPr id="3" name="Footer Placeholder 2"/>
          <p:cNvSpPr>
            <a:spLocks noGrp="1"/>
          </p:cNvSpPr>
          <p:nvPr>
            <p:ph type="ftr" sz="quarter" idx="11"/>
          </p:nvPr>
        </p:nvSpPr>
        <p:spPr/>
        <p:txBody>
          <a:bodyPr/>
          <a:lstStyle/>
          <a:p>
            <a:r>
              <a:rPr lang="en-GB"/>
              <a:t>1.4.1 The meaning of market failure</a:t>
            </a:r>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2/12/2017</a:t>
            </a:fld>
            <a:endParaRPr lang="en-GB"/>
          </a:p>
        </p:txBody>
      </p:sp>
      <p:sp>
        <p:nvSpPr>
          <p:cNvPr id="6" name="Footer Placeholder 5"/>
          <p:cNvSpPr>
            <a:spLocks noGrp="1"/>
          </p:cNvSpPr>
          <p:nvPr>
            <p:ph type="ftr" sz="quarter" idx="11"/>
          </p:nvPr>
        </p:nvSpPr>
        <p:spPr/>
        <p:txBody>
          <a:bodyPr/>
          <a:lstStyle/>
          <a:p>
            <a:r>
              <a:rPr lang="en-GB"/>
              <a:t>1.4.1 The meaning of market failure</a:t>
            </a:r>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2/12/2017</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a:t>1.4.1 The meaning of market failure</a:t>
            </a:r>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bc.co.uk/news/business-3722964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bbc.co.uk/news/business-3722300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oneysavingexpert.com/loans/credit-rating-credit-scor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uk.businessinsider.com/rich-and-famous-people-who-lost-all-their-money-2015-7?r=US&amp;IR=T/#rry-king-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bbc.co.uk/news/business-3616997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media1.WAV"/><Relationship Id="rId7" Type="http://schemas.openxmlformats.org/officeDocument/2006/relationships/image" Target="../media/image1.png"/><Relationship Id="rId2" Type="http://schemas.microsoft.com/office/2007/relationships/media" Target="../media/media1.WAV"/><Relationship Id="rId1" Type="http://schemas.openxmlformats.org/officeDocument/2006/relationships/tags" Target="../tags/tag1.xml"/><Relationship Id="rId6" Type="http://schemas.openxmlformats.org/officeDocument/2006/relationships/audio" Target="../media/audio1.wav"/><Relationship Id="rId5" Type="http://schemas.openxmlformats.org/officeDocument/2006/relationships/notesSlide" Target="../notesSlides/notesSlide10.xml"/><Relationship Id="rId4"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bc.co.uk/news/world-us-canada-3716237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sychologies.co.uk/tests/test-whats-your-attitude-to-money.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time.com/money/4271950/millennials-best-age-group-sav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wisebread.com/chinese-money-habits-how-my-culture-influences-my-attitudes-toward-mone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960290" y="4725144"/>
            <a:ext cx="7164288" cy="1368152"/>
          </a:xfrm>
        </p:spPr>
        <p:txBody>
          <a:bodyPr/>
          <a:lstStyle/>
          <a:p>
            <a:pPr algn="ctr"/>
            <a:r>
              <a:rPr lang="en-GB" sz="3200" dirty="0"/>
              <a:t>Functions and role of Money</a:t>
            </a:r>
          </a:p>
        </p:txBody>
      </p:sp>
      <p:sp>
        <p:nvSpPr>
          <p:cNvPr id="4" name="Rectangle 3"/>
          <p:cNvSpPr/>
          <p:nvPr/>
        </p:nvSpPr>
        <p:spPr>
          <a:xfrm>
            <a:off x="0" y="355600"/>
            <a:ext cx="1691680" cy="1200329"/>
          </a:xfrm>
          <a:prstGeom prst="rect">
            <a:avLst/>
          </a:prstGeom>
        </p:spPr>
        <p:txBody>
          <a:bodyPr wrap="square">
            <a:spAutoFit/>
          </a:bodyPr>
          <a:lstStyle/>
          <a:p>
            <a:pPr algn="ctr"/>
            <a:r>
              <a:rPr lang="en-GB" cap="small" spc="200" dirty="0">
                <a:solidFill>
                  <a:srgbClr val="000000"/>
                </a:solidFill>
                <a:latin typeface="Trebuchet MS"/>
                <a:ea typeface="+mj-ea"/>
                <a:cs typeface="+mj-cs"/>
              </a:rPr>
              <a:t>A1</a:t>
            </a:r>
          </a:p>
          <a:p>
            <a:pPr algn="ctr"/>
            <a:r>
              <a:rPr lang="en-GB" cap="small" spc="200" dirty="0">
                <a:solidFill>
                  <a:srgbClr val="000000"/>
                </a:solidFill>
                <a:latin typeface="Trebuchet MS"/>
                <a:ea typeface="+mj-ea"/>
                <a:cs typeface="+mj-cs"/>
              </a:rPr>
              <a:t>Functions and role of money</a:t>
            </a:r>
            <a:endParaRPr lang="en-GB" dirty="0"/>
          </a:p>
        </p:txBody>
      </p:sp>
      <p:sp>
        <p:nvSpPr>
          <p:cNvPr id="5" name="Rectangle 4"/>
          <p:cNvSpPr/>
          <p:nvPr/>
        </p:nvSpPr>
        <p:spPr>
          <a:xfrm>
            <a:off x="1979712" y="332656"/>
            <a:ext cx="6984776" cy="3508653"/>
          </a:xfrm>
          <a:prstGeom prst="rect">
            <a:avLst/>
          </a:prstGeom>
        </p:spPr>
        <p:txBody>
          <a:bodyPr wrap="square">
            <a:spAutoFit/>
          </a:bodyPr>
          <a:lstStyle/>
          <a:p>
            <a:r>
              <a:rPr lang="en-GB" sz="2400" dirty="0"/>
              <a:t>Did you know?</a:t>
            </a:r>
          </a:p>
          <a:p>
            <a:r>
              <a:rPr lang="en-GB" dirty="0"/>
              <a:t>The World's first paper money was created in China 1,400 years ago</a:t>
            </a:r>
          </a:p>
          <a:p>
            <a:r>
              <a:rPr lang="en-GB" dirty="0"/>
              <a:t>More Monopoly money is printed every year than real money</a:t>
            </a:r>
          </a:p>
          <a:p>
            <a:r>
              <a:rPr lang="en-GB" dirty="0"/>
              <a:t>At a spending rate of $1 million a day, it would take Bill Gates 218 years to spend all his money</a:t>
            </a:r>
          </a:p>
          <a:p>
            <a:r>
              <a:rPr lang="en-GB" dirty="0"/>
              <a:t>Until World War 2, tea bricks were used as money in Siberia</a:t>
            </a:r>
          </a:p>
          <a:p>
            <a:r>
              <a:rPr lang="en-GB" dirty="0"/>
              <a:t>Sea shells were once commonly used in many parts of the world as money	</a:t>
            </a:r>
          </a:p>
          <a:p>
            <a:r>
              <a:rPr lang="en-GB" dirty="0"/>
              <a:t>The 100 richest people in the world earned enough money in 2012 to end global poverty 4 times</a:t>
            </a:r>
          </a:p>
          <a:p>
            <a:r>
              <a:rPr lang="en-GB" dirty="0"/>
              <a:t>The first transaction of Bitcoins was to buy pizza for 10,000 Bitcoins, which later increased in value to over US$12 million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rgbClr val="000000"/>
                </a:solidFill>
              </a:rPr>
              <a:t>Factors affecting the role of money</a:t>
            </a:r>
            <a:endParaRPr lang="en-GB" dirty="0"/>
          </a:p>
        </p:txBody>
      </p:sp>
      <p:sp>
        <p:nvSpPr>
          <p:cNvPr id="3" name="Content Placeholder 2"/>
          <p:cNvSpPr>
            <a:spLocks noGrp="1"/>
          </p:cNvSpPr>
          <p:nvPr>
            <p:ph idx="1"/>
          </p:nvPr>
        </p:nvSpPr>
        <p:spPr>
          <a:xfrm>
            <a:off x="1907704" y="1844824"/>
            <a:ext cx="7128792" cy="4824536"/>
          </a:xfrm>
        </p:spPr>
        <p:txBody>
          <a:bodyPr>
            <a:normAutofit fontScale="85000" lnSpcReduction="20000"/>
          </a:bodyPr>
          <a:lstStyle/>
          <a:p>
            <a:r>
              <a:rPr lang="en-GB" dirty="0"/>
              <a:t>Life events mean that the personal life cycle varies from person to person</a:t>
            </a:r>
          </a:p>
          <a:p>
            <a:r>
              <a:rPr lang="en-GB" dirty="0"/>
              <a:t>Consider how each of the following life events would impact on borrowing, saving and spending:</a:t>
            </a:r>
          </a:p>
          <a:p>
            <a:pPr lvl="1"/>
            <a:r>
              <a:rPr lang="en-GB" dirty="0"/>
              <a:t>Start or end of a long term relationship</a:t>
            </a:r>
          </a:p>
          <a:p>
            <a:pPr lvl="1"/>
            <a:r>
              <a:rPr lang="en-GB" dirty="0"/>
              <a:t>Having a baby</a:t>
            </a:r>
          </a:p>
          <a:p>
            <a:pPr lvl="1"/>
            <a:r>
              <a:rPr lang="en-GB" dirty="0"/>
              <a:t>Going to university</a:t>
            </a:r>
          </a:p>
          <a:p>
            <a:pPr lvl="1"/>
            <a:r>
              <a:rPr lang="en-GB" dirty="0"/>
              <a:t>Getting a promotion at work</a:t>
            </a:r>
          </a:p>
          <a:p>
            <a:pPr lvl="1"/>
            <a:r>
              <a:rPr lang="en-GB" dirty="0"/>
              <a:t>Taking a year off to travel</a:t>
            </a:r>
          </a:p>
          <a:p>
            <a:pPr lvl="1"/>
            <a:r>
              <a:rPr lang="en-GB" dirty="0"/>
              <a:t>Being made redundant</a:t>
            </a:r>
          </a:p>
          <a:p>
            <a:pPr lvl="1"/>
            <a:r>
              <a:rPr lang="en-GB" dirty="0"/>
              <a:t>Illness of a loved one</a:t>
            </a:r>
          </a:p>
          <a:p>
            <a:pPr lvl="1"/>
            <a:r>
              <a:rPr lang="en-GB" dirty="0"/>
              <a:t>Starting up a business</a:t>
            </a:r>
          </a:p>
          <a:p>
            <a:pPr lvl="1"/>
            <a:endParaRPr lang="en-GB" dirty="0"/>
          </a:p>
        </p:txBody>
      </p:sp>
    </p:spTree>
    <p:extLst>
      <p:ext uri="{BB962C8B-B14F-4D97-AF65-F5344CB8AC3E}">
        <p14:creationId xmlns:p14="http://schemas.microsoft.com/office/powerpoint/2010/main" val="305724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rgbClr val="000000"/>
                </a:solidFill>
              </a:rPr>
              <a:t>Factors affecting the role of money</a:t>
            </a:r>
            <a:endParaRPr lang="en-GB" dirty="0"/>
          </a:p>
        </p:txBody>
      </p:sp>
      <p:sp>
        <p:nvSpPr>
          <p:cNvPr id="3" name="Content Placeholder 2"/>
          <p:cNvSpPr>
            <a:spLocks noGrp="1"/>
          </p:cNvSpPr>
          <p:nvPr>
            <p:ph idx="1"/>
          </p:nvPr>
        </p:nvSpPr>
        <p:spPr>
          <a:xfrm>
            <a:off x="1907704" y="1756628"/>
            <a:ext cx="6912768" cy="4984740"/>
          </a:xfrm>
        </p:spPr>
        <p:txBody>
          <a:bodyPr>
            <a:normAutofit fontScale="85000" lnSpcReduction="20000"/>
          </a:bodyPr>
          <a:lstStyle/>
          <a:p>
            <a:r>
              <a:rPr lang="en-GB" dirty="0"/>
              <a:t>External influences/trends</a:t>
            </a:r>
          </a:p>
          <a:p>
            <a:pPr lvl="1"/>
            <a:r>
              <a:rPr lang="en-GB" dirty="0"/>
              <a:t>External influences are outside of the control of the individual i.e. you can not determine them</a:t>
            </a:r>
          </a:p>
          <a:p>
            <a:pPr lvl="1"/>
            <a:r>
              <a:rPr lang="en-GB" dirty="0"/>
              <a:t>When the economy is in decline the spending power of individuals tends to fall, maybe as a result of job losses</a:t>
            </a:r>
          </a:p>
          <a:p>
            <a:pPr lvl="1"/>
            <a:r>
              <a:rPr lang="en-GB" dirty="0"/>
              <a:t>People are less willing or able to spend</a:t>
            </a:r>
          </a:p>
          <a:p>
            <a:pPr lvl="1"/>
            <a:r>
              <a:rPr lang="en-GB" dirty="0"/>
              <a:t>Uncertainty about the future encourages savings</a:t>
            </a:r>
          </a:p>
          <a:p>
            <a:pPr lvl="1"/>
            <a:r>
              <a:rPr lang="en-GB" dirty="0"/>
              <a:t>Banks may be less willing to lend</a:t>
            </a:r>
          </a:p>
          <a:p>
            <a:r>
              <a:rPr lang="en-GB" dirty="0"/>
              <a:t>Interest rates</a:t>
            </a:r>
          </a:p>
          <a:p>
            <a:pPr lvl="1"/>
            <a:r>
              <a:rPr lang="en-GB" dirty="0"/>
              <a:t>Low interest rates encourage borrowing and therefore spending</a:t>
            </a:r>
          </a:p>
          <a:p>
            <a:pPr lvl="1"/>
            <a:r>
              <a:rPr lang="en-GB" dirty="0"/>
              <a:t>Low interest rates may encourage more people to buy on credit</a:t>
            </a:r>
          </a:p>
          <a:p>
            <a:pPr lvl="1"/>
            <a:r>
              <a:rPr lang="en-GB" dirty="0"/>
              <a:t>The reward for saving is low therefore making it less attractive</a:t>
            </a:r>
          </a:p>
        </p:txBody>
      </p:sp>
      <p:sp>
        <p:nvSpPr>
          <p:cNvPr id="4" name="TextBox 3"/>
          <p:cNvSpPr txBox="1"/>
          <p:nvPr/>
        </p:nvSpPr>
        <p:spPr>
          <a:xfrm>
            <a:off x="0" y="1988840"/>
            <a:ext cx="1763688" cy="738664"/>
          </a:xfrm>
          <a:prstGeom prst="rect">
            <a:avLst/>
          </a:prstGeom>
          <a:noFill/>
        </p:spPr>
        <p:txBody>
          <a:bodyPr wrap="square" rtlCol="0">
            <a:spAutoFit/>
          </a:bodyPr>
          <a:lstStyle/>
          <a:p>
            <a:pPr algn="ctr"/>
            <a:r>
              <a:rPr lang="en-GB" sz="1400" dirty="0"/>
              <a:t>Recap. Write a definition of interest rates.</a:t>
            </a:r>
          </a:p>
        </p:txBody>
      </p:sp>
      <p:sp>
        <p:nvSpPr>
          <p:cNvPr id="5" name="Action Button: Document 4">
            <a:hlinkClick r:id="rId3" highlightClick="1"/>
          </p:cNvPr>
          <p:cNvSpPr/>
          <p:nvPr/>
        </p:nvSpPr>
        <p:spPr>
          <a:xfrm>
            <a:off x="593812" y="3861048"/>
            <a:ext cx="576064" cy="648072"/>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4581128"/>
            <a:ext cx="1763688" cy="1015663"/>
          </a:xfrm>
          <a:prstGeom prst="rect">
            <a:avLst/>
          </a:prstGeom>
          <a:noFill/>
        </p:spPr>
        <p:txBody>
          <a:bodyPr wrap="square" rtlCol="0">
            <a:spAutoFit/>
          </a:bodyPr>
          <a:lstStyle/>
          <a:p>
            <a:pPr algn="ctr"/>
            <a:r>
              <a:rPr lang="en-GB" sz="1400" dirty="0"/>
              <a:t>Savers 'devastated' in August as rates fall below 0.5%.</a:t>
            </a:r>
          </a:p>
          <a:p>
            <a:endParaRPr lang="en-GB" dirty="0"/>
          </a:p>
        </p:txBody>
      </p:sp>
    </p:spTree>
    <p:extLst>
      <p:ext uri="{BB962C8B-B14F-4D97-AF65-F5344CB8AC3E}">
        <p14:creationId xmlns:p14="http://schemas.microsoft.com/office/powerpoint/2010/main" val="1170430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696" y="1717338"/>
            <a:ext cx="7308304" cy="4952022"/>
          </a:xfrm>
        </p:spPr>
        <p:txBody>
          <a:bodyPr>
            <a:normAutofit fontScale="92500" lnSpcReduction="20000"/>
          </a:bodyPr>
          <a:lstStyle/>
          <a:p>
            <a:pPr marL="457200" lvl="1" indent="0">
              <a:lnSpc>
                <a:spcPct val="120000"/>
              </a:lnSpc>
              <a:spcBef>
                <a:spcPts val="0"/>
              </a:spcBef>
              <a:buNone/>
            </a:pPr>
            <a:r>
              <a:rPr lang="en-GB" dirty="0"/>
              <a:t>Expenditure is the spending of money i.e. an outward flow. </a:t>
            </a:r>
          </a:p>
          <a:p>
            <a:pPr marL="457200" lvl="1" indent="0">
              <a:lnSpc>
                <a:spcPct val="120000"/>
              </a:lnSpc>
              <a:spcBef>
                <a:spcPts val="0"/>
              </a:spcBef>
              <a:buNone/>
            </a:pPr>
            <a:r>
              <a:rPr lang="en-GB" dirty="0"/>
              <a:t>These are the common principles, or guidelines, to consider when planning personal finance:</a:t>
            </a:r>
          </a:p>
          <a:p>
            <a:pPr lvl="1">
              <a:lnSpc>
                <a:spcPct val="120000"/>
              </a:lnSpc>
              <a:spcBef>
                <a:spcPts val="0"/>
              </a:spcBef>
            </a:pPr>
            <a:r>
              <a:rPr lang="en-GB" dirty="0"/>
              <a:t>To avoid getting into debt</a:t>
            </a:r>
          </a:p>
          <a:p>
            <a:pPr lvl="2">
              <a:lnSpc>
                <a:spcPct val="120000"/>
              </a:lnSpc>
              <a:spcBef>
                <a:spcPts val="0"/>
              </a:spcBef>
            </a:pPr>
            <a:r>
              <a:rPr lang="en-GB" dirty="0"/>
              <a:t>Debt is when you are spending more than you have i.e. expenditure is greater than income</a:t>
            </a:r>
          </a:p>
          <a:p>
            <a:pPr lvl="2">
              <a:lnSpc>
                <a:spcPct val="120000"/>
              </a:lnSpc>
              <a:spcBef>
                <a:spcPts val="0"/>
              </a:spcBef>
            </a:pPr>
            <a:r>
              <a:rPr lang="en-GB" dirty="0"/>
              <a:t>This may be spending on credit cards, hire purchase, using an overdraft or borrowing from the bank</a:t>
            </a:r>
          </a:p>
          <a:p>
            <a:pPr lvl="2">
              <a:lnSpc>
                <a:spcPct val="120000"/>
              </a:lnSpc>
              <a:spcBef>
                <a:spcPts val="0"/>
              </a:spcBef>
            </a:pPr>
            <a:r>
              <a:rPr lang="en-GB" dirty="0"/>
              <a:t>Debt will increase your costs i.e. it will have to be repaid with interest</a:t>
            </a:r>
          </a:p>
          <a:p>
            <a:pPr lvl="1">
              <a:lnSpc>
                <a:spcPct val="120000"/>
              </a:lnSpc>
              <a:spcBef>
                <a:spcPts val="0"/>
              </a:spcBef>
            </a:pPr>
            <a:r>
              <a:rPr lang="en-GB" dirty="0"/>
              <a:t>To control costs</a:t>
            </a:r>
          </a:p>
          <a:p>
            <a:pPr lvl="2">
              <a:lnSpc>
                <a:spcPct val="120000"/>
              </a:lnSpc>
              <a:spcBef>
                <a:spcPts val="0"/>
              </a:spcBef>
            </a:pPr>
            <a:r>
              <a:rPr lang="en-GB" dirty="0"/>
              <a:t>By setting budgets you can control your expenditure to ensure it doesn’t spiral out of control – assuming you stick to it!</a:t>
            </a:r>
          </a:p>
          <a:p>
            <a:pPr lvl="2">
              <a:lnSpc>
                <a:spcPct val="120000"/>
              </a:lnSpc>
              <a:spcBef>
                <a:spcPts val="0"/>
              </a:spcBef>
            </a:pPr>
            <a:r>
              <a:rPr lang="en-GB" dirty="0"/>
              <a:t>Shop around for the best deals, this has been made significantly easier as a result of the internet e.g. price comparison websites</a:t>
            </a:r>
          </a:p>
          <a:p>
            <a:pPr lvl="2">
              <a:lnSpc>
                <a:spcPct val="120000"/>
              </a:lnSpc>
              <a:spcBef>
                <a:spcPts val="0"/>
              </a:spcBef>
            </a:pPr>
            <a:r>
              <a:rPr lang="en-GB" dirty="0"/>
              <a:t>Planning in advance can often save money e.g. buying tickets early rather than at the last minute</a:t>
            </a:r>
          </a:p>
          <a:p>
            <a:endParaRPr lang="en-GB" dirty="0"/>
          </a:p>
        </p:txBody>
      </p:sp>
      <p:sp>
        <p:nvSpPr>
          <p:cNvPr id="4" name="TextBox 3"/>
          <p:cNvSpPr txBox="1"/>
          <p:nvPr/>
        </p:nvSpPr>
        <p:spPr>
          <a:xfrm>
            <a:off x="0" y="1916832"/>
            <a:ext cx="1763688" cy="3539430"/>
          </a:xfrm>
          <a:prstGeom prst="rect">
            <a:avLst/>
          </a:prstGeom>
          <a:noFill/>
        </p:spPr>
        <p:txBody>
          <a:bodyPr wrap="square" rtlCol="0">
            <a:spAutoFit/>
          </a:bodyPr>
          <a:lstStyle/>
          <a:p>
            <a:pPr algn="ctr"/>
            <a:r>
              <a:rPr lang="en-GB" sz="1400" dirty="0"/>
              <a:t>How do you plan your expenditure?</a:t>
            </a:r>
          </a:p>
          <a:p>
            <a:pPr algn="ctr"/>
            <a:endParaRPr lang="en-GB" sz="1400" dirty="0"/>
          </a:p>
          <a:p>
            <a:pPr algn="ctr"/>
            <a:r>
              <a:rPr lang="en-GB" sz="1400" dirty="0"/>
              <a:t>Do you set a budget i.e. a maximum amount to spend when going shopping with friends or buying a present?</a:t>
            </a:r>
          </a:p>
          <a:p>
            <a:pPr algn="ctr"/>
            <a:endParaRPr lang="en-GB" sz="1400" dirty="0"/>
          </a:p>
          <a:p>
            <a:pPr algn="ctr"/>
            <a:r>
              <a:rPr lang="en-GB" sz="1400" dirty="0"/>
              <a:t>Have you ever got to the end of a week or half way through a month and wondered how you managed to spend so much?</a:t>
            </a:r>
          </a:p>
        </p:txBody>
      </p:sp>
      <p:sp>
        <p:nvSpPr>
          <p:cNvPr id="5" name="Action Button: Movie 4">
            <a:hlinkClick r:id="rId3" highlightClick="1"/>
          </p:cNvPr>
          <p:cNvSpPr/>
          <p:nvPr/>
        </p:nvSpPr>
        <p:spPr>
          <a:xfrm>
            <a:off x="539552" y="5589240"/>
            <a:ext cx="648072" cy="432048"/>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6237312"/>
            <a:ext cx="1763688" cy="523220"/>
          </a:xfrm>
          <a:prstGeom prst="rect">
            <a:avLst/>
          </a:prstGeom>
          <a:noFill/>
        </p:spPr>
        <p:txBody>
          <a:bodyPr wrap="square" rtlCol="0">
            <a:spAutoFit/>
          </a:bodyPr>
          <a:lstStyle/>
          <a:p>
            <a:pPr algn="ctr"/>
            <a:r>
              <a:rPr lang="en-GB" sz="1400" dirty="0"/>
              <a:t>How can you control costs?</a:t>
            </a:r>
          </a:p>
        </p:txBody>
      </p:sp>
      <p:sp>
        <p:nvSpPr>
          <p:cNvPr id="7" name="Title 1"/>
          <p:cNvSpPr txBox="1">
            <a:spLocks/>
          </p:cNvSpPr>
          <p:nvPr/>
        </p:nvSpPr>
        <p:spPr>
          <a:xfrm>
            <a:off x="2365648" y="332656"/>
            <a:ext cx="6248400" cy="1143000"/>
          </a:xfrm>
          <a:prstGeom prst="rect">
            <a:avLst/>
          </a:prstGeom>
        </p:spPr>
        <p:txBody>
          <a:bodyPr vert="horz" lIns="91440" tIns="45720" rIns="91440" bIns="45720" rtlCol="0" anchor="ctr">
            <a:normAutofit lnSpcReduction="10000"/>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a:solidFill>
                  <a:srgbClr val="000000"/>
                </a:solidFill>
              </a:rPr>
              <a:t>Planning expenditure, common principles to be considered in planning personal finance</a:t>
            </a:r>
            <a:endParaRPr lang="en-GB" dirty="0"/>
          </a:p>
        </p:txBody>
      </p:sp>
    </p:spTree>
    <p:extLst>
      <p:ext uri="{BB962C8B-B14F-4D97-AF65-F5344CB8AC3E}">
        <p14:creationId xmlns:p14="http://schemas.microsoft.com/office/powerpoint/2010/main" val="4225083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696" y="1772816"/>
            <a:ext cx="7308304" cy="4968552"/>
          </a:xfrm>
        </p:spPr>
        <p:txBody>
          <a:bodyPr>
            <a:normAutofit fontScale="70000" lnSpcReduction="20000"/>
          </a:bodyPr>
          <a:lstStyle/>
          <a:p>
            <a:pPr lvl="1">
              <a:lnSpc>
                <a:spcPct val="120000"/>
              </a:lnSpc>
              <a:spcBef>
                <a:spcPts val="0"/>
              </a:spcBef>
            </a:pPr>
            <a:r>
              <a:rPr lang="en-GB" dirty="0"/>
              <a:t>Avoid legal action and/or repossession</a:t>
            </a:r>
          </a:p>
          <a:p>
            <a:pPr lvl="2">
              <a:lnSpc>
                <a:spcPct val="120000"/>
              </a:lnSpc>
              <a:spcBef>
                <a:spcPts val="0"/>
              </a:spcBef>
            </a:pPr>
            <a:r>
              <a:rPr lang="en-GB" dirty="0"/>
              <a:t>If you fail to make agreed payments the creditor can take legal action, this will be expensive and can damage your reputation</a:t>
            </a:r>
          </a:p>
          <a:p>
            <a:pPr lvl="2">
              <a:lnSpc>
                <a:spcPct val="120000"/>
              </a:lnSpc>
              <a:spcBef>
                <a:spcPts val="0"/>
              </a:spcBef>
            </a:pPr>
            <a:r>
              <a:rPr lang="en-GB" dirty="0"/>
              <a:t>Loans taken out against an asset e.g. a house. If payments are missed the bank can repossess the asset i.e. take the house from you</a:t>
            </a:r>
          </a:p>
          <a:p>
            <a:pPr lvl="1">
              <a:lnSpc>
                <a:spcPct val="120000"/>
              </a:lnSpc>
              <a:spcBef>
                <a:spcPts val="0"/>
              </a:spcBef>
            </a:pPr>
            <a:r>
              <a:rPr lang="en-GB" dirty="0"/>
              <a:t>Remain solvent</a:t>
            </a:r>
          </a:p>
          <a:p>
            <a:pPr lvl="2">
              <a:lnSpc>
                <a:spcPct val="120000"/>
              </a:lnSpc>
              <a:spcBef>
                <a:spcPts val="0"/>
              </a:spcBef>
            </a:pPr>
            <a:r>
              <a:rPr lang="en-GB" dirty="0"/>
              <a:t>To be solvent means to be able to meet your debts i.e. to have enough assets, things you own, to cover your liabilities, things you owe</a:t>
            </a:r>
          </a:p>
          <a:p>
            <a:pPr lvl="2">
              <a:lnSpc>
                <a:spcPct val="120000"/>
              </a:lnSpc>
              <a:spcBef>
                <a:spcPts val="0"/>
              </a:spcBef>
            </a:pPr>
            <a:r>
              <a:rPr lang="en-GB" dirty="0"/>
              <a:t>If a creditor calls in their debt at short notice and a person is not solvent they would have to sell their assets e.g. home or car to meet their debt repayment</a:t>
            </a:r>
          </a:p>
          <a:p>
            <a:pPr lvl="1">
              <a:lnSpc>
                <a:spcPct val="120000"/>
              </a:lnSpc>
              <a:spcBef>
                <a:spcPts val="0"/>
              </a:spcBef>
            </a:pPr>
            <a:r>
              <a:rPr lang="en-GB" dirty="0"/>
              <a:t>Maintain a good credit rating</a:t>
            </a:r>
          </a:p>
          <a:p>
            <a:pPr lvl="2">
              <a:lnSpc>
                <a:spcPct val="120000"/>
              </a:lnSpc>
              <a:spcBef>
                <a:spcPts val="0"/>
              </a:spcBef>
            </a:pPr>
            <a:r>
              <a:rPr lang="en-GB" dirty="0"/>
              <a:t>Whenever you apply for  credit, whether it be a bank loan or to buy a car on hire purchase, the creditor will review your credit rating</a:t>
            </a:r>
          </a:p>
          <a:p>
            <a:pPr lvl="2">
              <a:lnSpc>
                <a:spcPct val="120000"/>
              </a:lnSpc>
              <a:spcBef>
                <a:spcPts val="0"/>
              </a:spcBef>
            </a:pPr>
            <a:r>
              <a:rPr lang="en-GB" dirty="0"/>
              <a:t>This assesses the degree of risk i.e. how likely is it you will be able to repay the debt</a:t>
            </a:r>
          </a:p>
          <a:p>
            <a:pPr lvl="2">
              <a:lnSpc>
                <a:spcPct val="120000"/>
              </a:lnSpc>
              <a:spcBef>
                <a:spcPts val="0"/>
              </a:spcBef>
            </a:pPr>
            <a:r>
              <a:rPr lang="en-GB" dirty="0"/>
              <a:t>Based on history, earnings, other debt etc.</a:t>
            </a:r>
          </a:p>
          <a:p>
            <a:pPr lvl="1">
              <a:lnSpc>
                <a:spcPct val="120000"/>
              </a:lnSpc>
              <a:spcBef>
                <a:spcPts val="0"/>
              </a:spcBef>
            </a:pPr>
            <a:r>
              <a:rPr lang="en-GB" dirty="0"/>
              <a:t>Avoid bankruptcy</a:t>
            </a:r>
          </a:p>
          <a:p>
            <a:pPr lvl="2">
              <a:lnSpc>
                <a:spcPct val="120000"/>
              </a:lnSpc>
              <a:spcBef>
                <a:spcPts val="0"/>
              </a:spcBef>
            </a:pPr>
            <a:r>
              <a:rPr lang="en-GB" dirty="0"/>
              <a:t>Bankruptcy is when an individual legally declares themselves as unable to repay their debts</a:t>
            </a:r>
          </a:p>
          <a:p>
            <a:pPr lvl="2">
              <a:lnSpc>
                <a:spcPct val="120000"/>
              </a:lnSpc>
              <a:spcBef>
                <a:spcPts val="0"/>
              </a:spcBef>
            </a:pPr>
            <a:r>
              <a:rPr lang="en-GB" dirty="0"/>
              <a:t>Effects ability to achieve future credit</a:t>
            </a:r>
          </a:p>
          <a:p>
            <a:pPr lvl="2">
              <a:lnSpc>
                <a:spcPct val="120000"/>
              </a:lnSpc>
              <a:spcBef>
                <a:spcPts val="0"/>
              </a:spcBef>
            </a:pPr>
            <a:r>
              <a:rPr lang="en-GB" dirty="0"/>
              <a:t>Loss of all assets</a:t>
            </a:r>
          </a:p>
          <a:p>
            <a:pPr lvl="2">
              <a:lnSpc>
                <a:spcPct val="120000"/>
              </a:lnSpc>
              <a:spcBef>
                <a:spcPts val="0"/>
              </a:spcBef>
            </a:pPr>
            <a:r>
              <a:rPr lang="en-GB" dirty="0"/>
              <a:t>Damage to reputation</a:t>
            </a:r>
          </a:p>
          <a:p>
            <a:pPr lvl="2">
              <a:lnSpc>
                <a:spcPct val="120000"/>
              </a:lnSpc>
              <a:spcBef>
                <a:spcPts val="0"/>
              </a:spcBef>
            </a:pPr>
            <a:r>
              <a:rPr lang="en-GB" dirty="0"/>
              <a:t>Restrictions such as the ability to become a director of a company</a:t>
            </a:r>
          </a:p>
          <a:p>
            <a:endParaRPr lang="en-GB" dirty="0"/>
          </a:p>
        </p:txBody>
      </p:sp>
      <p:sp>
        <p:nvSpPr>
          <p:cNvPr id="7" name="Action Button: Document 6">
            <a:hlinkClick r:id="rId3" highlightClick="1"/>
          </p:cNvPr>
          <p:cNvSpPr/>
          <p:nvPr/>
        </p:nvSpPr>
        <p:spPr>
          <a:xfrm>
            <a:off x="648980" y="2060848"/>
            <a:ext cx="504056" cy="79208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08920" y="3068960"/>
            <a:ext cx="1584176" cy="954107"/>
          </a:xfrm>
          <a:prstGeom prst="rect">
            <a:avLst/>
          </a:prstGeom>
          <a:noFill/>
        </p:spPr>
        <p:txBody>
          <a:bodyPr wrap="square" rtlCol="0">
            <a:spAutoFit/>
          </a:bodyPr>
          <a:lstStyle/>
          <a:p>
            <a:pPr algn="ctr"/>
            <a:r>
              <a:rPr lang="en-GB" sz="1400" dirty="0"/>
              <a:t>Top tips from the money saving expert on credit ratings.</a:t>
            </a:r>
          </a:p>
        </p:txBody>
      </p:sp>
      <p:sp>
        <p:nvSpPr>
          <p:cNvPr id="9" name="Action Button: Document 8">
            <a:hlinkClick r:id="rId4" highlightClick="1"/>
          </p:cNvPr>
          <p:cNvSpPr/>
          <p:nvPr/>
        </p:nvSpPr>
        <p:spPr>
          <a:xfrm>
            <a:off x="648980" y="4853136"/>
            <a:ext cx="538644" cy="720080"/>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108920" y="5589240"/>
            <a:ext cx="1584176" cy="954107"/>
          </a:xfrm>
          <a:prstGeom prst="rect">
            <a:avLst/>
          </a:prstGeom>
          <a:noFill/>
        </p:spPr>
        <p:txBody>
          <a:bodyPr wrap="square" rtlCol="0">
            <a:spAutoFit/>
          </a:bodyPr>
          <a:lstStyle/>
          <a:p>
            <a:pPr algn="ctr"/>
            <a:r>
              <a:rPr lang="en-GB" sz="1400" dirty="0"/>
              <a:t>9 rich and famous people who have filed for bankruptcy.</a:t>
            </a:r>
          </a:p>
        </p:txBody>
      </p:sp>
      <p:sp>
        <p:nvSpPr>
          <p:cNvPr id="11" name="Title 1"/>
          <p:cNvSpPr txBox="1">
            <a:spLocks/>
          </p:cNvSpPr>
          <p:nvPr/>
        </p:nvSpPr>
        <p:spPr>
          <a:xfrm>
            <a:off x="2365648" y="332656"/>
            <a:ext cx="6248400" cy="1143000"/>
          </a:xfrm>
          <a:prstGeom prst="rect">
            <a:avLst/>
          </a:prstGeom>
        </p:spPr>
        <p:txBody>
          <a:bodyPr vert="horz" lIns="91440" tIns="45720" rIns="91440" bIns="45720" rtlCol="0" anchor="ctr">
            <a:normAutofit lnSpcReduction="10000"/>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a:solidFill>
                  <a:srgbClr val="000000"/>
                </a:solidFill>
              </a:rPr>
              <a:t>Planning expenditure, common principles to be considered in planning personal finance</a:t>
            </a:r>
            <a:endParaRPr lang="en-GB" dirty="0"/>
          </a:p>
        </p:txBody>
      </p:sp>
    </p:spTree>
    <p:extLst>
      <p:ext uri="{BB962C8B-B14F-4D97-AF65-F5344CB8AC3E}">
        <p14:creationId xmlns:p14="http://schemas.microsoft.com/office/powerpoint/2010/main" val="3751084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3688" y="1700808"/>
            <a:ext cx="7308304" cy="4896544"/>
          </a:xfrm>
        </p:spPr>
        <p:txBody>
          <a:bodyPr>
            <a:normAutofit fontScale="92500"/>
          </a:bodyPr>
          <a:lstStyle/>
          <a:p>
            <a:pPr lvl="1">
              <a:lnSpc>
                <a:spcPct val="120000"/>
              </a:lnSpc>
              <a:spcBef>
                <a:spcPts val="0"/>
              </a:spcBef>
            </a:pPr>
            <a:r>
              <a:rPr lang="en-GB" dirty="0"/>
              <a:t>To manage money to fund purchases</a:t>
            </a:r>
          </a:p>
          <a:p>
            <a:pPr lvl="2">
              <a:lnSpc>
                <a:spcPct val="120000"/>
              </a:lnSpc>
              <a:spcBef>
                <a:spcPts val="0"/>
              </a:spcBef>
            </a:pPr>
            <a:r>
              <a:rPr lang="en-GB" dirty="0"/>
              <a:t>There will nearly always be a time gap between income and expenditure e.g. we don’t get paid on a daily basis</a:t>
            </a:r>
          </a:p>
          <a:p>
            <a:pPr lvl="2">
              <a:lnSpc>
                <a:spcPct val="120000"/>
              </a:lnSpc>
              <a:spcBef>
                <a:spcPts val="0"/>
              </a:spcBef>
            </a:pPr>
            <a:r>
              <a:rPr lang="en-GB" dirty="0"/>
              <a:t>Expenditure needs to be planned so that purchases such as food can still be afforded at the end of the month, quarterly bills such as electricity can be paid every three months and there is some money put aside for birthday gifts or holidays</a:t>
            </a:r>
          </a:p>
          <a:p>
            <a:pPr lvl="1">
              <a:lnSpc>
                <a:spcPct val="120000"/>
              </a:lnSpc>
              <a:spcBef>
                <a:spcPts val="0"/>
              </a:spcBef>
            </a:pPr>
            <a:r>
              <a:rPr lang="en-GB" dirty="0"/>
              <a:t>Generate income and savings</a:t>
            </a:r>
          </a:p>
          <a:p>
            <a:pPr lvl="2">
              <a:lnSpc>
                <a:spcPct val="120000"/>
              </a:lnSpc>
              <a:spcBef>
                <a:spcPts val="0"/>
              </a:spcBef>
            </a:pPr>
            <a:r>
              <a:rPr lang="en-GB" dirty="0"/>
              <a:t>Interest is paid on savings and therefore generates income, the size of savings therefore increases. However, interest rates are currently very low!</a:t>
            </a:r>
          </a:p>
          <a:p>
            <a:pPr lvl="2">
              <a:lnSpc>
                <a:spcPct val="120000"/>
              </a:lnSpc>
              <a:spcBef>
                <a:spcPts val="0"/>
              </a:spcBef>
            </a:pPr>
            <a:r>
              <a:rPr lang="en-GB" dirty="0"/>
              <a:t>Money can be invested to generate income e.g. buying shares. However, this is not guaranteed</a:t>
            </a:r>
          </a:p>
          <a:p>
            <a:pPr lvl="2">
              <a:lnSpc>
                <a:spcPct val="120000"/>
              </a:lnSpc>
              <a:spcBef>
                <a:spcPts val="0"/>
              </a:spcBef>
            </a:pPr>
            <a:r>
              <a:rPr lang="en-GB" dirty="0"/>
              <a:t>Income may be invested in assets that will appreciate e.g. we expect a house to increase in value over time. This affects wealth</a:t>
            </a:r>
          </a:p>
          <a:p>
            <a:endParaRPr lang="en-GB" dirty="0"/>
          </a:p>
        </p:txBody>
      </p:sp>
      <p:sp>
        <p:nvSpPr>
          <p:cNvPr id="4" name="Action Button: Movie 3">
            <a:hlinkClick r:id="rId3" highlightClick="1"/>
          </p:cNvPr>
          <p:cNvSpPr/>
          <p:nvPr/>
        </p:nvSpPr>
        <p:spPr>
          <a:xfrm>
            <a:off x="395536" y="2348880"/>
            <a:ext cx="864096" cy="50405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0" y="3068960"/>
            <a:ext cx="1763688" cy="738664"/>
          </a:xfrm>
          <a:prstGeom prst="rect">
            <a:avLst/>
          </a:prstGeom>
          <a:noFill/>
        </p:spPr>
        <p:txBody>
          <a:bodyPr wrap="square" rtlCol="0">
            <a:spAutoFit/>
          </a:bodyPr>
          <a:lstStyle/>
          <a:p>
            <a:pPr algn="ctr"/>
            <a:r>
              <a:rPr lang="en-GB" sz="1400" dirty="0"/>
              <a:t>How can you better plan to fund your summer holiday?</a:t>
            </a:r>
          </a:p>
        </p:txBody>
      </p:sp>
      <p:sp>
        <p:nvSpPr>
          <p:cNvPr id="7" name="Title 1"/>
          <p:cNvSpPr txBox="1">
            <a:spLocks/>
          </p:cNvSpPr>
          <p:nvPr/>
        </p:nvSpPr>
        <p:spPr>
          <a:xfrm>
            <a:off x="2365648" y="332656"/>
            <a:ext cx="6248400" cy="1143000"/>
          </a:xfrm>
          <a:prstGeom prst="rect">
            <a:avLst/>
          </a:prstGeom>
        </p:spPr>
        <p:txBody>
          <a:bodyPr vert="horz" lIns="91440" tIns="45720" rIns="91440" bIns="45720" rtlCol="0" anchor="ctr">
            <a:normAutofit lnSpcReduction="10000"/>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a:solidFill>
                  <a:srgbClr val="000000"/>
                </a:solidFill>
              </a:rPr>
              <a:t>Planning expenditure, common principles to be considered in planning personal finance</a:t>
            </a:r>
            <a:endParaRPr lang="en-GB" dirty="0"/>
          </a:p>
        </p:txBody>
      </p:sp>
    </p:spTree>
    <p:extLst>
      <p:ext uri="{BB962C8B-B14F-4D97-AF65-F5344CB8AC3E}">
        <p14:creationId xmlns:p14="http://schemas.microsoft.com/office/powerpoint/2010/main" val="1963910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696" y="1772816"/>
            <a:ext cx="7308304" cy="4608512"/>
          </a:xfrm>
        </p:spPr>
        <p:txBody>
          <a:bodyPr>
            <a:normAutofit fontScale="85000" lnSpcReduction="20000"/>
          </a:bodyPr>
          <a:lstStyle/>
          <a:p>
            <a:pPr lvl="1">
              <a:lnSpc>
                <a:spcPct val="120000"/>
              </a:lnSpc>
              <a:spcBef>
                <a:spcPts val="0"/>
              </a:spcBef>
            </a:pPr>
            <a:r>
              <a:rPr lang="en-GB" dirty="0"/>
              <a:t>Set financial targets and goals</a:t>
            </a:r>
          </a:p>
          <a:p>
            <a:pPr lvl="2">
              <a:lnSpc>
                <a:spcPct val="120000"/>
              </a:lnSpc>
              <a:spcBef>
                <a:spcPts val="0"/>
              </a:spcBef>
            </a:pPr>
            <a:r>
              <a:rPr lang="en-GB" dirty="0"/>
              <a:t>A target or a goal is something you want to achieve at a set point in the future</a:t>
            </a:r>
          </a:p>
          <a:p>
            <a:pPr lvl="2">
              <a:lnSpc>
                <a:spcPct val="120000"/>
              </a:lnSpc>
              <a:spcBef>
                <a:spcPts val="0"/>
              </a:spcBef>
            </a:pPr>
            <a:r>
              <a:rPr lang="en-GB" dirty="0"/>
              <a:t>These can help encourage regular savings and good spending practices as you have something to work towards</a:t>
            </a:r>
          </a:p>
          <a:p>
            <a:pPr lvl="2">
              <a:lnSpc>
                <a:spcPct val="120000"/>
              </a:lnSpc>
              <a:spcBef>
                <a:spcPts val="0"/>
              </a:spcBef>
            </a:pPr>
            <a:r>
              <a:rPr lang="en-GB" dirty="0"/>
              <a:t>Examples include to save a set amount each month, or to achieve a consistent bank balance over a set time period</a:t>
            </a:r>
          </a:p>
          <a:p>
            <a:pPr lvl="1">
              <a:lnSpc>
                <a:spcPct val="120000"/>
              </a:lnSpc>
              <a:spcBef>
                <a:spcPts val="0"/>
              </a:spcBef>
            </a:pPr>
            <a:r>
              <a:rPr lang="en-GB" dirty="0"/>
              <a:t>Provide insurance against loss or illness</a:t>
            </a:r>
          </a:p>
          <a:p>
            <a:pPr lvl="2">
              <a:lnSpc>
                <a:spcPct val="120000"/>
              </a:lnSpc>
              <a:spcBef>
                <a:spcPts val="0"/>
              </a:spcBef>
            </a:pPr>
            <a:r>
              <a:rPr lang="en-GB" dirty="0"/>
              <a:t>Money can be kept as insurance e.g. saving so that you can maintain your current life style even if for some reason your income falls</a:t>
            </a:r>
          </a:p>
          <a:p>
            <a:pPr lvl="2">
              <a:lnSpc>
                <a:spcPct val="120000"/>
              </a:lnSpc>
              <a:spcBef>
                <a:spcPts val="0"/>
              </a:spcBef>
            </a:pPr>
            <a:r>
              <a:rPr lang="en-GB" dirty="0"/>
              <a:t>Being able to replace lost items</a:t>
            </a:r>
          </a:p>
          <a:p>
            <a:pPr lvl="2">
              <a:lnSpc>
                <a:spcPct val="120000"/>
              </a:lnSpc>
              <a:spcBef>
                <a:spcPts val="0"/>
              </a:spcBef>
            </a:pPr>
            <a:r>
              <a:rPr lang="en-GB" dirty="0"/>
              <a:t>This may involve paying into an insurance policy now to protect you against future loss or illness </a:t>
            </a:r>
          </a:p>
          <a:p>
            <a:pPr lvl="1">
              <a:lnSpc>
                <a:spcPct val="120000"/>
              </a:lnSpc>
              <a:spcBef>
                <a:spcPts val="0"/>
              </a:spcBef>
            </a:pPr>
            <a:r>
              <a:rPr lang="en-GB" dirty="0"/>
              <a:t>Counter the effects of inflation</a:t>
            </a:r>
          </a:p>
          <a:p>
            <a:pPr lvl="2">
              <a:lnSpc>
                <a:spcPct val="120000"/>
              </a:lnSpc>
              <a:spcBef>
                <a:spcPts val="0"/>
              </a:spcBef>
            </a:pPr>
            <a:r>
              <a:rPr lang="en-GB" dirty="0"/>
              <a:t>Inflation is a general rise in prices or a fall in the value of money. In other words, the fact that for every £1 we have now, we can buy less over time</a:t>
            </a:r>
          </a:p>
          <a:p>
            <a:pPr lvl="2">
              <a:lnSpc>
                <a:spcPct val="120000"/>
              </a:lnSpc>
              <a:spcBef>
                <a:spcPts val="0"/>
              </a:spcBef>
            </a:pPr>
            <a:r>
              <a:rPr lang="en-GB" dirty="0"/>
              <a:t>Money invested that is index linked will go up in line with inflation so the spending power of our money stays the same</a:t>
            </a:r>
          </a:p>
          <a:p>
            <a:pPr lvl="2">
              <a:lnSpc>
                <a:spcPct val="120000"/>
              </a:lnSpc>
              <a:spcBef>
                <a:spcPts val="0"/>
              </a:spcBef>
            </a:pPr>
            <a:r>
              <a:rPr lang="en-GB" dirty="0"/>
              <a:t>Money left under the mattress will fall in value!</a:t>
            </a:r>
          </a:p>
          <a:p>
            <a:endParaRPr lang="en-GB" dirty="0"/>
          </a:p>
        </p:txBody>
      </p:sp>
      <p:sp>
        <p:nvSpPr>
          <p:cNvPr id="4" name="TextBox 3"/>
          <p:cNvSpPr txBox="1"/>
          <p:nvPr/>
        </p:nvSpPr>
        <p:spPr>
          <a:xfrm>
            <a:off x="0" y="1844824"/>
            <a:ext cx="1835696" cy="738664"/>
          </a:xfrm>
          <a:prstGeom prst="rect">
            <a:avLst/>
          </a:prstGeom>
          <a:noFill/>
        </p:spPr>
        <p:txBody>
          <a:bodyPr wrap="square" rtlCol="0">
            <a:spAutoFit/>
          </a:bodyPr>
          <a:lstStyle/>
          <a:p>
            <a:pPr algn="ctr"/>
            <a:r>
              <a:rPr lang="en-GB" sz="1400" dirty="0"/>
              <a:t>Have you heard of the expression “saving for a rainy day”?</a:t>
            </a:r>
          </a:p>
        </p:txBody>
      </p:sp>
      <p:sp>
        <p:nvSpPr>
          <p:cNvPr id="5" name="TextBox 4"/>
          <p:cNvSpPr txBox="1"/>
          <p:nvPr/>
        </p:nvSpPr>
        <p:spPr>
          <a:xfrm>
            <a:off x="0" y="3212976"/>
            <a:ext cx="1763688" cy="738664"/>
          </a:xfrm>
          <a:prstGeom prst="rect">
            <a:avLst/>
          </a:prstGeom>
          <a:noFill/>
        </p:spPr>
        <p:txBody>
          <a:bodyPr wrap="square" rtlCol="0">
            <a:spAutoFit/>
          </a:bodyPr>
          <a:lstStyle/>
          <a:p>
            <a:pPr algn="ctr"/>
            <a:r>
              <a:rPr lang="en-GB" sz="1400" dirty="0"/>
              <a:t>Insurance will be covered in more detail in </a:t>
            </a:r>
            <a:r>
              <a:rPr lang="en-GB" sz="1400" dirty="0" err="1"/>
              <a:t>A4</a:t>
            </a:r>
            <a:r>
              <a:rPr lang="en-GB" sz="1400" dirty="0"/>
              <a:t>.</a:t>
            </a:r>
          </a:p>
        </p:txBody>
      </p:sp>
      <p:sp>
        <p:nvSpPr>
          <p:cNvPr id="7" name="Title 1"/>
          <p:cNvSpPr txBox="1">
            <a:spLocks/>
          </p:cNvSpPr>
          <p:nvPr/>
        </p:nvSpPr>
        <p:spPr>
          <a:xfrm>
            <a:off x="2365648" y="332656"/>
            <a:ext cx="6248400" cy="1143000"/>
          </a:xfrm>
          <a:prstGeom prst="rect">
            <a:avLst/>
          </a:prstGeom>
        </p:spPr>
        <p:txBody>
          <a:bodyPr vert="horz" lIns="91440" tIns="45720" rIns="91440" bIns="45720" rtlCol="0" anchor="ctr">
            <a:normAutofit lnSpcReduction="10000"/>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a:solidFill>
                  <a:srgbClr val="000000"/>
                </a:solidFill>
              </a:rPr>
              <a:t>Planning expenditure, common principles to be considered in planning personal finance</a:t>
            </a:r>
            <a:endParaRPr lang="en-GB" dirty="0"/>
          </a:p>
        </p:txBody>
      </p:sp>
    </p:spTree>
    <p:extLst>
      <p:ext uri="{BB962C8B-B14F-4D97-AF65-F5344CB8AC3E}">
        <p14:creationId xmlns:p14="http://schemas.microsoft.com/office/powerpoint/2010/main" val="1254547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S900388269[1].wav">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cstate="print"/>
          <a:stretch>
            <a:fillRect/>
          </a:stretch>
        </p:blipFill>
        <p:spPr>
          <a:xfrm>
            <a:off x="4499993" y="5841268"/>
            <a:ext cx="144016" cy="144016"/>
          </a:xfrm>
          <a:prstGeom prst="rect">
            <a:avLst/>
          </a:prstGeom>
        </p:spPr>
      </p:pic>
      <p:sp>
        <p:nvSpPr>
          <p:cNvPr id="2" name="Title 1"/>
          <p:cNvSpPr>
            <a:spLocks noGrp="1"/>
          </p:cNvSpPr>
          <p:nvPr>
            <p:ph type="title"/>
          </p:nvPr>
        </p:nvSpPr>
        <p:spPr/>
        <p:txBody>
          <a:bodyPr>
            <a:normAutofit/>
          </a:bodyPr>
          <a:lstStyle/>
          <a:p>
            <a:r>
              <a:rPr lang="en-GB" sz="2400" dirty="0"/>
              <a:t>5</a:t>
            </a:r>
            <a:r>
              <a:rPr lang="en-GB" dirty="0"/>
              <a:t> </a:t>
            </a:r>
            <a:r>
              <a:rPr lang="en-GB" sz="2700" dirty="0"/>
              <a:t>minutes – test yourself</a:t>
            </a:r>
          </a:p>
        </p:txBody>
      </p:sp>
      <p:sp>
        <p:nvSpPr>
          <p:cNvPr id="4" name="Rectangle 3"/>
          <p:cNvSpPr>
            <a:spLocks noChangeArrowheads="1"/>
          </p:cNvSpPr>
          <p:nvPr/>
        </p:nvSpPr>
        <p:spPr bwMode="auto">
          <a:xfrm>
            <a:off x="1008063" y="5800725"/>
            <a:ext cx="6659562" cy="252413"/>
          </a:xfrm>
          <a:prstGeom prst="rect">
            <a:avLst/>
          </a:prstGeom>
          <a:gradFill rotWithShape="1">
            <a:gsLst>
              <a:gs pos="0">
                <a:srgbClr val="FFFF66"/>
              </a:gs>
              <a:gs pos="100000">
                <a:srgbClr val="FF3300"/>
              </a:gs>
            </a:gsLst>
            <a:lin ang="0" scaled="1"/>
          </a:gradFill>
          <a:ln w="28575">
            <a:noFill/>
            <a:miter lim="800000"/>
            <a:headEnd/>
            <a:tailEnd/>
          </a:ln>
          <a:effectLst/>
        </p:spPr>
        <p:txBody>
          <a:bodyPr wrap="none" anchor="ctr"/>
          <a:lstStyle/>
          <a:p>
            <a:endParaRPr lang="en-GB"/>
          </a:p>
        </p:txBody>
      </p:sp>
      <p:sp>
        <p:nvSpPr>
          <p:cNvPr id="5" name="Rectangle 4"/>
          <p:cNvSpPr>
            <a:spLocks noChangeArrowheads="1"/>
          </p:cNvSpPr>
          <p:nvPr/>
        </p:nvSpPr>
        <p:spPr bwMode="auto">
          <a:xfrm>
            <a:off x="1008063" y="5800725"/>
            <a:ext cx="6659562" cy="252413"/>
          </a:xfrm>
          <a:prstGeom prst="rect">
            <a:avLst/>
          </a:prstGeom>
          <a:noFill/>
          <a:ln w="28575">
            <a:solidFill>
              <a:schemeClr val="tx1"/>
            </a:solidFill>
            <a:miter lim="800000"/>
            <a:headEnd/>
            <a:tailEnd/>
          </a:ln>
          <a:effectLst/>
        </p:spPr>
        <p:txBody>
          <a:bodyPr wrap="none" anchor="ctr"/>
          <a:lstStyle/>
          <a:p>
            <a:endParaRPr lang="en-GB"/>
          </a:p>
        </p:txBody>
      </p:sp>
      <p:sp>
        <p:nvSpPr>
          <p:cNvPr id="6" name="Text Box 5"/>
          <p:cNvSpPr txBox="1">
            <a:spLocks noChangeArrowheads="1"/>
          </p:cNvSpPr>
          <p:nvPr/>
        </p:nvSpPr>
        <p:spPr bwMode="auto">
          <a:xfrm>
            <a:off x="3881438" y="4945348"/>
            <a:ext cx="1270000" cy="823912"/>
          </a:xfrm>
          <a:prstGeom prst="rect">
            <a:avLst/>
          </a:prstGeom>
          <a:noFill/>
          <a:ln w="9525">
            <a:noFill/>
            <a:miter lim="800000"/>
            <a:headEnd/>
            <a:tailEnd/>
          </a:ln>
          <a:effectLst/>
        </p:spPr>
        <p:txBody>
          <a:bodyPr wrap="none">
            <a:spAutoFit/>
          </a:bodyPr>
          <a:lstStyle/>
          <a:p>
            <a:r>
              <a:rPr lang="en-GB" sz="4800" dirty="0"/>
              <a:t>End</a:t>
            </a:r>
          </a:p>
        </p:txBody>
      </p:sp>
      <p:sp>
        <p:nvSpPr>
          <p:cNvPr id="3" name="TextBox 2"/>
          <p:cNvSpPr txBox="1"/>
          <p:nvPr/>
        </p:nvSpPr>
        <p:spPr>
          <a:xfrm>
            <a:off x="539552" y="2204864"/>
            <a:ext cx="8136904" cy="1477328"/>
          </a:xfrm>
          <a:prstGeom prst="rect">
            <a:avLst/>
          </a:prstGeom>
          <a:noFill/>
        </p:spPr>
        <p:txBody>
          <a:bodyPr wrap="square" rtlCol="0">
            <a:spAutoFit/>
          </a:bodyPr>
          <a:lstStyle/>
          <a:p>
            <a:pPr marL="342900" indent="-342900">
              <a:buAutoNum type="arabicPeriod"/>
            </a:pPr>
            <a:r>
              <a:rPr lang="en-GB" dirty="0"/>
              <a:t>List 4 functions of money.</a:t>
            </a:r>
          </a:p>
          <a:p>
            <a:pPr marL="342900" indent="-342900">
              <a:buAutoNum type="arabicPeriod"/>
            </a:pPr>
            <a:endParaRPr lang="en-GB" dirty="0"/>
          </a:p>
          <a:p>
            <a:pPr marL="342900" indent="-342900">
              <a:buAutoNum type="arabicPeriod"/>
            </a:pPr>
            <a:r>
              <a:rPr lang="en-GB" dirty="0"/>
              <a:t>List 4 factors that influence the role of money.</a:t>
            </a:r>
          </a:p>
          <a:p>
            <a:pPr marL="342900" indent="-342900">
              <a:buAutoNum type="arabicPeriod"/>
            </a:pPr>
            <a:endParaRPr lang="en-GB" dirty="0"/>
          </a:p>
          <a:p>
            <a:pPr marL="342900" indent="-342900">
              <a:buAutoNum type="arabicPeriod"/>
            </a:pPr>
            <a:r>
              <a:rPr lang="en-GB" dirty="0"/>
              <a:t>List 4 common principles to be considered in planning personal finance.</a:t>
            </a:r>
          </a:p>
        </p:txBody>
      </p:sp>
    </p:spTree>
    <p:custDataLst>
      <p:tags r:id="rId1"/>
    </p:custDataLst>
    <p:extLst>
      <p:ext uri="{BB962C8B-B14F-4D97-AF65-F5344CB8AC3E}">
        <p14:creationId xmlns:p14="http://schemas.microsoft.com/office/powerpoint/2010/main" val="332944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00"/>
                                        <p:tgtEl>
                                          <p:spTgt spid="4"/>
                                        </p:tgtEl>
                                      </p:cBhvr>
                                    </p:animEffect>
                                  </p:childTnLst>
                                </p:cTn>
                              </p:par>
                            </p:childTnLst>
                          </p:cTn>
                        </p:par>
                        <p:par>
                          <p:cTn id="8" fill="hold">
                            <p:stCondLst>
                              <p:cond delay="3000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6" name="laser.wav"/>
                                        </p:tgtEl>
                                      </p:cMediaNode>
                                    </p:audio>
                                  </p:subTnLst>
                                </p:cTn>
                              </p:par>
                              <p:par>
                                <p:cTn id="11" presetID="1" presetClass="mediacall" presetSubtype="0" fill="hold" nodeType="withEffect">
                                  <p:stCondLst>
                                    <p:cond delay="0"/>
                                  </p:stCondLst>
                                  <p:childTnLst>
                                    <p:cmd type="call" cmd="playFrom(0.0)">
                                      <p:cBhvr>
                                        <p:cTn id="12" dur="7048"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3"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bldLst>
      <p:bldP spid="4" grpId="0" animBg="1"/>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451284755"/>
              </p:ext>
            </p:extLst>
          </p:nvPr>
        </p:nvGraphicFramePr>
        <p:xfrm>
          <a:off x="107504" y="1844825"/>
          <a:ext cx="8856984" cy="4597400"/>
        </p:xfrm>
        <a:graphic>
          <a:graphicData uri="http://schemas.openxmlformats.org/drawingml/2006/table">
            <a:tbl>
              <a:tblPr firstRow="1" bandRow="1">
                <a:tableStyleId>{5C22544A-7EE6-4342-B048-85BDC9FD1C3A}</a:tableStyleId>
              </a:tblPr>
              <a:tblGrid>
                <a:gridCol w="3542794">
                  <a:extLst>
                    <a:ext uri="{9D8B030D-6E8A-4147-A177-3AD203B41FA5}">
                      <a16:colId xmlns="" xmlns:a16="http://schemas.microsoft.com/office/drawing/2014/main" val="20000"/>
                    </a:ext>
                  </a:extLst>
                </a:gridCol>
                <a:gridCol w="2361862">
                  <a:extLst>
                    <a:ext uri="{9D8B030D-6E8A-4147-A177-3AD203B41FA5}">
                      <a16:colId xmlns="" xmlns:a16="http://schemas.microsoft.com/office/drawing/2014/main" val="20001"/>
                    </a:ext>
                  </a:extLst>
                </a:gridCol>
                <a:gridCol w="2952328">
                  <a:extLst>
                    <a:ext uri="{9D8B030D-6E8A-4147-A177-3AD203B41FA5}">
                      <a16:colId xmlns="" xmlns:a16="http://schemas.microsoft.com/office/drawing/2014/main" val="20002"/>
                    </a:ext>
                  </a:extLst>
                </a:gridCol>
              </a:tblGrid>
              <a:tr h="442848">
                <a:tc>
                  <a:txBody>
                    <a:bodyPr/>
                    <a:lstStyle/>
                    <a:p>
                      <a:r>
                        <a:rPr lang="en-GB" sz="1400" dirty="0"/>
                        <a:t>Principle</a:t>
                      </a:r>
                    </a:p>
                  </a:txBody>
                  <a:tcPr/>
                </a:tc>
                <a:tc>
                  <a:txBody>
                    <a:bodyPr/>
                    <a:lstStyle/>
                    <a:p>
                      <a:r>
                        <a:rPr lang="en-GB" sz="1400" dirty="0"/>
                        <a:t>High, medium or low importance to you?</a:t>
                      </a:r>
                    </a:p>
                  </a:txBody>
                  <a:tcPr/>
                </a:tc>
                <a:tc>
                  <a:txBody>
                    <a:bodyPr/>
                    <a:lstStyle/>
                    <a:p>
                      <a:r>
                        <a:rPr lang="en-GB" sz="1400" dirty="0"/>
                        <a:t>Comment – why and will this change over time?</a:t>
                      </a:r>
                    </a:p>
                  </a:txBody>
                  <a:tcPr/>
                </a:tc>
                <a:extLst>
                  <a:ext uri="{0D108BD9-81ED-4DB2-BD59-A6C34878D82A}">
                    <a16:rowId xmlns="" xmlns:a16="http://schemas.microsoft.com/office/drawing/2014/main" val="10000"/>
                  </a:ext>
                </a:extLst>
              </a:tr>
              <a:tr h="370840">
                <a:tc>
                  <a:txBody>
                    <a:bodyPr/>
                    <a:lstStyle/>
                    <a:p>
                      <a:pPr lvl="0">
                        <a:lnSpc>
                          <a:spcPct val="120000"/>
                        </a:lnSpc>
                        <a:spcBef>
                          <a:spcPts val="0"/>
                        </a:spcBef>
                      </a:pPr>
                      <a:r>
                        <a:rPr lang="en-GB" sz="1400" dirty="0"/>
                        <a:t>To avoid getting into debt</a:t>
                      </a:r>
                    </a:p>
                  </a:txBody>
                  <a:tcPr/>
                </a:tc>
                <a:tc>
                  <a:txBody>
                    <a:bodyPr/>
                    <a:lstStyle/>
                    <a:p>
                      <a:endParaRPr lang="en-GB" dirty="0"/>
                    </a:p>
                  </a:txBody>
                  <a:tcPr/>
                </a:tc>
                <a:tc>
                  <a:txBody>
                    <a:bodyPr/>
                    <a:lstStyle/>
                    <a:p>
                      <a:endParaRPr lang="en-GB"/>
                    </a:p>
                  </a:txBody>
                  <a:tcPr/>
                </a:tc>
                <a:extLst>
                  <a:ext uri="{0D108BD9-81ED-4DB2-BD59-A6C34878D82A}">
                    <a16:rowId xmlns="" xmlns:a16="http://schemas.microsoft.com/office/drawing/2014/main" val="10001"/>
                  </a:ext>
                </a:extLst>
              </a:tr>
              <a:tr h="3708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GB" sz="1400" dirty="0"/>
                        <a:t>To control costs</a:t>
                      </a:r>
                    </a:p>
                  </a:txBody>
                  <a:tcPr/>
                </a:tc>
                <a:tc>
                  <a:txBody>
                    <a:bodyPr/>
                    <a:lstStyle/>
                    <a:p>
                      <a:endParaRPr lang="en-GB"/>
                    </a:p>
                  </a:txBody>
                  <a:tcPr/>
                </a:tc>
                <a:tc>
                  <a:txBody>
                    <a:bodyPr/>
                    <a:lstStyle/>
                    <a:p>
                      <a:endParaRPr lang="en-GB"/>
                    </a:p>
                  </a:txBody>
                  <a:tcPr/>
                </a:tc>
                <a:extLst>
                  <a:ext uri="{0D108BD9-81ED-4DB2-BD59-A6C34878D82A}">
                    <a16:rowId xmlns="" xmlns:a16="http://schemas.microsoft.com/office/drawing/2014/main" val="10002"/>
                  </a:ext>
                </a:extLst>
              </a:tr>
              <a:tr h="3708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GB" sz="1400" dirty="0"/>
                        <a:t>Avoid legal action and/or repossession</a:t>
                      </a:r>
                    </a:p>
                  </a:txBody>
                  <a:tcPr/>
                </a:tc>
                <a:tc>
                  <a:txBody>
                    <a:bodyPr/>
                    <a:lstStyle/>
                    <a:p>
                      <a:endParaRPr lang="en-GB"/>
                    </a:p>
                  </a:txBody>
                  <a:tcPr/>
                </a:tc>
                <a:tc>
                  <a:txBody>
                    <a:bodyPr/>
                    <a:lstStyle/>
                    <a:p>
                      <a:endParaRPr lang="en-GB"/>
                    </a:p>
                  </a:txBody>
                  <a:tcPr/>
                </a:tc>
                <a:extLst>
                  <a:ext uri="{0D108BD9-81ED-4DB2-BD59-A6C34878D82A}">
                    <a16:rowId xmlns="" xmlns:a16="http://schemas.microsoft.com/office/drawing/2014/main" val="10003"/>
                  </a:ext>
                </a:extLst>
              </a:tr>
              <a:tr h="3708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GB" sz="1400" dirty="0"/>
                        <a:t>Remain solvent</a:t>
                      </a:r>
                    </a:p>
                  </a:txBody>
                  <a:tcPr/>
                </a:tc>
                <a:tc>
                  <a:txBody>
                    <a:bodyPr/>
                    <a:lstStyle/>
                    <a:p>
                      <a:endParaRPr lang="en-GB"/>
                    </a:p>
                  </a:txBody>
                  <a:tcPr/>
                </a:tc>
                <a:tc>
                  <a:txBody>
                    <a:bodyPr/>
                    <a:lstStyle/>
                    <a:p>
                      <a:endParaRPr lang="en-GB"/>
                    </a:p>
                  </a:txBody>
                  <a:tcPr/>
                </a:tc>
                <a:extLst>
                  <a:ext uri="{0D108BD9-81ED-4DB2-BD59-A6C34878D82A}">
                    <a16:rowId xmlns="" xmlns:a16="http://schemas.microsoft.com/office/drawing/2014/main" val="10004"/>
                  </a:ext>
                </a:extLst>
              </a:tr>
              <a:tr h="3708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GB" sz="1400" dirty="0"/>
                        <a:t>Maintain a good credit rating</a:t>
                      </a:r>
                    </a:p>
                  </a:txBody>
                  <a:tcPr/>
                </a:tc>
                <a:tc>
                  <a:txBody>
                    <a:bodyPr/>
                    <a:lstStyle/>
                    <a:p>
                      <a:endParaRPr lang="en-GB"/>
                    </a:p>
                  </a:txBody>
                  <a:tcPr/>
                </a:tc>
                <a:tc>
                  <a:txBody>
                    <a:bodyPr/>
                    <a:lstStyle/>
                    <a:p>
                      <a:endParaRPr lang="en-GB"/>
                    </a:p>
                  </a:txBody>
                  <a:tcPr/>
                </a:tc>
                <a:extLst>
                  <a:ext uri="{0D108BD9-81ED-4DB2-BD59-A6C34878D82A}">
                    <a16:rowId xmlns="" xmlns:a16="http://schemas.microsoft.com/office/drawing/2014/main" val="10005"/>
                  </a:ext>
                </a:extLst>
              </a:tr>
              <a:tr h="3708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GB" sz="1400" dirty="0"/>
                        <a:t>Avoid bankruptcy</a:t>
                      </a:r>
                    </a:p>
                  </a:txBody>
                  <a:tcPr/>
                </a:tc>
                <a:tc>
                  <a:txBody>
                    <a:bodyPr/>
                    <a:lstStyle/>
                    <a:p>
                      <a:endParaRPr lang="en-GB"/>
                    </a:p>
                  </a:txBody>
                  <a:tcPr/>
                </a:tc>
                <a:tc>
                  <a:txBody>
                    <a:bodyPr/>
                    <a:lstStyle/>
                    <a:p>
                      <a:endParaRPr lang="en-GB"/>
                    </a:p>
                  </a:txBody>
                  <a:tcPr/>
                </a:tc>
                <a:extLst>
                  <a:ext uri="{0D108BD9-81ED-4DB2-BD59-A6C34878D82A}">
                    <a16:rowId xmlns=""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To manage money to fund purchases</a:t>
                      </a:r>
                    </a:p>
                  </a:txBody>
                  <a:tcPr/>
                </a:tc>
                <a:tc>
                  <a:txBody>
                    <a:bodyPr/>
                    <a:lstStyle/>
                    <a:p>
                      <a:endParaRPr lang="en-GB"/>
                    </a:p>
                  </a:txBody>
                  <a:tcPr/>
                </a:tc>
                <a:tc>
                  <a:txBody>
                    <a:bodyPr/>
                    <a:lstStyle/>
                    <a:p>
                      <a:endParaRPr lang="en-GB" dirty="0"/>
                    </a:p>
                  </a:txBody>
                  <a:tcPr/>
                </a:tc>
                <a:extLst>
                  <a:ext uri="{0D108BD9-81ED-4DB2-BD59-A6C34878D82A}">
                    <a16:rowId xmlns="" xmlns:a16="http://schemas.microsoft.com/office/drawing/2014/main" val="10007"/>
                  </a:ext>
                </a:extLst>
              </a:tr>
              <a:tr h="370840">
                <a:tc>
                  <a:txBody>
                    <a:bodyPr/>
                    <a:lstStyle/>
                    <a:p>
                      <a:pPr lvl="0">
                        <a:lnSpc>
                          <a:spcPct val="120000"/>
                        </a:lnSpc>
                        <a:spcBef>
                          <a:spcPts val="0"/>
                        </a:spcBef>
                      </a:pPr>
                      <a:r>
                        <a:rPr lang="en-GB" sz="1400" dirty="0"/>
                        <a:t>Generate income and savings</a:t>
                      </a:r>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100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Set financial targets and goals</a:t>
                      </a:r>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100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Provide insurance against loss or illness</a:t>
                      </a:r>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100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Counter the effects of inflation</a:t>
                      </a:r>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10011"/>
                  </a:ext>
                </a:extLst>
              </a:tr>
            </a:tbl>
          </a:graphicData>
        </a:graphic>
      </p:graphicFrame>
      <p:sp>
        <p:nvSpPr>
          <p:cNvPr id="4" name="Title 1"/>
          <p:cNvSpPr txBox="1">
            <a:spLocks/>
          </p:cNvSpPr>
          <p:nvPr/>
        </p:nvSpPr>
        <p:spPr>
          <a:xfrm>
            <a:off x="2627784" y="476672"/>
            <a:ext cx="6248400" cy="11430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a:solidFill>
                  <a:srgbClr val="000000"/>
                </a:solidFill>
              </a:rPr>
              <a:t>Draw the table onto A3 paper and complete for yourself</a:t>
            </a:r>
            <a:r>
              <a:rPr lang="en-GB" sz="4000" dirty="0"/>
              <a:t/>
            </a:r>
            <a:br>
              <a:rPr lang="en-GB" sz="4000" dirty="0"/>
            </a:br>
            <a:endParaRPr lang="en-GB" sz="4000" dirty="0"/>
          </a:p>
        </p:txBody>
      </p:sp>
    </p:spTree>
    <p:extLst>
      <p:ext uri="{BB962C8B-B14F-4D97-AF65-F5344CB8AC3E}">
        <p14:creationId xmlns:p14="http://schemas.microsoft.com/office/powerpoint/2010/main" val="3967606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76672"/>
            <a:ext cx="6248400" cy="1143000"/>
          </a:xfrm>
        </p:spPr>
        <p:txBody>
          <a:bodyPr>
            <a:noAutofit/>
          </a:bodyPr>
          <a:lstStyle/>
          <a:p>
            <a:r>
              <a:rPr lang="en-GB" sz="2400" dirty="0">
                <a:solidFill>
                  <a:srgbClr val="000000"/>
                </a:solidFill>
              </a:rPr>
              <a:t>Functions and role of Money</a:t>
            </a:r>
            <a:r>
              <a:rPr lang="en-GB" sz="4000" dirty="0"/>
              <a:t/>
            </a:r>
            <a:br>
              <a:rPr lang="en-GB" sz="4000" dirty="0"/>
            </a:br>
            <a:endParaRPr lang="en-GB" sz="4000" dirty="0"/>
          </a:p>
        </p:txBody>
      </p:sp>
      <p:sp>
        <p:nvSpPr>
          <p:cNvPr id="3" name="Content Placeholder 2"/>
          <p:cNvSpPr>
            <a:spLocks noGrp="1"/>
          </p:cNvSpPr>
          <p:nvPr>
            <p:ph idx="1"/>
          </p:nvPr>
        </p:nvSpPr>
        <p:spPr>
          <a:xfrm>
            <a:off x="2051720" y="1772816"/>
            <a:ext cx="7092280" cy="5085184"/>
          </a:xfrm>
        </p:spPr>
        <p:txBody>
          <a:bodyPr>
            <a:normAutofit fontScale="62500" lnSpcReduction="20000"/>
          </a:bodyPr>
          <a:lstStyle/>
          <a:p>
            <a:pPr>
              <a:lnSpc>
                <a:spcPct val="120000"/>
              </a:lnSpc>
              <a:spcBef>
                <a:spcPts val="0"/>
              </a:spcBef>
            </a:pPr>
            <a:r>
              <a:rPr lang="en-GB" dirty="0"/>
              <a:t>In this topic you have learnt about</a:t>
            </a:r>
          </a:p>
          <a:p>
            <a:pPr lvl="1">
              <a:lnSpc>
                <a:spcPct val="120000"/>
              </a:lnSpc>
              <a:spcBef>
                <a:spcPts val="0"/>
              </a:spcBef>
            </a:pPr>
            <a:r>
              <a:rPr lang="en-GB" dirty="0"/>
              <a:t>Functions of money:</a:t>
            </a:r>
          </a:p>
          <a:p>
            <a:pPr lvl="2">
              <a:lnSpc>
                <a:spcPct val="120000"/>
              </a:lnSpc>
              <a:spcBef>
                <a:spcPts val="0"/>
              </a:spcBef>
            </a:pPr>
            <a:r>
              <a:rPr lang="en-GB" dirty="0"/>
              <a:t>Unit of account</a:t>
            </a:r>
          </a:p>
          <a:p>
            <a:pPr lvl="2">
              <a:lnSpc>
                <a:spcPct val="120000"/>
              </a:lnSpc>
              <a:spcBef>
                <a:spcPts val="0"/>
              </a:spcBef>
            </a:pPr>
            <a:r>
              <a:rPr lang="en-GB" dirty="0"/>
              <a:t>Means of exchange</a:t>
            </a:r>
          </a:p>
          <a:p>
            <a:pPr lvl="2">
              <a:lnSpc>
                <a:spcPct val="120000"/>
              </a:lnSpc>
              <a:spcBef>
                <a:spcPts val="0"/>
              </a:spcBef>
            </a:pPr>
            <a:r>
              <a:rPr lang="en-GB" dirty="0"/>
              <a:t>Store of value</a:t>
            </a:r>
          </a:p>
          <a:p>
            <a:pPr lvl="2">
              <a:lnSpc>
                <a:spcPct val="120000"/>
              </a:lnSpc>
              <a:spcBef>
                <a:spcPts val="0"/>
              </a:spcBef>
            </a:pPr>
            <a:r>
              <a:rPr lang="en-GB" dirty="0"/>
              <a:t>Legal tender</a:t>
            </a:r>
          </a:p>
          <a:p>
            <a:pPr lvl="1">
              <a:lnSpc>
                <a:spcPct val="120000"/>
              </a:lnSpc>
              <a:spcBef>
                <a:spcPts val="0"/>
              </a:spcBef>
            </a:pPr>
            <a:r>
              <a:rPr lang="en-GB" dirty="0"/>
              <a:t>Role of  money is affected and influenced by a number of factors:</a:t>
            </a:r>
          </a:p>
          <a:p>
            <a:pPr lvl="2">
              <a:lnSpc>
                <a:spcPct val="120000"/>
              </a:lnSpc>
              <a:spcBef>
                <a:spcPts val="0"/>
              </a:spcBef>
            </a:pPr>
            <a:r>
              <a:rPr lang="en-GB" dirty="0"/>
              <a:t>Personal attitudes towards risks and reward, borrowing, spending and saving</a:t>
            </a:r>
          </a:p>
          <a:p>
            <a:pPr lvl="2">
              <a:lnSpc>
                <a:spcPct val="120000"/>
              </a:lnSpc>
              <a:spcBef>
                <a:spcPts val="0"/>
              </a:spcBef>
            </a:pPr>
            <a:r>
              <a:rPr lang="en-GB" dirty="0"/>
              <a:t>Life stages (childhood, adolescence, young adult, middle age, old age), key features of each stage, financial needs and implications at each stage</a:t>
            </a:r>
          </a:p>
          <a:p>
            <a:pPr lvl="2">
              <a:lnSpc>
                <a:spcPct val="120000"/>
              </a:lnSpc>
              <a:spcBef>
                <a:spcPts val="0"/>
              </a:spcBef>
            </a:pPr>
            <a:r>
              <a:rPr lang="en-GB" dirty="0"/>
              <a:t>Culture, including religious and ethical beliefs</a:t>
            </a:r>
          </a:p>
          <a:p>
            <a:pPr lvl="2">
              <a:lnSpc>
                <a:spcPct val="120000"/>
              </a:lnSpc>
              <a:spcBef>
                <a:spcPts val="0"/>
              </a:spcBef>
            </a:pPr>
            <a:r>
              <a:rPr lang="en-GB" dirty="0"/>
              <a:t>Life events can vary the personal life cycle from individual to individual</a:t>
            </a:r>
          </a:p>
          <a:p>
            <a:pPr lvl="2">
              <a:lnSpc>
                <a:spcPct val="120000"/>
              </a:lnSpc>
              <a:spcBef>
                <a:spcPts val="0"/>
              </a:spcBef>
            </a:pPr>
            <a:r>
              <a:rPr lang="en-GB" dirty="0"/>
              <a:t>External influences/trends and the financial-related effects</a:t>
            </a:r>
          </a:p>
          <a:p>
            <a:pPr lvl="2">
              <a:lnSpc>
                <a:spcPct val="120000"/>
              </a:lnSpc>
              <a:spcBef>
                <a:spcPts val="0"/>
              </a:spcBef>
            </a:pPr>
            <a:r>
              <a:rPr lang="en-GB" dirty="0"/>
              <a:t>Interest rates, cost of borrowing versus rewards of saving</a:t>
            </a:r>
          </a:p>
          <a:p>
            <a:pPr lvl="1">
              <a:lnSpc>
                <a:spcPct val="120000"/>
              </a:lnSpc>
              <a:spcBef>
                <a:spcPts val="0"/>
              </a:spcBef>
            </a:pPr>
            <a:r>
              <a:rPr lang="en-GB" dirty="0"/>
              <a:t>Planning expenditure, common principles to be considered in planning personal finance</a:t>
            </a:r>
          </a:p>
          <a:p>
            <a:pPr lvl="2">
              <a:lnSpc>
                <a:spcPct val="120000"/>
              </a:lnSpc>
              <a:spcBef>
                <a:spcPts val="0"/>
              </a:spcBef>
            </a:pPr>
            <a:r>
              <a:rPr lang="en-GB" dirty="0"/>
              <a:t>To avoid getting into debt</a:t>
            </a:r>
          </a:p>
          <a:p>
            <a:pPr lvl="2">
              <a:lnSpc>
                <a:spcPct val="120000"/>
              </a:lnSpc>
              <a:spcBef>
                <a:spcPts val="0"/>
              </a:spcBef>
            </a:pPr>
            <a:r>
              <a:rPr lang="en-GB" dirty="0"/>
              <a:t>To control costs</a:t>
            </a:r>
          </a:p>
          <a:p>
            <a:pPr lvl="2">
              <a:lnSpc>
                <a:spcPct val="120000"/>
              </a:lnSpc>
              <a:spcBef>
                <a:spcPts val="0"/>
              </a:spcBef>
            </a:pPr>
            <a:r>
              <a:rPr lang="en-GB" dirty="0"/>
              <a:t>Avoid legal action and/or repossession</a:t>
            </a:r>
          </a:p>
          <a:p>
            <a:pPr lvl="2">
              <a:lnSpc>
                <a:spcPct val="120000"/>
              </a:lnSpc>
              <a:spcBef>
                <a:spcPts val="0"/>
              </a:spcBef>
            </a:pPr>
            <a:r>
              <a:rPr lang="en-GB" dirty="0"/>
              <a:t>Remain solvent</a:t>
            </a:r>
          </a:p>
          <a:p>
            <a:pPr lvl="2">
              <a:lnSpc>
                <a:spcPct val="120000"/>
              </a:lnSpc>
              <a:spcBef>
                <a:spcPts val="0"/>
              </a:spcBef>
            </a:pPr>
            <a:r>
              <a:rPr lang="en-GB" dirty="0"/>
              <a:t>Maintain a good credit rating</a:t>
            </a:r>
          </a:p>
          <a:p>
            <a:pPr lvl="2">
              <a:lnSpc>
                <a:spcPct val="120000"/>
              </a:lnSpc>
              <a:spcBef>
                <a:spcPts val="0"/>
              </a:spcBef>
            </a:pPr>
            <a:r>
              <a:rPr lang="en-GB" dirty="0"/>
              <a:t>Avoid bankruptcy</a:t>
            </a:r>
          </a:p>
          <a:p>
            <a:pPr lvl="2">
              <a:lnSpc>
                <a:spcPct val="120000"/>
              </a:lnSpc>
              <a:spcBef>
                <a:spcPts val="0"/>
              </a:spcBef>
            </a:pPr>
            <a:r>
              <a:rPr lang="en-GB" dirty="0"/>
              <a:t>To manage money to fund purchases</a:t>
            </a:r>
          </a:p>
          <a:p>
            <a:pPr lvl="2">
              <a:lnSpc>
                <a:spcPct val="120000"/>
              </a:lnSpc>
              <a:spcBef>
                <a:spcPts val="0"/>
              </a:spcBef>
            </a:pPr>
            <a:r>
              <a:rPr lang="en-GB" dirty="0"/>
              <a:t>Generate income and savings</a:t>
            </a:r>
          </a:p>
          <a:p>
            <a:pPr lvl="2">
              <a:lnSpc>
                <a:spcPct val="120000"/>
              </a:lnSpc>
              <a:spcBef>
                <a:spcPts val="0"/>
              </a:spcBef>
            </a:pPr>
            <a:r>
              <a:rPr lang="en-GB" dirty="0"/>
              <a:t>Set financial targets and goals</a:t>
            </a:r>
          </a:p>
          <a:p>
            <a:pPr lvl="2">
              <a:lnSpc>
                <a:spcPct val="120000"/>
              </a:lnSpc>
              <a:spcBef>
                <a:spcPts val="0"/>
              </a:spcBef>
            </a:pPr>
            <a:r>
              <a:rPr lang="en-GB" dirty="0"/>
              <a:t>Provide insurance against loss or illness</a:t>
            </a:r>
          </a:p>
          <a:p>
            <a:pPr lvl="2">
              <a:lnSpc>
                <a:spcPct val="120000"/>
              </a:lnSpc>
              <a:spcBef>
                <a:spcPts val="0"/>
              </a:spcBef>
            </a:pPr>
            <a:r>
              <a:rPr lang="en-GB" dirty="0"/>
              <a:t>Counter the effects of inflation</a:t>
            </a:r>
          </a:p>
          <a:p>
            <a:pPr lvl="1">
              <a:lnSpc>
                <a:spcPct val="120000"/>
              </a:lnSpc>
              <a:spcBef>
                <a:spcPts val="0"/>
              </a:spcBef>
            </a:pPr>
            <a:endParaRPr lang="en-GB" dirty="0"/>
          </a:p>
          <a:p>
            <a:endParaRPr lang="en-GB" dirty="0"/>
          </a:p>
        </p:txBody>
      </p:sp>
    </p:spTree>
    <p:extLst>
      <p:ext uri="{BB962C8B-B14F-4D97-AF65-F5344CB8AC3E}">
        <p14:creationId xmlns:p14="http://schemas.microsoft.com/office/powerpoint/2010/main" val="4137302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76672"/>
            <a:ext cx="6248400" cy="1143000"/>
          </a:xfrm>
        </p:spPr>
        <p:txBody>
          <a:bodyPr>
            <a:normAutofit/>
          </a:bodyPr>
          <a:lstStyle/>
          <a:p>
            <a:r>
              <a:rPr lang="en-GB" sz="2400" dirty="0">
                <a:solidFill>
                  <a:srgbClr val="000000"/>
                </a:solidFill>
              </a:rPr>
              <a:t>Functions and role of Money</a:t>
            </a:r>
            <a:r>
              <a:rPr lang="en-GB" dirty="0"/>
              <a:t/>
            </a:r>
            <a:br>
              <a:rPr lang="en-GB" dirty="0"/>
            </a:br>
            <a:endParaRPr lang="en-GB" dirty="0"/>
          </a:p>
        </p:txBody>
      </p:sp>
      <p:sp>
        <p:nvSpPr>
          <p:cNvPr id="3" name="Content Placeholder 2"/>
          <p:cNvSpPr>
            <a:spLocks noGrp="1"/>
          </p:cNvSpPr>
          <p:nvPr>
            <p:ph idx="1"/>
          </p:nvPr>
        </p:nvSpPr>
        <p:spPr>
          <a:xfrm>
            <a:off x="1835696" y="1844824"/>
            <a:ext cx="7056784" cy="4824536"/>
          </a:xfrm>
        </p:spPr>
        <p:txBody>
          <a:bodyPr>
            <a:normAutofit fontScale="92500" lnSpcReduction="10000"/>
          </a:bodyPr>
          <a:lstStyle/>
          <a:p>
            <a:r>
              <a:rPr lang="en-GB" dirty="0"/>
              <a:t>In this topic you will learn about</a:t>
            </a:r>
          </a:p>
          <a:p>
            <a:pPr lvl="1">
              <a:lnSpc>
                <a:spcPct val="120000"/>
              </a:lnSpc>
              <a:spcBef>
                <a:spcPts val="0"/>
              </a:spcBef>
              <a:buClr>
                <a:srgbClr val="F5C201"/>
              </a:buClr>
            </a:pPr>
            <a:r>
              <a:rPr lang="en-GB" sz="1300" dirty="0">
                <a:solidFill>
                  <a:srgbClr val="000000"/>
                </a:solidFill>
              </a:rPr>
              <a:t>Functions of money:</a:t>
            </a:r>
          </a:p>
          <a:p>
            <a:pPr lvl="2">
              <a:lnSpc>
                <a:spcPct val="120000"/>
              </a:lnSpc>
              <a:spcBef>
                <a:spcPts val="0"/>
              </a:spcBef>
              <a:buClr>
                <a:srgbClr val="526DB0"/>
              </a:buClr>
            </a:pPr>
            <a:r>
              <a:rPr lang="en-GB" sz="1100" dirty="0">
                <a:solidFill>
                  <a:srgbClr val="000000"/>
                </a:solidFill>
              </a:rPr>
              <a:t>Unit of account</a:t>
            </a:r>
          </a:p>
          <a:p>
            <a:pPr lvl="2">
              <a:lnSpc>
                <a:spcPct val="120000"/>
              </a:lnSpc>
              <a:spcBef>
                <a:spcPts val="0"/>
              </a:spcBef>
              <a:buClr>
                <a:srgbClr val="526DB0"/>
              </a:buClr>
            </a:pPr>
            <a:r>
              <a:rPr lang="en-GB" sz="1100" dirty="0">
                <a:solidFill>
                  <a:srgbClr val="000000"/>
                </a:solidFill>
              </a:rPr>
              <a:t>Means of exchange</a:t>
            </a:r>
          </a:p>
          <a:p>
            <a:pPr lvl="2">
              <a:lnSpc>
                <a:spcPct val="120000"/>
              </a:lnSpc>
              <a:spcBef>
                <a:spcPts val="0"/>
              </a:spcBef>
              <a:buClr>
                <a:srgbClr val="526DB0"/>
              </a:buClr>
            </a:pPr>
            <a:r>
              <a:rPr lang="en-GB" sz="1100" dirty="0">
                <a:solidFill>
                  <a:srgbClr val="000000"/>
                </a:solidFill>
              </a:rPr>
              <a:t>Store of value</a:t>
            </a:r>
          </a:p>
          <a:p>
            <a:pPr lvl="2">
              <a:lnSpc>
                <a:spcPct val="120000"/>
              </a:lnSpc>
              <a:spcBef>
                <a:spcPts val="0"/>
              </a:spcBef>
              <a:buClr>
                <a:srgbClr val="526DB0"/>
              </a:buClr>
            </a:pPr>
            <a:r>
              <a:rPr lang="en-GB" sz="1100" dirty="0">
                <a:solidFill>
                  <a:srgbClr val="000000"/>
                </a:solidFill>
              </a:rPr>
              <a:t>Legal tender</a:t>
            </a:r>
          </a:p>
          <a:p>
            <a:pPr lvl="1">
              <a:lnSpc>
                <a:spcPct val="120000"/>
              </a:lnSpc>
              <a:spcBef>
                <a:spcPts val="0"/>
              </a:spcBef>
              <a:buClr>
                <a:srgbClr val="F5C201"/>
              </a:buClr>
            </a:pPr>
            <a:r>
              <a:rPr lang="en-GB" sz="1300" dirty="0">
                <a:solidFill>
                  <a:srgbClr val="000000"/>
                </a:solidFill>
              </a:rPr>
              <a:t>Role of  money is affected and influenced by a number of factors:</a:t>
            </a:r>
          </a:p>
          <a:p>
            <a:pPr lvl="2">
              <a:lnSpc>
                <a:spcPct val="120000"/>
              </a:lnSpc>
              <a:spcBef>
                <a:spcPts val="0"/>
              </a:spcBef>
              <a:buClr>
                <a:srgbClr val="526DB0"/>
              </a:buClr>
            </a:pPr>
            <a:r>
              <a:rPr lang="en-GB" sz="1100" dirty="0">
                <a:solidFill>
                  <a:srgbClr val="000000"/>
                </a:solidFill>
              </a:rPr>
              <a:t>Personal attitudes towards risks and reward, borrowing, spending and saving</a:t>
            </a:r>
          </a:p>
          <a:p>
            <a:pPr lvl="2">
              <a:lnSpc>
                <a:spcPct val="120000"/>
              </a:lnSpc>
              <a:spcBef>
                <a:spcPts val="0"/>
              </a:spcBef>
              <a:buClr>
                <a:srgbClr val="526DB0"/>
              </a:buClr>
            </a:pPr>
            <a:r>
              <a:rPr lang="en-GB" sz="1100" dirty="0">
                <a:solidFill>
                  <a:srgbClr val="000000"/>
                </a:solidFill>
              </a:rPr>
              <a:t>Life stages (childhood, adolescence, young adult, middle age, old age), key features of each stage, financial needs and implications at each stage</a:t>
            </a:r>
          </a:p>
          <a:p>
            <a:pPr lvl="2">
              <a:lnSpc>
                <a:spcPct val="120000"/>
              </a:lnSpc>
              <a:spcBef>
                <a:spcPts val="0"/>
              </a:spcBef>
              <a:buClr>
                <a:srgbClr val="526DB0"/>
              </a:buClr>
            </a:pPr>
            <a:r>
              <a:rPr lang="en-GB" sz="1100" dirty="0">
                <a:solidFill>
                  <a:srgbClr val="000000"/>
                </a:solidFill>
              </a:rPr>
              <a:t>Culture, including religious and ethical beliefs</a:t>
            </a:r>
          </a:p>
          <a:p>
            <a:pPr lvl="2">
              <a:lnSpc>
                <a:spcPct val="120000"/>
              </a:lnSpc>
              <a:spcBef>
                <a:spcPts val="0"/>
              </a:spcBef>
              <a:buClr>
                <a:srgbClr val="526DB0"/>
              </a:buClr>
            </a:pPr>
            <a:r>
              <a:rPr lang="en-GB" sz="1100" dirty="0">
                <a:solidFill>
                  <a:srgbClr val="000000"/>
                </a:solidFill>
              </a:rPr>
              <a:t>Life events can vary the personal life cycle from individual to individual</a:t>
            </a:r>
          </a:p>
          <a:p>
            <a:pPr lvl="2">
              <a:lnSpc>
                <a:spcPct val="120000"/>
              </a:lnSpc>
              <a:spcBef>
                <a:spcPts val="0"/>
              </a:spcBef>
              <a:buClr>
                <a:srgbClr val="526DB0"/>
              </a:buClr>
            </a:pPr>
            <a:r>
              <a:rPr lang="en-GB" sz="1100" dirty="0">
                <a:solidFill>
                  <a:srgbClr val="000000"/>
                </a:solidFill>
              </a:rPr>
              <a:t>External influences/trends and the financial-related effects</a:t>
            </a:r>
          </a:p>
          <a:p>
            <a:pPr lvl="2">
              <a:lnSpc>
                <a:spcPct val="120000"/>
              </a:lnSpc>
              <a:spcBef>
                <a:spcPts val="0"/>
              </a:spcBef>
              <a:buClr>
                <a:srgbClr val="526DB0"/>
              </a:buClr>
            </a:pPr>
            <a:r>
              <a:rPr lang="en-GB" sz="1100" dirty="0">
                <a:solidFill>
                  <a:srgbClr val="000000"/>
                </a:solidFill>
              </a:rPr>
              <a:t>Interest rates, cost of borrowing versus rewards of saving</a:t>
            </a:r>
          </a:p>
          <a:p>
            <a:pPr lvl="1">
              <a:lnSpc>
                <a:spcPct val="120000"/>
              </a:lnSpc>
              <a:spcBef>
                <a:spcPts val="0"/>
              </a:spcBef>
              <a:buClr>
                <a:srgbClr val="F5C201"/>
              </a:buClr>
            </a:pPr>
            <a:r>
              <a:rPr lang="en-GB" sz="1300" dirty="0">
                <a:solidFill>
                  <a:srgbClr val="000000"/>
                </a:solidFill>
              </a:rPr>
              <a:t>Planning expenditure, common principles to be considered in planning personal finance</a:t>
            </a:r>
          </a:p>
          <a:p>
            <a:pPr lvl="2">
              <a:lnSpc>
                <a:spcPct val="120000"/>
              </a:lnSpc>
              <a:spcBef>
                <a:spcPts val="0"/>
              </a:spcBef>
              <a:buClr>
                <a:srgbClr val="526DB0"/>
              </a:buClr>
            </a:pPr>
            <a:r>
              <a:rPr lang="en-GB" sz="1100" dirty="0">
                <a:solidFill>
                  <a:srgbClr val="000000"/>
                </a:solidFill>
              </a:rPr>
              <a:t>To avoid getting into debt</a:t>
            </a:r>
          </a:p>
          <a:p>
            <a:pPr lvl="2">
              <a:lnSpc>
                <a:spcPct val="120000"/>
              </a:lnSpc>
              <a:spcBef>
                <a:spcPts val="0"/>
              </a:spcBef>
              <a:buClr>
                <a:srgbClr val="526DB0"/>
              </a:buClr>
            </a:pPr>
            <a:r>
              <a:rPr lang="en-GB" sz="1100" dirty="0">
                <a:solidFill>
                  <a:srgbClr val="000000"/>
                </a:solidFill>
              </a:rPr>
              <a:t>To control costs</a:t>
            </a:r>
          </a:p>
          <a:p>
            <a:pPr lvl="2">
              <a:lnSpc>
                <a:spcPct val="120000"/>
              </a:lnSpc>
              <a:spcBef>
                <a:spcPts val="0"/>
              </a:spcBef>
              <a:buClr>
                <a:srgbClr val="526DB0"/>
              </a:buClr>
            </a:pPr>
            <a:r>
              <a:rPr lang="en-GB" sz="1100" dirty="0">
                <a:solidFill>
                  <a:srgbClr val="000000"/>
                </a:solidFill>
              </a:rPr>
              <a:t>Avoid legal action and/or repossession</a:t>
            </a:r>
          </a:p>
          <a:p>
            <a:pPr lvl="2">
              <a:lnSpc>
                <a:spcPct val="120000"/>
              </a:lnSpc>
              <a:spcBef>
                <a:spcPts val="0"/>
              </a:spcBef>
              <a:buClr>
                <a:srgbClr val="526DB0"/>
              </a:buClr>
            </a:pPr>
            <a:r>
              <a:rPr lang="en-GB" sz="1100" dirty="0">
                <a:solidFill>
                  <a:srgbClr val="000000"/>
                </a:solidFill>
              </a:rPr>
              <a:t>Remain solvent</a:t>
            </a:r>
          </a:p>
          <a:p>
            <a:pPr lvl="2">
              <a:lnSpc>
                <a:spcPct val="120000"/>
              </a:lnSpc>
              <a:spcBef>
                <a:spcPts val="0"/>
              </a:spcBef>
              <a:buClr>
                <a:srgbClr val="526DB0"/>
              </a:buClr>
            </a:pPr>
            <a:r>
              <a:rPr lang="en-GB" sz="1100" dirty="0">
                <a:solidFill>
                  <a:srgbClr val="000000"/>
                </a:solidFill>
              </a:rPr>
              <a:t>Maintain a good credit rating</a:t>
            </a:r>
          </a:p>
          <a:p>
            <a:pPr lvl="2">
              <a:lnSpc>
                <a:spcPct val="120000"/>
              </a:lnSpc>
              <a:spcBef>
                <a:spcPts val="0"/>
              </a:spcBef>
              <a:buClr>
                <a:srgbClr val="526DB0"/>
              </a:buClr>
            </a:pPr>
            <a:r>
              <a:rPr lang="en-GB" sz="1100" dirty="0">
                <a:solidFill>
                  <a:srgbClr val="000000"/>
                </a:solidFill>
              </a:rPr>
              <a:t>Avoid bankruptcy</a:t>
            </a:r>
          </a:p>
          <a:p>
            <a:pPr lvl="2">
              <a:lnSpc>
                <a:spcPct val="120000"/>
              </a:lnSpc>
              <a:spcBef>
                <a:spcPts val="0"/>
              </a:spcBef>
              <a:buClr>
                <a:srgbClr val="526DB0"/>
              </a:buClr>
            </a:pPr>
            <a:r>
              <a:rPr lang="en-GB" sz="1100" dirty="0">
                <a:solidFill>
                  <a:srgbClr val="000000"/>
                </a:solidFill>
              </a:rPr>
              <a:t>To manage money to fund purchases</a:t>
            </a:r>
          </a:p>
          <a:p>
            <a:pPr lvl="2">
              <a:lnSpc>
                <a:spcPct val="120000"/>
              </a:lnSpc>
              <a:spcBef>
                <a:spcPts val="0"/>
              </a:spcBef>
              <a:buClr>
                <a:srgbClr val="526DB0"/>
              </a:buClr>
            </a:pPr>
            <a:r>
              <a:rPr lang="en-GB" sz="1100" dirty="0">
                <a:solidFill>
                  <a:srgbClr val="000000"/>
                </a:solidFill>
              </a:rPr>
              <a:t>Generate income and savings</a:t>
            </a:r>
          </a:p>
          <a:p>
            <a:pPr lvl="2">
              <a:lnSpc>
                <a:spcPct val="120000"/>
              </a:lnSpc>
              <a:spcBef>
                <a:spcPts val="0"/>
              </a:spcBef>
              <a:buClr>
                <a:srgbClr val="526DB0"/>
              </a:buClr>
            </a:pPr>
            <a:r>
              <a:rPr lang="en-GB" sz="1100" dirty="0">
                <a:solidFill>
                  <a:srgbClr val="000000"/>
                </a:solidFill>
              </a:rPr>
              <a:t>Set financial targets and goals</a:t>
            </a:r>
          </a:p>
          <a:p>
            <a:pPr lvl="2">
              <a:lnSpc>
                <a:spcPct val="120000"/>
              </a:lnSpc>
              <a:spcBef>
                <a:spcPts val="0"/>
              </a:spcBef>
              <a:buClr>
                <a:srgbClr val="526DB0"/>
              </a:buClr>
            </a:pPr>
            <a:r>
              <a:rPr lang="en-GB" sz="1100" dirty="0">
                <a:solidFill>
                  <a:srgbClr val="000000"/>
                </a:solidFill>
              </a:rPr>
              <a:t>Provide insurance against loss or illness</a:t>
            </a:r>
          </a:p>
          <a:p>
            <a:pPr lvl="2">
              <a:lnSpc>
                <a:spcPct val="120000"/>
              </a:lnSpc>
              <a:spcBef>
                <a:spcPts val="0"/>
              </a:spcBef>
              <a:buClr>
                <a:srgbClr val="526DB0"/>
              </a:buClr>
            </a:pPr>
            <a:r>
              <a:rPr lang="en-GB" sz="1100" dirty="0">
                <a:solidFill>
                  <a:srgbClr val="000000"/>
                </a:solidFill>
              </a:rPr>
              <a:t>Counter the effects of inflation</a:t>
            </a:r>
          </a:p>
          <a:p>
            <a:pPr lvl="1"/>
            <a:endParaRPr lang="en-GB" dirty="0"/>
          </a:p>
        </p:txBody>
      </p:sp>
      <p:sp>
        <p:nvSpPr>
          <p:cNvPr id="4" name="TextBox 3"/>
          <p:cNvSpPr txBox="1"/>
          <p:nvPr/>
        </p:nvSpPr>
        <p:spPr>
          <a:xfrm>
            <a:off x="0" y="1988840"/>
            <a:ext cx="1835696" cy="2246769"/>
          </a:xfrm>
          <a:prstGeom prst="rect">
            <a:avLst/>
          </a:prstGeom>
          <a:noFill/>
        </p:spPr>
        <p:txBody>
          <a:bodyPr wrap="square" rtlCol="0">
            <a:spAutoFit/>
          </a:bodyPr>
          <a:lstStyle/>
          <a:p>
            <a:pPr algn="ctr"/>
            <a:r>
              <a:rPr lang="en-GB" sz="1400" dirty="0"/>
              <a:t>The ability to handle money received, and to control money paid, is a fundamental requirement for personal and business success. This success relies on understanding what “money” is.</a:t>
            </a:r>
          </a:p>
        </p:txBody>
      </p:sp>
    </p:spTree>
    <p:extLst>
      <p:ext uri="{BB962C8B-B14F-4D97-AF65-F5344CB8AC3E}">
        <p14:creationId xmlns:p14="http://schemas.microsoft.com/office/powerpoint/2010/main" val="3958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404664"/>
            <a:ext cx="6680448" cy="1143000"/>
          </a:xfrm>
        </p:spPr>
        <p:txBody>
          <a:bodyPr>
            <a:normAutofit fontScale="90000"/>
          </a:bodyPr>
          <a:lstStyle/>
          <a:p>
            <a:pPr algn="r"/>
            <a:r>
              <a:rPr lang="en-GB" sz="3200" dirty="0"/>
              <a:t/>
            </a:r>
            <a:br>
              <a:rPr lang="en-GB" sz="3200" dirty="0"/>
            </a:br>
            <a:r>
              <a:rPr lang="en-GB" sz="3200" dirty="0"/>
              <a:t/>
            </a:r>
            <a:br>
              <a:rPr lang="en-GB" sz="3200" dirty="0"/>
            </a:br>
            <a:r>
              <a:rPr lang="en-GB" sz="2700" dirty="0"/>
              <a:t>Functions of Money</a:t>
            </a:r>
            <a:r>
              <a:rPr lang="en-GB" sz="2400" dirty="0">
                <a:solidFill>
                  <a:srgbClr val="0070C0"/>
                </a:solidFill>
              </a:rPr>
              <a:t/>
            </a:r>
            <a:br>
              <a:rPr lang="en-GB" sz="2400" dirty="0">
                <a:solidFill>
                  <a:srgbClr val="0070C0"/>
                </a:solidFill>
              </a:rPr>
            </a:br>
            <a:endParaRPr lang="en-GB" sz="2400" dirty="0">
              <a:solidFill>
                <a:srgbClr val="0070C0"/>
              </a:solidFill>
            </a:endParaRPr>
          </a:p>
        </p:txBody>
      </p:sp>
      <p:sp>
        <p:nvSpPr>
          <p:cNvPr id="5" name="Content Placeholder 2"/>
          <p:cNvSpPr>
            <a:spLocks noGrp="1"/>
          </p:cNvSpPr>
          <p:nvPr>
            <p:ph idx="1"/>
          </p:nvPr>
        </p:nvSpPr>
        <p:spPr>
          <a:xfrm>
            <a:off x="1979712" y="1821106"/>
            <a:ext cx="7056784" cy="4989846"/>
          </a:xfrm>
        </p:spPr>
        <p:txBody>
          <a:bodyPr>
            <a:normAutofit fontScale="62500" lnSpcReduction="20000"/>
          </a:bodyPr>
          <a:lstStyle/>
          <a:p>
            <a:pPr marL="0" indent="0">
              <a:lnSpc>
                <a:spcPct val="120000"/>
              </a:lnSpc>
              <a:spcBef>
                <a:spcPts val="0"/>
              </a:spcBef>
              <a:buNone/>
            </a:pPr>
            <a:r>
              <a:rPr lang="en-GB" dirty="0">
                <a:solidFill>
                  <a:srgbClr val="FF0000"/>
                </a:solidFill>
              </a:rPr>
              <a:t>Unit of account</a:t>
            </a:r>
          </a:p>
          <a:p>
            <a:pPr>
              <a:lnSpc>
                <a:spcPct val="120000"/>
              </a:lnSpc>
              <a:spcBef>
                <a:spcPts val="0"/>
              </a:spcBef>
              <a:buFont typeface="Wingdings" panose="05000000000000000000" pitchFamily="2" charset="2"/>
              <a:buChar char="Ø"/>
            </a:pPr>
            <a:r>
              <a:rPr lang="en-GB" dirty="0"/>
              <a:t>As a unit of account, money serves as the common base of comparison that people use to present prices and record debts</a:t>
            </a:r>
          </a:p>
          <a:p>
            <a:pPr>
              <a:lnSpc>
                <a:spcPct val="120000"/>
              </a:lnSpc>
              <a:spcBef>
                <a:spcPts val="0"/>
              </a:spcBef>
              <a:buFont typeface="Wingdings" panose="05000000000000000000" pitchFamily="2" charset="2"/>
              <a:buChar char="Ø"/>
            </a:pPr>
            <a:r>
              <a:rPr lang="en-GB" dirty="0"/>
              <a:t>Money also provides a measure by which we can value different goods and services</a:t>
            </a:r>
          </a:p>
          <a:p>
            <a:pPr marL="0" indent="0">
              <a:lnSpc>
                <a:spcPct val="120000"/>
              </a:lnSpc>
              <a:spcBef>
                <a:spcPts val="0"/>
              </a:spcBef>
              <a:buNone/>
            </a:pPr>
            <a:r>
              <a:rPr lang="en-GB" dirty="0">
                <a:solidFill>
                  <a:srgbClr val="FF0000"/>
                </a:solidFill>
              </a:rPr>
              <a:t>Means of exchange</a:t>
            </a:r>
          </a:p>
          <a:p>
            <a:pPr>
              <a:lnSpc>
                <a:spcPct val="120000"/>
              </a:lnSpc>
              <a:spcBef>
                <a:spcPts val="0"/>
              </a:spcBef>
              <a:buFont typeface="Wingdings" panose="05000000000000000000" pitchFamily="2" charset="2"/>
              <a:buChar char="Ø"/>
            </a:pPr>
            <a:r>
              <a:rPr lang="en-GB" dirty="0"/>
              <a:t>In today’s economy, we use notes and coins as money, rather than barter as a medium of exchange</a:t>
            </a:r>
          </a:p>
          <a:p>
            <a:pPr>
              <a:lnSpc>
                <a:spcPct val="120000"/>
              </a:lnSpc>
              <a:spcBef>
                <a:spcPts val="0"/>
              </a:spcBef>
              <a:buFont typeface="Wingdings" panose="05000000000000000000" pitchFamily="2" charset="2"/>
              <a:buChar char="Ø"/>
            </a:pPr>
            <a:r>
              <a:rPr lang="en-GB" dirty="0"/>
              <a:t>Money enables goods and services to be exchanged, transactions to be settled and debt to be paid</a:t>
            </a:r>
          </a:p>
          <a:p>
            <a:pPr>
              <a:lnSpc>
                <a:spcPct val="120000"/>
              </a:lnSpc>
              <a:spcBef>
                <a:spcPts val="0"/>
              </a:spcBef>
              <a:buFont typeface="Wingdings" panose="05000000000000000000" pitchFamily="2" charset="2"/>
              <a:buChar char="Ø"/>
            </a:pPr>
            <a:r>
              <a:rPr lang="en-GB" dirty="0"/>
              <a:t>Money avoids the problems of barter, principally the double coincidence of wants, which is inefficient and would stifle specialisation and division of labour</a:t>
            </a:r>
          </a:p>
          <a:p>
            <a:pPr marL="0" indent="0">
              <a:lnSpc>
                <a:spcPct val="120000"/>
              </a:lnSpc>
              <a:spcBef>
                <a:spcPts val="0"/>
              </a:spcBef>
              <a:buNone/>
            </a:pPr>
            <a:r>
              <a:rPr lang="en-GB" dirty="0">
                <a:solidFill>
                  <a:srgbClr val="FF0000"/>
                </a:solidFill>
              </a:rPr>
              <a:t>Store of value </a:t>
            </a:r>
          </a:p>
          <a:p>
            <a:pPr>
              <a:lnSpc>
                <a:spcPct val="120000"/>
              </a:lnSpc>
              <a:spcBef>
                <a:spcPts val="0"/>
              </a:spcBef>
              <a:buFont typeface="Wingdings" panose="05000000000000000000" pitchFamily="2" charset="2"/>
              <a:buChar char="Ø"/>
            </a:pPr>
            <a:r>
              <a:rPr lang="en-GB" dirty="0"/>
              <a:t>Money acts as a store of value over time</a:t>
            </a:r>
          </a:p>
          <a:p>
            <a:pPr>
              <a:lnSpc>
                <a:spcPct val="120000"/>
              </a:lnSpc>
              <a:spcBef>
                <a:spcPts val="0"/>
              </a:spcBef>
              <a:buFont typeface="Wingdings" panose="05000000000000000000" pitchFamily="2" charset="2"/>
              <a:buChar char="Ø"/>
            </a:pPr>
            <a:r>
              <a:rPr lang="en-GB" dirty="0"/>
              <a:t>It enables individuals to transfer spending to future time periods secure in the knowledge that it will have a future value</a:t>
            </a:r>
          </a:p>
          <a:p>
            <a:pPr marL="0" lvl="1" indent="0">
              <a:lnSpc>
                <a:spcPct val="120000"/>
              </a:lnSpc>
              <a:spcBef>
                <a:spcPts val="0"/>
              </a:spcBef>
              <a:buClr>
                <a:schemeClr val="accent3"/>
              </a:buClr>
              <a:buSzPct val="95000"/>
              <a:buNone/>
            </a:pPr>
            <a:r>
              <a:rPr lang="en-GB" sz="2200" dirty="0">
                <a:solidFill>
                  <a:srgbClr val="FF0000"/>
                </a:solidFill>
              </a:rPr>
              <a:t>Legal tender</a:t>
            </a:r>
          </a:p>
          <a:p>
            <a:pPr>
              <a:lnSpc>
                <a:spcPct val="120000"/>
              </a:lnSpc>
              <a:spcBef>
                <a:spcPts val="0"/>
              </a:spcBef>
              <a:buFont typeface="Wingdings" panose="05000000000000000000" pitchFamily="2" charset="2"/>
              <a:buChar char="Ø"/>
            </a:pPr>
            <a:r>
              <a:rPr lang="en-GB" dirty="0"/>
              <a:t>Accepted to buy goods and services</a:t>
            </a:r>
          </a:p>
          <a:p>
            <a:pPr>
              <a:lnSpc>
                <a:spcPct val="120000"/>
              </a:lnSpc>
              <a:spcBef>
                <a:spcPts val="0"/>
              </a:spcBef>
              <a:buFont typeface="Wingdings" panose="05000000000000000000" pitchFamily="2" charset="2"/>
              <a:buChar char="Ø"/>
            </a:pPr>
            <a:r>
              <a:rPr lang="en-GB" dirty="0"/>
              <a:t>Money allows individuals to pay for goods and services later, despite their consumption taking place now</a:t>
            </a:r>
          </a:p>
          <a:p>
            <a:pPr>
              <a:lnSpc>
                <a:spcPct val="120000"/>
              </a:lnSpc>
              <a:spcBef>
                <a:spcPts val="0"/>
              </a:spcBef>
              <a:buFont typeface="Wingdings" panose="05000000000000000000" pitchFamily="2" charset="2"/>
              <a:buChar char="Ø"/>
            </a:pPr>
            <a:r>
              <a:rPr lang="en-GB" dirty="0"/>
              <a:t>Because money is an accepted medium of exchange, it enables credit to be offered so payment can take place at a future date</a:t>
            </a:r>
            <a:endParaRPr lang="en-GB" sz="2200" dirty="0"/>
          </a:p>
          <a:p>
            <a:pPr lvl="1">
              <a:lnSpc>
                <a:spcPct val="90000"/>
              </a:lnSpc>
            </a:pPr>
            <a:endParaRPr lang="en-GB" sz="2200" dirty="0"/>
          </a:p>
        </p:txBody>
      </p:sp>
      <p:sp>
        <p:nvSpPr>
          <p:cNvPr id="3" name="Rectangle 2"/>
          <p:cNvSpPr/>
          <p:nvPr/>
        </p:nvSpPr>
        <p:spPr>
          <a:xfrm>
            <a:off x="0" y="1772816"/>
            <a:ext cx="1835696" cy="480131"/>
          </a:xfrm>
          <a:prstGeom prst="rect">
            <a:avLst/>
          </a:prstGeom>
        </p:spPr>
        <p:txBody>
          <a:bodyPr wrap="square">
            <a:spAutoFit/>
          </a:bodyPr>
          <a:lstStyle/>
          <a:p>
            <a:pPr lvl="0" algn="ctr">
              <a:lnSpc>
                <a:spcPct val="90000"/>
              </a:lnSpc>
              <a:spcBef>
                <a:spcPts val="1800"/>
              </a:spcBef>
              <a:buClr>
                <a:srgbClr val="4F81BD"/>
              </a:buClr>
              <a:buSzPct val="80000"/>
            </a:pPr>
            <a:r>
              <a:rPr lang="en-GB" sz="1400" dirty="0">
                <a:solidFill>
                  <a:prstClr val="black"/>
                </a:solidFill>
              </a:rPr>
              <a:t>Money has four core functions.</a:t>
            </a:r>
          </a:p>
        </p:txBody>
      </p:sp>
      <p:sp>
        <p:nvSpPr>
          <p:cNvPr id="4" name="Action Button: Document 3">
            <a:hlinkClick r:id="rId3" highlightClick="1"/>
          </p:cNvPr>
          <p:cNvSpPr/>
          <p:nvPr/>
        </p:nvSpPr>
        <p:spPr>
          <a:xfrm>
            <a:off x="611560" y="3356992"/>
            <a:ext cx="504056"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07504" y="4437112"/>
            <a:ext cx="1656184" cy="523220"/>
          </a:xfrm>
          <a:prstGeom prst="rect">
            <a:avLst/>
          </a:prstGeom>
          <a:noFill/>
        </p:spPr>
        <p:txBody>
          <a:bodyPr wrap="square" rtlCol="0">
            <a:spAutoFit/>
          </a:bodyPr>
          <a:lstStyle/>
          <a:p>
            <a:pPr algn="ctr"/>
            <a:r>
              <a:rPr lang="en-GB" sz="1400" dirty="0"/>
              <a:t>Are noodles money?</a:t>
            </a:r>
          </a:p>
        </p:txBody>
      </p:sp>
    </p:spTree>
    <p:extLst>
      <p:ext uri="{BB962C8B-B14F-4D97-AF65-F5344CB8AC3E}">
        <p14:creationId xmlns:p14="http://schemas.microsoft.com/office/powerpoint/2010/main" val="2222660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404664"/>
            <a:ext cx="6248400" cy="1143000"/>
          </a:xfrm>
        </p:spPr>
        <p:txBody>
          <a:bodyPr>
            <a:normAutofit/>
          </a:bodyPr>
          <a:lstStyle/>
          <a:p>
            <a:r>
              <a:rPr lang="en-GB" sz="2400" dirty="0"/>
              <a:t>Factors affecting the role of money</a:t>
            </a:r>
          </a:p>
        </p:txBody>
      </p:sp>
      <p:sp>
        <p:nvSpPr>
          <p:cNvPr id="3" name="Content Placeholder 2"/>
          <p:cNvSpPr>
            <a:spLocks noGrp="1"/>
          </p:cNvSpPr>
          <p:nvPr>
            <p:ph idx="1"/>
          </p:nvPr>
        </p:nvSpPr>
        <p:spPr>
          <a:xfrm>
            <a:off x="1979712" y="1772816"/>
            <a:ext cx="7056784" cy="4536504"/>
          </a:xfrm>
        </p:spPr>
        <p:txBody>
          <a:bodyPr>
            <a:normAutofit fontScale="92500" lnSpcReduction="20000"/>
          </a:bodyPr>
          <a:lstStyle/>
          <a:p>
            <a:r>
              <a:rPr lang="en-GB" dirty="0"/>
              <a:t>What are your attitudes to money?</a:t>
            </a:r>
          </a:p>
          <a:p>
            <a:pPr lvl="1"/>
            <a:r>
              <a:rPr lang="en-GB" dirty="0"/>
              <a:t>If you were given £100 today what would you do with it?</a:t>
            </a:r>
          </a:p>
          <a:p>
            <a:pPr lvl="1"/>
            <a:r>
              <a:rPr lang="en-GB" dirty="0"/>
              <a:t>What if it was £1000 or £10000</a:t>
            </a:r>
          </a:p>
          <a:p>
            <a:pPr lvl="1"/>
            <a:r>
              <a:rPr lang="en-GB" dirty="0"/>
              <a:t>Would the answers be the same if we asked a parent or elder relative?</a:t>
            </a:r>
          </a:p>
          <a:p>
            <a:pPr lvl="1"/>
            <a:r>
              <a:rPr lang="en-GB" dirty="0"/>
              <a:t>What about your teacher?</a:t>
            </a:r>
          </a:p>
          <a:p>
            <a:pPr lvl="1"/>
            <a:r>
              <a:rPr lang="en-GB" dirty="0"/>
              <a:t>When you were younger and maybe given money as a gift what did you do with it?</a:t>
            </a:r>
          </a:p>
          <a:p>
            <a:pPr lvl="1"/>
            <a:r>
              <a:rPr lang="en-GB" dirty="0"/>
              <a:t>If you wanted to buy a new car would you save for it or be willing to go into debt?</a:t>
            </a:r>
          </a:p>
          <a:p>
            <a:r>
              <a:rPr lang="en-GB" dirty="0"/>
              <a:t>Why do different people have different attitudes to money?</a:t>
            </a:r>
          </a:p>
        </p:txBody>
      </p:sp>
      <p:sp>
        <p:nvSpPr>
          <p:cNvPr id="4" name="Action Button: Help 3">
            <a:hlinkClick r:id="rId2" highlightClick="1"/>
          </p:cNvPr>
          <p:cNvSpPr/>
          <p:nvPr/>
        </p:nvSpPr>
        <p:spPr>
          <a:xfrm>
            <a:off x="611560" y="2420888"/>
            <a:ext cx="576064" cy="648072"/>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0" y="3284984"/>
            <a:ext cx="1763688" cy="738664"/>
          </a:xfrm>
          <a:prstGeom prst="rect">
            <a:avLst/>
          </a:prstGeom>
          <a:noFill/>
        </p:spPr>
        <p:txBody>
          <a:bodyPr wrap="square" rtlCol="0">
            <a:spAutoFit/>
          </a:bodyPr>
          <a:lstStyle/>
          <a:p>
            <a:pPr algn="ctr"/>
            <a:r>
              <a:rPr lang="en-GB" sz="1400" dirty="0"/>
              <a:t>Take the test – what is your attitude to money?</a:t>
            </a:r>
          </a:p>
        </p:txBody>
      </p:sp>
    </p:spTree>
    <p:extLst>
      <p:ext uri="{BB962C8B-B14F-4D97-AF65-F5344CB8AC3E}">
        <p14:creationId xmlns:p14="http://schemas.microsoft.com/office/powerpoint/2010/main" val="206602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404664"/>
            <a:ext cx="6248400" cy="1143000"/>
          </a:xfrm>
        </p:spPr>
        <p:txBody>
          <a:bodyPr>
            <a:normAutofit/>
          </a:bodyPr>
          <a:lstStyle/>
          <a:p>
            <a:r>
              <a:rPr lang="en-GB" sz="2400" dirty="0"/>
              <a:t>Factors affecting the role of money</a:t>
            </a:r>
          </a:p>
        </p:txBody>
      </p:sp>
      <p:sp>
        <p:nvSpPr>
          <p:cNvPr id="3" name="Content Placeholder 2"/>
          <p:cNvSpPr>
            <a:spLocks noGrp="1"/>
          </p:cNvSpPr>
          <p:nvPr>
            <p:ph idx="1"/>
          </p:nvPr>
        </p:nvSpPr>
        <p:spPr>
          <a:xfrm>
            <a:off x="1849342" y="1700808"/>
            <a:ext cx="7187153" cy="4536504"/>
          </a:xfrm>
        </p:spPr>
        <p:txBody>
          <a:bodyPr>
            <a:normAutofit fontScale="92500" lnSpcReduction="10000"/>
          </a:bodyPr>
          <a:lstStyle/>
          <a:p>
            <a:r>
              <a:rPr lang="en-GB" dirty="0"/>
              <a:t>Personal attitudes towards risk and reward, borrowing, spending and saving</a:t>
            </a:r>
          </a:p>
          <a:p>
            <a:pPr lvl="1"/>
            <a:r>
              <a:rPr lang="en-GB" dirty="0"/>
              <a:t>Risk averse or risk taker</a:t>
            </a:r>
          </a:p>
          <a:p>
            <a:pPr lvl="2"/>
            <a:r>
              <a:rPr lang="en-GB" dirty="0"/>
              <a:t>some people are willing to take more risk e.g. to gamble or spend all of their money</a:t>
            </a:r>
          </a:p>
          <a:p>
            <a:pPr lvl="2"/>
            <a:r>
              <a:rPr lang="en-GB" dirty="0"/>
              <a:t>others will be more cautious and want to save money to ensure security in the future</a:t>
            </a:r>
          </a:p>
          <a:p>
            <a:pPr lvl="1"/>
            <a:r>
              <a:rPr lang="en-GB" dirty="0"/>
              <a:t>Rewards can be immediate e.g. buying a new pair of shoes or long term e.g. earning interest on savings or saving for a big commitment such as buying a house or car</a:t>
            </a:r>
          </a:p>
          <a:p>
            <a:pPr lvl="1"/>
            <a:r>
              <a:rPr lang="en-GB" dirty="0"/>
              <a:t>Borrowing can allow for immediate rewards but will incur a cost as money borrowed will be paid back with interest, whereas saving will see the value of money grow</a:t>
            </a:r>
          </a:p>
        </p:txBody>
      </p:sp>
      <p:sp>
        <p:nvSpPr>
          <p:cNvPr id="5" name="TextBox 4"/>
          <p:cNvSpPr txBox="1"/>
          <p:nvPr/>
        </p:nvSpPr>
        <p:spPr>
          <a:xfrm>
            <a:off x="0" y="3284984"/>
            <a:ext cx="1835696" cy="738664"/>
          </a:xfrm>
          <a:prstGeom prst="rect">
            <a:avLst/>
          </a:prstGeom>
          <a:noFill/>
        </p:spPr>
        <p:txBody>
          <a:bodyPr wrap="square" rtlCol="0">
            <a:spAutoFit/>
          </a:bodyPr>
          <a:lstStyle/>
          <a:p>
            <a:pPr algn="ctr"/>
            <a:r>
              <a:rPr lang="en-GB" sz="1400" dirty="0"/>
              <a:t>Interest rates are the cost of borrowing or the reward for saving.</a:t>
            </a:r>
          </a:p>
        </p:txBody>
      </p:sp>
      <p:sp>
        <p:nvSpPr>
          <p:cNvPr id="6" name="TextBox 5"/>
          <p:cNvSpPr txBox="1"/>
          <p:nvPr/>
        </p:nvSpPr>
        <p:spPr>
          <a:xfrm>
            <a:off x="0" y="5157192"/>
            <a:ext cx="1835696" cy="1169551"/>
          </a:xfrm>
          <a:prstGeom prst="rect">
            <a:avLst/>
          </a:prstGeom>
          <a:noFill/>
        </p:spPr>
        <p:txBody>
          <a:bodyPr wrap="square" rtlCol="0">
            <a:spAutoFit/>
          </a:bodyPr>
          <a:lstStyle/>
          <a:p>
            <a:pPr algn="ctr"/>
            <a:r>
              <a:rPr lang="en-GB" sz="1400" dirty="0"/>
              <a:t>In pairs explain the relationship between borrowing, saving and spending in both the short and long run.</a:t>
            </a:r>
          </a:p>
        </p:txBody>
      </p:sp>
    </p:spTree>
    <p:extLst>
      <p:ext uri="{BB962C8B-B14F-4D97-AF65-F5344CB8AC3E}">
        <p14:creationId xmlns:p14="http://schemas.microsoft.com/office/powerpoint/2010/main" val="3214262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rgbClr val="000000"/>
                </a:solidFill>
              </a:rPr>
              <a:t>Factors affecting the role of money</a:t>
            </a:r>
            <a:endParaRPr lang="en-GB" dirty="0"/>
          </a:p>
        </p:txBody>
      </p:sp>
      <p:sp>
        <p:nvSpPr>
          <p:cNvPr id="3" name="Content Placeholder 2"/>
          <p:cNvSpPr>
            <a:spLocks noGrp="1"/>
          </p:cNvSpPr>
          <p:nvPr>
            <p:ph idx="4294967295"/>
          </p:nvPr>
        </p:nvSpPr>
        <p:spPr>
          <a:xfrm>
            <a:off x="107504" y="1772816"/>
            <a:ext cx="9144000" cy="3840163"/>
          </a:xfrm>
        </p:spPr>
        <p:txBody>
          <a:bodyPr/>
          <a:lstStyle/>
          <a:p>
            <a:pPr marL="457200" lvl="2">
              <a:spcBef>
                <a:spcPts val="1800"/>
              </a:spcBef>
              <a:buClr>
                <a:schemeClr val="accent1"/>
              </a:buClr>
              <a:buFont typeface="Wingdings" pitchFamily="2" charset="2"/>
              <a:buChar char=""/>
            </a:pPr>
            <a:r>
              <a:rPr lang="en-GB" dirty="0">
                <a:solidFill>
                  <a:srgbClr val="000000"/>
                </a:solidFill>
              </a:rPr>
              <a:t>Life stages (childhood, adolescence, young adult, middle age, old age), key features of each stage, financial needs and implications at each stage</a:t>
            </a:r>
          </a:p>
          <a:p>
            <a:pPr marL="457200" lvl="2">
              <a:spcBef>
                <a:spcPts val="1800"/>
              </a:spcBef>
              <a:buClr>
                <a:schemeClr val="accent1"/>
              </a:buClr>
              <a:buFont typeface="Wingdings" pitchFamily="2" charset="2"/>
              <a:buChar char=""/>
            </a:pPr>
            <a:endParaRPr lang="en-GB" dirty="0">
              <a:solidFill>
                <a:srgbClr val="000000"/>
              </a:solidFill>
            </a:endParaRP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7849989"/>
              </p:ext>
            </p:extLst>
          </p:nvPr>
        </p:nvGraphicFramePr>
        <p:xfrm>
          <a:off x="107504" y="2924944"/>
          <a:ext cx="8928992" cy="3845560"/>
        </p:xfrm>
        <a:graphic>
          <a:graphicData uri="http://schemas.openxmlformats.org/drawingml/2006/table">
            <a:tbl>
              <a:tblPr firstRow="1" bandRow="1">
                <a:tableStyleId>{5C22544A-7EE6-4342-B048-85BDC9FD1C3A}</a:tableStyleId>
              </a:tblPr>
              <a:tblGrid>
                <a:gridCol w="1728192">
                  <a:extLst>
                    <a:ext uri="{9D8B030D-6E8A-4147-A177-3AD203B41FA5}">
                      <a16:colId xmlns="" xmlns:a16="http://schemas.microsoft.com/office/drawing/2014/main" val="20000"/>
                    </a:ext>
                  </a:extLst>
                </a:gridCol>
                <a:gridCol w="2592288">
                  <a:extLst>
                    <a:ext uri="{9D8B030D-6E8A-4147-A177-3AD203B41FA5}">
                      <a16:colId xmlns="" xmlns:a16="http://schemas.microsoft.com/office/drawing/2014/main" val="20001"/>
                    </a:ext>
                  </a:extLst>
                </a:gridCol>
                <a:gridCol w="2160240">
                  <a:extLst>
                    <a:ext uri="{9D8B030D-6E8A-4147-A177-3AD203B41FA5}">
                      <a16:colId xmlns="" xmlns:a16="http://schemas.microsoft.com/office/drawing/2014/main" val="20002"/>
                    </a:ext>
                  </a:extLst>
                </a:gridCol>
                <a:gridCol w="2448272">
                  <a:extLst>
                    <a:ext uri="{9D8B030D-6E8A-4147-A177-3AD203B41FA5}">
                      <a16:colId xmlns="" xmlns:a16="http://schemas.microsoft.com/office/drawing/2014/main" val="20003"/>
                    </a:ext>
                  </a:extLst>
                </a:gridCol>
              </a:tblGrid>
              <a:tr h="370840">
                <a:tc>
                  <a:txBody>
                    <a:bodyPr/>
                    <a:lstStyle/>
                    <a:p>
                      <a:r>
                        <a:rPr lang="en-GB" dirty="0"/>
                        <a:t>Life stage</a:t>
                      </a:r>
                    </a:p>
                  </a:txBody>
                  <a:tcPr/>
                </a:tc>
                <a:tc>
                  <a:txBody>
                    <a:bodyPr/>
                    <a:lstStyle/>
                    <a:p>
                      <a:r>
                        <a:rPr lang="en-GB" dirty="0"/>
                        <a:t>Features</a:t>
                      </a:r>
                    </a:p>
                  </a:txBody>
                  <a:tcPr/>
                </a:tc>
                <a:tc>
                  <a:txBody>
                    <a:bodyPr/>
                    <a:lstStyle/>
                    <a:p>
                      <a:r>
                        <a:rPr lang="en-GB" dirty="0"/>
                        <a:t>Financial needs</a:t>
                      </a:r>
                    </a:p>
                  </a:txBody>
                  <a:tcPr/>
                </a:tc>
                <a:tc>
                  <a:txBody>
                    <a:bodyPr/>
                    <a:lstStyle/>
                    <a:p>
                      <a:r>
                        <a:rPr lang="en-GB" dirty="0"/>
                        <a:t>Implications</a:t>
                      </a:r>
                    </a:p>
                  </a:txBody>
                  <a:tcPr/>
                </a:tc>
                <a:extLst>
                  <a:ext uri="{0D108BD9-81ED-4DB2-BD59-A6C34878D82A}">
                    <a16:rowId xmlns="" xmlns:a16="http://schemas.microsoft.com/office/drawing/2014/main" val="10000"/>
                  </a:ext>
                </a:extLst>
              </a:tr>
              <a:tr h="370840">
                <a:tc>
                  <a:txBody>
                    <a:bodyPr/>
                    <a:lstStyle/>
                    <a:p>
                      <a:r>
                        <a:rPr lang="en-GB" dirty="0"/>
                        <a:t>Childhood</a:t>
                      </a:r>
                    </a:p>
                  </a:txBody>
                  <a:tcPr/>
                </a:tc>
                <a:tc>
                  <a:txBody>
                    <a:bodyPr/>
                    <a:lstStyle/>
                    <a:p>
                      <a:r>
                        <a:rPr lang="en-GB" dirty="0"/>
                        <a:t>Zero or low income e.g. pocket money, gifts</a:t>
                      </a:r>
                    </a:p>
                    <a:p>
                      <a:r>
                        <a:rPr lang="en-GB" dirty="0"/>
                        <a:t>Savings</a:t>
                      </a:r>
                      <a:r>
                        <a:rPr lang="en-GB" baseline="0" dirty="0"/>
                        <a:t> maybe set up by relatives</a:t>
                      </a:r>
                    </a:p>
                    <a:p>
                      <a:r>
                        <a:rPr lang="en-GB" baseline="0" dirty="0"/>
                        <a:t>Piggy bank!</a:t>
                      </a:r>
                      <a:endParaRPr lang="en-GB" dirty="0"/>
                    </a:p>
                  </a:txBody>
                  <a:tcPr/>
                </a:tc>
                <a:tc>
                  <a:txBody>
                    <a:bodyPr/>
                    <a:lstStyle/>
                    <a:p>
                      <a:r>
                        <a:rPr lang="en-GB" dirty="0"/>
                        <a:t>Most needs are met by parents e.g. food, clothes,</a:t>
                      </a:r>
                      <a:r>
                        <a:rPr lang="en-GB" baseline="0" dirty="0"/>
                        <a:t> toys</a:t>
                      </a:r>
                      <a:endParaRPr lang="en-GB" dirty="0"/>
                    </a:p>
                  </a:txBody>
                  <a:tcPr/>
                </a:tc>
                <a:tc>
                  <a:txBody>
                    <a:bodyPr/>
                    <a:lstStyle/>
                    <a:p>
                      <a:r>
                        <a:rPr lang="en-GB" dirty="0"/>
                        <a:t>Likely to spend money received</a:t>
                      </a:r>
                    </a:p>
                    <a:p>
                      <a:r>
                        <a:rPr lang="en-GB" dirty="0"/>
                        <a:t>Planned savings by parents</a:t>
                      </a:r>
                    </a:p>
                  </a:txBody>
                  <a:tcPr/>
                </a:tc>
                <a:extLst>
                  <a:ext uri="{0D108BD9-81ED-4DB2-BD59-A6C34878D82A}">
                    <a16:rowId xmlns="" xmlns:a16="http://schemas.microsoft.com/office/drawing/2014/main" val="10001"/>
                  </a:ext>
                </a:extLst>
              </a:tr>
              <a:tr h="370840">
                <a:tc>
                  <a:txBody>
                    <a:bodyPr/>
                    <a:lstStyle/>
                    <a:p>
                      <a:r>
                        <a:rPr lang="en-GB" dirty="0"/>
                        <a:t>Adolescence</a:t>
                      </a:r>
                    </a:p>
                  </a:txBody>
                  <a:tcPr/>
                </a:tc>
                <a:tc>
                  <a:txBody>
                    <a:bodyPr/>
                    <a:lstStyle/>
                    <a:p>
                      <a:r>
                        <a:rPr lang="en-GB" dirty="0"/>
                        <a:t>Want greater independence</a:t>
                      </a:r>
                    </a:p>
                    <a:p>
                      <a:r>
                        <a:rPr lang="en-GB" dirty="0"/>
                        <a:t>May start to earn e.g. a part time job</a:t>
                      </a:r>
                    </a:p>
                    <a:p>
                      <a:r>
                        <a:rPr lang="en-GB" dirty="0"/>
                        <a:t>Looking to future e.g. saving for driving lessons</a:t>
                      </a:r>
                      <a:r>
                        <a:rPr lang="en-GB" baseline="0" dirty="0"/>
                        <a:t> or university</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Higher expenditure patterns e.g. buying more expensive items or going out with friends</a:t>
                      </a:r>
                    </a:p>
                    <a:p>
                      <a:endParaRPr lang="en-GB" dirty="0"/>
                    </a:p>
                  </a:txBody>
                  <a:tcPr/>
                </a:tc>
                <a:tc>
                  <a:txBody>
                    <a:bodyPr/>
                    <a:lstStyle/>
                    <a:p>
                      <a:r>
                        <a:rPr lang="en-GB" dirty="0"/>
                        <a:t>Conflict between wanting to spend now and save for the future</a:t>
                      </a:r>
                    </a:p>
                    <a:p>
                      <a:r>
                        <a:rPr lang="en-GB" dirty="0"/>
                        <a:t>Still heavily reliant on parents</a:t>
                      </a:r>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47057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rgbClr val="000000"/>
                </a:solidFill>
              </a:rPr>
              <a:t>Factors affecting the role of money</a:t>
            </a:r>
            <a:endParaRPr lang="en-GB" dirty="0"/>
          </a:p>
        </p:txBody>
      </p:sp>
      <p:sp>
        <p:nvSpPr>
          <p:cNvPr id="3" name="Content Placeholder 2"/>
          <p:cNvSpPr>
            <a:spLocks noGrp="1"/>
          </p:cNvSpPr>
          <p:nvPr>
            <p:ph idx="1"/>
          </p:nvPr>
        </p:nvSpPr>
        <p:spPr>
          <a:xfrm>
            <a:off x="2051720" y="1844824"/>
            <a:ext cx="6248400" cy="3840163"/>
          </a:xfrm>
        </p:spPr>
        <p:txBody>
          <a:bodyPr/>
          <a:lstStyle/>
          <a:p>
            <a:pPr marL="457200" lvl="2">
              <a:spcBef>
                <a:spcPts val="1800"/>
              </a:spcBef>
              <a:buClr>
                <a:schemeClr val="accent1"/>
              </a:buClr>
              <a:buFont typeface="Wingdings" pitchFamily="2" charset="2"/>
              <a:buChar char=""/>
            </a:pPr>
            <a:r>
              <a:rPr lang="en-GB" dirty="0">
                <a:solidFill>
                  <a:srgbClr val="000000"/>
                </a:solidFill>
              </a:rPr>
              <a:t>Fill in the table for young adults. Consider yourself and your peer group</a:t>
            </a:r>
          </a:p>
          <a:p>
            <a:pPr marL="0" lvl="2" indent="0">
              <a:spcBef>
                <a:spcPts val="1800"/>
              </a:spcBef>
              <a:buClr>
                <a:schemeClr val="accent1"/>
              </a:buClr>
              <a:buNone/>
            </a:pPr>
            <a:endParaRPr lang="en-GB" dirty="0">
              <a:solidFill>
                <a:srgbClr val="000000"/>
              </a:solidFill>
            </a:endParaRPr>
          </a:p>
          <a:p>
            <a:pPr marL="457200" lvl="2">
              <a:spcBef>
                <a:spcPts val="1800"/>
              </a:spcBef>
              <a:buClr>
                <a:schemeClr val="accent1"/>
              </a:buClr>
              <a:buFont typeface="Wingdings" pitchFamily="2" charset="2"/>
              <a:buChar char=""/>
            </a:pPr>
            <a:endParaRPr lang="en-GB" dirty="0">
              <a:solidFill>
                <a:srgbClr val="000000"/>
              </a:solidFill>
            </a:endParaRP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017408835"/>
              </p:ext>
            </p:extLst>
          </p:nvPr>
        </p:nvGraphicFramePr>
        <p:xfrm>
          <a:off x="1951911" y="2852936"/>
          <a:ext cx="7084585" cy="2931160"/>
        </p:xfrm>
        <a:graphic>
          <a:graphicData uri="http://schemas.openxmlformats.org/drawingml/2006/table">
            <a:tbl>
              <a:tblPr firstRow="1" bandRow="1">
                <a:tableStyleId>{5C22544A-7EE6-4342-B048-85BDC9FD1C3A}</a:tableStyleId>
              </a:tblPr>
              <a:tblGrid>
                <a:gridCol w="2550450">
                  <a:extLst>
                    <a:ext uri="{9D8B030D-6E8A-4147-A177-3AD203B41FA5}">
                      <a16:colId xmlns="" xmlns:a16="http://schemas.microsoft.com/office/drawing/2014/main" val="20000"/>
                    </a:ext>
                  </a:extLst>
                </a:gridCol>
                <a:gridCol w="2125376">
                  <a:extLst>
                    <a:ext uri="{9D8B030D-6E8A-4147-A177-3AD203B41FA5}">
                      <a16:colId xmlns="" xmlns:a16="http://schemas.microsoft.com/office/drawing/2014/main" val="20001"/>
                    </a:ext>
                  </a:extLst>
                </a:gridCol>
                <a:gridCol w="2408759">
                  <a:extLst>
                    <a:ext uri="{9D8B030D-6E8A-4147-A177-3AD203B41FA5}">
                      <a16:colId xmlns="" xmlns:a16="http://schemas.microsoft.com/office/drawing/2014/main" val="20002"/>
                    </a:ext>
                  </a:extLst>
                </a:gridCol>
              </a:tblGrid>
              <a:tr h="370840">
                <a:tc>
                  <a:txBody>
                    <a:bodyPr/>
                    <a:lstStyle/>
                    <a:p>
                      <a:r>
                        <a:rPr lang="en-GB" dirty="0"/>
                        <a:t>Features</a:t>
                      </a:r>
                    </a:p>
                  </a:txBody>
                  <a:tcPr/>
                </a:tc>
                <a:tc>
                  <a:txBody>
                    <a:bodyPr/>
                    <a:lstStyle/>
                    <a:p>
                      <a:r>
                        <a:rPr lang="en-GB" dirty="0"/>
                        <a:t>Financial needs</a:t>
                      </a:r>
                    </a:p>
                  </a:txBody>
                  <a:tcPr/>
                </a:tc>
                <a:tc>
                  <a:txBody>
                    <a:bodyPr/>
                    <a:lstStyle/>
                    <a:p>
                      <a:r>
                        <a:rPr lang="en-GB" dirty="0"/>
                        <a:t>Implications</a:t>
                      </a:r>
                    </a:p>
                  </a:txBody>
                  <a:tcPr/>
                </a:tc>
                <a:extLst>
                  <a:ext uri="{0D108BD9-81ED-4DB2-BD59-A6C34878D82A}">
                    <a16:rowId xmlns="" xmlns:a16="http://schemas.microsoft.com/office/drawing/2014/main" val="10000"/>
                  </a:ext>
                </a:extLst>
              </a:tr>
              <a:tr h="370840">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dirty="0"/>
                    </a:p>
                  </a:txBody>
                  <a:tcPr/>
                </a:tc>
                <a:extLst>
                  <a:ext uri="{0D108BD9-81ED-4DB2-BD59-A6C34878D82A}">
                    <a16:rowId xmlns="" xmlns:a16="http://schemas.microsoft.com/office/drawing/2014/main" val="10001"/>
                  </a:ext>
                </a:extLst>
              </a:tr>
            </a:tbl>
          </a:graphicData>
        </a:graphic>
      </p:graphicFrame>
      <p:sp>
        <p:nvSpPr>
          <p:cNvPr id="5" name="Action Button: Document 4">
            <a:hlinkClick r:id="rId3" highlightClick="1"/>
          </p:cNvPr>
          <p:cNvSpPr/>
          <p:nvPr/>
        </p:nvSpPr>
        <p:spPr>
          <a:xfrm>
            <a:off x="539552" y="1916832"/>
            <a:ext cx="648072"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5496" y="3140968"/>
            <a:ext cx="1728192" cy="523220"/>
          </a:xfrm>
          <a:prstGeom prst="rect">
            <a:avLst/>
          </a:prstGeom>
          <a:noFill/>
        </p:spPr>
        <p:txBody>
          <a:bodyPr wrap="square" rtlCol="0">
            <a:spAutoFit/>
          </a:bodyPr>
          <a:lstStyle/>
          <a:p>
            <a:pPr algn="ctr"/>
            <a:r>
              <a:rPr lang="en-GB" sz="1400" dirty="0"/>
              <a:t>Are millennials the best at saving?</a:t>
            </a:r>
          </a:p>
        </p:txBody>
      </p:sp>
    </p:spTree>
    <p:extLst>
      <p:ext uri="{BB962C8B-B14F-4D97-AF65-F5344CB8AC3E}">
        <p14:creationId xmlns:p14="http://schemas.microsoft.com/office/powerpoint/2010/main" val="297619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rgbClr val="000000"/>
                </a:solidFill>
              </a:rPr>
              <a:t>Factors affecting the role of money</a:t>
            </a:r>
            <a:endParaRPr lang="en-GB" dirty="0"/>
          </a:p>
        </p:txBody>
      </p:sp>
      <p:sp>
        <p:nvSpPr>
          <p:cNvPr id="3" name="Content Placeholder 2"/>
          <p:cNvSpPr>
            <a:spLocks noGrp="1"/>
          </p:cNvSpPr>
          <p:nvPr>
            <p:ph idx="4294967295"/>
          </p:nvPr>
        </p:nvSpPr>
        <p:spPr>
          <a:xfrm>
            <a:off x="107504" y="1772816"/>
            <a:ext cx="9144000" cy="3840163"/>
          </a:xfrm>
        </p:spPr>
        <p:txBody>
          <a:bodyPr/>
          <a:lstStyle/>
          <a:p>
            <a:pPr marL="0" lvl="2" indent="0">
              <a:spcBef>
                <a:spcPts val="1800"/>
              </a:spcBef>
              <a:buClr>
                <a:schemeClr val="accent1"/>
              </a:buClr>
              <a:buNone/>
            </a:pPr>
            <a:endParaRPr lang="en-GB" dirty="0">
              <a:solidFill>
                <a:srgbClr val="000000"/>
              </a:solidFill>
            </a:endParaRPr>
          </a:p>
          <a:p>
            <a:pPr marL="457200" lvl="2">
              <a:spcBef>
                <a:spcPts val="1800"/>
              </a:spcBef>
              <a:buClr>
                <a:schemeClr val="accent1"/>
              </a:buClr>
              <a:buFont typeface="Wingdings" pitchFamily="2" charset="2"/>
              <a:buChar char=""/>
            </a:pPr>
            <a:endParaRPr lang="en-GB" dirty="0">
              <a:solidFill>
                <a:srgbClr val="000000"/>
              </a:solidFill>
            </a:endParaRP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52553992"/>
              </p:ext>
            </p:extLst>
          </p:nvPr>
        </p:nvGraphicFramePr>
        <p:xfrm>
          <a:off x="107504" y="1787168"/>
          <a:ext cx="8928992" cy="4812536"/>
        </p:xfrm>
        <a:graphic>
          <a:graphicData uri="http://schemas.openxmlformats.org/drawingml/2006/table">
            <a:tbl>
              <a:tblPr firstRow="1" bandRow="1">
                <a:tableStyleId>{5C22544A-7EE6-4342-B048-85BDC9FD1C3A}</a:tableStyleId>
              </a:tblPr>
              <a:tblGrid>
                <a:gridCol w="1368152">
                  <a:extLst>
                    <a:ext uri="{9D8B030D-6E8A-4147-A177-3AD203B41FA5}">
                      <a16:colId xmlns="" xmlns:a16="http://schemas.microsoft.com/office/drawing/2014/main" val="20000"/>
                    </a:ext>
                  </a:extLst>
                </a:gridCol>
                <a:gridCol w="2448272">
                  <a:extLst>
                    <a:ext uri="{9D8B030D-6E8A-4147-A177-3AD203B41FA5}">
                      <a16:colId xmlns="" xmlns:a16="http://schemas.microsoft.com/office/drawing/2014/main" val="20001"/>
                    </a:ext>
                  </a:extLst>
                </a:gridCol>
                <a:gridCol w="2088232">
                  <a:extLst>
                    <a:ext uri="{9D8B030D-6E8A-4147-A177-3AD203B41FA5}">
                      <a16:colId xmlns="" xmlns:a16="http://schemas.microsoft.com/office/drawing/2014/main" val="20002"/>
                    </a:ext>
                  </a:extLst>
                </a:gridCol>
                <a:gridCol w="3024336">
                  <a:extLst>
                    <a:ext uri="{9D8B030D-6E8A-4147-A177-3AD203B41FA5}">
                      <a16:colId xmlns="" xmlns:a16="http://schemas.microsoft.com/office/drawing/2014/main" val="20003"/>
                    </a:ext>
                  </a:extLst>
                </a:gridCol>
              </a:tblGrid>
              <a:tr h="514856">
                <a:tc>
                  <a:txBody>
                    <a:bodyPr/>
                    <a:lstStyle/>
                    <a:p>
                      <a:r>
                        <a:rPr lang="en-GB" dirty="0"/>
                        <a:t>Life stage</a:t>
                      </a:r>
                    </a:p>
                  </a:txBody>
                  <a:tcPr/>
                </a:tc>
                <a:tc>
                  <a:txBody>
                    <a:bodyPr/>
                    <a:lstStyle/>
                    <a:p>
                      <a:r>
                        <a:rPr lang="en-GB" dirty="0"/>
                        <a:t>Features</a:t>
                      </a:r>
                    </a:p>
                  </a:txBody>
                  <a:tcPr/>
                </a:tc>
                <a:tc>
                  <a:txBody>
                    <a:bodyPr/>
                    <a:lstStyle/>
                    <a:p>
                      <a:r>
                        <a:rPr lang="en-GB" dirty="0"/>
                        <a:t>Financial needs</a:t>
                      </a:r>
                    </a:p>
                  </a:txBody>
                  <a:tcPr/>
                </a:tc>
                <a:tc>
                  <a:txBody>
                    <a:bodyPr/>
                    <a:lstStyle/>
                    <a:p>
                      <a:r>
                        <a:rPr lang="en-GB" dirty="0"/>
                        <a:t>Implications</a:t>
                      </a:r>
                    </a:p>
                  </a:txBody>
                  <a:tcPr/>
                </a:tc>
                <a:extLst>
                  <a:ext uri="{0D108BD9-81ED-4DB2-BD59-A6C34878D82A}">
                    <a16:rowId xmlns="" xmlns:a16="http://schemas.microsoft.com/office/drawing/2014/main" val="10000"/>
                  </a:ext>
                </a:extLst>
              </a:tr>
              <a:tr h="370840">
                <a:tc>
                  <a:txBody>
                    <a:bodyPr/>
                    <a:lstStyle/>
                    <a:p>
                      <a:r>
                        <a:rPr lang="en-GB" dirty="0"/>
                        <a:t>Middle age</a:t>
                      </a:r>
                    </a:p>
                  </a:txBody>
                  <a:tcPr/>
                </a:tc>
                <a:tc>
                  <a:txBody>
                    <a:bodyPr/>
                    <a:lstStyle/>
                    <a:p>
                      <a:r>
                        <a:rPr lang="en-GB" dirty="0"/>
                        <a:t>Settling down, may be buying a house, having a family</a:t>
                      </a:r>
                    </a:p>
                    <a:p>
                      <a:r>
                        <a:rPr lang="en-GB" dirty="0"/>
                        <a:t>Hopefully</a:t>
                      </a:r>
                      <a:r>
                        <a:rPr lang="en-GB" baseline="0" dirty="0"/>
                        <a:t> earning a good wage</a:t>
                      </a:r>
                    </a:p>
                    <a:p>
                      <a:r>
                        <a:rPr lang="en-GB" baseline="0" dirty="0"/>
                        <a:t>Self sufficient with dependents</a:t>
                      </a:r>
                      <a:endParaRPr lang="en-GB" dirty="0"/>
                    </a:p>
                  </a:txBody>
                  <a:tcPr/>
                </a:tc>
                <a:tc>
                  <a:txBody>
                    <a:bodyPr/>
                    <a:lstStyle/>
                    <a:p>
                      <a:r>
                        <a:rPr lang="en-GB" dirty="0"/>
                        <a:t>Support self and family</a:t>
                      </a:r>
                    </a:p>
                    <a:p>
                      <a:r>
                        <a:rPr lang="en-GB" dirty="0"/>
                        <a:t>Maybe</a:t>
                      </a:r>
                      <a:r>
                        <a:rPr lang="en-GB" baseline="0" dirty="0"/>
                        <a:t> buying a house or moving up the property ladder</a:t>
                      </a:r>
                    </a:p>
                    <a:p>
                      <a:r>
                        <a:rPr lang="en-GB" baseline="0" dirty="0"/>
                        <a:t>Regular incomes and expenditure</a:t>
                      </a:r>
                      <a:endParaRPr lang="en-GB" dirty="0"/>
                    </a:p>
                  </a:txBody>
                  <a:tcPr/>
                </a:tc>
                <a:tc>
                  <a:txBody>
                    <a:bodyPr/>
                    <a:lstStyle/>
                    <a:p>
                      <a:r>
                        <a:rPr lang="en-GB" dirty="0"/>
                        <a:t>Need to earn</a:t>
                      </a:r>
                    </a:p>
                    <a:p>
                      <a:r>
                        <a:rPr lang="en-GB" dirty="0"/>
                        <a:t>Difficult to save for the future but concerned over security at retirement</a:t>
                      </a:r>
                    </a:p>
                    <a:p>
                      <a:r>
                        <a:rPr lang="en-GB" dirty="0"/>
                        <a:t>Likely to spend the majority of income on short</a:t>
                      </a:r>
                      <a:r>
                        <a:rPr lang="en-GB" baseline="0" dirty="0"/>
                        <a:t> to medium term items e.g. food, clothing, home, family holiday</a:t>
                      </a:r>
                      <a:endParaRPr lang="en-GB" dirty="0"/>
                    </a:p>
                  </a:txBody>
                  <a:tcPr/>
                </a:tc>
                <a:extLst>
                  <a:ext uri="{0D108BD9-81ED-4DB2-BD59-A6C34878D82A}">
                    <a16:rowId xmlns="" xmlns:a16="http://schemas.microsoft.com/office/drawing/2014/main" val="10001"/>
                  </a:ext>
                </a:extLst>
              </a:tr>
              <a:tr h="370840">
                <a:tc>
                  <a:txBody>
                    <a:bodyPr/>
                    <a:lstStyle/>
                    <a:p>
                      <a:r>
                        <a:rPr lang="en-GB" dirty="0"/>
                        <a:t>Old age</a:t>
                      </a:r>
                    </a:p>
                  </a:txBody>
                  <a:tcPr/>
                </a:tc>
                <a:tc>
                  <a:txBody>
                    <a:bodyPr/>
                    <a:lstStyle/>
                    <a:p>
                      <a:r>
                        <a:rPr lang="en-GB" dirty="0"/>
                        <a:t>Loss of income</a:t>
                      </a:r>
                    </a:p>
                    <a:p>
                      <a:r>
                        <a:rPr lang="en-GB" dirty="0"/>
                        <a:t>Reliant on pension</a:t>
                      </a:r>
                    </a:p>
                    <a:p>
                      <a:r>
                        <a:rPr lang="en-GB" dirty="0"/>
                        <a:t>No longer have dependents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Day to day expenditure</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Comfortable life style</a:t>
                      </a:r>
                      <a:r>
                        <a:rPr lang="en-GB" baseline="0" dirty="0"/>
                        <a:t> e.g. enjoy leisure time</a:t>
                      </a: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a:txBody>
                  <a:tcPr/>
                </a:tc>
                <a:tc>
                  <a:txBody>
                    <a:bodyPr/>
                    <a:lstStyle/>
                    <a:p>
                      <a:r>
                        <a:rPr lang="en-GB" dirty="0"/>
                        <a:t>Spending savings</a:t>
                      </a:r>
                    </a:p>
                    <a:p>
                      <a:r>
                        <a:rPr lang="en-GB" dirty="0"/>
                        <a:t>More careful with expenditure e.g. may downsize house or shop around for groceries</a:t>
                      </a:r>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03122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rgbClr val="000000"/>
                </a:solidFill>
              </a:rPr>
              <a:t>Factors affecting the role of money</a:t>
            </a:r>
            <a:endParaRPr lang="en-GB" dirty="0"/>
          </a:p>
        </p:txBody>
      </p:sp>
      <p:sp>
        <p:nvSpPr>
          <p:cNvPr id="3" name="Content Placeholder 2"/>
          <p:cNvSpPr>
            <a:spLocks noGrp="1"/>
          </p:cNvSpPr>
          <p:nvPr>
            <p:ph idx="1"/>
          </p:nvPr>
        </p:nvSpPr>
        <p:spPr>
          <a:xfrm>
            <a:off x="1835696" y="1700808"/>
            <a:ext cx="7200800" cy="4968552"/>
          </a:xfrm>
        </p:spPr>
        <p:txBody>
          <a:bodyPr>
            <a:normAutofit fontScale="62500" lnSpcReduction="20000"/>
          </a:bodyPr>
          <a:lstStyle/>
          <a:p>
            <a:r>
              <a:rPr lang="en-GB" dirty="0"/>
              <a:t>Culture, including religious and ethical beliefs</a:t>
            </a:r>
          </a:p>
          <a:p>
            <a:pPr lvl="1"/>
            <a:r>
              <a:rPr lang="en-GB" dirty="0"/>
              <a:t>Culture can influence our attitudes to money</a:t>
            </a:r>
          </a:p>
          <a:p>
            <a:pPr lvl="1"/>
            <a:r>
              <a:rPr lang="en-GB" dirty="0"/>
              <a:t>Different societies will have different opinions on what is right and wrong</a:t>
            </a:r>
          </a:p>
          <a:p>
            <a:pPr lvl="1"/>
            <a:r>
              <a:rPr lang="en-GB" dirty="0"/>
              <a:t>Some societies will talk openly about money, earnings and wealth whilst others are more reserved or secretive</a:t>
            </a:r>
          </a:p>
          <a:p>
            <a:r>
              <a:rPr lang="en-GB" dirty="0"/>
              <a:t>Consider the following questions and how the response might be influenced by religion, culture or ethics</a:t>
            </a:r>
          </a:p>
          <a:p>
            <a:pPr lvl="1"/>
            <a:r>
              <a:rPr lang="en-GB" dirty="0"/>
              <a:t>Is it OK to show off your wealth with flash cars and expensive jewellery?</a:t>
            </a:r>
          </a:p>
          <a:p>
            <a:pPr lvl="1"/>
            <a:r>
              <a:rPr lang="en-GB" dirty="0"/>
              <a:t>Should the rich give back to society, either through higher taxes or voluntary donations?</a:t>
            </a:r>
          </a:p>
          <a:p>
            <a:pPr lvl="1"/>
            <a:r>
              <a:rPr lang="en-GB" dirty="0"/>
              <a:t>Do you talk about money with your family? Do you know how much your parents earn or how much is owed on the mortgage or other debts?</a:t>
            </a:r>
          </a:p>
          <a:p>
            <a:pPr lvl="1"/>
            <a:r>
              <a:rPr lang="en-GB" dirty="0"/>
              <a:t>Is money a good gift? If you gave money as a wedding gift would you tell others how much you gave?</a:t>
            </a:r>
          </a:p>
          <a:p>
            <a:pPr lvl="1"/>
            <a:r>
              <a:rPr lang="en-GB" dirty="0"/>
              <a:t>Is it OK to keep spending on credit cards?</a:t>
            </a:r>
          </a:p>
          <a:p>
            <a:pPr lvl="1"/>
            <a:r>
              <a:rPr lang="en-GB" dirty="0"/>
              <a:t>Should all children have a savings account?</a:t>
            </a:r>
          </a:p>
          <a:p>
            <a:pPr lvl="1"/>
            <a:endParaRPr lang="en-GB" dirty="0"/>
          </a:p>
          <a:p>
            <a:endParaRPr lang="en-GB" dirty="0"/>
          </a:p>
        </p:txBody>
      </p:sp>
      <p:sp>
        <p:nvSpPr>
          <p:cNvPr id="4" name="Action Button: Document 3">
            <a:hlinkClick r:id="rId3" highlightClick="1"/>
          </p:cNvPr>
          <p:cNvSpPr/>
          <p:nvPr/>
        </p:nvSpPr>
        <p:spPr>
          <a:xfrm>
            <a:off x="539552" y="2492896"/>
            <a:ext cx="576064" cy="720080"/>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5496" y="3501008"/>
            <a:ext cx="1656184" cy="738664"/>
          </a:xfrm>
          <a:prstGeom prst="rect">
            <a:avLst/>
          </a:prstGeom>
          <a:noFill/>
        </p:spPr>
        <p:txBody>
          <a:bodyPr wrap="square" rtlCol="0">
            <a:spAutoFit/>
          </a:bodyPr>
          <a:lstStyle/>
          <a:p>
            <a:pPr algn="ctr"/>
            <a:r>
              <a:rPr lang="en-GB" sz="1400" dirty="0"/>
              <a:t>What is the Chinese attitude to money?</a:t>
            </a:r>
          </a:p>
          <a:p>
            <a:pPr algn="ctr"/>
            <a:r>
              <a:rPr lang="en-GB" sz="1400" dirty="0"/>
              <a:t>Is this still true?</a:t>
            </a:r>
          </a:p>
        </p:txBody>
      </p:sp>
    </p:spTree>
    <p:extLst>
      <p:ext uri="{BB962C8B-B14F-4D97-AF65-F5344CB8AC3E}">
        <p14:creationId xmlns:p14="http://schemas.microsoft.com/office/powerpoint/2010/main" val="14167213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2516</TotalTime>
  <Words>2576</Words>
  <Application>Microsoft Office PowerPoint</Application>
  <PresentationFormat>On-screen Show (4:3)</PresentationFormat>
  <Paragraphs>297</Paragraphs>
  <Slides>18</Slides>
  <Notes>10</Notes>
  <HiddenSlides>0</HiddenSlides>
  <MMClips>1</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Mod</vt:lpstr>
      <vt:lpstr>Functions and role of Money</vt:lpstr>
      <vt:lpstr>Functions and role of Money </vt:lpstr>
      <vt:lpstr>  Functions of Money </vt:lpstr>
      <vt:lpstr>Factors affecting the role of money</vt:lpstr>
      <vt:lpstr>Factors affecting the role of money</vt:lpstr>
      <vt:lpstr>Factors affecting the role of money</vt:lpstr>
      <vt:lpstr>Factors affecting the role of money</vt:lpstr>
      <vt:lpstr>Factors affecting the role of money</vt:lpstr>
      <vt:lpstr>Factors affecting the role of money</vt:lpstr>
      <vt:lpstr>Factors affecting the role of money</vt:lpstr>
      <vt:lpstr>Factors affecting the role of money</vt:lpstr>
      <vt:lpstr>PowerPoint Presentation</vt:lpstr>
      <vt:lpstr>PowerPoint Presentation</vt:lpstr>
      <vt:lpstr>PowerPoint Presentation</vt:lpstr>
      <vt:lpstr>PowerPoint Presentation</vt:lpstr>
      <vt:lpstr>5 minutes – test yourself</vt:lpstr>
      <vt:lpstr>PowerPoint Presentation</vt:lpstr>
      <vt:lpstr>Functions and role of Money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408</cp:revision>
  <dcterms:created xsi:type="dcterms:W3CDTF">2009-08-01T13:37:35Z</dcterms:created>
  <dcterms:modified xsi:type="dcterms:W3CDTF">2017-02-12T15:04:48Z</dcterms:modified>
</cp:coreProperties>
</file>