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39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552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https://www.help.barclays.co.uk/faq/cards/debit-card/difference-debit-credit.html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161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161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https://www.help.barclays.co.uk/faq/payments/payment-information/difference-order-debits.html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161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http://www.bbc.co.uk/news/business-37159939</a:t>
            </a:r>
          </a:p>
          <a:p>
            <a:r>
              <a:rPr lang="en-GB" dirty="0"/>
              <a:t>http://www.bbc.co.uk/news/business-35668277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314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161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https://www.help.barclays.co.uk/faq/payments/payment-information/bacs-chaps-faster-payments.html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33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p.barclays.co.uk/faq/cards/debit-card/difference-debit-credit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p.barclays.co.uk/faq/payments/payment-information/difference-order-debit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7159939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bc.co.uk/news/business-35668277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p.barclays.co.uk/faq/payments/payment-information/bacs-chaps-faster-payment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60290" y="4725144"/>
            <a:ext cx="7164288" cy="1368152"/>
          </a:xfrm>
        </p:spPr>
        <p:txBody>
          <a:bodyPr/>
          <a:lstStyle/>
          <a:p>
            <a:pPr algn="ctr"/>
            <a:r>
              <a:rPr lang="en-GB" sz="4000" dirty="0">
                <a:solidFill>
                  <a:srgbClr val="000000"/>
                </a:solidFill>
              </a:rPr>
              <a:t>Different ways to pay</a:t>
            </a:r>
            <a:endParaRPr lang="en-GB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6916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A2</a:t>
            </a:r>
          </a:p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Different ways to pay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051720" y="692696"/>
            <a:ext cx="69127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many different ways are there to pay for goods or services?</a:t>
            </a:r>
          </a:p>
          <a:p>
            <a:endParaRPr lang="en-GB" dirty="0"/>
          </a:p>
          <a:p>
            <a:r>
              <a:rPr lang="en-GB" dirty="0"/>
              <a:t>In pairs draw a spider diagram to show all the ways you can pay for goods and services.</a:t>
            </a:r>
          </a:p>
          <a:p>
            <a:endParaRPr lang="en-GB" dirty="0"/>
          </a:p>
          <a:p>
            <a:r>
              <a:rPr lang="en-GB" dirty="0"/>
              <a:t>Take it in turns to add your answers to a spider diagram on the board.</a:t>
            </a:r>
          </a:p>
          <a:p>
            <a:endParaRPr lang="en-GB" dirty="0"/>
          </a:p>
          <a:p>
            <a:r>
              <a:rPr lang="en-GB" dirty="0"/>
              <a:t>How many ways did you come up with as a class?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400" dirty="0"/>
              <a:t>Interview a relative or older colleague. Which methods do they use and when are they appropriate i.e. for what type of transaction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107504" y="1772816"/>
            <a:ext cx="8568952" cy="3840162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257869"/>
              </p:ext>
            </p:extLst>
          </p:nvPr>
        </p:nvGraphicFramePr>
        <p:xfrm>
          <a:off x="107504" y="1772816"/>
          <a:ext cx="8928992" cy="4968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58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631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4897">
                <a:tc>
                  <a:txBody>
                    <a:bodyPr/>
                    <a:lstStyle/>
                    <a:p>
                      <a:r>
                        <a:rPr lang="en-GB" sz="1100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When appropriate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4897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100" dirty="0"/>
                        <a:t>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489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Debit card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489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Credit card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489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Cheque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489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Electronic transfer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489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Direct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489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Standing 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489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Pre-paid cards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5489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Contactless cards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5489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Charge cards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5489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Store cards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5489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Mobile banking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5489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BACs, FPS or CHAPs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675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Different ways to pay</a:t>
            </a:r>
            <a:r>
              <a:rPr lang="en-GB" sz="4000" dirty="0"/>
              <a:t/>
            </a:r>
            <a:br>
              <a:rPr lang="en-GB" sz="4000" dirty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844824"/>
            <a:ext cx="7020272" cy="468052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In this topic you have learnt about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The use of money as a payment method, advantages and disadvantages of each payment method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Cash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Debit card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Credit card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Cheque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Electronic transfer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Direct debit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Standing order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Pre-paid cards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Contactless cards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Charge cards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Store cards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Mobile banking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Banker’s Automated Clearing Services (BACS) Faster Payments Services (FPS)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Clearing House Automated Payment Systems (CHAPS)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7302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 fontScale="90000"/>
          </a:bodyPr>
          <a:lstStyle/>
          <a:p>
            <a:r>
              <a:rPr lang="en-GB" sz="2700" dirty="0">
                <a:solidFill>
                  <a:srgbClr val="000000"/>
                </a:solidFill>
              </a:rPr>
              <a:t>Different ways to pay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772816"/>
            <a:ext cx="6912768" cy="504056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In this topic you will learn about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The use of money as a payment method, advantages and disadvantages of each payment method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Cash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Debit card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Credit card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Cheque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Electronic transfer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Direct debit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Standing order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Pre-paid cards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Contactless cards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Charge cards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Store cards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Mobile banking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Banker’s Automated Clearing Services (BACS) Faster Payments Services (FPS)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Clearing House Automated Payment Systems (CHAPS)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solidFill>
                  <a:srgbClr val="000000"/>
                </a:solidFill>
              </a:rPr>
              <a:t>Different ways to pay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772816"/>
            <a:ext cx="6984776" cy="4536504"/>
          </a:xfrm>
        </p:spPr>
        <p:txBody>
          <a:bodyPr>
            <a:normAutofit/>
          </a:bodyPr>
          <a:lstStyle/>
          <a:p>
            <a:r>
              <a:rPr lang="en-GB" dirty="0"/>
              <a:t>There are many different ways to pay for goods and services</a:t>
            </a:r>
          </a:p>
          <a:p>
            <a:r>
              <a:rPr lang="en-GB" dirty="0"/>
              <a:t>Each method has advantages and disadvantages but a lot is down to personal preference</a:t>
            </a:r>
          </a:p>
          <a:p>
            <a:pPr lvl="1"/>
            <a:r>
              <a:rPr lang="en-GB" dirty="0"/>
              <a:t>What is your preferred method of payment?</a:t>
            </a:r>
          </a:p>
          <a:p>
            <a:pPr lvl="1"/>
            <a:r>
              <a:rPr lang="en-GB" dirty="0"/>
              <a:t>How many different methods do you use on a regular basis?</a:t>
            </a:r>
          </a:p>
          <a:p>
            <a:pPr lvl="1"/>
            <a:r>
              <a:rPr lang="en-GB" dirty="0"/>
              <a:t>How might the answers to the previous 2 questions differ for an elder generation?</a:t>
            </a:r>
          </a:p>
          <a:p>
            <a:pPr lvl="1"/>
            <a:r>
              <a:rPr lang="en-GB" dirty="0"/>
              <a:t>How have methods changed over time?</a:t>
            </a:r>
          </a:p>
        </p:txBody>
      </p:sp>
    </p:spTree>
    <p:extLst>
      <p:ext uri="{BB962C8B-B14F-4D97-AF65-F5344CB8AC3E}">
        <p14:creationId xmlns:p14="http://schemas.microsoft.com/office/powerpoint/2010/main" val="993924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solidFill>
                  <a:srgbClr val="000000"/>
                </a:solidFill>
              </a:rPr>
              <a:t>Different ways to pay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90255" y="1700808"/>
            <a:ext cx="8928992" cy="453548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1800" dirty="0"/>
              <a:t>Cash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notes and coins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Debit card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allows you to make purchases by card with the money being taken directly from a current account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used to withdraw cash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Credit card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make purchases on credit i.e. buy now and pay later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repayments are made following the issue of a statement with a minimum amount</a:t>
            </a:r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6670467" y="3085165"/>
            <a:ext cx="432048" cy="720080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308304" y="3085165"/>
            <a:ext cx="18356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What is the difference between a debit card and a credit card?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884490"/>
              </p:ext>
            </p:extLst>
          </p:nvPr>
        </p:nvGraphicFramePr>
        <p:xfrm>
          <a:off x="107504" y="4365104"/>
          <a:ext cx="8640960" cy="235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Confidence,</a:t>
                      </a:r>
                      <a:r>
                        <a:rPr lang="en-GB" sz="1600" baseline="0" dirty="0"/>
                        <a:t> widely accepted, small denominations, easy to control expenditure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Risk of loss or theft, physical transactions only, inappropriate</a:t>
                      </a:r>
                      <a:r>
                        <a:rPr lang="en-GB" sz="1600" baseline="0" dirty="0"/>
                        <a:t> for large items of expenditure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Debit card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Secure, widely accepted, can</a:t>
                      </a:r>
                      <a:r>
                        <a:rPr lang="en-GB" sz="1600" baseline="0" dirty="0"/>
                        <a:t> withdraw cash from various places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Need to monitor spending and bank balance, if overspend can be costly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Credit card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Allows you</a:t>
                      </a:r>
                      <a:r>
                        <a:rPr lang="en-GB" sz="1600" baseline="0" dirty="0"/>
                        <a:t> to defer and spread payment, widely accepted, used online or in store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Interest is</a:t>
                      </a:r>
                      <a:r>
                        <a:rPr lang="en-GB" sz="1600" baseline="0" dirty="0"/>
                        <a:t> charged on the outstanding balance, can encourage over spending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414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solidFill>
                  <a:srgbClr val="000000"/>
                </a:solidFill>
              </a:rPr>
              <a:t>Different ways to pay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00808"/>
            <a:ext cx="9144000" cy="453548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1800" dirty="0"/>
              <a:t>Cheque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A paper transaction giving a bank permission to transfer payment from your account to another account. Now largely seen as old fashioned!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Electronic transfer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Online transfer of money from one account to another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Direct debit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Permission given to the bank to make regular payments to a third party upon request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120040"/>
              </p:ext>
            </p:extLst>
          </p:nvPr>
        </p:nvGraphicFramePr>
        <p:xfrm>
          <a:off x="107504" y="3789040"/>
          <a:ext cx="8856984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7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118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904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Cheque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Secure</a:t>
                      </a:r>
                      <a:r>
                        <a:rPr lang="en-GB" sz="1600" baseline="0" dirty="0"/>
                        <a:t> method of payment</a:t>
                      </a:r>
                      <a:r>
                        <a:rPr lang="en-GB" sz="1600" dirty="0"/>
                        <a:t>,</a:t>
                      </a:r>
                      <a:r>
                        <a:rPr lang="en-GB" sz="1600" baseline="0" dirty="0"/>
                        <a:t> widely accepted, appropriate for postal transactions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Maybe charged for each cheque processed, costly if cheque is not honoured due to insufficient funds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GB" sz="1600" dirty="0"/>
                        <a:t>Electronic transfer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Quick method of payment, transfer is almost instant,</a:t>
                      </a:r>
                      <a:r>
                        <a:rPr lang="en-GB" sz="1600" baseline="0" dirty="0"/>
                        <a:t> can be done remotely e.g. by mobile app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Need to be carefully set up to ensure the transfer goes to the right</a:t>
                      </a:r>
                      <a:r>
                        <a:rPr lang="en-GB" sz="1600" baseline="0" dirty="0"/>
                        <a:t> place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Direct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Ensures regular payments are not missed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Amount taken will vary making budgeting difficult, need to be re set up if bank details change, taken automatically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702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solidFill>
                  <a:srgbClr val="000000"/>
                </a:solidFill>
              </a:rPr>
              <a:t>Different ways to pay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00808"/>
            <a:ext cx="9144000" cy="453548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1800" dirty="0"/>
              <a:t>Standing order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Permission given to the bank to make regular payments, of a set amount, to a third party upon request</a:t>
            </a:r>
          </a:p>
          <a:p>
            <a:pPr lvl="1">
              <a:spcBef>
                <a:spcPts val="0"/>
              </a:spcBef>
            </a:pPr>
            <a:endParaRPr lang="en-GB" sz="1800" dirty="0"/>
          </a:p>
          <a:p>
            <a:pPr marL="457200" lvl="1" indent="0">
              <a:spcBef>
                <a:spcPts val="0"/>
              </a:spcBef>
              <a:buNone/>
            </a:pPr>
            <a:endParaRPr lang="en-GB" sz="1800" dirty="0"/>
          </a:p>
          <a:p>
            <a:pPr>
              <a:spcBef>
                <a:spcPts val="0"/>
              </a:spcBef>
            </a:pPr>
            <a:r>
              <a:rPr lang="en-GB" sz="1800" dirty="0"/>
              <a:t>Pre-paid cards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A cash balance is held on a card which then reduces each time a transaction takes place e.g. Oyster travel card or school lunch card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194399"/>
              </p:ext>
            </p:extLst>
          </p:nvPr>
        </p:nvGraphicFramePr>
        <p:xfrm>
          <a:off x="271664" y="4149080"/>
          <a:ext cx="8856984" cy="201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7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118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904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Standing 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Secure</a:t>
                      </a:r>
                      <a:r>
                        <a:rPr lang="en-GB" sz="1600" baseline="0" dirty="0"/>
                        <a:t> method of payment</a:t>
                      </a:r>
                      <a:r>
                        <a:rPr lang="en-GB" sz="1600" dirty="0"/>
                        <a:t>,</a:t>
                      </a:r>
                      <a:r>
                        <a:rPr lang="en-GB" sz="1600" baseline="0" dirty="0"/>
                        <a:t> e</a:t>
                      </a:r>
                      <a:r>
                        <a:rPr lang="en-GB" sz="1600" dirty="0"/>
                        <a:t>nsures regular payments are not missed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Money taken regardless of balance, must be reset</a:t>
                      </a:r>
                      <a:r>
                        <a:rPr lang="en-GB" sz="1600" baseline="0" dirty="0"/>
                        <a:t> or cancelled if anything changes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GB" sz="1600" dirty="0"/>
                        <a:t>Pre-paid cards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Can only spend up to the amount uploaded, secure method of payment, can only be used for specific purpose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Can be difficult to monitor balance,</a:t>
                      </a:r>
                      <a:r>
                        <a:rPr lang="en-GB" sz="1600" baseline="0" dirty="0"/>
                        <a:t> can be used by others without permission, may involve a fee to purchase the card in the first instance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3239925" y="2420888"/>
            <a:ext cx="504056" cy="720080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749280" y="2526522"/>
            <a:ext cx="5256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What is the difference between a direct debit and a standing order?</a:t>
            </a:r>
          </a:p>
        </p:txBody>
      </p:sp>
    </p:spTree>
    <p:extLst>
      <p:ext uri="{BB962C8B-B14F-4D97-AF65-F5344CB8AC3E}">
        <p14:creationId xmlns:p14="http://schemas.microsoft.com/office/powerpoint/2010/main" val="3883287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Over to you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23728" y="2060848"/>
            <a:ext cx="6984776" cy="3840163"/>
          </a:xfrm>
        </p:spPr>
        <p:txBody>
          <a:bodyPr/>
          <a:lstStyle/>
          <a:p>
            <a:r>
              <a:rPr lang="en-GB" dirty="0"/>
              <a:t>Work in pairs to produce a slide on contactless cards</a:t>
            </a:r>
          </a:p>
          <a:p>
            <a:r>
              <a:rPr lang="en-GB" dirty="0"/>
              <a:t>You will need a brief explanation followed by a list of advantages and disadvantages</a:t>
            </a:r>
          </a:p>
          <a:p>
            <a:r>
              <a:rPr lang="en-GB" dirty="0"/>
              <a:t>As a class agree on the advantages and disadvantages</a:t>
            </a:r>
          </a:p>
        </p:txBody>
      </p:sp>
      <p:sp>
        <p:nvSpPr>
          <p:cNvPr id="5" name="Action Button: Movie 4">
            <a:hlinkClick r:id="rId3" highlightClick="1"/>
          </p:cNvPr>
          <p:cNvSpPr/>
          <p:nvPr/>
        </p:nvSpPr>
        <p:spPr>
          <a:xfrm>
            <a:off x="539552" y="2348880"/>
            <a:ext cx="864096" cy="576064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0" y="3140968"/>
            <a:ext cx="18356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Contactless customers urged to 'check' before they tap.</a:t>
            </a:r>
          </a:p>
          <a:p>
            <a:endParaRPr lang="en-GB" dirty="0"/>
          </a:p>
        </p:txBody>
      </p:sp>
      <p:sp>
        <p:nvSpPr>
          <p:cNvPr id="7" name="Action Button: Document 6">
            <a:hlinkClick r:id="rId4" highlightClick="1"/>
          </p:cNvPr>
          <p:cNvSpPr/>
          <p:nvPr/>
        </p:nvSpPr>
        <p:spPr>
          <a:xfrm>
            <a:off x="629816" y="4509120"/>
            <a:ext cx="576064" cy="79208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0" y="5373216"/>
            <a:ext cx="183569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Surge in contactless card payments.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184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solidFill>
                  <a:srgbClr val="000000"/>
                </a:solidFill>
              </a:rPr>
              <a:t>Different ways to pay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28800"/>
            <a:ext cx="9144000" cy="453548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1800" dirty="0"/>
              <a:t>Charge card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Allows for purchases to be paid on a credit card but the total amount is automatically paid direct from a bank account upon receipt of a statement each month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Store card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Allows a customer to buy on credit in a particular store or group of stores, a minimum payment is required each month upon receipt of a statement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Mobile banking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Making transactions using a mobile phone or other portable device such as a tablet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579051"/>
              </p:ext>
            </p:extLst>
          </p:nvPr>
        </p:nvGraphicFramePr>
        <p:xfrm>
          <a:off x="107504" y="3973656"/>
          <a:ext cx="885698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7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118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904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Charge card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Secure</a:t>
                      </a:r>
                      <a:r>
                        <a:rPr lang="en-GB" sz="1600" baseline="0" dirty="0"/>
                        <a:t> method of payment</a:t>
                      </a:r>
                      <a:r>
                        <a:rPr lang="en-GB" sz="1600" dirty="0"/>
                        <a:t>,</a:t>
                      </a:r>
                      <a:r>
                        <a:rPr lang="en-GB" sz="1600" baseline="0" dirty="0"/>
                        <a:t> avoids long term debt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May incur annual</a:t>
                      </a:r>
                      <a:r>
                        <a:rPr lang="en-GB" sz="1600" baseline="0" dirty="0"/>
                        <a:t> or monthly fees, has to be paid in full regardless of funds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GB" sz="1600" dirty="0"/>
                        <a:t>Store card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May reward frequent shoppers, additional benefits such as events or discounts, can choose how much to pay each month above a minimum amount, spread cost of spending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May encourage debt, interest will be charged on balances not paid off at the end of a month, can open for multiple stores!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Mobile banking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Convenient, increasingly popular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Still developing, relies upon the customer having a mobile device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188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solidFill>
                  <a:srgbClr val="000000"/>
                </a:solidFill>
              </a:rPr>
              <a:t>Different ways to pay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916832"/>
            <a:ext cx="7056784" cy="38401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2000" dirty="0"/>
              <a:t>Banker’s Automated Clearing Services (BACS)</a:t>
            </a:r>
          </a:p>
          <a:p>
            <a:pPr lvl="1">
              <a:spcBef>
                <a:spcPts val="0"/>
              </a:spcBef>
            </a:pPr>
            <a:r>
              <a:rPr lang="en-GB" dirty="0"/>
              <a:t>Direct transfer of money from one bank account to another, may take a few days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Faster Payments Services (FPS)</a:t>
            </a:r>
          </a:p>
          <a:p>
            <a:pPr marL="914400" lvl="2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"/>
            </a:pPr>
            <a:r>
              <a:rPr lang="en-GB" sz="2000" dirty="0"/>
              <a:t>Direct transfer of money from one bank account to another, guaranteed within 2 hours but may be quicker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Clearing House Automated Payment Systems (CHAPS)</a:t>
            </a:r>
          </a:p>
          <a:p>
            <a:pPr lvl="1">
              <a:spcBef>
                <a:spcPts val="0"/>
              </a:spcBef>
            </a:pPr>
            <a:r>
              <a:rPr lang="en-GB" dirty="0"/>
              <a:t>Same day transfer of funds from one bank account to another of any amount</a:t>
            </a:r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539552" y="1988840"/>
            <a:ext cx="648072" cy="79208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199" y="3284984"/>
            <a:ext cx="18254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What is the difference between BACs, FPS and CHAPs?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294161"/>
              </p:ext>
            </p:extLst>
          </p:nvPr>
        </p:nvGraphicFramePr>
        <p:xfrm>
          <a:off x="2123728" y="5085184"/>
          <a:ext cx="6768752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Quick, although time frames vary, secure, avoids handling</a:t>
                      </a:r>
                      <a:r>
                        <a:rPr lang="en-GB" baseline="0" dirty="0"/>
                        <a:t> cash, sending cheques etc.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May incur additional charges per transaction, care must be taken that</a:t>
                      </a:r>
                      <a:r>
                        <a:rPr lang="en-GB" baseline="0" dirty="0"/>
                        <a:t> all details are correct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062847"/>
      </p:ext>
    </p:extLst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2220</TotalTime>
  <Words>1175</Words>
  <Application>Microsoft Office PowerPoint</Application>
  <PresentationFormat>On-screen Show (4:3)</PresentationFormat>
  <Paragraphs>174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</vt:lpstr>
      <vt:lpstr>Different ways to pay</vt:lpstr>
      <vt:lpstr>Different ways to pay </vt:lpstr>
      <vt:lpstr>Different ways to pay</vt:lpstr>
      <vt:lpstr>Different ways to pay</vt:lpstr>
      <vt:lpstr>Different ways to pay</vt:lpstr>
      <vt:lpstr>Different ways to pay</vt:lpstr>
      <vt:lpstr>Over to you</vt:lpstr>
      <vt:lpstr>Different ways to pay</vt:lpstr>
      <vt:lpstr>Different ways to pay</vt:lpstr>
      <vt:lpstr>Interview a relative or older colleague. Which methods do they use and when are they appropriate i.e. for what type of transaction</vt:lpstr>
      <vt:lpstr>Different ways to pay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383</cp:revision>
  <dcterms:created xsi:type="dcterms:W3CDTF">2009-08-01T13:37:35Z</dcterms:created>
  <dcterms:modified xsi:type="dcterms:W3CDTF">2017-02-12T15:04:43Z</dcterms:modified>
</cp:coreProperties>
</file>