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11"/>
  </p:notesMasterIdLst>
  <p:handoutMasterIdLst>
    <p:handoutMasterId r:id="rId12"/>
  </p:handoutMasterIdLst>
  <p:sldIdLst>
    <p:sldId id="256" r:id="rId2"/>
    <p:sldId id="257" r:id="rId3"/>
    <p:sldId id="260" r:id="rId4"/>
    <p:sldId id="262" r:id="rId5"/>
    <p:sldId id="263" r:id="rId6"/>
    <p:sldId id="259" r:id="rId7"/>
    <p:sldId id="264" r:id="rId8"/>
    <p:sldId id="265" r:id="rId9"/>
    <p:sldId id="258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000" autoAdjust="0"/>
    <p:restoredTop sz="84932" autoAdjust="0"/>
  </p:normalViewPr>
  <p:slideViewPr>
    <p:cSldViewPr>
      <p:cViewPr>
        <p:scale>
          <a:sx n="106" d="100"/>
          <a:sy n="106" d="100"/>
        </p:scale>
        <p:origin x="-1752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B821DF-053F-465B-8A3A-5CCB1C0BA598}" type="datetimeFigureOut">
              <a:rPr lang="en-US" smtClean="0"/>
              <a:pPr/>
              <a:t>2/12/2017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CE0150C-54B0-4ED9-BCD8-F1C664DC41E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652960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B8CEB2A-435C-40BD-A696-09D1F949D5C5}" type="datetimeFigureOut">
              <a:rPr lang="en-US" smtClean="0"/>
              <a:pPr/>
              <a:t>2/12/2017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5C52F8-D14D-49FB-963A-D0594AB1E07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02854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5C52F8-D14D-49FB-963A-D0594AB1E07D}" type="slidenum">
              <a:rPr lang="en-GB" smtClean="0"/>
              <a:pPr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35526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http://www.bbc.co.uk/news/business-35384755</a:t>
            </a:r>
          </a:p>
          <a:p>
            <a:r>
              <a:rPr lang="en-GB" dirty="0"/>
              <a:t>http://www.bbc.co.uk/news/business-32384177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5C52F8-D14D-49FB-963A-D0594AB1E07D}" type="slidenum">
              <a:rPr lang="en-GB" smtClean="0"/>
              <a:pPr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668905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http://www.gocompare.com/current-accounts/packaged-bank-accounts/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5C52F8-D14D-49FB-963A-D0594AB1E07D}" type="slidenum">
              <a:rPr lang="en-GB" smtClean="0"/>
              <a:pPr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337593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http://www.bbc.co.uk/news/business-35472850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5C52F8-D14D-49FB-963A-D0594AB1E07D}" type="slidenum">
              <a:rPr lang="en-GB" smtClean="0"/>
              <a:pPr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688649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http://www.bbc.co.uk/news/business-37245032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5C52F8-D14D-49FB-963A-D0594AB1E07D}" type="slidenum">
              <a:rPr lang="en-GB" smtClean="0"/>
              <a:pPr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85534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1"/>
          <p:cNvGrpSpPr/>
          <p:nvPr/>
        </p:nvGrpSpPr>
        <p:grpSpPr>
          <a:xfrm>
            <a:off x="0" y="0"/>
            <a:ext cx="9144000" cy="6400800"/>
            <a:chOff x="0" y="0"/>
            <a:chExt cx="9144000" cy="6400800"/>
          </a:xfrm>
        </p:grpSpPr>
        <p:sp>
          <p:nvSpPr>
            <p:cNvPr id="16" name="Rectangle 15"/>
            <p:cNvSpPr/>
            <p:nvPr/>
          </p:nvSpPr>
          <p:spPr>
            <a:xfrm>
              <a:off x="1828800" y="4572000"/>
              <a:ext cx="6858000" cy="18288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grpSp>
          <p:nvGrpSpPr>
            <p:cNvPr id="8" name="Group 10"/>
            <p:cNvGrpSpPr/>
            <p:nvPr/>
          </p:nvGrpSpPr>
          <p:grpSpPr>
            <a:xfrm>
              <a:off x="0" y="0"/>
              <a:ext cx="9144000" cy="6400800"/>
              <a:chOff x="0" y="0"/>
              <a:chExt cx="9144000" cy="6400800"/>
            </a:xfrm>
          </p:grpSpPr>
          <p:sp>
            <p:nvSpPr>
              <p:cNvPr id="15" name="Rectangle 14"/>
              <p:cNvSpPr/>
              <p:nvPr/>
            </p:nvSpPr>
            <p:spPr>
              <a:xfrm>
                <a:off x="0" y="0"/>
                <a:ext cx="1828800" cy="6400800"/>
              </a:xfrm>
              <a:prstGeom prst="rect">
                <a:avLst/>
              </a:pr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sp>
            <p:nvSpPr>
              <p:cNvPr id="10" name="Rectangle 9"/>
              <p:cNvSpPr/>
              <p:nvPr/>
            </p:nvSpPr>
            <p:spPr>
              <a:xfrm>
                <a:off x="0" y="4572000"/>
                <a:ext cx="9144000" cy="1828800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  <a:effectLst>
                <a:reflection blurRad="6350" stA="50000" endA="300" endPos="38500" dist="50800" dir="5400000" sy="-100000" algn="bl" rotWithShape="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  <p:sp>
          <p:nvSpPr>
            <p:cNvPr id="13" name="Rectangle 12"/>
            <p:cNvSpPr/>
            <p:nvPr/>
          </p:nvSpPr>
          <p:spPr>
            <a:xfrm>
              <a:off x="0" y="4572000"/>
              <a:ext cx="1828800" cy="1828800"/>
            </a:xfrm>
            <a:prstGeom prst="rect">
              <a:avLst/>
            </a:prstGeom>
            <a:solidFill>
              <a:schemeClr val="accent2">
                <a:alpha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34200" y="6553200"/>
            <a:ext cx="1676400" cy="228600"/>
          </a:xfrm>
        </p:spPr>
        <p:txBody>
          <a:bodyPr vert="horz" lIns="91440" tIns="45720" rIns="91440" bIns="45720" rtlCol="0" anchor="t" anchorCtr="0"/>
          <a:lstStyle>
            <a:lvl1pPr marL="0" algn="r" defTabSz="914400" rtl="0" eaLnBrk="1" latinLnBrk="0" hangingPunct="1">
              <a:defRPr sz="900" kern="1200" cap="small" baseline="0">
                <a:solidFill>
                  <a:sysClr val="windowText" lastClr="000000"/>
                </a:solidFill>
                <a:latin typeface="+mj-lt"/>
                <a:ea typeface="+mn-ea"/>
                <a:cs typeface="+mn-cs"/>
              </a:defRPr>
            </a:lvl1pPr>
          </a:lstStyle>
          <a:p>
            <a:fld id="{E36CFC58-D41E-4E24-AFF6-FC4432159365}" type="datetime1">
              <a:rPr lang="en-US" smtClean="0"/>
              <a:pPr/>
              <a:t>2/12/2017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91553" y="6553200"/>
            <a:ext cx="1676400" cy="228600"/>
          </a:xfrm>
        </p:spPr>
        <p:txBody>
          <a:bodyPr anchor="t" anchorCtr="0"/>
          <a:lstStyle>
            <a:lvl1pPr>
              <a:defRPr>
                <a:solidFill>
                  <a:sysClr val="windowText" lastClr="000000"/>
                </a:solidFill>
              </a:defRPr>
            </a:lvl1pPr>
          </a:lstStyle>
          <a:p>
            <a:r>
              <a:rPr lang="en-GB"/>
              <a:t>1.4.1 The meaning of market failure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70076" y="6553200"/>
            <a:ext cx="762000" cy="228600"/>
          </a:xfrm>
          <a:noFill/>
          <a:ln>
            <a:noFill/>
          </a:ln>
          <a:effectLst/>
        </p:spPr>
        <p:txBody>
          <a:bodyPr/>
          <a:lstStyle>
            <a:lvl1pPr algn="ctr">
              <a:defRPr sz="900" kern="1200" cap="small" baseline="0">
                <a:solidFill>
                  <a:sysClr val="windowText" lastClr="000000"/>
                </a:solidFill>
                <a:latin typeface="+mj-lt"/>
                <a:ea typeface="+mn-ea"/>
                <a:cs typeface="+mn-cs"/>
              </a:defRPr>
            </a:lvl1pPr>
          </a:lstStyle>
          <a:p>
            <a:fld id="{7A52EB75-A76F-4F4A-9051-0F946D070F9F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05000" y="5867400"/>
            <a:ext cx="6570722" cy="457200"/>
          </a:xfrm>
        </p:spPr>
        <p:txBody>
          <a:bodyPr>
            <a:normAutofit/>
            <a:scene3d>
              <a:camera prst="orthographicFront"/>
              <a:lightRig rig="soft" dir="t">
                <a:rot lat="0" lon="0" rev="10800000"/>
              </a:lightRig>
            </a:scene3d>
            <a:sp3d>
              <a:contourClr>
                <a:srgbClr val="DDDDDD"/>
              </a:contourClr>
            </a:sp3d>
          </a:bodyPr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>
                    <a:alpha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05000" y="4648200"/>
            <a:ext cx="6553200" cy="1219200"/>
          </a:xfrm>
        </p:spPr>
        <p:txBody>
          <a:bodyPr anchor="b" anchorCtr="0">
            <a:no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1D897-2DBC-4702-862E-63BEA7C3BA98}" type="datetime1">
              <a:rPr lang="en-US" smtClean="0"/>
              <a:pPr/>
              <a:t>2/12/2017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1.4.1 The meaning of market failure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2EB75-A76F-4F4A-9051-0F946D070F9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0"/>
          <p:cNvGrpSpPr/>
          <p:nvPr/>
        </p:nvGrpSpPr>
        <p:grpSpPr>
          <a:xfrm>
            <a:off x="0" y="0"/>
            <a:ext cx="9144000" cy="6858000"/>
            <a:chOff x="-442912" y="457200"/>
            <a:chExt cx="9144000" cy="6858000"/>
          </a:xfrm>
        </p:grpSpPr>
        <p:sp>
          <p:nvSpPr>
            <p:cNvPr id="18" name="Rectangle 17"/>
            <p:cNvSpPr/>
            <p:nvPr/>
          </p:nvSpPr>
          <p:spPr>
            <a:xfrm>
              <a:off x="-442912" y="457200"/>
              <a:ext cx="9129712" cy="16764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  <a:effectLst>
              <a:reflection blurRad="6350" stA="50000" endA="300" endPos="38500" dist="508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9" name="Rectangle 18"/>
            <p:cNvSpPr/>
            <p:nvPr/>
          </p:nvSpPr>
          <p:spPr>
            <a:xfrm>
              <a:off x="6872288" y="457200"/>
              <a:ext cx="1828800" cy="68580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20" name="Rectangle 19"/>
            <p:cNvSpPr/>
            <p:nvPr/>
          </p:nvSpPr>
          <p:spPr>
            <a:xfrm>
              <a:off x="6872288" y="457200"/>
              <a:ext cx="1828800" cy="16764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21" name="Oval 20"/>
            <p:cNvSpPr/>
            <p:nvPr/>
          </p:nvSpPr>
          <p:spPr>
            <a:xfrm>
              <a:off x="7367588" y="876300"/>
              <a:ext cx="838200" cy="838200"/>
            </a:xfrm>
            <a:prstGeom prst="ellipse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467600" y="2298700"/>
            <a:ext cx="1447800" cy="382746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2286000"/>
            <a:ext cx="5943600" cy="384016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80207-6D92-4A2E-8D1F-CF32E9980CCB}" type="datetime1">
              <a:rPr lang="en-US" smtClean="0"/>
              <a:pPr/>
              <a:t>2/12/2017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1.4.1 The meaning of market failure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48600" y="533400"/>
            <a:ext cx="762000" cy="609600"/>
          </a:xfrm>
        </p:spPr>
        <p:txBody>
          <a:bodyPr/>
          <a:lstStyle/>
          <a:p>
            <a:fld id="{7A52EB75-A76F-4F4A-9051-0F946D070F9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87390D-D41A-4EC6-AEB6-D9B2B746EC70}" type="datetime1">
              <a:rPr lang="en-US" smtClean="0"/>
              <a:pPr/>
              <a:t>2/12/2017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1.4.1 The meaning of market failure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2EB75-A76F-4F4A-9051-0F946D070F9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10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828800" cy="68580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8" name="Rectangle 7"/>
            <p:cNvSpPr/>
            <p:nvPr/>
          </p:nvSpPr>
          <p:spPr>
            <a:xfrm>
              <a:off x="0" y="2514600"/>
              <a:ext cx="1828800" cy="1828800"/>
            </a:xfrm>
            <a:prstGeom prst="rect">
              <a:avLst/>
            </a:prstGeom>
            <a:solidFill>
              <a:schemeClr val="accent2">
                <a:alpha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9" name="Rectangle 8"/>
            <p:cNvSpPr/>
            <p:nvPr/>
          </p:nvSpPr>
          <p:spPr>
            <a:xfrm>
              <a:off x="1828800" y="2514600"/>
              <a:ext cx="7315200" cy="18288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>
              <a:reflection blurRad="6350" stA="50000" endA="300" endPos="38500" dist="508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algn="ctr" defTabSz="914400" rtl="0" eaLnBrk="1" latinLnBrk="0" hangingPunct="1"/>
              <a:endParaRPr sz="1800" kern="12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5000" y="2667000"/>
            <a:ext cx="6629400" cy="1143000"/>
          </a:xfrm>
        </p:spPr>
        <p:txBody>
          <a:bodyPr vert="horz" lIns="91440" tIns="45720" rIns="91440" bIns="45720" rtlCol="0" anchor="b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kern="1200" cap="small" spc="2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400" y="4495800"/>
            <a:ext cx="1524000" cy="2057400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lnSpc>
                <a:spcPct val="200000"/>
              </a:lnSpc>
              <a:buNone/>
              <a:defRPr sz="1600" b="1" kern="1200">
                <a:solidFill>
                  <a:srgbClr val="000000">
                    <a:alpha val="50196"/>
                  </a:srgb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lvl="0" indent="0" algn="l" defTabSz="914400" rtl="0" eaLnBrk="1" latinLnBrk="0" hangingPunct="1">
              <a:lnSpc>
                <a:spcPct val="150000"/>
              </a:lnSpc>
              <a:spcBef>
                <a:spcPts val="1800"/>
              </a:spcBef>
              <a:buClr>
                <a:schemeClr val="accent1"/>
              </a:buClr>
              <a:buSzPct val="80000"/>
              <a:buFont typeface="Wingdings" pitchFamily="2" charset="2"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31152" y="6556248"/>
            <a:ext cx="1673352" cy="228600"/>
          </a:xfrm>
        </p:spPr>
        <p:txBody>
          <a:bodyPr/>
          <a:lstStyle/>
          <a:p>
            <a:fld id="{5CF2AD47-6B98-4D82-867D-CD86E57DF61A}" type="datetime1">
              <a:rPr lang="en-US" smtClean="0"/>
              <a:pPr/>
              <a:t>2/12/2017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92808" y="6556248"/>
            <a:ext cx="1673352" cy="228600"/>
          </a:xfrm>
        </p:spPr>
        <p:txBody>
          <a:bodyPr/>
          <a:lstStyle/>
          <a:p>
            <a:r>
              <a:rPr lang="en-GB"/>
              <a:t>1.4.1 The meaning of market failure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67656" y="6556248"/>
            <a:ext cx="762000" cy="228600"/>
          </a:xfrm>
          <a:noFill/>
          <a:ln>
            <a:noFill/>
          </a:ln>
          <a:effectLst/>
        </p:spPr>
        <p:txBody>
          <a:bodyPr vert="horz" lIns="91440" tIns="45720" rIns="91440" bIns="45720" rtlCol="0" anchor="ctr"/>
          <a:lstStyle>
            <a:lvl1pPr marL="0" algn="ctr" defTabSz="914400" rtl="0" eaLnBrk="1" latinLnBrk="0" hangingPunct="1">
              <a:defRPr sz="900" kern="1200" cap="small" baseline="0">
                <a:solidFill>
                  <a:sysClr val="windowText" lastClr="000000"/>
                </a:solidFill>
                <a:latin typeface="+mj-lt"/>
                <a:ea typeface="+mn-ea"/>
                <a:cs typeface="+mn-cs"/>
              </a:defRPr>
            </a:lvl1pPr>
          </a:lstStyle>
          <a:p>
            <a:fld id="{7A52EB75-A76F-4F4A-9051-0F946D070F9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38400" y="228600"/>
            <a:ext cx="6248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438400" y="2298700"/>
            <a:ext cx="2971800" cy="3827463"/>
          </a:xfrm>
        </p:spPr>
        <p:txBody>
          <a:bodyPr>
            <a:normAutofit/>
          </a:bodyPr>
          <a:lstStyle>
            <a:lvl1pPr marL="228600" indent="-228600">
              <a:defRPr sz="1800"/>
            </a:lvl1pPr>
            <a:lvl2pPr marL="457200" indent="-228600">
              <a:defRPr sz="1800"/>
            </a:lvl2pPr>
            <a:lvl3pPr marL="685800" indent="-228600">
              <a:defRPr sz="1800"/>
            </a:lvl3pPr>
            <a:lvl4pPr marL="914400" indent="-228600">
              <a:defRPr sz="1800"/>
            </a:lvl4pPr>
            <a:lvl5pPr marL="1143000" indent="-228600"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715000" y="2298700"/>
            <a:ext cx="2971800" cy="3827463"/>
          </a:xfrm>
        </p:spPr>
        <p:txBody>
          <a:bodyPr>
            <a:normAutofit/>
          </a:bodyPr>
          <a:lstStyle>
            <a:lvl1pPr marL="228600" indent="-228600">
              <a:defRPr sz="1800"/>
            </a:lvl1pPr>
            <a:lvl2pPr marL="457200" indent="-228600">
              <a:defRPr sz="1800"/>
            </a:lvl2pPr>
            <a:lvl3pPr marL="685800" indent="-228600">
              <a:defRPr sz="1800"/>
            </a:lvl3pPr>
            <a:lvl4pPr marL="914400" indent="-228600">
              <a:defRPr sz="1800"/>
            </a:lvl4pPr>
            <a:lvl5pPr marL="1143000" indent="-228600"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68903-366D-460B-9AD5-00399F5CA010}" type="datetime1">
              <a:rPr lang="en-US" smtClean="0"/>
              <a:pPr/>
              <a:t>2/12/2017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1.4.1 The meaning of market failure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2EB75-A76F-4F4A-9051-0F946D070F9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38400" y="228600"/>
            <a:ext cx="6248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438400" y="2291697"/>
            <a:ext cx="2971800" cy="639762"/>
          </a:xfrm>
        </p:spPr>
        <p:txBody>
          <a:bodyPr vert="horz" lIns="91440" tIns="45720" rIns="91440" bIns="45720" rtlCol="0" anchor="ctr" anchorCtr="0">
            <a:noAutofit/>
          </a:bodyPr>
          <a:lstStyle>
            <a:lvl1pPr marL="0" indent="0">
              <a:buNone/>
              <a:defRPr sz="2200" b="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ts val="1800"/>
              </a:spcBef>
              <a:buClr>
                <a:schemeClr val="accent1"/>
              </a:buClr>
              <a:buSzPct val="80000"/>
              <a:buFont typeface="Wingdings" pitchFamily="2" charset="2"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447925" y="3137647"/>
            <a:ext cx="2971800" cy="2999232"/>
          </a:xfr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buSzPct val="80000"/>
              <a:buFont typeface="Wingdings" pitchFamily="2" charset="2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buSzPct val="80000"/>
              <a:buFont typeface="Wingdings" pitchFamily="2" charset="2"/>
              <a:tabLst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-228600" algn="l" defTabSz="914400" rtl="0" eaLnBrk="1" latinLnBrk="0" hangingPunct="1">
              <a:buSzPct val="80000"/>
              <a:buFont typeface="Wingdings" pitchFamily="2" charset="2"/>
              <a:tabLst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4400" indent="-228600" algn="l" defTabSz="914400" rtl="0" eaLnBrk="1" latinLnBrk="0" hangingPunct="1">
              <a:buSzPct val="80000"/>
              <a:buFont typeface="Wingdings" pitchFamily="2" charset="2"/>
              <a:tabLst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43000" indent="-228600" algn="l" defTabSz="914400" rtl="0" eaLnBrk="1" latinLnBrk="0" hangingPunct="1">
              <a:buSzPct val="80000"/>
              <a:buFont typeface="Wingdings" pitchFamily="2" charset="2"/>
              <a:tabLst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715000" y="2291697"/>
            <a:ext cx="2971800" cy="639762"/>
          </a:xfrm>
        </p:spPr>
        <p:txBody>
          <a:bodyPr anchor="ctr" anchorCtr="0">
            <a:noAutofit/>
          </a:bodyPr>
          <a:lstStyle>
            <a:lvl1pPr marL="0" indent="0">
              <a:buNone/>
              <a:defRPr sz="22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715000" y="3137647"/>
            <a:ext cx="2971800" cy="3001962"/>
          </a:xfr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buSzPct val="80000"/>
              <a:buFont typeface="Wingdings" pitchFamily="2" charset="2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buSzPct val="80000"/>
              <a:buFont typeface="Wingdings" pitchFamily="2" charset="2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-228600" algn="l" defTabSz="914400" rtl="0" eaLnBrk="1" latinLnBrk="0" hangingPunct="1">
              <a:buSzPct val="80000"/>
              <a:buFont typeface="Wingdings" pitchFamily="2" charset="2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4400" indent="-228600" algn="l" defTabSz="914400" rtl="0" eaLnBrk="1" latinLnBrk="0" hangingPunct="1">
              <a:buSzPct val="80000"/>
              <a:buFont typeface="Wingdings" pitchFamily="2" charset="2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43000" indent="-228600" algn="l" defTabSz="914400" rtl="0" eaLnBrk="1" latinLnBrk="0" hangingPunct="1">
              <a:buSzPct val="80000"/>
              <a:buFont typeface="Wingdings" pitchFamily="2" charset="2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883DA-6C5C-4438-A4EC-2C755D4835D8}" type="datetime1">
              <a:rPr lang="en-US" smtClean="0"/>
              <a:pPr/>
              <a:t>2/12/2017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1.4.1 The meaning of market failure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2EB75-A76F-4F4A-9051-0F946D070F9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10"/>
          <p:cNvGrpSpPr/>
          <p:nvPr/>
        </p:nvGrpSpPr>
        <p:grpSpPr>
          <a:xfrm>
            <a:off x="0" y="0"/>
            <a:ext cx="9144000" cy="1676400"/>
            <a:chOff x="0" y="0"/>
            <a:chExt cx="9144000" cy="16764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9144000" cy="16764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>
              <a:reflection blurRad="6350" stA="50000" endA="300" endPos="38500" dist="508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algn="ctr" defTabSz="914400" rtl="0" eaLnBrk="1" latinLnBrk="0" hangingPunct="1"/>
              <a:endParaRPr sz="1800" kern="12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9" name="Rectangle 8"/>
            <p:cNvSpPr/>
            <p:nvPr/>
          </p:nvSpPr>
          <p:spPr>
            <a:xfrm>
              <a:off x="0" y="0"/>
              <a:ext cx="1828800" cy="16764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Oval 9"/>
            <p:cNvSpPr/>
            <p:nvPr/>
          </p:nvSpPr>
          <p:spPr>
            <a:xfrm>
              <a:off x="495300" y="419100"/>
              <a:ext cx="838200" cy="838200"/>
            </a:xfrm>
            <a:prstGeom prst="ellipse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FE39F-B4B7-4DE8-BBE1-D95255806007}" type="datetime1">
              <a:rPr lang="en-US" smtClean="0"/>
              <a:pPr/>
              <a:t>2/12/2017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1.4.1 The meaning of market failure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2EB75-A76F-4F4A-9051-0F946D070F9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9"/>
          <p:cNvGrpSpPr/>
          <p:nvPr/>
        </p:nvGrpSpPr>
        <p:grpSpPr>
          <a:xfrm>
            <a:off x="0" y="0"/>
            <a:ext cx="1828800" cy="1676400"/>
            <a:chOff x="457200" y="457200"/>
            <a:chExt cx="1828800" cy="1676400"/>
          </a:xfrm>
        </p:grpSpPr>
        <p:sp>
          <p:nvSpPr>
            <p:cNvPr id="8" name="Rectangle 7"/>
            <p:cNvSpPr/>
            <p:nvPr/>
          </p:nvSpPr>
          <p:spPr>
            <a:xfrm>
              <a:off x="457200" y="457200"/>
              <a:ext cx="1828800" cy="16764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>
              <a:reflection blurRad="6350" stA="50000" endA="300" endPos="38500" dist="508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9" name="Oval 8"/>
            <p:cNvSpPr/>
            <p:nvPr/>
          </p:nvSpPr>
          <p:spPr>
            <a:xfrm>
              <a:off x="952500" y="876300"/>
              <a:ext cx="838200" cy="838200"/>
            </a:xfrm>
            <a:prstGeom prst="ellipse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C8E02-F8BA-4752-B8B2-155C9CF3B77D}" type="datetime1">
              <a:rPr lang="en-US" smtClean="0"/>
              <a:pPr/>
              <a:t>2/12/2017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1.4.1 The meaning of market failure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2EB75-A76F-4F4A-9051-0F946D070F9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41448" y="228600"/>
            <a:ext cx="6245352" cy="1143000"/>
          </a:xfrm>
        </p:spPr>
        <p:txBody>
          <a:bodyPr vert="horz" lIns="91440" tIns="45720" rIns="91440" bIns="45720" rtlCol="0" anchor="ctr">
            <a:normAutofit/>
          </a:bodyPr>
          <a:lstStyle>
            <a:lvl1pPr algn="r" defTabSz="914400" rtl="0" eaLnBrk="1" latinLnBrk="0" hangingPunct="1">
              <a:spcBef>
                <a:spcPct val="0"/>
              </a:spcBef>
              <a:buNone/>
              <a:defRPr sz="4400" kern="1200" cap="small" spc="2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06624" y="2446991"/>
            <a:ext cx="5715000" cy="3531198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3031490"/>
            <a:ext cx="1524000" cy="2362200"/>
          </a:xfrm>
        </p:spPr>
        <p:txBody>
          <a:bodyPr/>
          <a:lstStyle>
            <a:lvl1pPr marL="0" indent="0">
              <a:lnSpc>
                <a:spcPct val="150000"/>
              </a:lnSpc>
              <a:buNone/>
              <a:defRPr sz="1400" b="1">
                <a:solidFill>
                  <a:srgbClr val="000000">
                    <a:alpha val="50196"/>
                  </a:srgb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85F6F8-8FBA-4F26-9800-0F833715770D}" type="datetime1">
              <a:rPr lang="en-US" smtClean="0"/>
              <a:pPr/>
              <a:t>2/12/2017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1.4.1 The meaning of market failure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2EB75-A76F-4F4A-9051-0F946D070F9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41448" y="228600"/>
            <a:ext cx="6245352" cy="1143000"/>
          </a:xfrm>
        </p:spPr>
        <p:txBody>
          <a:bodyPr vert="horz" lIns="91440" tIns="45720" rIns="91440" bIns="45720" rtlCol="0" anchor="ctr">
            <a:normAutofit/>
          </a:bodyPr>
          <a:lstStyle>
            <a:lvl1pPr algn="r" defTabSz="914400" rtl="0" eaLnBrk="1" latinLnBrk="0" hangingPunct="1">
              <a:spcBef>
                <a:spcPct val="0"/>
              </a:spcBef>
              <a:buNone/>
              <a:defRPr sz="4400" kern="1200" cap="small" spc="2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706624" y="2450592"/>
            <a:ext cx="5715000" cy="3529584"/>
          </a:xfrm>
          <a:noFill/>
          <a:ln w="101600" cmpd="sng">
            <a:miter lim="800000"/>
          </a:ln>
          <a:effectLst>
            <a:outerShdw blurRad="63500" sx="102000" sy="102000" algn="ctr" rotWithShape="0">
              <a:prstClr val="black">
                <a:alpha val="30000"/>
              </a:prstClr>
            </a:outerShdw>
          </a:effectLst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3031489"/>
            <a:ext cx="1527048" cy="2359152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lnSpc>
                <a:spcPct val="150000"/>
              </a:lnSpc>
              <a:buNone/>
              <a:defRPr sz="1400" b="1" kern="1200">
                <a:solidFill>
                  <a:srgbClr val="000000">
                    <a:alpha val="50196"/>
                  </a:srgb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lnSpc>
                <a:spcPct val="150000"/>
              </a:lnSpc>
              <a:spcBef>
                <a:spcPts val="1800"/>
              </a:spcBef>
              <a:buClr>
                <a:schemeClr val="accent1"/>
              </a:buClr>
              <a:buSzPct val="80000"/>
              <a:buFont typeface="Wingdings" pitchFamily="2" charset="2"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CD364-AECF-4565-8F42-94AB3F4CAB51}" type="datetime1">
              <a:rPr lang="en-US" smtClean="0"/>
              <a:pPr/>
              <a:t>2/12/2017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1.4.1 The meaning of market failure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2EB75-A76F-4F4A-9051-0F946D070F9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11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7" name="Rectangle 6"/>
            <p:cNvSpPr/>
            <p:nvPr/>
          </p:nvSpPr>
          <p:spPr>
            <a:xfrm>
              <a:off x="457200" y="0"/>
              <a:ext cx="8686800" cy="16764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>
              <a:reflection blurRad="6350" stA="50000" endA="300" endPos="38500" dist="508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8" name="Rectangle 7"/>
            <p:cNvSpPr/>
            <p:nvPr/>
          </p:nvSpPr>
          <p:spPr>
            <a:xfrm>
              <a:off x="0" y="0"/>
              <a:ext cx="1828800" cy="68580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9" name="Rectangle 8"/>
            <p:cNvSpPr/>
            <p:nvPr/>
          </p:nvSpPr>
          <p:spPr>
            <a:xfrm>
              <a:off x="0" y="0"/>
              <a:ext cx="1828800" cy="16764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Oval 10"/>
            <p:cNvSpPr/>
            <p:nvPr/>
          </p:nvSpPr>
          <p:spPr>
            <a:xfrm>
              <a:off x="495300" y="419100"/>
              <a:ext cx="838200" cy="838200"/>
            </a:xfrm>
            <a:prstGeom prst="ellipse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438400" y="2286000"/>
            <a:ext cx="6248400" cy="38401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438400" y="228600"/>
            <a:ext cx="6248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149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cap="small" baseline="0">
                <a:solidFill>
                  <a:schemeClr val="tx1"/>
                </a:solidFill>
                <a:latin typeface="+mj-lt"/>
              </a:defRPr>
            </a:lvl1pPr>
          </a:lstStyle>
          <a:p>
            <a:fld id="{516295EE-E9DF-4F74-8D7E-94BDE7766083}" type="datetime1">
              <a:rPr lang="en-US" smtClean="0"/>
              <a:pPr/>
              <a:t>2/12/2017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384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small" baseline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GB"/>
              <a:t>1.4.1 The meaning of market failure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400" y="533400"/>
            <a:ext cx="762000" cy="609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 cap="small" baseline="0">
                <a:solidFill>
                  <a:schemeClr val="tx1"/>
                </a:solidFill>
                <a:latin typeface="+mj-lt"/>
              </a:defRPr>
            </a:lvl1pPr>
          </a:lstStyle>
          <a:p>
            <a:fld id="{7A52EB75-A76F-4F4A-9051-0F946D070F9F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hf sldNum="0" hdr="0" ftr="0" dt="0"/>
  <p:txStyles>
    <p:titleStyle>
      <a:lvl1pPr algn="r" defTabSz="914400" rtl="0" eaLnBrk="1" latinLnBrk="0" hangingPunct="1">
        <a:spcBef>
          <a:spcPct val="0"/>
        </a:spcBef>
        <a:buNone/>
        <a:defRPr sz="4400" kern="1200" cap="small" spc="2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200" indent="-457200" algn="l" defTabSz="914400" rtl="0" eaLnBrk="1" latinLnBrk="0" hangingPunct="1">
        <a:spcBef>
          <a:spcPts val="1800"/>
        </a:spcBef>
        <a:buClr>
          <a:schemeClr val="accent1"/>
        </a:buClr>
        <a:buSzPct val="80000"/>
        <a:buFont typeface="Wingdings" pitchFamily="2" charset="2"/>
        <a:buChar char="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indent="-457200" algn="l" defTabSz="914400" rtl="0" eaLnBrk="1" latinLnBrk="0" hangingPunct="1">
        <a:spcBef>
          <a:spcPts val="1800"/>
        </a:spcBef>
        <a:buClr>
          <a:schemeClr val="accent2"/>
        </a:buClr>
        <a:buSzPct val="80000"/>
        <a:buFont typeface="Wingdings" pitchFamily="2" charset="2"/>
        <a:buChar char="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371600" indent="-457200" algn="l" defTabSz="914400" rtl="0" eaLnBrk="1" latinLnBrk="0" hangingPunct="1">
        <a:spcBef>
          <a:spcPts val="1200"/>
        </a:spcBef>
        <a:buClr>
          <a:schemeClr val="accent3"/>
        </a:buClr>
        <a:buSzPct val="80000"/>
        <a:buFont typeface="Wingdings" pitchFamily="2" charset="2"/>
        <a:buChar char="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800" indent="-457200" algn="l" defTabSz="914400" rtl="0" eaLnBrk="1" latinLnBrk="0" hangingPunct="1">
        <a:spcBef>
          <a:spcPts val="1200"/>
        </a:spcBef>
        <a:buClr>
          <a:schemeClr val="accent4"/>
        </a:buClr>
        <a:buSzPct val="80000"/>
        <a:buFont typeface="Wingdings" pitchFamily="2" charset="2"/>
        <a:buChar char="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286000" indent="-457200" algn="l" defTabSz="914400" rtl="0" eaLnBrk="1" latinLnBrk="0" hangingPunct="1">
        <a:spcBef>
          <a:spcPts val="1200"/>
        </a:spcBef>
        <a:buClr>
          <a:schemeClr val="accent5"/>
        </a:buClr>
        <a:buSzPct val="80000"/>
        <a:buFont typeface="Wingdings" pitchFamily="2" charset="2"/>
        <a:buChar char="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743200" indent="-457200" algn="l" defTabSz="914400" rtl="0" eaLnBrk="1" latinLnBrk="0" hangingPunct="1">
        <a:spcBef>
          <a:spcPts val="1200"/>
        </a:spcBef>
        <a:buClr>
          <a:schemeClr val="accent6"/>
        </a:buClr>
        <a:buSzPct val="90000"/>
        <a:buFont typeface="Wingdings" pitchFamily="2" charset="2"/>
        <a:buChar char="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3200400" indent="-457200" algn="l" defTabSz="914400" rtl="0" eaLnBrk="1" latinLnBrk="0" hangingPunct="1">
        <a:spcBef>
          <a:spcPts val="1200"/>
        </a:spcBef>
        <a:buClr>
          <a:schemeClr val="accent1"/>
        </a:buClr>
        <a:buSzPct val="70000"/>
        <a:buFont typeface="Wingdings" pitchFamily="2" charset="2"/>
        <a:buChar char="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657600" indent="-457200" algn="l" defTabSz="914400" rtl="0" eaLnBrk="1" latinLnBrk="0" hangingPunct="1">
        <a:spcBef>
          <a:spcPts val="1200"/>
        </a:spcBef>
        <a:buClr>
          <a:schemeClr val="accent3"/>
        </a:buClr>
        <a:buFont typeface="Courier New" pitchFamily="49" charset="0"/>
        <a:buChar char="o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4114800" indent="-457200" algn="l" defTabSz="914400" rtl="0" eaLnBrk="1" latinLnBrk="0" hangingPunct="1">
        <a:spcBef>
          <a:spcPts val="12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bc.co.uk/news/business-35384755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bbc.co.uk/news/business-32384177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compare.com/current-accounts/packaged-bank-accounts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bc.co.uk/news/business-35472850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bc.co.uk/news/business-37245032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1960290" y="4725144"/>
            <a:ext cx="7164288" cy="1368152"/>
          </a:xfrm>
        </p:spPr>
        <p:txBody>
          <a:bodyPr/>
          <a:lstStyle/>
          <a:p>
            <a:pPr algn="ctr"/>
            <a:r>
              <a:rPr lang="en-GB" sz="4000" dirty="0"/>
              <a:t>Current Accounts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355600"/>
            <a:ext cx="169168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cap="small" spc="200" dirty="0">
                <a:solidFill>
                  <a:srgbClr val="000000"/>
                </a:solidFill>
                <a:latin typeface="Trebuchet MS"/>
                <a:ea typeface="+mj-ea"/>
                <a:cs typeface="+mj-cs"/>
              </a:rPr>
              <a:t>A3</a:t>
            </a:r>
          </a:p>
          <a:p>
            <a:pPr algn="ctr"/>
            <a:r>
              <a:rPr lang="en-GB" cap="small" spc="200" dirty="0">
                <a:solidFill>
                  <a:srgbClr val="000000"/>
                </a:solidFill>
                <a:latin typeface="Trebuchet MS"/>
                <a:ea typeface="+mj-ea"/>
                <a:cs typeface="+mj-cs"/>
              </a:rPr>
              <a:t>Current accounts</a:t>
            </a:r>
            <a:endParaRPr lang="en-GB" dirty="0"/>
          </a:p>
        </p:txBody>
      </p:sp>
      <p:sp>
        <p:nvSpPr>
          <p:cNvPr id="2" name="TextBox 1"/>
          <p:cNvSpPr txBox="1"/>
          <p:nvPr/>
        </p:nvSpPr>
        <p:spPr>
          <a:xfrm>
            <a:off x="2123728" y="620688"/>
            <a:ext cx="561662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Do you have a bank account?</a:t>
            </a:r>
          </a:p>
          <a:p>
            <a:endParaRPr lang="en-GB" dirty="0"/>
          </a:p>
          <a:p>
            <a:r>
              <a:rPr lang="en-GB" dirty="0"/>
              <a:t>Do you know what type it is?</a:t>
            </a:r>
          </a:p>
          <a:p>
            <a:endParaRPr lang="en-GB" dirty="0"/>
          </a:p>
          <a:p>
            <a:r>
              <a:rPr lang="en-GB" dirty="0"/>
              <a:t>What services does it offer?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476672"/>
            <a:ext cx="6248400" cy="1143000"/>
          </a:xfrm>
        </p:spPr>
        <p:txBody>
          <a:bodyPr>
            <a:normAutofit/>
          </a:bodyPr>
          <a:lstStyle/>
          <a:p>
            <a:r>
              <a:rPr lang="en-GB" sz="2400" dirty="0"/>
              <a:t>Current Accounts</a:t>
            </a:r>
            <a:br>
              <a:rPr lang="en-GB" sz="2400" dirty="0"/>
            </a:br>
            <a:endParaRPr lang="en-GB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35696" y="1844824"/>
            <a:ext cx="6248400" cy="3840163"/>
          </a:xfrm>
        </p:spPr>
        <p:txBody>
          <a:bodyPr>
            <a:normAutofit/>
          </a:bodyPr>
          <a:lstStyle/>
          <a:p>
            <a:r>
              <a:rPr lang="en-GB" dirty="0"/>
              <a:t>In this topic you will learn about</a:t>
            </a:r>
          </a:p>
          <a:p>
            <a:pPr lvl="1"/>
            <a:r>
              <a:rPr lang="en-GB" dirty="0"/>
              <a:t>Different types, features, advantages and disadvantages, different services offered:</a:t>
            </a:r>
          </a:p>
          <a:p>
            <a:pPr lvl="2"/>
            <a:r>
              <a:rPr lang="en-GB" dirty="0"/>
              <a:t>Standard</a:t>
            </a:r>
          </a:p>
          <a:p>
            <a:pPr lvl="2"/>
            <a:r>
              <a:rPr lang="en-GB" dirty="0"/>
              <a:t>Packaged, premium</a:t>
            </a:r>
          </a:p>
          <a:p>
            <a:pPr lvl="2"/>
            <a:r>
              <a:rPr lang="en-GB" dirty="0"/>
              <a:t>Basic</a:t>
            </a:r>
          </a:p>
          <a:p>
            <a:pPr lvl="2"/>
            <a:r>
              <a:rPr lang="en-GB" dirty="0"/>
              <a:t>Student</a:t>
            </a:r>
          </a:p>
          <a:p>
            <a:pPr lv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5813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476672"/>
            <a:ext cx="6248400" cy="1143000"/>
          </a:xfrm>
        </p:spPr>
        <p:txBody>
          <a:bodyPr>
            <a:normAutofit/>
          </a:bodyPr>
          <a:lstStyle/>
          <a:p>
            <a:r>
              <a:rPr lang="en-GB" sz="2400" dirty="0">
                <a:solidFill>
                  <a:srgbClr val="000000"/>
                </a:solidFill>
              </a:rPr>
              <a:t>Types of current account</a:t>
            </a:r>
            <a:endParaRPr lang="en-GB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35696" y="1844824"/>
            <a:ext cx="6984776" cy="4608512"/>
          </a:xfrm>
        </p:spPr>
        <p:txBody>
          <a:bodyPr>
            <a:normAutofit fontScale="85000" lnSpcReduction="20000"/>
          </a:bodyPr>
          <a:lstStyle/>
          <a:p>
            <a:r>
              <a:rPr lang="en-GB" dirty="0"/>
              <a:t>A current account is a type of account offered by banks and building societies for frequent use</a:t>
            </a:r>
          </a:p>
          <a:p>
            <a:r>
              <a:rPr lang="en-GB" dirty="0"/>
              <a:t>A standard account is the most common account for individuals assuming they have an OK credit rating</a:t>
            </a:r>
          </a:p>
          <a:p>
            <a:r>
              <a:rPr lang="en-GB" dirty="0"/>
              <a:t>Common features of a </a:t>
            </a:r>
            <a:r>
              <a:rPr lang="en-GB" b="1" dirty="0">
                <a:solidFill>
                  <a:srgbClr val="7030A0"/>
                </a:solidFill>
              </a:rPr>
              <a:t>standard</a:t>
            </a:r>
            <a:r>
              <a:rPr lang="en-GB" dirty="0"/>
              <a:t> account include:</a:t>
            </a:r>
          </a:p>
          <a:p>
            <a:pPr lvl="1"/>
            <a:r>
              <a:rPr lang="en-GB" dirty="0"/>
              <a:t>Can set up direct debits and standing orders</a:t>
            </a:r>
          </a:p>
          <a:p>
            <a:pPr lvl="1"/>
            <a:r>
              <a:rPr lang="en-GB" dirty="0"/>
              <a:t>Issued with a cheque book and debit card</a:t>
            </a:r>
          </a:p>
          <a:p>
            <a:pPr lvl="1"/>
            <a:r>
              <a:rPr lang="en-GB" dirty="0"/>
              <a:t>Can pay cash in e.g. wages can be paid directly to the account</a:t>
            </a:r>
          </a:p>
          <a:p>
            <a:pPr lvl="1"/>
            <a:r>
              <a:rPr lang="en-GB" dirty="0"/>
              <a:t>Can make cash withdrawals</a:t>
            </a:r>
          </a:p>
          <a:p>
            <a:pPr lvl="1"/>
            <a:r>
              <a:rPr lang="en-GB" dirty="0"/>
              <a:t>May offer an overdraft limit</a:t>
            </a:r>
          </a:p>
          <a:p>
            <a:pPr lvl="1"/>
            <a:r>
              <a:rPr lang="en-GB" dirty="0"/>
              <a:t>Pays and charges interest depending upon whether the balance is positive or negative</a:t>
            </a:r>
          </a:p>
          <a:p>
            <a:pPr marL="457200" lvl="1" indent="0">
              <a:buNone/>
            </a:pPr>
            <a:endParaRPr lang="en-GB" dirty="0"/>
          </a:p>
          <a:p>
            <a:endParaRPr lang="en-GB" dirty="0"/>
          </a:p>
        </p:txBody>
      </p:sp>
      <p:sp>
        <p:nvSpPr>
          <p:cNvPr id="4" name="Action Button: Document 3">
            <a:hlinkClick r:id="rId3" highlightClick="1"/>
          </p:cNvPr>
          <p:cNvSpPr/>
          <p:nvPr/>
        </p:nvSpPr>
        <p:spPr>
          <a:xfrm>
            <a:off x="521804" y="2168860"/>
            <a:ext cx="720080" cy="792088"/>
          </a:xfrm>
          <a:prstGeom prst="actionButtonDocumen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0" y="3203684"/>
            <a:ext cx="176368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/>
              <a:t>Is it a good idea to switch banks or stay loyal?</a:t>
            </a:r>
          </a:p>
        </p:txBody>
      </p:sp>
      <p:sp>
        <p:nvSpPr>
          <p:cNvPr id="6" name="Action Button: Document 5">
            <a:hlinkClick r:id="rId4" highlightClick="1"/>
          </p:cNvPr>
          <p:cNvSpPr/>
          <p:nvPr/>
        </p:nvSpPr>
        <p:spPr>
          <a:xfrm>
            <a:off x="521804" y="4293096"/>
            <a:ext cx="720080" cy="936104"/>
          </a:xfrm>
          <a:prstGeom prst="actionButtonDocumen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TextBox 6"/>
          <p:cNvSpPr txBox="1"/>
          <p:nvPr/>
        </p:nvSpPr>
        <p:spPr>
          <a:xfrm>
            <a:off x="0" y="5661248"/>
            <a:ext cx="190770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/>
              <a:t>Banks face pressure to offer current account rewards.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809840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2400" dirty="0"/>
              <a:t>Types of current account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79712" y="1844824"/>
            <a:ext cx="6768752" cy="3840163"/>
          </a:xfrm>
        </p:spPr>
        <p:txBody>
          <a:bodyPr/>
          <a:lstStyle/>
          <a:p>
            <a:r>
              <a:rPr lang="en-GB" dirty="0"/>
              <a:t>Packaged, premium</a:t>
            </a:r>
          </a:p>
          <a:p>
            <a:pPr lvl="1"/>
            <a:r>
              <a:rPr lang="en-GB" dirty="0"/>
              <a:t>Offer the same facilities as a standard account but bundled with an additional “package of services”</a:t>
            </a:r>
          </a:p>
          <a:p>
            <a:pPr lvl="1"/>
            <a:r>
              <a:rPr lang="en-GB" dirty="0"/>
              <a:t>Examples include:</a:t>
            </a:r>
          </a:p>
          <a:p>
            <a:pPr lvl="2"/>
            <a:r>
              <a:rPr lang="en-GB" dirty="0"/>
              <a:t>Free insurance e.g. home or mobile phone</a:t>
            </a:r>
          </a:p>
          <a:p>
            <a:pPr lvl="2"/>
            <a:r>
              <a:rPr lang="en-GB" dirty="0"/>
              <a:t>Break-down cover</a:t>
            </a:r>
          </a:p>
          <a:p>
            <a:pPr lvl="2"/>
            <a:r>
              <a:rPr lang="en-GB" dirty="0"/>
              <a:t>Cash back</a:t>
            </a:r>
          </a:p>
        </p:txBody>
      </p:sp>
      <p:sp>
        <p:nvSpPr>
          <p:cNvPr id="4" name="Action Button: Help 3">
            <a:hlinkClick r:id="rId3" highlightClick="1"/>
          </p:cNvPr>
          <p:cNvSpPr/>
          <p:nvPr/>
        </p:nvSpPr>
        <p:spPr>
          <a:xfrm>
            <a:off x="611560" y="2132856"/>
            <a:ext cx="576064" cy="864096"/>
          </a:xfrm>
          <a:prstGeom prst="actionButtonHelp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0" y="3429000"/>
            <a:ext cx="1835696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/>
              <a:t>Find out more about packaged bank accounts?</a:t>
            </a:r>
          </a:p>
          <a:p>
            <a:pPr algn="ctr"/>
            <a:endParaRPr lang="en-GB" sz="1400" dirty="0"/>
          </a:p>
          <a:p>
            <a:pPr algn="ctr"/>
            <a:r>
              <a:rPr lang="en-GB" sz="1400" dirty="0"/>
              <a:t>Use the get rates link to see what is on offer. </a:t>
            </a:r>
          </a:p>
          <a:p>
            <a:pPr algn="ctr"/>
            <a:endParaRPr lang="en-GB" sz="1400" dirty="0"/>
          </a:p>
          <a:p>
            <a:pPr algn="ctr"/>
            <a:r>
              <a:rPr lang="en-GB" sz="1400" dirty="0"/>
              <a:t>Which account is best in your opinion? Justify your answer.</a:t>
            </a:r>
          </a:p>
        </p:txBody>
      </p:sp>
    </p:spTree>
    <p:extLst>
      <p:ext uri="{BB962C8B-B14F-4D97-AF65-F5344CB8AC3E}">
        <p14:creationId xmlns:p14="http://schemas.microsoft.com/office/powerpoint/2010/main" val="28780458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2400" dirty="0"/>
              <a:t>Types of current account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95736" y="1988840"/>
            <a:ext cx="6248400" cy="3840163"/>
          </a:xfrm>
        </p:spPr>
        <p:txBody>
          <a:bodyPr/>
          <a:lstStyle/>
          <a:p>
            <a:r>
              <a:rPr lang="en-GB" dirty="0"/>
              <a:t>Basic</a:t>
            </a:r>
          </a:p>
          <a:p>
            <a:pPr lvl="1"/>
            <a:r>
              <a:rPr lang="en-GB" dirty="0"/>
              <a:t>Offers only some of the features of a standard current account to those with a low credit rating who may otherwise struggle to open an account</a:t>
            </a:r>
          </a:p>
          <a:p>
            <a:pPr lvl="1"/>
            <a:r>
              <a:rPr lang="en-GB" dirty="0"/>
              <a:t>Customers are seen as high risk and are therefore not offered credit</a:t>
            </a:r>
          </a:p>
          <a:p>
            <a:pPr lvl="1"/>
            <a:r>
              <a:rPr lang="en-GB" dirty="0"/>
              <a:t>Can still pay money into the account and make cash withdrawals assuming sufficient funds</a:t>
            </a:r>
          </a:p>
        </p:txBody>
      </p:sp>
      <p:sp>
        <p:nvSpPr>
          <p:cNvPr id="4" name="Action Button: Document 3">
            <a:hlinkClick r:id="rId3" highlightClick="1"/>
          </p:cNvPr>
          <p:cNvSpPr/>
          <p:nvPr/>
        </p:nvSpPr>
        <p:spPr>
          <a:xfrm>
            <a:off x="467544" y="2492896"/>
            <a:ext cx="648072" cy="864096"/>
          </a:xfrm>
          <a:prstGeom prst="actionButtonDocumen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0" y="3717032"/>
            <a:ext cx="1763688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/>
              <a:t>The only truly free bank account.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207101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2400" dirty="0">
                <a:solidFill>
                  <a:srgbClr val="000000"/>
                </a:solidFill>
              </a:rPr>
              <a:t>Types of current account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51720" y="1916832"/>
            <a:ext cx="6248400" cy="3840163"/>
          </a:xfrm>
        </p:spPr>
        <p:txBody>
          <a:bodyPr>
            <a:normAutofit lnSpcReduction="10000"/>
          </a:bodyPr>
          <a:lstStyle/>
          <a:p>
            <a:r>
              <a:rPr lang="en-GB" dirty="0"/>
              <a:t>Student</a:t>
            </a:r>
          </a:p>
          <a:p>
            <a:pPr lvl="1"/>
            <a:r>
              <a:rPr lang="en-GB" dirty="0"/>
              <a:t>A current account designed to meet the specific needs of students</a:t>
            </a:r>
          </a:p>
          <a:p>
            <a:pPr lvl="1"/>
            <a:r>
              <a:rPr lang="en-GB" dirty="0"/>
              <a:t>Features are likely to include:</a:t>
            </a:r>
          </a:p>
          <a:p>
            <a:pPr lvl="2"/>
            <a:r>
              <a:rPr lang="en-GB" dirty="0"/>
              <a:t>Process to pay university tuition fees</a:t>
            </a:r>
          </a:p>
          <a:p>
            <a:pPr lvl="2"/>
            <a:r>
              <a:rPr lang="en-GB" dirty="0"/>
              <a:t>Standing order for accommodation</a:t>
            </a:r>
          </a:p>
          <a:p>
            <a:pPr lvl="2"/>
            <a:r>
              <a:rPr lang="en-GB" dirty="0"/>
              <a:t>Limited overdraft facilities</a:t>
            </a:r>
          </a:p>
          <a:p>
            <a:pPr lvl="2"/>
            <a:r>
              <a:rPr lang="en-GB" dirty="0"/>
              <a:t>Incentives to join that particular bank</a:t>
            </a:r>
          </a:p>
          <a:p>
            <a:pPr lvl="2"/>
            <a:r>
              <a:rPr lang="en-GB" dirty="0"/>
              <a:t>Payment of student loan in to the account</a:t>
            </a:r>
          </a:p>
          <a:p>
            <a:endParaRPr lang="en-GB" dirty="0"/>
          </a:p>
        </p:txBody>
      </p:sp>
      <p:sp>
        <p:nvSpPr>
          <p:cNvPr id="4" name="Action Button: Document 3">
            <a:hlinkClick r:id="rId3" highlightClick="1"/>
          </p:cNvPr>
          <p:cNvSpPr/>
          <p:nvPr/>
        </p:nvSpPr>
        <p:spPr>
          <a:xfrm>
            <a:off x="467544" y="2132856"/>
            <a:ext cx="648072" cy="1152128"/>
          </a:xfrm>
          <a:prstGeom prst="actionButtonDocumen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0" y="3429000"/>
            <a:ext cx="1763688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/>
              <a:t>New students face tricky choice of bank.</a:t>
            </a:r>
          </a:p>
          <a:p>
            <a:pPr algn="ctr"/>
            <a:endParaRPr lang="en-GB" sz="1400" dirty="0"/>
          </a:p>
          <a:p>
            <a:pPr algn="ctr"/>
            <a:r>
              <a:rPr lang="en-GB" sz="1400" dirty="0"/>
              <a:t>If you were off to University which account would you chose? Justify your answer.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102691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2400" dirty="0"/>
              <a:t>Advantages and disadvantages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2132706983"/>
              </p:ext>
            </p:extLst>
          </p:nvPr>
        </p:nvGraphicFramePr>
        <p:xfrm>
          <a:off x="17022" y="1844824"/>
          <a:ext cx="9019474" cy="4759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6952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36319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28675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Type of account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Advantages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Disadvantages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Standard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Widely available</a:t>
                      </a:r>
                    </a:p>
                    <a:p>
                      <a:r>
                        <a:rPr lang="en-GB" dirty="0"/>
                        <a:t>Overdraft facility</a:t>
                      </a:r>
                    </a:p>
                    <a:p>
                      <a:r>
                        <a:rPr lang="en-GB" dirty="0"/>
                        <a:t>Range</a:t>
                      </a:r>
                      <a:r>
                        <a:rPr lang="en-GB" baseline="0" dirty="0"/>
                        <a:t> of services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Limited additional benefits</a:t>
                      </a:r>
                    </a:p>
                    <a:p>
                      <a:r>
                        <a:rPr lang="en-GB" dirty="0"/>
                        <a:t>Charges</a:t>
                      </a:r>
                      <a:r>
                        <a:rPr lang="en-GB" baseline="0" dirty="0"/>
                        <a:t> on overdraft, bounced cheques etc. can be high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Packaged, premium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Range of services</a:t>
                      </a:r>
                    </a:p>
                    <a:p>
                      <a:r>
                        <a:rPr lang="en-GB" dirty="0"/>
                        <a:t>Additional benefits</a:t>
                      </a:r>
                    </a:p>
                    <a:p>
                      <a:r>
                        <a:rPr lang="en-GB" dirty="0"/>
                        <a:t>Ease of coordinating different aspects on personal finance e.g. insurance included so don’t have to shop around separately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Often charge</a:t>
                      </a:r>
                      <a:r>
                        <a:rPr lang="en-GB" baseline="0" dirty="0"/>
                        <a:t> additional fees</a:t>
                      </a:r>
                    </a:p>
                    <a:p>
                      <a:r>
                        <a:rPr lang="en-GB" baseline="0" dirty="0"/>
                        <a:t>Generic rather than tailored to individual needs e.g. travel insurance may be of no added benefit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Basic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An opening account for those who may otherwise struggle</a:t>
                      </a:r>
                      <a:r>
                        <a:rPr lang="en-GB" baseline="0" dirty="0"/>
                        <a:t> to be accepted by a financial institution</a:t>
                      </a:r>
                    </a:p>
                    <a:p>
                      <a:r>
                        <a:rPr lang="en-GB" baseline="0" dirty="0"/>
                        <a:t>A bank account may be a necessary condition for employment!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Limited services</a:t>
                      </a:r>
                    </a:p>
                    <a:p>
                      <a:r>
                        <a:rPr lang="en-GB" dirty="0"/>
                        <a:t>May attach a stigma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451751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2400" dirty="0"/>
              <a:t>Over to you</a:t>
            </a:r>
            <a:br>
              <a:rPr lang="en-GB" sz="2400" dirty="0"/>
            </a:br>
            <a:endParaRPr lang="en-GB" sz="24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37636427"/>
              </p:ext>
            </p:extLst>
          </p:nvPr>
        </p:nvGraphicFramePr>
        <p:xfrm>
          <a:off x="2438400" y="2286000"/>
          <a:ext cx="6249014" cy="238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169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33014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277184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Type of account</a:t>
                      </a:r>
                    </a:p>
                  </a:txBody>
                  <a:tcPr marL="63353" marR="63353"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Advantages</a:t>
                      </a:r>
                    </a:p>
                  </a:txBody>
                  <a:tcPr marL="63353" marR="63353"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Disadvantages</a:t>
                      </a:r>
                    </a:p>
                  </a:txBody>
                  <a:tcPr marL="63353" marR="63353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Student</a:t>
                      </a:r>
                    </a:p>
                  </a:txBody>
                  <a:tcPr marL="63353" marR="63353"/>
                </a:tc>
                <a:tc>
                  <a:txBody>
                    <a:bodyPr/>
                    <a:lstStyle/>
                    <a:p>
                      <a:endParaRPr lang="en-GB" dirty="0"/>
                    </a:p>
                    <a:p>
                      <a:endParaRPr lang="en-GB" dirty="0"/>
                    </a:p>
                    <a:p>
                      <a:endParaRPr lang="en-GB" dirty="0"/>
                    </a:p>
                    <a:p>
                      <a:endParaRPr lang="en-GB" dirty="0"/>
                    </a:p>
                    <a:p>
                      <a:endParaRPr lang="en-GB" dirty="0"/>
                    </a:p>
                    <a:p>
                      <a:endParaRPr lang="en-GB" dirty="0"/>
                    </a:p>
                  </a:txBody>
                  <a:tcPr marL="63353" marR="63353"/>
                </a:tc>
                <a:tc>
                  <a:txBody>
                    <a:bodyPr/>
                    <a:lstStyle/>
                    <a:p>
                      <a:endParaRPr lang="en-GB" dirty="0"/>
                    </a:p>
                    <a:p>
                      <a:endParaRPr lang="en-GB" dirty="0"/>
                    </a:p>
                    <a:p>
                      <a:endParaRPr lang="en-GB" dirty="0"/>
                    </a:p>
                    <a:p>
                      <a:endParaRPr lang="en-GB" dirty="0"/>
                    </a:p>
                    <a:p>
                      <a:endParaRPr lang="en-GB" dirty="0"/>
                    </a:p>
                    <a:p>
                      <a:endParaRPr lang="en-GB" dirty="0"/>
                    </a:p>
                    <a:p>
                      <a:endParaRPr lang="en-GB" dirty="0"/>
                    </a:p>
                  </a:txBody>
                  <a:tcPr marL="63353" marR="63353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0" y="1916832"/>
            <a:ext cx="183569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/>
              <a:t>In pairs complete the table for student accounts.</a:t>
            </a:r>
          </a:p>
        </p:txBody>
      </p:sp>
    </p:spTree>
    <p:extLst>
      <p:ext uri="{BB962C8B-B14F-4D97-AF65-F5344CB8AC3E}">
        <p14:creationId xmlns:p14="http://schemas.microsoft.com/office/powerpoint/2010/main" val="19482840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476672"/>
            <a:ext cx="6248400" cy="1143000"/>
          </a:xfrm>
        </p:spPr>
        <p:txBody>
          <a:bodyPr>
            <a:noAutofit/>
          </a:bodyPr>
          <a:lstStyle/>
          <a:p>
            <a:r>
              <a:rPr lang="en-GB" sz="2400" dirty="0"/>
              <a:t>Current Accounts</a:t>
            </a:r>
            <a:br>
              <a:rPr lang="en-GB" sz="2400" dirty="0"/>
            </a:br>
            <a:endParaRPr lang="en-GB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38400" y="2286000"/>
            <a:ext cx="6248400" cy="4167336"/>
          </a:xfrm>
        </p:spPr>
        <p:txBody>
          <a:bodyPr>
            <a:normAutofit/>
          </a:bodyPr>
          <a:lstStyle/>
          <a:p>
            <a:r>
              <a:rPr lang="en-GB" dirty="0"/>
              <a:t>In this topic you have learnt about</a:t>
            </a:r>
          </a:p>
          <a:p>
            <a:pPr lvl="1"/>
            <a:r>
              <a:rPr lang="en-GB" dirty="0"/>
              <a:t>Different types, features, advantages and disadvantages, different services offered:</a:t>
            </a:r>
          </a:p>
          <a:p>
            <a:pPr lvl="2"/>
            <a:r>
              <a:rPr lang="en-GB" dirty="0"/>
              <a:t>Standard</a:t>
            </a:r>
          </a:p>
          <a:p>
            <a:pPr lvl="2"/>
            <a:r>
              <a:rPr lang="en-GB" dirty="0"/>
              <a:t>Packaged, premium</a:t>
            </a:r>
          </a:p>
          <a:p>
            <a:pPr lvl="2"/>
            <a:r>
              <a:rPr lang="en-GB" dirty="0"/>
              <a:t>Basic</a:t>
            </a:r>
          </a:p>
          <a:p>
            <a:pPr lvl="2"/>
            <a:r>
              <a:rPr lang="en-GB" dirty="0"/>
              <a:t>Student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37302140"/>
      </p:ext>
    </p:extLst>
  </p:cSld>
  <p:clrMapOvr>
    <a:masterClrMapping/>
  </p:clrMapOvr>
</p:sld>
</file>

<file path=ppt/theme/theme1.xml><?xml version="1.0" encoding="utf-8"?>
<a:theme xmlns:a="http://schemas.openxmlformats.org/drawingml/2006/main" name="Mod">
  <a:themeElements>
    <a:clrScheme name="Custom 1">
      <a:dk1>
        <a:srgbClr val="000000"/>
      </a:dk1>
      <a:lt1>
        <a:srgbClr val="FFFFFF"/>
      </a:lt1>
      <a:dk2>
        <a:srgbClr val="FEDD61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Mod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alibri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od">
      <a:fillStyleLst>
        <a:solidFill>
          <a:schemeClr val="phClr"/>
        </a:solidFill>
        <a:solidFill>
          <a:schemeClr val="phClr">
            <a:tint val="80000"/>
          </a:schemeClr>
        </a:solidFill>
        <a:solidFill>
          <a:schemeClr val="phClr">
            <a:shade val="30000"/>
            <a:satMod val="150000"/>
          </a:schemeClr>
        </a:solidFill>
      </a:fillStyleLst>
      <a:lnStyleLst>
        <a:ln w="9525" cap="flat" cmpd="sng" algn="ctr">
          <a:solidFill>
            <a:schemeClr val="phClr">
              <a:tint val="90000"/>
              <a:satMod val="105000"/>
            </a:schemeClr>
          </a:solidFill>
          <a:prstDash val="solid"/>
        </a:ln>
        <a:ln w="50800" cap="flat" cmpd="sng" algn="ctr">
          <a:solidFill>
            <a:schemeClr val="phClr">
              <a:tint val="90000"/>
            </a:schemeClr>
          </a:solidFill>
          <a:prstDash val="solid"/>
        </a:ln>
        <a:ln w="76200" cap="flat" cmpd="dbl" algn="ctr">
          <a:solidFill>
            <a:schemeClr val="phClr">
              <a:tint val="90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76200" dist="25400" dir="5400000" sx="101000" sy="101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50800" dir="5400000" sx="101000" sy="101000" rotWithShape="0">
              <a:srgbClr val="000000">
                <a:alpha val="50000"/>
              </a:srgbClr>
            </a:outerShdw>
            <a:reflection blurRad="12700" stA="30000" endPos="30000" dist="50800" dir="5400000" sy="-100000" rotWithShape="0"/>
          </a:effectLst>
          <a:scene3d>
            <a:camera prst="orthographicFront">
              <a:rot lat="0" lon="0" rev="0"/>
            </a:camera>
            <a:lightRig rig="twoPt" dir="t">
              <a:rot lat="0" lon="0" rev="5400000"/>
            </a:lightRig>
          </a:scene3d>
          <a:sp3d prstMaterial="softmetal">
            <a:bevelT w="63500" h="25400" prst="coolSlant"/>
          </a:sp3d>
        </a:effectStyle>
      </a:effectStyleLst>
      <a:bgFillStyleLst>
        <a:solidFill>
          <a:schemeClr val="phClr">
            <a:satMod val="125000"/>
          </a:schemeClr>
        </a:solidFill>
        <a:solidFill>
          <a:schemeClr val="phClr">
            <a:shade val="30000"/>
            <a:satMod val="150000"/>
          </a:schemeClr>
        </a:solidFill>
        <a:gradFill>
          <a:gsLst>
            <a:gs pos="0">
              <a:schemeClr val="phClr">
                <a:tint val="100000"/>
                <a:shade val="80000"/>
                <a:satMod val="135000"/>
              </a:schemeClr>
            </a:gs>
            <a:gs pos="55000">
              <a:schemeClr val="phClr">
                <a:tint val="70000"/>
                <a:shade val="100000"/>
                <a:satMod val="150000"/>
              </a:schemeClr>
            </a:gs>
            <a:gs pos="100000">
              <a:schemeClr val="phClr">
                <a:tint val="70000"/>
                <a:shade val="100000"/>
                <a:satMod val="15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</Template>
  <TotalTime>5893</TotalTime>
  <Words>561</Words>
  <Application>Microsoft Office PowerPoint</Application>
  <PresentationFormat>On-screen Show (4:3)</PresentationFormat>
  <Paragraphs>110</Paragraphs>
  <Slides>9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Mod</vt:lpstr>
      <vt:lpstr>Current Accounts</vt:lpstr>
      <vt:lpstr>Current Accounts </vt:lpstr>
      <vt:lpstr>Types of current account</vt:lpstr>
      <vt:lpstr>Types of current account</vt:lpstr>
      <vt:lpstr>Types of current account</vt:lpstr>
      <vt:lpstr>Types of current account</vt:lpstr>
      <vt:lpstr>Advantages and disadvantages</vt:lpstr>
      <vt:lpstr>Over to you </vt:lpstr>
      <vt:lpstr>Current Accounts </vt:lpstr>
    </vt:vector>
  </TitlesOfParts>
  <Company>Grizli777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1.1.1</dc:title>
  <dc:creator>Time2Resources</dc:creator>
  <cp:lastModifiedBy>Helen</cp:lastModifiedBy>
  <cp:revision>365</cp:revision>
  <dcterms:created xsi:type="dcterms:W3CDTF">2009-08-01T13:37:35Z</dcterms:created>
  <dcterms:modified xsi:type="dcterms:W3CDTF">2017-02-12T15:04:40Z</dcterms:modified>
</cp:coreProperties>
</file>