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2" r:id="rId5"/>
    <p:sldId id="263" r:id="rId6"/>
    <p:sldId id="259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4932" autoAdjust="0"/>
  </p:normalViewPr>
  <p:slideViewPr>
    <p:cSldViewPr>
      <p:cViewPr>
        <p:scale>
          <a:sx n="106" d="100"/>
          <a:sy n="106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http://www.bbc.co.uk/news/business-35384755</a:t>
            </a:r>
          </a:p>
          <a:p>
            <a:r>
              <a:rPr lang="en-GB" dirty="0"/>
              <a:t>http://www.bbc.co.uk/news/business-32384177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689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http://www.gocompare.com/current-accounts/packaged-bank-accounts/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75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http://www.bbc.co.uk/news/business-35472850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86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http://www.bbc.co.uk/news/business-37245032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55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538475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news/business-3238417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compare.com/current-accounts/packaged-bank-account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547285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724503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0290" y="4725144"/>
            <a:ext cx="7164288" cy="1368152"/>
          </a:xfrm>
        </p:spPr>
        <p:txBody>
          <a:bodyPr/>
          <a:lstStyle/>
          <a:p>
            <a:pPr algn="ctr"/>
            <a:r>
              <a:rPr lang="en-GB" sz="4000" dirty="0"/>
              <a:t>Current Accounts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A3</a:t>
            </a:r>
          </a:p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Current accounts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620688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 you have a bank account?</a:t>
            </a:r>
          </a:p>
          <a:p>
            <a:endParaRPr lang="en-GB" dirty="0"/>
          </a:p>
          <a:p>
            <a:r>
              <a:rPr lang="en-GB" dirty="0"/>
              <a:t>Do you know what type it is?</a:t>
            </a:r>
          </a:p>
          <a:p>
            <a:endParaRPr lang="en-GB" dirty="0"/>
          </a:p>
          <a:p>
            <a:r>
              <a:rPr lang="en-GB" dirty="0"/>
              <a:t>What services does it offer?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76672"/>
            <a:ext cx="6248400" cy="1143000"/>
          </a:xfrm>
        </p:spPr>
        <p:txBody>
          <a:bodyPr>
            <a:normAutofit/>
          </a:bodyPr>
          <a:lstStyle/>
          <a:p>
            <a:r>
              <a:rPr lang="en-GB" sz="2400" dirty="0"/>
              <a:t>Current Accounts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844824"/>
            <a:ext cx="6248400" cy="3840163"/>
          </a:xfrm>
        </p:spPr>
        <p:txBody>
          <a:bodyPr>
            <a:normAutofit/>
          </a:bodyPr>
          <a:lstStyle/>
          <a:p>
            <a:r>
              <a:rPr lang="en-GB" dirty="0"/>
              <a:t>In this topic you will learn about</a:t>
            </a:r>
          </a:p>
          <a:p>
            <a:pPr lvl="1"/>
            <a:r>
              <a:rPr lang="en-GB" dirty="0"/>
              <a:t>Different types, features, advantages and disadvantages, different services offered:</a:t>
            </a:r>
          </a:p>
          <a:p>
            <a:pPr lvl="2"/>
            <a:r>
              <a:rPr lang="en-GB" dirty="0"/>
              <a:t>Standard</a:t>
            </a:r>
          </a:p>
          <a:p>
            <a:pPr lvl="2"/>
            <a:r>
              <a:rPr lang="en-GB" dirty="0"/>
              <a:t>Packaged, premium</a:t>
            </a:r>
          </a:p>
          <a:p>
            <a:pPr lvl="2"/>
            <a:r>
              <a:rPr lang="en-GB" dirty="0"/>
              <a:t>Basic</a:t>
            </a:r>
          </a:p>
          <a:p>
            <a:pPr lvl="2"/>
            <a:r>
              <a:rPr lang="en-GB" dirty="0"/>
              <a:t>Student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76672"/>
            <a:ext cx="6248400" cy="11430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Types of current account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844824"/>
            <a:ext cx="6984776" cy="460851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 current account is a type of account offered by banks and building societies for frequent use</a:t>
            </a:r>
          </a:p>
          <a:p>
            <a:r>
              <a:rPr lang="en-GB" dirty="0"/>
              <a:t>A standard account is the most common account for individuals assuming they have an OK credit rating</a:t>
            </a:r>
          </a:p>
          <a:p>
            <a:r>
              <a:rPr lang="en-GB" dirty="0"/>
              <a:t>Common features of a </a:t>
            </a:r>
            <a:r>
              <a:rPr lang="en-GB" b="1" dirty="0">
                <a:solidFill>
                  <a:srgbClr val="7030A0"/>
                </a:solidFill>
              </a:rPr>
              <a:t>standard</a:t>
            </a:r>
            <a:r>
              <a:rPr lang="en-GB" dirty="0"/>
              <a:t> account include:</a:t>
            </a:r>
          </a:p>
          <a:p>
            <a:pPr lvl="1"/>
            <a:r>
              <a:rPr lang="en-GB" dirty="0"/>
              <a:t>Can set up direct debits and standing orders</a:t>
            </a:r>
          </a:p>
          <a:p>
            <a:pPr lvl="1"/>
            <a:r>
              <a:rPr lang="en-GB" dirty="0"/>
              <a:t>Issued with a cheque book and debit card</a:t>
            </a:r>
          </a:p>
          <a:p>
            <a:pPr lvl="1"/>
            <a:r>
              <a:rPr lang="en-GB" dirty="0"/>
              <a:t>Can pay cash in e.g. wages can be paid directly to the account</a:t>
            </a:r>
          </a:p>
          <a:p>
            <a:pPr lvl="1"/>
            <a:r>
              <a:rPr lang="en-GB" dirty="0"/>
              <a:t>Can make cash withdrawals</a:t>
            </a:r>
          </a:p>
          <a:p>
            <a:pPr lvl="1"/>
            <a:r>
              <a:rPr lang="en-GB" dirty="0"/>
              <a:t>May offer an overdraft limit</a:t>
            </a:r>
          </a:p>
          <a:p>
            <a:pPr lvl="1"/>
            <a:r>
              <a:rPr lang="en-GB" dirty="0"/>
              <a:t>Pays and charges interest depending upon whether the balance is positive or negative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521804" y="2168860"/>
            <a:ext cx="720080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3203684"/>
            <a:ext cx="1763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Is it a good idea to switch banks or stay loyal?</a:t>
            </a:r>
          </a:p>
        </p:txBody>
      </p:sp>
      <p:sp>
        <p:nvSpPr>
          <p:cNvPr id="6" name="Action Button: Document 5">
            <a:hlinkClick r:id="rId4" highlightClick="1"/>
          </p:cNvPr>
          <p:cNvSpPr/>
          <p:nvPr/>
        </p:nvSpPr>
        <p:spPr>
          <a:xfrm>
            <a:off x="521804" y="4293096"/>
            <a:ext cx="720080" cy="93610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5661248"/>
            <a:ext cx="1907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Banks face pressure to offer current account rewards.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98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Types of current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844824"/>
            <a:ext cx="6768752" cy="3840163"/>
          </a:xfrm>
        </p:spPr>
        <p:txBody>
          <a:bodyPr/>
          <a:lstStyle/>
          <a:p>
            <a:r>
              <a:rPr lang="en-GB" dirty="0"/>
              <a:t>Packaged, premium</a:t>
            </a:r>
          </a:p>
          <a:p>
            <a:pPr lvl="1"/>
            <a:r>
              <a:rPr lang="en-GB" dirty="0"/>
              <a:t>Offer the same facilities as a standard account but bundled with an additional “package of services”</a:t>
            </a:r>
          </a:p>
          <a:p>
            <a:pPr lvl="1"/>
            <a:r>
              <a:rPr lang="en-GB" dirty="0"/>
              <a:t>Examples include:</a:t>
            </a:r>
          </a:p>
          <a:p>
            <a:pPr lvl="2"/>
            <a:r>
              <a:rPr lang="en-GB" dirty="0"/>
              <a:t>Free insurance e.g. home or mobile phone</a:t>
            </a:r>
          </a:p>
          <a:p>
            <a:pPr lvl="2"/>
            <a:r>
              <a:rPr lang="en-GB" dirty="0"/>
              <a:t>Break-down cover</a:t>
            </a:r>
          </a:p>
          <a:p>
            <a:pPr lvl="2"/>
            <a:r>
              <a:rPr lang="en-GB" dirty="0"/>
              <a:t>Cash back</a:t>
            </a:r>
          </a:p>
        </p:txBody>
      </p:sp>
      <p:sp>
        <p:nvSpPr>
          <p:cNvPr id="4" name="Action Button: Help 3">
            <a:hlinkClick r:id="rId3" highlightClick="1"/>
          </p:cNvPr>
          <p:cNvSpPr/>
          <p:nvPr/>
        </p:nvSpPr>
        <p:spPr>
          <a:xfrm>
            <a:off x="611560" y="2132856"/>
            <a:ext cx="576064" cy="86409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3429000"/>
            <a:ext cx="1835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Find out more about packaged bank accounts?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Use the get rates link to see what is on offer. 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Which account is best in your opinion? Justify your answer.</a:t>
            </a:r>
          </a:p>
        </p:txBody>
      </p:sp>
    </p:spTree>
    <p:extLst>
      <p:ext uri="{BB962C8B-B14F-4D97-AF65-F5344CB8AC3E}">
        <p14:creationId xmlns:p14="http://schemas.microsoft.com/office/powerpoint/2010/main" val="287804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Types of current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988840"/>
            <a:ext cx="6248400" cy="3840163"/>
          </a:xfrm>
        </p:spPr>
        <p:txBody>
          <a:bodyPr/>
          <a:lstStyle/>
          <a:p>
            <a:r>
              <a:rPr lang="en-GB" dirty="0"/>
              <a:t>Basic</a:t>
            </a:r>
          </a:p>
          <a:p>
            <a:pPr lvl="1"/>
            <a:r>
              <a:rPr lang="en-GB" dirty="0"/>
              <a:t>Offers only some of the features of a standard current account to those with a low credit rating who may otherwise struggle to open an account</a:t>
            </a:r>
          </a:p>
          <a:p>
            <a:pPr lvl="1"/>
            <a:r>
              <a:rPr lang="en-GB" dirty="0"/>
              <a:t>Customers are seen as high risk and are therefore not offered credit</a:t>
            </a:r>
          </a:p>
          <a:p>
            <a:pPr lvl="1"/>
            <a:r>
              <a:rPr lang="en-GB" dirty="0"/>
              <a:t>Can still pay money into the account and make cash withdrawals assuming sufficient funds</a:t>
            </a:r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467544" y="2492896"/>
            <a:ext cx="648072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3717032"/>
            <a:ext cx="17636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The only truly free bank account.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71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Types of current account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916832"/>
            <a:ext cx="6248400" cy="38401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Student</a:t>
            </a:r>
          </a:p>
          <a:p>
            <a:pPr lvl="1"/>
            <a:r>
              <a:rPr lang="en-GB" dirty="0"/>
              <a:t>A current account designed to meet the specific needs of students</a:t>
            </a:r>
          </a:p>
          <a:p>
            <a:pPr lvl="1"/>
            <a:r>
              <a:rPr lang="en-GB" dirty="0"/>
              <a:t>Features are likely to include:</a:t>
            </a:r>
          </a:p>
          <a:p>
            <a:pPr lvl="2"/>
            <a:r>
              <a:rPr lang="en-GB" dirty="0"/>
              <a:t>Process to pay university tuition fees</a:t>
            </a:r>
          </a:p>
          <a:p>
            <a:pPr lvl="2"/>
            <a:r>
              <a:rPr lang="en-GB" dirty="0"/>
              <a:t>Standing order for accommodation</a:t>
            </a:r>
          </a:p>
          <a:p>
            <a:pPr lvl="2"/>
            <a:r>
              <a:rPr lang="en-GB" dirty="0"/>
              <a:t>Limited overdraft facilities</a:t>
            </a:r>
          </a:p>
          <a:p>
            <a:pPr lvl="2"/>
            <a:r>
              <a:rPr lang="en-GB" dirty="0"/>
              <a:t>Incentives to join that particular bank</a:t>
            </a:r>
          </a:p>
          <a:p>
            <a:pPr lvl="2"/>
            <a:r>
              <a:rPr lang="en-GB" dirty="0"/>
              <a:t>Payment of student loan in to the account</a:t>
            </a:r>
          </a:p>
          <a:p>
            <a:endParaRPr lang="en-GB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467544" y="2132856"/>
            <a:ext cx="648072" cy="11521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3429000"/>
            <a:ext cx="17636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New students face tricky choice of bank.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If you were off to University which account would you chose? Justify your answer.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26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Advantages and disadvantages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32706983"/>
              </p:ext>
            </p:extLst>
          </p:nvPr>
        </p:nvGraphicFramePr>
        <p:xfrm>
          <a:off x="17022" y="1844824"/>
          <a:ext cx="9019474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95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3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867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Type of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Widely available</a:t>
                      </a:r>
                    </a:p>
                    <a:p>
                      <a:r>
                        <a:rPr lang="en-GB" dirty="0"/>
                        <a:t>Overdraft facility</a:t>
                      </a:r>
                    </a:p>
                    <a:p>
                      <a:r>
                        <a:rPr lang="en-GB" dirty="0"/>
                        <a:t>Range</a:t>
                      </a:r>
                      <a:r>
                        <a:rPr lang="en-GB" baseline="0" dirty="0"/>
                        <a:t> of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Limited additional benefits</a:t>
                      </a:r>
                    </a:p>
                    <a:p>
                      <a:r>
                        <a:rPr lang="en-GB" dirty="0"/>
                        <a:t>Charges</a:t>
                      </a:r>
                      <a:r>
                        <a:rPr lang="en-GB" baseline="0" dirty="0"/>
                        <a:t> on overdraft, bounced cheques etc. can be high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Packaged, 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Range of services</a:t>
                      </a:r>
                    </a:p>
                    <a:p>
                      <a:r>
                        <a:rPr lang="en-GB" dirty="0"/>
                        <a:t>Additional benefits</a:t>
                      </a:r>
                    </a:p>
                    <a:p>
                      <a:r>
                        <a:rPr lang="en-GB" dirty="0"/>
                        <a:t>Ease of coordinating different aspects on personal finance e.g. insurance included so don’t have to shop around separately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Often charge</a:t>
                      </a:r>
                      <a:r>
                        <a:rPr lang="en-GB" baseline="0" dirty="0"/>
                        <a:t> additional fees</a:t>
                      </a:r>
                    </a:p>
                    <a:p>
                      <a:r>
                        <a:rPr lang="en-GB" baseline="0" dirty="0"/>
                        <a:t>Generic rather than tailored to individual needs e.g. travel insurance may be of no added benefit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Basic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 opening account for those who may otherwise struggle</a:t>
                      </a:r>
                      <a:r>
                        <a:rPr lang="en-GB" baseline="0" dirty="0"/>
                        <a:t> to be accepted by a financial institution</a:t>
                      </a:r>
                    </a:p>
                    <a:p>
                      <a:r>
                        <a:rPr lang="en-GB" baseline="0" dirty="0"/>
                        <a:t>A bank account may be a necessary condition for employment!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Limited services</a:t>
                      </a:r>
                    </a:p>
                    <a:p>
                      <a:r>
                        <a:rPr lang="en-GB" dirty="0"/>
                        <a:t>May attach a stigma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7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Over to you</a:t>
            </a:r>
            <a:br>
              <a:rPr lang="en-GB" sz="2400" dirty="0"/>
            </a:b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636427"/>
              </p:ext>
            </p:extLst>
          </p:nvPr>
        </p:nvGraphicFramePr>
        <p:xfrm>
          <a:off x="2438400" y="2286000"/>
          <a:ext cx="6249014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6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0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7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Type of account</a:t>
                      </a:r>
                    </a:p>
                  </a:txBody>
                  <a:tcPr marL="63353" marR="63353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Advantages</a:t>
                      </a:r>
                    </a:p>
                  </a:txBody>
                  <a:tcPr marL="63353" marR="63353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Disadvantages</a:t>
                      </a:r>
                    </a:p>
                  </a:txBody>
                  <a:tcPr marL="63353" marR="6335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Student</a:t>
                      </a:r>
                    </a:p>
                  </a:txBody>
                  <a:tcPr marL="63353" marR="63353"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 marL="63353" marR="63353"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 marL="63353" marR="6335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916832"/>
            <a:ext cx="1835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 pairs complete the table for student accounts.</a:t>
            </a:r>
          </a:p>
        </p:txBody>
      </p:sp>
    </p:spTree>
    <p:extLst>
      <p:ext uri="{BB962C8B-B14F-4D97-AF65-F5344CB8AC3E}">
        <p14:creationId xmlns:p14="http://schemas.microsoft.com/office/powerpoint/2010/main" val="1948284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76672"/>
            <a:ext cx="6248400" cy="1143000"/>
          </a:xfrm>
        </p:spPr>
        <p:txBody>
          <a:bodyPr>
            <a:noAutofit/>
          </a:bodyPr>
          <a:lstStyle/>
          <a:p>
            <a:r>
              <a:rPr lang="en-GB" sz="2400" dirty="0"/>
              <a:t>Current Accounts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248400" cy="4167336"/>
          </a:xfrm>
        </p:spPr>
        <p:txBody>
          <a:bodyPr>
            <a:normAutofit/>
          </a:bodyPr>
          <a:lstStyle/>
          <a:p>
            <a:r>
              <a:rPr lang="en-GB" dirty="0"/>
              <a:t>In this topic you have learnt about</a:t>
            </a:r>
          </a:p>
          <a:p>
            <a:pPr lvl="1"/>
            <a:r>
              <a:rPr lang="en-GB" dirty="0"/>
              <a:t>Different types, features, advantages and disadvantages, different services offered:</a:t>
            </a:r>
          </a:p>
          <a:p>
            <a:pPr lvl="2"/>
            <a:r>
              <a:rPr lang="en-GB" dirty="0"/>
              <a:t>Standard</a:t>
            </a:r>
          </a:p>
          <a:p>
            <a:pPr lvl="2"/>
            <a:r>
              <a:rPr lang="en-GB" dirty="0"/>
              <a:t>Packaged, premium</a:t>
            </a:r>
          </a:p>
          <a:p>
            <a:pPr lvl="2"/>
            <a:r>
              <a:rPr lang="en-GB" dirty="0"/>
              <a:t>Basic</a:t>
            </a:r>
          </a:p>
          <a:p>
            <a:pPr lvl="2"/>
            <a:r>
              <a:rPr lang="en-GB" dirty="0"/>
              <a:t>Student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5893</TotalTime>
  <Words>561</Words>
  <Application>Microsoft Office PowerPoint</Application>
  <PresentationFormat>On-screen Show (4:3)</PresentationFormat>
  <Paragraphs>110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</vt:lpstr>
      <vt:lpstr>Current Accounts</vt:lpstr>
      <vt:lpstr>Current Accounts </vt:lpstr>
      <vt:lpstr>Types of current account</vt:lpstr>
      <vt:lpstr>Types of current account</vt:lpstr>
      <vt:lpstr>Types of current account</vt:lpstr>
      <vt:lpstr>Types of current account</vt:lpstr>
      <vt:lpstr>Advantages and disadvantages</vt:lpstr>
      <vt:lpstr>Over to you </vt:lpstr>
      <vt:lpstr>Current Accounts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365</cp:revision>
  <dcterms:created xsi:type="dcterms:W3CDTF">2009-08-01T13:37:35Z</dcterms:created>
  <dcterms:modified xsi:type="dcterms:W3CDTF">2017-02-12T15:04:40Z</dcterms:modified>
</cp:coreProperties>
</file>