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8" r:id="rId11"/>
    <p:sldId id="269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89D9A-82FE-48C8-9C8E-06435277E83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C585E5E-E80E-42EE-8250-23B7F312C922}">
      <dgm:prSet phldrT="[Text]"/>
      <dgm:spPr/>
      <dgm:t>
        <a:bodyPr/>
        <a:lstStyle/>
        <a:p>
          <a:r>
            <a:rPr lang="en-GB" dirty="0"/>
            <a:t>Banks</a:t>
          </a:r>
        </a:p>
      </dgm:t>
    </dgm:pt>
    <dgm:pt modelId="{A7F12805-7447-4006-8E29-5A0D91E4D970}" type="parTrans" cxnId="{0487A6BB-16A1-4CE1-8D0F-46FABF49C5C9}">
      <dgm:prSet/>
      <dgm:spPr/>
      <dgm:t>
        <a:bodyPr/>
        <a:lstStyle/>
        <a:p>
          <a:endParaRPr lang="en-GB"/>
        </a:p>
      </dgm:t>
    </dgm:pt>
    <dgm:pt modelId="{E4E8F9A2-6734-44E3-8835-97B9E0BFDFED}" type="sibTrans" cxnId="{0487A6BB-16A1-4CE1-8D0F-46FABF49C5C9}">
      <dgm:prSet/>
      <dgm:spPr/>
      <dgm:t>
        <a:bodyPr/>
        <a:lstStyle/>
        <a:p>
          <a:endParaRPr lang="en-GB"/>
        </a:p>
      </dgm:t>
    </dgm:pt>
    <dgm:pt modelId="{170C79A4-D4B5-441E-A02B-DFB05B81FFB6}">
      <dgm:prSet phldrT="[Text]"/>
      <dgm:spPr/>
      <dgm:t>
        <a:bodyPr/>
        <a:lstStyle/>
        <a:p>
          <a:r>
            <a:rPr lang="en-GB" dirty="0"/>
            <a:t>Cheques</a:t>
          </a:r>
        </a:p>
      </dgm:t>
    </dgm:pt>
    <dgm:pt modelId="{FC28BBD4-DF7E-4D0A-884A-053B202849B5}" type="parTrans" cxnId="{77D1777E-6020-4F26-BF9D-37D379B86366}">
      <dgm:prSet/>
      <dgm:spPr/>
      <dgm:t>
        <a:bodyPr/>
        <a:lstStyle/>
        <a:p>
          <a:endParaRPr lang="en-GB"/>
        </a:p>
      </dgm:t>
    </dgm:pt>
    <dgm:pt modelId="{B367DEFA-F644-4615-9D0A-1146ABCC2D6D}" type="sibTrans" cxnId="{77D1777E-6020-4F26-BF9D-37D379B86366}">
      <dgm:prSet/>
      <dgm:spPr/>
      <dgm:t>
        <a:bodyPr/>
        <a:lstStyle/>
        <a:p>
          <a:endParaRPr lang="en-GB"/>
        </a:p>
      </dgm:t>
    </dgm:pt>
    <dgm:pt modelId="{F9820AAB-4638-4CAB-8FDE-3F0570B3B143}">
      <dgm:prSet phldrT="[Text]"/>
      <dgm:spPr/>
      <dgm:t>
        <a:bodyPr/>
        <a:lstStyle/>
        <a:p>
          <a:r>
            <a:rPr lang="en-GB" dirty="0"/>
            <a:t>BACS</a:t>
          </a:r>
        </a:p>
      </dgm:t>
    </dgm:pt>
    <dgm:pt modelId="{3159A532-C312-41D7-B1AC-CC7C8E296755}" type="parTrans" cxnId="{C60C31BE-7273-4101-AB5F-91CEB701B93D}">
      <dgm:prSet/>
      <dgm:spPr/>
      <dgm:t>
        <a:bodyPr/>
        <a:lstStyle/>
        <a:p>
          <a:endParaRPr lang="en-GB"/>
        </a:p>
      </dgm:t>
    </dgm:pt>
    <dgm:pt modelId="{9613DE12-CCC7-4C3D-A17F-49C4FAB5DD60}" type="sibTrans" cxnId="{C60C31BE-7273-4101-AB5F-91CEB701B93D}">
      <dgm:prSet/>
      <dgm:spPr/>
      <dgm:t>
        <a:bodyPr/>
        <a:lstStyle/>
        <a:p>
          <a:endParaRPr lang="en-GB"/>
        </a:p>
      </dgm:t>
    </dgm:pt>
    <dgm:pt modelId="{48472BB0-4FD9-493C-BF36-998632ABFC23}">
      <dgm:prSet phldrT="[Text]"/>
      <dgm:spPr/>
      <dgm:t>
        <a:bodyPr/>
        <a:lstStyle/>
        <a:p>
          <a:r>
            <a:rPr lang="en-GB" dirty="0"/>
            <a:t>Standing orders</a:t>
          </a:r>
        </a:p>
      </dgm:t>
    </dgm:pt>
    <dgm:pt modelId="{DC1F40D2-729F-4414-B175-75F16B417E74}" type="parTrans" cxnId="{2E1C8F76-566D-4B16-BA68-E9AD4CED12BB}">
      <dgm:prSet/>
      <dgm:spPr/>
      <dgm:t>
        <a:bodyPr/>
        <a:lstStyle/>
        <a:p>
          <a:endParaRPr lang="en-GB"/>
        </a:p>
      </dgm:t>
    </dgm:pt>
    <dgm:pt modelId="{5D0945BC-A34C-4D8E-938C-AE0729B932D2}" type="sibTrans" cxnId="{2E1C8F76-566D-4B16-BA68-E9AD4CED12BB}">
      <dgm:prSet/>
      <dgm:spPr/>
      <dgm:t>
        <a:bodyPr/>
        <a:lstStyle/>
        <a:p>
          <a:endParaRPr lang="en-GB"/>
        </a:p>
      </dgm:t>
    </dgm:pt>
    <dgm:pt modelId="{8FF7D0E9-F05E-44E2-A457-FEC9E26F27D5}">
      <dgm:prSet phldrT="[Text]"/>
      <dgm:spPr/>
      <dgm:t>
        <a:bodyPr/>
        <a:lstStyle/>
        <a:p>
          <a:r>
            <a:rPr lang="en-GB" dirty="0"/>
            <a:t>Direct debits</a:t>
          </a:r>
        </a:p>
      </dgm:t>
    </dgm:pt>
    <dgm:pt modelId="{AE06DA08-6AD8-4638-AEAC-F8BC1268F176}" type="parTrans" cxnId="{CABE0BF9-2D87-41CB-8762-D39DADBBEC25}">
      <dgm:prSet/>
      <dgm:spPr/>
      <dgm:t>
        <a:bodyPr/>
        <a:lstStyle/>
        <a:p>
          <a:endParaRPr lang="en-GB"/>
        </a:p>
      </dgm:t>
    </dgm:pt>
    <dgm:pt modelId="{8F79C2DD-BD00-41D3-8305-C6338990DEE5}" type="sibTrans" cxnId="{CABE0BF9-2D87-41CB-8762-D39DADBBEC25}">
      <dgm:prSet/>
      <dgm:spPr/>
      <dgm:t>
        <a:bodyPr/>
        <a:lstStyle/>
        <a:p>
          <a:endParaRPr lang="en-GB"/>
        </a:p>
      </dgm:t>
    </dgm:pt>
    <dgm:pt modelId="{E6968F01-244B-43DB-81A1-EC75F59F381D}">
      <dgm:prSet/>
      <dgm:spPr/>
      <dgm:t>
        <a:bodyPr/>
        <a:lstStyle/>
        <a:p>
          <a:r>
            <a:rPr lang="en-GB" dirty="0"/>
            <a:t>Mortgages</a:t>
          </a:r>
        </a:p>
      </dgm:t>
    </dgm:pt>
    <dgm:pt modelId="{250E1414-16AF-4075-A45D-88A031DB0301}" type="parTrans" cxnId="{1196D5B1-DCD9-40AF-83EC-F9EAE49D3560}">
      <dgm:prSet/>
      <dgm:spPr/>
      <dgm:t>
        <a:bodyPr/>
        <a:lstStyle/>
        <a:p>
          <a:endParaRPr lang="en-GB"/>
        </a:p>
      </dgm:t>
    </dgm:pt>
    <dgm:pt modelId="{1EA6D671-E809-4D86-91FA-7CA2476A47A4}" type="sibTrans" cxnId="{1196D5B1-DCD9-40AF-83EC-F9EAE49D3560}">
      <dgm:prSet/>
      <dgm:spPr/>
      <dgm:t>
        <a:bodyPr/>
        <a:lstStyle/>
        <a:p>
          <a:endParaRPr lang="en-GB"/>
        </a:p>
      </dgm:t>
    </dgm:pt>
    <dgm:pt modelId="{7BEF8F23-DD6A-4E4E-B7BC-C9F2F10C6843}">
      <dgm:prSet/>
      <dgm:spPr/>
      <dgm:t>
        <a:bodyPr/>
        <a:lstStyle/>
        <a:p>
          <a:r>
            <a:rPr lang="en-GB" dirty="0"/>
            <a:t>Overdrafts</a:t>
          </a:r>
        </a:p>
      </dgm:t>
    </dgm:pt>
    <dgm:pt modelId="{258982F9-2B99-447F-BBA5-D0597A5413D5}" type="parTrans" cxnId="{DB6569FB-BA4A-4816-8ACE-CA5EA0FE88E1}">
      <dgm:prSet/>
      <dgm:spPr/>
      <dgm:t>
        <a:bodyPr/>
        <a:lstStyle/>
        <a:p>
          <a:endParaRPr lang="en-GB"/>
        </a:p>
      </dgm:t>
    </dgm:pt>
    <dgm:pt modelId="{54B98DD2-CFF1-4C36-B31D-58D8D9F85D45}" type="sibTrans" cxnId="{DB6569FB-BA4A-4816-8ACE-CA5EA0FE88E1}">
      <dgm:prSet/>
      <dgm:spPr/>
      <dgm:t>
        <a:bodyPr/>
        <a:lstStyle/>
        <a:p>
          <a:endParaRPr lang="en-GB"/>
        </a:p>
      </dgm:t>
    </dgm:pt>
    <dgm:pt modelId="{E590A128-8595-422F-BA0D-172448764E37}">
      <dgm:prSet/>
      <dgm:spPr/>
      <dgm:t>
        <a:bodyPr/>
        <a:lstStyle/>
        <a:p>
          <a:r>
            <a:rPr lang="en-GB" dirty="0"/>
            <a:t>Loans</a:t>
          </a:r>
        </a:p>
      </dgm:t>
    </dgm:pt>
    <dgm:pt modelId="{147CCCF8-B006-4D26-A637-B136D7D28532}" type="parTrans" cxnId="{C7790FB8-8D6C-4214-9593-C5A9A9CAD224}">
      <dgm:prSet/>
      <dgm:spPr/>
      <dgm:t>
        <a:bodyPr/>
        <a:lstStyle/>
        <a:p>
          <a:endParaRPr lang="en-GB"/>
        </a:p>
      </dgm:t>
    </dgm:pt>
    <dgm:pt modelId="{5EA516D4-8878-446C-9876-1017FD622452}" type="sibTrans" cxnId="{C7790FB8-8D6C-4214-9593-C5A9A9CAD224}">
      <dgm:prSet/>
      <dgm:spPr/>
      <dgm:t>
        <a:bodyPr/>
        <a:lstStyle/>
        <a:p>
          <a:endParaRPr lang="en-GB"/>
        </a:p>
      </dgm:t>
    </dgm:pt>
    <dgm:pt modelId="{B9171449-69E8-4ADF-B725-B3E7D3F66CE0}">
      <dgm:prSet/>
      <dgm:spPr/>
      <dgm:t>
        <a:bodyPr/>
        <a:lstStyle/>
        <a:p>
          <a:r>
            <a:rPr lang="en-GB" dirty="0"/>
            <a:t>Cash withdrawal</a:t>
          </a:r>
        </a:p>
      </dgm:t>
    </dgm:pt>
    <dgm:pt modelId="{CC6E9E05-AB8F-42ED-A3F0-F07A47D162AD}" type="parTrans" cxnId="{6FB998F7-4FD5-4049-B12C-57D33122E885}">
      <dgm:prSet/>
      <dgm:spPr/>
      <dgm:t>
        <a:bodyPr/>
        <a:lstStyle/>
        <a:p>
          <a:endParaRPr lang="en-GB"/>
        </a:p>
      </dgm:t>
    </dgm:pt>
    <dgm:pt modelId="{361B8D08-EE26-49A8-BDA9-44F73248845B}" type="sibTrans" cxnId="{6FB998F7-4FD5-4049-B12C-57D33122E885}">
      <dgm:prSet/>
      <dgm:spPr/>
      <dgm:t>
        <a:bodyPr/>
        <a:lstStyle/>
        <a:p>
          <a:endParaRPr lang="en-GB"/>
        </a:p>
      </dgm:t>
    </dgm:pt>
    <dgm:pt modelId="{09ABBEDB-25A8-408D-B8E8-7295FFEDF4D3}">
      <dgm:prSet/>
      <dgm:spPr/>
      <dgm:t>
        <a:bodyPr/>
        <a:lstStyle/>
        <a:p>
          <a:r>
            <a:rPr lang="en-GB" dirty="0"/>
            <a:t>Advice</a:t>
          </a:r>
        </a:p>
      </dgm:t>
    </dgm:pt>
    <dgm:pt modelId="{5BFD833E-92C5-41F9-9918-14DEC6BE1143}" type="parTrans" cxnId="{A2CFBF29-250A-4113-82E4-8602895625AE}">
      <dgm:prSet/>
      <dgm:spPr/>
      <dgm:t>
        <a:bodyPr/>
        <a:lstStyle/>
        <a:p>
          <a:endParaRPr lang="en-GB"/>
        </a:p>
      </dgm:t>
    </dgm:pt>
    <dgm:pt modelId="{68260B66-6F11-4C79-99D4-1E47CB0798A8}" type="sibTrans" cxnId="{A2CFBF29-250A-4113-82E4-8602895625AE}">
      <dgm:prSet/>
      <dgm:spPr/>
      <dgm:t>
        <a:bodyPr/>
        <a:lstStyle/>
        <a:p>
          <a:endParaRPr lang="en-GB"/>
        </a:p>
      </dgm:t>
    </dgm:pt>
    <dgm:pt modelId="{B2FFBF9C-2D19-4AE6-B506-F9B86865BDD5}">
      <dgm:prSet/>
      <dgm:spPr/>
      <dgm:t>
        <a:bodyPr/>
        <a:lstStyle/>
        <a:p>
          <a:r>
            <a:rPr lang="en-GB" dirty="0"/>
            <a:t>Secure storage</a:t>
          </a:r>
        </a:p>
      </dgm:t>
    </dgm:pt>
    <dgm:pt modelId="{603DCACD-C13B-42AE-801C-891F504F15FE}" type="parTrans" cxnId="{66A4D741-D8BE-4723-B6B0-57E951E8375D}">
      <dgm:prSet/>
      <dgm:spPr/>
      <dgm:t>
        <a:bodyPr/>
        <a:lstStyle/>
        <a:p>
          <a:endParaRPr lang="en-GB"/>
        </a:p>
      </dgm:t>
    </dgm:pt>
    <dgm:pt modelId="{00E6A21E-8CB4-45ED-8585-6301008B8365}" type="sibTrans" cxnId="{66A4D741-D8BE-4723-B6B0-57E951E8375D}">
      <dgm:prSet/>
      <dgm:spPr/>
      <dgm:t>
        <a:bodyPr/>
        <a:lstStyle/>
        <a:p>
          <a:endParaRPr lang="en-GB"/>
        </a:p>
      </dgm:t>
    </dgm:pt>
    <dgm:pt modelId="{4FBAC9DB-C4C2-4839-8684-3EFD634B072F}" type="pres">
      <dgm:prSet presAssocID="{13089D9A-82FE-48C8-9C8E-06435277E83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54207F-1A31-4B39-90DF-7D4FE73D0931}" type="pres">
      <dgm:prSet presAssocID="{AC585E5E-E80E-42EE-8250-23B7F312C922}" presName="centerShape" presStyleLbl="node0" presStyleIdx="0" presStyleCnt="1"/>
      <dgm:spPr/>
      <dgm:t>
        <a:bodyPr/>
        <a:lstStyle/>
        <a:p>
          <a:endParaRPr lang="en-GB"/>
        </a:p>
      </dgm:t>
    </dgm:pt>
    <dgm:pt modelId="{530EEBB9-D0FF-4829-8C59-9FBA80435355}" type="pres">
      <dgm:prSet presAssocID="{FC28BBD4-DF7E-4D0A-884A-053B202849B5}" presName="Name9" presStyleLbl="parChTrans1D2" presStyleIdx="0" presStyleCnt="10"/>
      <dgm:spPr/>
      <dgm:t>
        <a:bodyPr/>
        <a:lstStyle/>
        <a:p>
          <a:endParaRPr lang="en-GB"/>
        </a:p>
      </dgm:t>
    </dgm:pt>
    <dgm:pt modelId="{54BB2766-6B0B-42EE-8D61-A040AECFBF8D}" type="pres">
      <dgm:prSet presAssocID="{FC28BBD4-DF7E-4D0A-884A-053B202849B5}" presName="connTx" presStyleLbl="parChTrans1D2" presStyleIdx="0" presStyleCnt="10"/>
      <dgm:spPr/>
      <dgm:t>
        <a:bodyPr/>
        <a:lstStyle/>
        <a:p>
          <a:endParaRPr lang="en-GB"/>
        </a:p>
      </dgm:t>
    </dgm:pt>
    <dgm:pt modelId="{5B064C70-7862-4005-9D8C-FE644B5C6D12}" type="pres">
      <dgm:prSet presAssocID="{170C79A4-D4B5-441E-A02B-DFB05B81FFB6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0C39E6-77BF-4A1E-8F39-4906F11D1587}" type="pres">
      <dgm:prSet presAssocID="{3159A532-C312-41D7-B1AC-CC7C8E296755}" presName="Name9" presStyleLbl="parChTrans1D2" presStyleIdx="1" presStyleCnt="10"/>
      <dgm:spPr/>
      <dgm:t>
        <a:bodyPr/>
        <a:lstStyle/>
        <a:p>
          <a:endParaRPr lang="en-GB"/>
        </a:p>
      </dgm:t>
    </dgm:pt>
    <dgm:pt modelId="{AA2F9947-3348-42F1-AE22-31FCC03EE6F0}" type="pres">
      <dgm:prSet presAssocID="{3159A532-C312-41D7-B1AC-CC7C8E296755}" presName="connTx" presStyleLbl="parChTrans1D2" presStyleIdx="1" presStyleCnt="10"/>
      <dgm:spPr/>
      <dgm:t>
        <a:bodyPr/>
        <a:lstStyle/>
        <a:p>
          <a:endParaRPr lang="en-GB"/>
        </a:p>
      </dgm:t>
    </dgm:pt>
    <dgm:pt modelId="{6011650B-E54D-44F0-B9AD-9C5301FD57CC}" type="pres">
      <dgm:prSet presAssocID="{F9820AAB-4638-4CAB-8FDE-3F0570B3B143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11B4F5-E8E4-43AD-8EC1-E0334CF1CF65}" type="pres">
      <dgm:prSet presAssocID="{250E1414-16AF-4075-A45D-88A031DB0301}" presName="Name9" presStyleLbl="parChTrans1D2" presStyleIdx="2" presStyleCnt="10"/>
      <dgm:spPr/>
      <dgm:t>
        <a:bodyPr/>
        <a:lstStyle/>
        <a:p>
          <a:endParaRPr lang="en-GB"/>
        </a:p>
      </dgm:t>
    </dgm:pt>
    <dgm:pt modelId="{73F0ED1B-45EA-4CB5-972F-0FF5DD316DFC}" type="pres">
      <dgm:prSet presAssocID="{250E1414-16AF-4075-A45D-88A031DB0301}" presName="connTx" presStyleLbl="parChTrans1D2" presStyleIdx="2" presStyleCnt="10"/>
      <dgm:spPr/>
      <dgm:t>
        <a:bodyPr/>
        <a:lstStyle/>
        <a:p>
          <a:endParaRPr lang="en-GB"/>
        </a:p>
      </dgm:t>
    </dgm:pt>
    <dgm:pt modelId="{B1815AA1-0386-4955-931A-263EEA659BEF}" type="pres">
      <dgm:prSet presAssocID="{E6968F01-244B-43DB-81A1-EC75F59F381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8FC846-3E6F-4236-ADD6-C97D61D69248}" type="pres">
      <dgm:prSet presAssocID="{258982F9-2B99-447F-BBA5-D0597A5413D5}" presName="Name9" presStyleLbl="parChTrans1D2" presStyleIdx="3" presStyleCnt="10"/>
      <dgm:spPr/>
      <dgm:t>
        <a:bodyPr/>
        <a:lstStyle/>
        <a:p>
          <a:endParaRPr lang="en-GB"/>
        </a:p>
      </dgm:t>
    </dgm:pt>
    <dgm:pt modelId="{5AC1501D-76B0-45F0-94E2-B17DEA722AD1}" type="pres">
      <dgm:prSet presAssocID="{258982F9-2B99-447F-BBA5-D0597A5413D5}" presName="connTx" presStyleLbl="parChTrans1D2" presStyleIdx="3" presStyleCnt="10"/>
      <dgm:spPr/>
      <dgm:t>
        <a:bodyPr/>
        <a:lstStyle/>
        <a:p>
          <a:endParaRPr lang="en-GB"/>
        </a:p>
      </dgm:t>
    </dgm:pt>
    <dgm:pt modelId="{17807811-8C19-4A1C-BFD7-ECE95B5E851D}" type="pres">
      <dgm:prSet presAssocID="{7BEF8F23-DD6A-4E4E-B7BC-C9F2F10C684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7A468D-92DD-43D7-8813-5A331DBE9207}" type="pres">
      <dgm:prSet presAssocID="{147CCCF8-B006-4D26-A637-B136D7D28532}" presName="Name9" presStyleLbl="parChTrans1D2" presStyleIdx="4" presStyleCnt="10"/>
      <dgm:spPr/>
      <dgm:t>
        <a:bodyPr/>
        <a:lstStyle/>
        <a:p>
          <a:endParaRPr lang="en-GB"/>
        </a:p>
      </dgm:t>
    </dgm:pt>
    <dgm:pt modelId="{F265F6EB-F6F1-4131-9928-96BE4FD3B24C}" type="pres">
      <dgm:prSet presAssocID="{147CCCF8-B006-4D26-A637-B136D7D28532}" presName="connTx" presStyleLbl="parChTrans1D2" presStyleIdx="4" presStyleCnt="10"/>
      <dgm:spPr/>
      <dgm:t>
        <a:bodyPr/>
        <a:lstStyle/>
        <a:p>
          <a:endParaRPr lang="en-GB"/>
        </a:p>
      </dgm:t>
    </dgm:pt>
    <dgm:pt modelId="{6C6CA743-E41F-4B90-B2FA-6A958D1AF28B}" type="pres">
      <dgm:prSet presAssocID="{E590A128-8595-422F-BA0D-172448764E3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BBFE39-4EAD-459D-9784-AD6070AD8B86}" type="pres">
      <dgm:prSet presAssocID="{DC1F40D2-729F-4414-B175-75F16B417E74}" presName="Name9" presStyleLbl="parChTrans1D2" presStyleIdx="5" presStyleCnt="10"/>
      <dgm:spPr/>
      <dgm:t>
        <a:bodyPr/>
        <a:lstStyle/>
        <a:p>
          <a:endParaRPr lang="en-GB"/>
        </a:p>
      </dgm:t>
    </dgm:pt>
    <dgm:pt modelId="{658E17A6-CA1B-40C6-B9BE-E512C4B68B1C}" type="pres">
      <dgm:prSet presAssocID="{DC1F40D2-729F-4414-B175-75F16B417E74}" presName="connTx" presStyleLbl="parChTrans1D2" presStyleIdx="5" presStyleCnt="10"/>
      <dgm:spPr/>
      <dgm:t>
        <a:bodyPr/>
        <a:lstStyle/>
        <a:p>
          <a:endParaRPr lang="en-GB"/>
        </a:p>
      </dgm:t>
    </dgm:pt>
    <dgm:pt modelId="{33B38AC5-B4DE-415B-85A6-CE66529FD7DC}" type="pres">
      <dgm:prSet presAssocID="{48472BB0-4FD9-493C-BF36-998632ABFC2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EF5C84-E8AE-4A89-A12C-7C1878AE8B1B}" type="pres">
      <dgm:prSet presAssocID="{CC6E9E05-AB8F-42ED-A3F0-F07A47D162AD}" presName="Name9" presStyleLbl="parChTrans1D2" presStyleIdx="6" presStyleCnt="10"/>
      <dgm:spPr/>
      <dgm:t>
        <a:bodyPr/>
        <a:lstStyle/>
        <a:p>
          <a:endParaRPr lang="en-GB"/>
        </a:p>
      </dgm:t>
    </dgm:pt>
    <dgm:pt modelId="{835F84D3-A84F-403C-A8DD-406E8AC6CF22}" type="pres">
      <dgm:prSet presAssocID="{CC6E9E05-AB8F-42ED-A3F0-F07A47D162AD}" presName="connTx" presStyleLbl="parChTrans1D2" presStyleIdx="6" presStyleCnt="10"/>
      <dgm:spPr/>
      <dgm:t>
        <a:bodyPr/>
        <a:lstStyle/>
        <a:p>
          <a:endParaRPr lang="en-GB"/>
        </a:p>
      </dgm:t>
    </dgm:pt>
    <dgm:pt modelId="{D4526CC1-5EEF-45CE-8189-07ABF8E6ECBC}" type="pres">
      <dgm:prSet presAssocID="{B9171449-69E8-4ADF-B725-B3E7D3F66CE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8401D0-F4EC-45D3-BEFD-E65F34769F18}" type="pres">
      <dgm:prSet presAssocID="{603DCACD-C13B-42AE-801C-891F504F15FE}" presName="Name9" presStyleLbl="parChTrans1D2" presStyleIdx="7" presStyleCnt="10"/>
      <dgm:spPr/>
      <dgm:t>
        <a:bodyPr/>
        <a:lstStyle/>
        <a:p>
          <a:endParaRPr lang="en-GB"/>
        </a:p>
      </dgm:t>
    </dgm:pt>
    <dgm:pt modelId="{30A367EA-7056-4114-854C-3AE07E537C19}" type="pres">
      <dgm:prSet presAssocID="{603DCACD-C13B-42AE-801C-891F504F15FE}" presName="connTx" presStyleLbl="parChTrans1D2" presStyleIdx="7" presStyleCnt="10"/>
      <dgm:spPr/>
      <dgm:t>
        <a:bodyPr/>
        <a:lstStyle/>
        <a:p>
          <a:endParaRPr lang="en-GB"/>
        </a:p>
      </dgm:t>
    </dgm:pt>
    <dgm:pt modelId="{B1331E3D-44B5-4677-B98C-787E7AA52E2A}" type="pres">
      <dgm:prSet presAssocID="{B2FFBF9C-2D19-4AE6-B506-F9B86865BDD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0E2DC9-6BE4-499E-81D7-A6A9FA4058A6}" type="pres">
      <dgm:prSet presAssocID="{5BFD833E-92C5-41F9-9918-14DEC6BE1143}" presName="Name9" presStyleLbl="parChTrans1D2" presStyleIdx="8" presStyleCnt="10"/>
      <dgm:spPr/>
      <dgm:t>
        <a:bodyPr/>
        <a:lstStyle/>
        <a:p>
          <a:endParaRPr lang="en-GB"/>
        </a:p>
      </dgm:t>
    </dgm:pt>
    <dgm:pt modelId="{606D2DEB-21C5-4BAE-844E-725149CD8DA7}" type="pres">
      <dgm:prSet presAssocID="{5BFD833E-92C5-41F9-9918-14DEC6BE1143}" presName="connTx" presStyleLbl="parChTrans1D2" presStyleIdx="8" presStyleCnt="10"/>
      <dgm:spPr/>
      <dgm:t>
        <a:bodyPr/>
        <a:lstStyle/>
        <a:p>
          <a:endParaRPr lang="en-GB"/>
        </a:p>
      </dgm:t>
    </dgm:pt>
    <dgm:pt modelId="{13BF7CB8-CE2E-4CFC-895D-9F890745BB29}" type="pres">
      <dgm:prSet presAssocID="{09ABBEDB-25A8-408D-B8E8-7295FFEDF4D3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8B8058-B5C4-4C34-B93E-4EA01CB45918}" type="pres">
      <dgm:prSet presAssocID="{AE06DA08-6AD8-4638-AEAC-F8BC1268F176}" presName="Name9" presStyleLbl="parChTrans1D2" presStyleIdx="9" presStyleCnt="10"/>
      <dgm:spPr/>
      <dgm:t>
        <a:bodyPr/>
        <a:lstStyle/>
        <a:p>
          <a:endParaRPr lang="en-GB"/>
        </a:p>
      </dgm:t>
    </dgm:pt>
    <dgm:pt modelId="{A1E1C24B-BEC1-44CE-BF3E-DF5A868F0963}" type="pres">
      <dgm:prSet presAssocID="{AE06DA08-6AD8-4638-AEAC-F8BC1268F176}" presName="connTx" presStyleLbl="parChTrans1D2" presStyleIdx="9" presStyleCnt="10"/>
      <dgm:spPr/>
      <dgm:t>
        <a:bodyPr/>
        <a:lstStyle/>
        <a:p>
          <a:endParaRPr lang="en-GB"/>
        </a:p>
      </dgm:t>
    </dgm:pt>
    <dgm:pt modelId="{6E164858-4ECC-4258-B4DB-26DEC322731F}" type="pres">
      <dgm:prSet presAssocID="{8FF7D0E9-F05E-44E2-A457-FEC9E26F27D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4FDB60-3BCF-4D3F-8FBE-A7360F8F5ECA}" type="presOf" srcId="{5BFD833E-92C5-41F9-9918-14DEC6BE1143}" destId="{606D2DEB-21C5-4BAE-844E-725149CD8DA7}" srcOrd="1" destOrd="0" presId="urn:microsoft.com/office/officeart/2005/8/layout/radial1"/>
    <dgm:cxn modelId="{CABE0BF9-2D87-41CB-8762-D39DADBBEC25}" srcId="{AC585E5E-E80E-42EE-8250-23B7F312C922}" destId="{8FF7D0E9-F05E-44E2-A457-FEC9E26F27D5}" srcOrd="9" destOrd="0" parTransId="{AE06DA08-6AD8-4638-AEAC-F8BC1268F176}" sibTransId="{8F79C2DD-BD00-41D3-8305-C6338990DEE5}"/>
    <dgm:cxn modelId="{F1F37A69-68DD-4E0A-805D-0C75F549B052}" type="presOf" srcId="{CC6E9E05-AB8F-42ED-A3F0-F07A47D162AD}" destId="{835F84D3-A84F-403C-A8DD-406E8AC6CF22}" srcOrd="1" destOrd="0" presId="urn:microsoft.com/office/officeart/2005/8/layout/radial1"/>
    <dgm:cxn modelId="{5BD2F81B-E797-4335-AA70-9142E5ADBFBE}" type="presOf" srcId="{CC6E9E05-AB8F-42ED-A3F0-F07A47D162AD}" destId="{34EF5C84-E8AE-4A89-A12C-7C1878AE8B1B}" srcOrd="0" destOrd="0" presId="urn:microsoft.com/office/officeart/2005/8/layout/radial1"/>
    <dgm:cxn modelId="{B6D15661-6E60-4C80-8933-722EAB57E02F}" type="presOf" srcId="{48472BB0-4FD9-493C-BF36-998632ABFC23}" destId="{33B38AC5-B4DE-415B-85A6-CE66529FD7DC}" srcOrd="0" destOrd="0" presId="urn:microsoft.com/office/officeart/2005/8/layout/radial1"/>
    <dgm:cxn modelId="{10428518-9FD5-46D9-84A4-7175D38E760B}" type="presOf" srcId="{FC28BBD4-DF7E-4D0A-884A-053B202849B5}" destId="{530EEBB9-D0FF-4829-8C59-9FBA80435355}" srcOrd="0" destOrd="0" presId="urn:microsoft.com/office/officeart/2005/8/layout/radial1"/>
    <dgm:cxn modelId="{37D7B0CD-F9F3-4B24-B7C9-4807DF871CC3}" type="presOf" srcId="{AE06DA08-6AD8-4638-AEAC-F8BC1268F176}" destId="{1E8B8058-B5C4-4C34-B93E-4EA01CB45918}" srcOrd="0" destOrd="0" presId="urn:microsoft.com/office/officeart/2005/8/layout/radial1"/>
    <dgm:cxn modelId="{1196D5B1-DCD9-40AF-83EC-F9EAE49D3560}" srcId="{AC585E5E-E80E-42EE-8250-23B7F312C922}" destId="{E6968F01-244B-43DB-81A1-EC75F59F381D}" srcOrd="2" destOrd="0" parTransId="{250E1414-16AF-4075-A45D-88A031DB0301}" sibTransId="{1EA6D671-E809-4D86-91FA-7CA2476A47A4}"/>
    <dgm:cxn modelId="{0487A6BB-16A1-4CE1-8D0F-46FABF49C5C9}" srcId="{13089D9A-82FE-48C8-9C8E-06435277E830}" destId="{AC585E5E-E80E-42EE-8250-23B7F312C922}" srcOrd="0" destOrd="0" parTransId="{A7F12805-7447-4006-8E29-5A0D91E4D970}" sibTransId="{E4E8F9A2-6734-44E3-8835-97B9E0BFDFED}"/>
    <dgm:cxn modelId="{A56B2415-178B-41C5-A3B9-522D1D1A9C93}" type="presOf" srcId="{AC585E5E-E80E-42EE-8250-23B7F312C922}" destId="{BB54207F-1A31-4B39-90DF-7D4FE73D0931}" srcOrd="0" destOrd="0" presId="urn:microsoft.com/office/officeart/2005/8/layout/radial1"/>
    <dgm:cxn modelId="{DF3AD0B3-0C75-4DED-9211-FC29201857BE}" type="presOf" srcId="{E590A128-8595-422F-BA0D-172448764E37}" destId="{6C6CA743-E41F-4B90-B2FA-6A958D1AF28B}" srcOrd="0" destOrd="0" presId="urn:microsoft.com/office/officeart/2005/8/layout/radial1"/>
    <dgm:cxn modelId="{3A482849-7CBA-4F50-8FC6-A5614F507A67}" type="presOf" srcId="{147CCCF8-B006-4D26-A637-B136D7D28532}" destId="{F265F6EB-F6F1-4131-9928-96BE4FD3B24C}" srcOrd="1" destOrd="0" presId="urn:microsoft.com/office/officeart/2005/8/layout/radial1"/>
    <dgm:cxn modelId="{C7790FB8-8D6C-4214-9593-C5A9A9CAD224}" srcId="{AC585E5E-E80E-42EE-8250-23B7F312C922}" destId="{E590A128-8595-422F-BA0D-172448764E37}" srcOrd="4" destOrd="0" parTransId="{147CCCF8-B006-4D26-A637-B136D7D28532}" sibTransId="{5EA516D4-8878-446C-9876-1017FD622452}"/>
    <dgm:cxn modelId="{C60C31BE-7273-4101-AB5F-91CEB701B93D}" srcId="{AC585E5E-E80E-42EE-8250-23B7F312C922}" destId="{F9820AAB-4638-4CAB-8FDE-3F0570B3B143}" srcOrd="1" destOrd="0" parTransId="{3159A532-C312-41D7-B1AC-CC7C8E296755}" sibTransId="{9613DE12-CCC7-4C3D-A17F-49C4FAB5DD60}"/>
    <dgm:cxn modelId="{7022B7C9-C835-4831-B667-4F868A5FE04E}" type="presOf" srcId="{250E1414-16AF-4075-A45D-88A031DB0301}" destId="{73F0ED1B-45EA-4CB5-972F-0FF5DD316DFC}" srcOrd="1" destOrd="0" presId="urn:microsoft.com/office/officeart/2005/8/layout/radial1"/>
    <dgm:cxn modelId="{3E7D7792-A4EA-49EB-AE07-D78D7049FF83}" type="presOf" srcId="{DC1F40D2-729F-4414-B175-75F16B417E74}" destId="{C0BBFE39-4EAD-459D-9784-AD6070AD8B86}" srcOrd="0" destOrd="0" presId="urn:microsoft.com/office/officeart/2005/8/layout/radial1"/>
    <dgm:cxn modelId="{11FBAC60-16F6-4404-8ECF-EDE920D08881}" type="presOf" srcId="{F9820AAB-4638-4CAB-8FDE-3F0570B3B143}" destId="{6011650B-E54D-44F0-B9AD-9C5301FD57CC}" srcOrd="0" destOrd="0" presId="urn:microsoft.com/office/officeart/2005/8/layout/radial1"/>
    <dgm:cxn modelId="{0E951210-1628-4EE9-8E6C-CD7DA2BF640E}" type="presOf" srcId="{250E1414-16AF-4075-A45D-88A031DB0301}" destId="{E811B4F5-E8E4-43AD-8EC1-E0334CF1CF65}" srcOrd="0" destOrd="0" presId="urn:microsoft.com/office/officeart/2005/8/layout/radial1"/>
    <dgm:cxn modelId="{77D1777E-6020-4F26-BF9D-37D379B86366}" srcId="{AC585E5E-E80E-42EE-8250-23B7F312C922}" destId="{170C79A4-D4B5-441E-A02B-DFB05B81FFB6}" srcOrd="0" destOrd="0" parTransId="{FC28BBD4-DF7E-4D0A-884A-053B202849B5}" sibTransId="{B367DEFA-F644-4615-9D0A-1146ABCC2D6D}"/>
    <dgm:cxn modelId="{B757DF95-23A1-4BE6-9BCD-C85F06E041C1}" type="presOf" srcId="{3159A532-C312-41D7-B1AC-CC7C8E296755}" destId="{AA2F9947-3348-42F1-AE22-31FCC03EE6F0}" srcOrd="1" destOrd="0" presId="urn:microsoft.com/office/officeart/2005/8/layout/radial1"/>
    <dgm:cxn modelId="{6FB998F7-4FD5-4049-B12C-57D33122E885}" srcId="{AC585E5E-E80E-42EE-8250-23B7F312C922}" destId="{B9171449-69E8-4ADF-B725-B3E7D3F66CE0}" srcOrd="6" destOrd="0" parTransId="{CC6E9E05-AB8F-42ED-A3F0-F07A47D162AD}" sibTransId="{361B8D08-EE26-49A8-BDA9-44F73248845B}"/>
    <dgm:cxn modelId="{E04CE756-65BE-4F67-B7D8-E765CE4A5B9E}" type="presOf" srcId="{B9171449-69E8-4ADF-B725-B3E7D3F66CE0}" destId="{D4526CC1-5EEF-45CE-8189-07ABF8E6ECBC}" srcOrd="0" destOrd="0" presId="urn:microsoft.com/office/officeart/2005/8/layout/radial1"/>
    <dgm:cxn modelId="{3DF9408D-29DE-4488-BA86-9CDCE17214BB}" type="presOf" srcId="{3159A532-C312-41D7-B1AC-CC7C8E296755}" destId="{C90C39E6-77BF-4A1E-8F39-4906F11D1587}" srcOrd="0" destOrd="0" presId="urn:microsoft.com/office/officeart/2005/8/layout/radial1"/>
    <dgm:cxn modelId="{A2CFBF29-250A-4113-82E4-8602895625AE}" srcId="{AC585E5E-E80E-42EE-8250-23B7F312C922}" destId="{09ABBEDB-25A8-408D-B8E8-7295FFEDF4D3}" srcOrd="8" destOrd="0" parTransId="{5BFD833E-92C5-41F9-9918-14DEC6BE1143}" sibTransId="{68260B66-6F11-4C79-99D4-1E47CB0798A8}"/>
    <dgm:cxn modelId="{D8811CE3-233B-408A-A1B3-D77144072038}" type="presOf" srcId="{258982F9-2B99-447F-BBA5-D0597A5413D5}" destId="{608FC846-3E6F-4236-ADD6-C97D61D69248}" srcOrd="0" destOrd="0" presId="urn:microsoft.com/office/officeart/2005/8/layout/radial1"/>
    <dgm:cxn modelId="{59BBCAC8-21F2-46B1-A0F4-54DB19DDA7AB}" type="presOf" srcId="{09ABBEDB-25A8-408D-B8E8-7295FFEDF4D3}" destId="{13BF7CB8-CE2E-4CFC-895D-9F890745BB29}" srcOrd="0" destOrd="0" presId="urn:microsoft.com/office/officeart/2005/8/layout/radial1"/>
    <dgm:cxn modelId="{3B9A4B0B-B316-4ABE-B7DA-F34144A76D04}" type="presOf" srcId="{13089D9A-82FE-48C8-9C8E-06435277E830}" destId="{4FBAC9DB-C4C2-4839-8684-3EFD634B072F}" srcOrd="0" destOrd="0" presId="urn:microsoft.com/office/officeart/2005/8/layout/radial1"/>
    <dgm:cxn modelId="{66A4D741-D8BE-4723-B6B0-57E951E8375D}" srcId="{AC585E5E-E80E-42EE-8250-23B7F312C922}" destId="{B2FFBF9C-2D19-4AE6-B506-F9B86865BDD5}" srcOrd="7" destOrd="0" parTransId="{603DCACD-C13B-42AE-801C-891F504F15FE}" sibTransId="{00E6A21E-8CB4-45ED-8585-6301008B8365}"/>
    <dgm:cxn modelId="{149BCDAF-FB11-42FF-B9E0-C4B21C64E302}" type="presOf" srcId="{8FF7D0E9-F05E-44E2-A457-FEC9E26F27D5}" destId="{6E164858-4ECC-4258-B4DB-26DEC322731F}" srcOrd="0" destOrd="0" presId="urn:microsoft.com/office/officeart/2005/8/layout/radial1"/>
    <dgm:cxn modelId="{88BCC49C-A41D-4DAE-BEB1-5FC8740ED569}" type="presOf" srcId="{E6968F01-244B-43DB-81A1-EC75F59F381D}" destId="{B1815AA1-0386-4955-931A-263EEA659BEF}" srcOrd="0" destOrd="0" presId="urn:microsoft.com/office/officeart/2005/8/layout/radial1"/>
    <dgm:cxn modelId="{DB6569FB-BA4A-4816-8ACE-CA5EA0FE88E1}" srcId="{AC585E5E-E80E-42EE-8250-23B7F312C922}" destId="{7BEF8F23-DD6A-4E4E-B7BC-C9F2F10C6843}" srcOrd="3" destOrd="0" parTransId="{258982F9-2B99-447F-BBA5-D0597A5413D5}" sibTransId="{54B98DD2-CFF1-4C36-B31D-58D8D9F85D45}"/>
    <dgm:cxn modelId="{12E03B1E-A135-4DE9-A714-FD93FD443081}" type="presOf" srcId="{7BEF8F23-DD6A-4E4E-B7BC-C9F2F10C6843}" destId="{17807811-8C19-4A1C-BFD7-ECE95B5E851D}" srcOrd="0" destOrd="0" presId="urn:microsoft.com/office/officeart/2005/8/layout/radial1"/>
    <dgm:cxn modelId="{835396B2-1D6A-43E0-B561-4AE9A6CB3071}" type="presOf" srcId="{603DCACD-C13B-42AE-801C-891F504F15FE}" destId="{30A367EA-7056-4114-854C-3AE07E537C19}" srcOrd="1" destOrd="0" presId="urn:microsoft.com/office/officeart/2005/8/layout/radial1"/>
    <dgm:cxn modelId="{2E1C8F76-566D-4B16-BA68-E9AD4CED12BB}" srcId="{AC585E5E-E80E-42EE-8250-23B7F312C922}" destId="{48472BB0-4FD9-493C-BF36-998632ABFC23}" srcOrd="5" destOrd="0" parTransId="{DC1F40D2-729F-4414-B175-75F16B417E74}" sibTransId="{5D0945BC-A34C-4D8E-938C-AE0729B932D2}"/>
    <dgm:cxn modelId="{5FB28E9B-9393-4448-99BF-52CC86785622}" type="presOf" srcId="{603DCACD-C13B-42AE-801C-891F504F15FE}" destId="{D98401D0-F4EC-45D3-BEFD-E65F34769F18}" srcOrd="0" destOrd="0" presId="urn:microsoft.com/office/officeart/2005/8/layout/radial1"/>
    <dgm:cxn modelId="{44398A66-A88F-4C10-8C92-3C193F775BD5}" type="presOf" srcId="{170C79A4-D4B5-441E-A02B-DFB05B81FFB6}" destId="{5B064C70-7862-4005-9D8C-FE644B5C6D12}" srcOrd="0" destOrd="0" presId="urn:microsoft.com/office/officeart/2005/8/layout/radial1"/>
    <dgm:cxn modelId="{B39C473B-F40C-44BE-93BE-3DDF08C484A4}" type="presOf" srcId="{147CCCF8-B006-4D26-A637-B136D7D28532}" destId="{077A468D-92DD-43D7-8813-5A331DBE9207}" srcOrd="0" destOrd="0" presId="urn:microsoft.com/office/officeart/2005/8/layout/radial1"/>
    <dgm:cxn modelId="{09C38DDA-372B-4801-A5A4-7C807627BB9F}" type="presOf" srcId="{FC28BBD4-DF7E-4D0A-884A-053B202849B5}" destId="{54BB2766-6B0B-42EE-8D61-A040AECFBF8D}" srcOrd="1" destOrd="0" presId="urn:microsoft.com/office/officeart/2005/8/layout/radial1"/>
    <dgm:cxn modelId="{D0ACFC58-2A4D-4725-BB77-12030316FC23}" type="presOf" srcId="{5BFD833E-92C5-41F9-9918-14DEC6BE1143}" destId="{8D0E2DC9-6BE4-499E-81D7-A6A9FA4058A6}" srcOrd="0" destOrd="0" presId="urn:microsoft.com/office/officeart/2005/8/layout/radial1"/>
    <dgm:cxn modelId="{EABCDE14-73F8-41CE-85EC-1C0812F5EE27}" type="presOf" srcId="{AE06DA08-6AD8-4638-AEAC-F8BC1268F176}" destId="{A1E1C24B-BEC1-44CE-BF3E-DF5A868F0963}" srcOrd="1" destOrd="0" presId="urn:microsoft.com/office/officeart/2005/8/layout/radial1"/>
    <dgm:cxn modelId="{25382069-3E50-4CDD-8E94-7FB59555D1CD}" type="presOf" srcId="{258982F9-2B99-447F-BBA5-D0597A5413D5}" destId="{5AC1501D-76B0-45F0-94E2-B17DEA722AD1}" srcOrd="1" destOrd="0" presId="urn:microsoft.com/office/officeart/2005/8/layout/radial1"/>
    <dgm:cxn modelId="{85D779F7-9FCA-481F-96A2-3537F284A10A}" type="presOf" srcId="{B2FFBF9C-2D19-4AE6-B506-F9B86865BDD5}" destId="{B1331E3D-44B5-4677-B98C-787E7AA52E2A}" srcOrd="0" destOrd="0" presId="urn:microsoft.com/office/officeart/2005/8/layout/radial1"/>
    <dgm:cxn modelId="{65831AAA-22D1-4B91-AFCE-B67313DD6354}" type="presOf" srcId="{DC1F40D2-729F-4414-B175-75F16B417E74}" destId="{658E17A6-CA1B-40C6-B9BE-E512C4B68B1C}" srcOrd="1" destOrd="0" presId="urn:microsoft.com/office/officeart/2005/8/layout/radial1"/>
    <dgm:cxn modelId="{4877958F-E74E-475E-8A25-4DB16E86D78B}" type="presParOf" srcId="{4FBAC9DB-C4C2-4839-8684-3EFD634B072F}" destId="{BB54207F-1A31-4B39-90DF-7D4FE73D0931}" srcOrd="0" destOrd="0" presId="urn:microsoft.com/office/officeart/2005/8/layout/radial1"/>
    <dgm:cxn modelId="{1D5BC7F8-76FB-486F-823F-8D221B16DAE5}" type="presParOf" srcId="{4FBAC9DB-C4C2-4839-8684-3EFD634B072F}" destId="{530EEBB9-D0FF-4829-8C59-9FBA80435355}" srcOrd="1" destOrd="0" presId="urn:microsoft.com/office/officeart/2005/8/layout/radial1"/>
    <dgm:cxn modelId="{C78120A8-186D-4B3C-81CC-3F85FB7DD3B5}" type="presParOf" srcId="{530EEBB9-D0FF-4829-8C59-9FBA80435355}" destId="{54BB2766-6B0B-42EE-8D61-A040AECFBF8D}" srcOrd="0" destOrd="0" presId="urn:microsoft.com/office/officeart/2005/8/layout/radial1"/>
    <dgm:cxn modelId="{316778CF-2C38-4FCE-BB79-38FFCAB39E9D}" type="presParOf" srcId="{4FBAC9DB-C4C2-4839-8684-3EFD634B072F}" destId="{5B064C70-7862-4005-9D8C-FE644B5C6D12}" srcOrd="2" destOrd="0" presId="urn:microsoft.com/office/officeart/2005/8/layout/radial1"/>
    <dgm:cxn modelId="{28C70C4F-ACF5-42C1-AF26-6C14C2D8E5B2}" type="presParOf" srcId="{4FBAC9DB-C4C2-4839-8684-3EFD634B072F}" destId="{C90C39E6-77BF-4A1E-8F39-4906F11D1587}" srcOrd="3" destOrd="0" presId="urn:microsoft.com/office/officeart/2005/8/layout/radial1"/>
    <dgm:cxn modelId="{F98BDD9C-E8AC-4A45-BC32-9F415530783A}" type="presParOf" srcId="{C90C39E6-77BF-4A1E-8F39-4906F11D1587}" destId="{AA2F9947-3348-42F1-AE22-31FCC03EE6F0}" srcOrd="0" destOrd="0" presId="urn:microsoft.com/office/officeart/2005/8/layout/radial1"/>
    <dgm:cxn modelId="{8EA10925-8AAD-44B8-8194-B921B7F0B2E6}" type="presParOf" srcId="{4FBAC9DB-C4C2-4839-8684-3EFD634B072F}" destId="{6011650B-E54D-44F0-B9AD-9C5301FD57CC}" srcOrd="4" destOrd="0" presId="urn:microsoft.com/office/officeart/2005/8/layout/radial1"/>
    <dgm:cxn modelId="{01A09FDE-0F35-419A-9D3F-4A5A4FC5F57F}" type="presParOf" srcId="{4FBAC9DB-C4C2-4839-8684-3EFD634B072F}" destId="{E811B4F5-E8E4-43AD-8EC1-E0334CF1CF65}" srcOrd="5" destOrd="0" presId="urn:microsoft.com/office/officeart/2005/8/layout/radial1"/>
    <dgm:cxn modelId="{7507A73D-9158-477E-8722-EE39AD05A52F}" type="presParOf" srcId="{E811B4F5-E8E4-43AD-8EC1-E0334CF1CF65}" destId="{73F0ED1B-45EA-4CB5-972F-0FF5DD316DFC}" srcOrd="0" destOrd="0" presId="urn:microsoft.com/office/officeart/2005/8/layout/radial1"/>
    <dgm:cxn modelId="{35342144-F73D-4DE6-890B-3DD90C36D2EA}" type="presParOf" srcId="{4FBAC9DB-C4C2-4839-8684-3EFD634B072F}" destId="{B1815AA1-0386-4955-931A-263EEA659BEF}" srcOrd="6" destOrd="0" presId="urn:microsoft.com/office/officeart/2005/8/layout/radial1"/>
    <dgm:cxn modelId="{B66FD8C8-2788-4C7F-8C51-A2BB4FB2AF71}" type="presParOf" srcId="{4FBAC9DB-C4C2-4839-8684-3EFD634B072F}" destId="{608FC846-3E6F-4236-ADD6-C97D61D69248}" srcOrd="7" destOrd="0" presId="urn:microsoft.com/office/officeart/2005/8/layout/radial1"/>
    <dgm:cxn modelId="{EF4A4EE2-D33C-4AD2-AED5-E4F04C0A2086}" type="presParOf" srcId="{608FC846-3E6F-4236-ADD6-C97D61D69248}" destId="{5AC1501D-76B0-45F0-94E2-B17DEA722AD1}" srcOrd="0" destOrd="0" presId="urn:microsoft.com/office/officeart/2005/8/layout/radial1"/>
    <dgm:cxn modelId="{BC148F8C-3C0F-456C-9B3F-8AF414A39E07}" type="presParOf" srcId="{4FBAC9DB-C4C2-4839-8684-3EFD634B072F}" destId="{17807811-8C19-4A1C-BFD7-ECE95B5E851D}" srcOrd="8" destOrd="0" presId="urn:microsoft.com/office/officeart/2005/8/layout/radial1"/>
    <dgm:cxn modelId="{183C0CC6-12E0-4A8D-B19C-97CABCB042D7}" type="presParOf" srcId="{4FBAC9DB-C4C2-4839-8684-3EFD634B072F}" destId="{077A468D-92DD-43D7-8813-5A331DBE9207}" srcOrd="9" destOrd="0" presId="urn:microsoft.com/office/officeart/2005/8/layout/radial1"/>
    <dgm:cxn modelId="{D1025125-5224-4BDC-B825-11B7D7766673}" type="presParOf" srcId="{077A468D-92DD-43D7-8813-5A331DBE9207}" destId="{F265F6EB-F6F1-4131-9928-96BE4FD3B24C}" srcOrd="0" destOrd="0" presId="urn:microsoft.com/office/officeart/2005/8/layout/radial1"/>
    <dgm:cxn modelId="{B0862C67-A140-4917-AFE5-537F90A0DF06}" type="presParOf" srcId="{4FBAC9DB-C4C2-4839-8684-3EFD634B072F}" destId="{6C6CA743-E41F-4B90-B2FA-6A958D1AF28B}" srcOrd="10" destOrd="0" presId="urn:microsoft.com/office/officeart/2005/8/layout/radial1"/>
    <dgm:cxn modelId="{E2B83C0B-B741-496D-B70C-DB992442F1C8}" type="presParOf" srcId="{4FBAC9DB-C4C2-4839-8684-3EFD634B072F}" destId="{C0BBFE39-4EAD-459D-9784-AD6070AD8B86}" srcOrd="11" destOrd="0" presId="urn:microsoft.com/office/officeart/2005/8/layout/radial1"/>
    <dgm:cxn modelId="{02B29C5C-075A-48C7-9B12-05DD3441198F}" type="presParOf" srcId="{C0BBFE39-4EAD-459D-9784-AD6070AD8B86}" destId="{658E17A6-CA1B-40C6-B9BE-E512C4B68B1C}" srcOrd="0" destOrd="0" presId="urn:microsoft.com/office/officeart/2005/8/layout/radial1"/>
    <dgm:cxn modelId="{67753C8B-F96E-4355-9661-1B143D9379E4}" type="presParOf" srcId="{4FBAC9DB-C4C2-4839-8684-3EFD634B072F}" destId="{33B38AC5-B4DE-415B-85A6-CE66529FD7DC}" srcOrd="12" destOrd="0" presId="urn:microsoft.com/office/officeart/2005/8/layout/radial1"/>
    <dgm:cxn modelId="{98E12088-881F-499A-80B6-21AA779440C9}" type="presParOf" srcId="{4FBAC9DB-C4C2-4839-8684-3EFD634B072F}" destId="{34EF5C84-E8AE-4A89-A12C-7C1878AE8B1B}" srcOrd="13" destOrd="0" presId="urn:microsoft.com/office/officeart/2005/8/layout/radial1"/>
    <dgm:cxn modelId="{62D3CF83-ADB4-49AC-BB7C-5B9511393416}" type="presParOf" srcId="{34EF5C84-E8AE-4A89-A12C-7C1878AE8B1B}" destId="{835F84D3-A84F-403C-A8DD-406E8AC6CF22}" srcOrd="0" destOrd="0" presId="urn:microsoft.com/office/officeart/2005/8/layout/radial1"/>
    <dgm:cxn modelId="{8FABB2BE-F961-4A7A-A157-ED242ECE5756}" type="presParOf" srcId="{4FBAC9DB-C4C2-4839-8684-3EFD634B072F}" destId="{D4526CC1-5EEF-45CE-8189-07ABF8E6ECBC}" srcOrd="14" destOrd="0" presId="urn:microsoft.com/office/officeart/2005/8/layout/radial1"/>
    <dgm:cxn modelId="{FEC4355A-8B10-4429-A4D7-A9E66F79770D}" type="presParOf" srcId="{4FBAC9DB-C4C2-4839-8684-3EFD634B072F}" destId="{D98401D0-F4EC-45D3-BEFD-E65F34769F18}" srcOrd="15" destOrd="0" presId="urn:microsoft.com/office/officeart/2005/8/layout/radial1"/>
    <dgm:cxn modelId="{0FBFA045-6927-461E-A53C-11782E23D464}" type="presParOf" srcId="{D98401D0-F4EC-45D3-BEFD-E65F34769F18}" destId="{30A367EA-7056-4114-854C-3AE07E537C19}" srcOrd="0" destOrd="0" presId="urn:microsoft.com/office/officeart/2005/8/layout/radial1"/>
    <dgm:cxn modelId="{06826C25-8EFD-4ABC-A437-32ECCAFBB4C4}" type="presParOf" srcId="{4FBAC9DB-C4C2-4839-8684-3EFD634B072F}" destId="{B1331E3D-44B5-4677-B98C-787E7AA52E2A}" srcOrd="16" destOrd="0" presId="urn:microsoft.com/office/officeart/2005/8/layout/radial1"/>
    <dgm:cxn modelId="{578E0D92-9B23-4DFA-8176-1E42830E7D96}" type="presParOf" srcId="{4FBAC9DB-C4C2-4839-8684-3EFD634B072F}" destId="{8D0E2DC9-6BE4-499E-81D7-A6A9FA4058A6}" srcOrd="17" destOrd="0" presId="urn:microsoft.com/office/officeart/2005/8/layout/radial1"/>
    <dgm:cxn modelId="{B384DFA5-ED52-4939-A4B5-F6371CD2A229}" type="presParOf" srcId="{8D0E2DC9-6BE4-499E-81D7-A6A9FA4058A6}" destId="{606D2DEB-21C5-4BAE-844E-725149CD8DA7}" srcOrd="0" destOrd="0" presId="urn:microsoft.com/office/officeart/2005/8/layout/radial1"/>
    <dgm:cxn modelId="{A9FD97D8-1CC9-4699-8ABE-EFC3D100D01F}" type="presParOf" srcId="{4FBAC9DB-C4C2-4839-8684-3EFD634B072F}" destId="{13BF7CB8-CE2E-4CFC-895D-9F890745BB29}" srcOrd="18" destOrd="0" presId="urn:microsoft.com/office/officeart/2005/8/layout/radial1"/>
    <dgm:cxn modelId="{DB6123B8-5C21-4584-B6B4-AC563739DF86}" type="presParOf" srcId="{4FBAC9DB-C4C2-4839-8684-3EFD634B072F}" destId="{1E8B8058-B5C4-4C34-B93E-4EA01CB45918}" srcOrd="19" destOrd="0" presId="urn:microsoft.com/office/officeart/2005/8/layout/radial1"/>
    <dgm:cxn modelId="{41EDFF6A-054E-45B1-B80E-6FEF3E9D9F0B}" type="presParOf" srcId="{1E8B8058-B5C4-4C34-B93E-4EA01CB45918}" destId="{A1E1C24B-BEC1-44CE-BF3E-DF5A868F0963}" srcOrd="0" destOrd="0" presId="urn:microsoft.com/office/officeart/2005/8/layout/radial1"/>
    <dgm:cxn modelId="{6BE8D458-DA6C-4CBF-A10C-A1BE8DBD1CDF}" type="presParOf" srcId="{4FBAC9DB-C4C2-4839-8684-3EFD634B072F}" destId="{6E164858-4ECC-4258-B4DB-26DEC322731F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4207F-1A31-4B39-90DF-7D4FE73D0931}">
      <dsp:nvSpPr>
        <dsp:cNvPr id="0" name=""/>
        <dsp:cNvSpPr/>
      </dsp:nvSpPr>
      <dsp:spPr>
        <a:xfrm>
          <a:off x="3060518" y="1836382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Banks</a:t>
          </a:r>
        </a:p>
      </dsp:txBody>
      <dsp:txXfrm>
        <a:off x="3187010" y="1962874"/>
        <a:ext cx="610754" cy="610754"/>
      </dsp:txXfrm>
    </dsp:sp>
    <dsp:sp modelId="{530EEBB9-D0FF-4829-8C59-9FBA80435355}">
      <dsp:nvSpPr>
        <dsp:cNvPr id="0" name=""/>
        <dsp:cNvSpPr/>
      </dsp:nvSpPr>
      <dsp:spPr>
        <a:xfrm rot="16200000">
          <a:off x="3014911" y="1347776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68514" y="1335032"/>
        <a:ext cx="47747" cy="47747"/>
      </dsp:txXfrm>
    </dsp:sp>
    <dsp:sp modelId="{5B064C70-7862-4005-9D8C-FE644B5C6D12}">
      <dsp:nvSpPr>
        <dsp:cNvPr id="0" name=""/>
        <dsp:cNvSpPr/>
      </dsp:nvSpPr>
      <dsp:spPr>
        <a:xfrm>
          <a:off x="3060518" y="17691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Cheques</a:t>
          </a:r>
        </a:p>
      </dsp:txBody>
      <dsp:txXfrm>
        <a:off x="3187010" y="144183"/>
        <a:ext cx="610754" cy="610754"/>
      </dsp:txXfrm>
    </dsp:sp>
    <dsp:sp modelId="{C90C39E6-77BF-4A1E-8F39-4906F11D1587}">
      <dsp:nvSpPr>
        <dsp:cNvPr id="0" name=""/>
        <dsp:cNvSpPr/>
      </dsp:nvSpPr>
      <dsp:spPr>
        <a:xfrm rot="18360000">
          <a:off x="3549411" y="1521446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03014" y="1508701"/>
        <a:ext cx="47747" cy="47747"/>
      </dsp:txXfrm>
    </dsp:sp>
    <dsp:sp modelId="{6011650B-E54D-44F0-B9AD-9C5301FD57CC}">
      <dsp:nvSpPr>
        <dsp:cNvPr id="0" name=""/>
        <dsp:cNvSpPr/>
      </dsp:nvSpPr>
      <dsp:spPr>
        <a:xfrm>
          <a:off x="4129519" y="365030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BACS</a:t>
          </a:r>
        </a:p>
      </dsp:txBody>
      <dsp:txXfrm>
        <a:off x="4256011" y="491522"/>
        <a:ext cx="610754" cy="610754"/>
      </dsp:txXfrm>
    </dsp:sp>
    <dsp:sp modelId="{E811B4F5-E8E4-43AD-8EC1-E0334CF1CF65}">
      <dsp:nvSpPr>
        <dsp:cNvPr id="0" name=""/>
        <dsp:cNvSpPr/>
      </dsp:nvSpPr>
      <dsp:spPr>
        <a:xfrm rot="20520000">
          <a:off x="3879750" y="1976119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33353" y="1963374"/>
        <a:ext cx="47747" cy="47747"/>
      </dsp:txXfrm>
    </dsp:sp>
    <dsp:sp modelId="{B1815AA1-0386-4955-931A-263EEA659BEF}">
      <dsp:nvSpPr>
        <dsp:cNvPr id="0" name=""/>
        <dsp:cNvSpPr/>
      </dsp:nvSpPr>
      <dsp:spPr>
        <a:xfrm>
          <a:off x="4790197" y="1274376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Mortgages</a:t>
          </a:r>
        </a:p>
      </dsp:txBody>
      <dsp:txXfrm>
        <a:off x="4916689" y="1400868"/>
        <a:ext cx="610754" cy="610754"/>
      </dsp:txXfrm>
    </dsp:sp>
    <dsp:sp modelId="{608FC846-3E6F-4236-ADD6-C97D61D69248}">
      <dsp:nvSpPr>
        <dsp:cNvPr id="0" name=""/>
        <dsp:cNvSpPr/>
      </dsp:nvSpPr>
      <dsp:spPr>
        <a:xfrm rot="1080000">
          <a:off x="3879750" y="2538125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33353" y="2525381"/>
        <a:ext cx="47747" cy="47747"/>
      </dsp:txXfrm>
    </dsp:sp>
    <dsp:sp modelId="{17807811-8C19-4A1C-BFD7-ECE95B5E851D}">
      <dsp:nvSpPr>
        <dsp:cNvPr id="0" name=""/>
        <dsp:cNvSpPr/>
      </dsp:nvSpPr>
      <dsp:spPr>
        <a:xfrm>
          <a:off x="4790197" y="2398389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Overdrafts</a:t>
          </a:r>
        </a:p>
      </dsp:txBody>
      <dsp:txXfrm>
        <a:off x="4916689" y="2524881"/>
        <a:ext cx="610754" cy="610754"/>
      </dsp:txXfrm>
    </dsp:sp>
    <dsp:sp modelId="{077A468D-92DD-43D7-8813-5A331DBE9207}">
      <dsp:nvSpPr>
        <dsp:cNvPr id="0" name=""/>
        <dsp:cNvSpPr/>
      </dsp:nvSpPr>
      <dsp:spPr>
        <a:xfrm rot="3240000">
          <a:off x="3549411" y="2992798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03014" y="2980054"/>
        <a:ext cx="47747" cy="47747"/>
      </dsp:txXfrm>
    </dsp:sp>
    <dsp:sp modelId="{6C6CA743-E41F-4B90-B2FA-6A958D1AF28B}">
      <dsp:nvSpPr>
        <dsp:cNvPr id="0" name=""/>
        <dsp:cNvSpPr/>
      </dsp:nvSpPr>
      <dsp:spPr>
        <a:xfrm>
          <a:off x="4129519" y="3307735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Loans</a:t>
          </a:r>
        </a:p>
      </dsp:txBody>
      <dsp:txXfrm>
        <a:off x="4256011" y="3434227"/>
        <a:ext cx="610754" cy="610754"/>
      </dsp:txXfrm>
    </dsp:sp>
    <dsp:sp modelId="{C0BBFE39-4EAD-459D-9784-AD6070AD8B86}">
      <dsp:nvSpPr>
        <dsp:cNvPr id="0" name=""/>
        <dsp:cNvSpPr/>
      </dsp:nvSpPr>
      <dsp:spPr>
        <a:xfrm rot="5400000">
          <a:off x="3014911" y="3166468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68514" y="3153723"/>
        <a:ext cx="47747" cy="47747"/>
      </dsp:txXfrm>
    </dsp:sp>
    <dsp:sp modelId="{33B38AC5-B4DE-415B-85A6-CE66529FD7DC}">
      <dsp:nvSpPr>
        <dsp:cNvPr id="0" name=""/>
        <dsp:cNvSpPr/>
      </dsp:nvSpPr>
      <dsp:spPr>
        <a:xfrm>
          <a:off x="3060518" y="3655074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Standing orders</a:t>
          </a:r>
        </a:p>
      </dsp:txBody>
      <dsp:txXfrm>
        <a:off x="3187010" y="3781566"/>
        <a:ext cx="610754" cy="610754"/>
      </dsp:txXfrm>
    </dsp:sp>
    <dsp:sp modelId="{34EF5C84-E8AE-4A89-A12C-7C1878AE8B1B}">
      <dsp:nvSpPr>
        <dsp:cNvPr id="0" name=""/>
        <dsp:cNvSpPr/>
      </dsp:nvSpPr>
      <dsp:spPr>
        <a:xfrm rot="7560000">
          <a:off x="2480411" y="2992798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34014" y="2980054"/>
        <a:ext cx="47747" cy="47747"/>
      </dsp:txXfrm>
    </dsp:sp>
    <dsp:sp modelId="{D4526CC1-5EEF-45CE-8189-07ABF8E6ECBC}">
      <dsp:nvSpPr>
        <dsp:cNvPr id="0" name=""/>
        <dsp:cNvSpPr/>
      </dsp:nvSpPr>
      <dsp:spPr>
        <a:xfrm>
          <a:off x="1991518" y="3307735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Cash withdrawal</a:t>
          </a:r>
        </a:p>
      </dsp:txBody>
      <dsp:txXfrm>
        <a:off x="2118010" y="3434227"/>
        <a:ext cx="610754" cy="610754"/>
      </dsp:txXfrm>
    </dsp:sp>
    <dsp:sp modelId="{D98401D0-F4EC-45D3-BEFD-E65F34769F18}">
      <dsp:nvSpPr>
        <dsp:cNvPr id="0" name=""/>
        <dsp:cNvSpPr/>
      </dsp:nvSpPr>
      <dsp:spPr>
        <a:xfrm rot="9720000">
          <a:off x="2150071" y="2538125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603674" y="2525381"/>
        <a:ext cx="47747" cy="47747"/>
      </dsp:txXfrm>
    </dsp:sp>
    <dsp:sp modelId="{B1331E3D-44B5-4677-B98C-787E7AA52E2A}">
      <dsp:nvSpPr>
        <dsp:cNvPr id="0" name=""/>
        <dsp:cNvSpPr/>
      </dsp:nvSpPr>
      <dsp:spPr>
        <a:xfrm>
          <a:off x="1330840" y="2398389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Secure storage</a:t>
          </a:r>
        </a:p>
      </dsp:txBody>
      <dsp:txXfrm>
        <a:off x="1457332" y="2524881"/>
        <a:ext cx="610754" cy="610754"/>
      </dsp:txXfrm>
    </dsp:sp>
    <dsp:sp modelId="{8D0E2DC9-6BE4-499E-81D7-A6A9FA4058A6}">
      <dsp:nvSpPr>
        <dsp:cNvPr id="0" name=""/>
        <dsp:cNvSpPr/>
      </dsp:nvSpPr>
      <dsp:spPr>
        <a:xfrm rot="11880000">
          <a:off x="2150071" y="1976119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603674" y="1963374"/>
        <a:ext cx="47747" cy="47747"/>
      </dsp:txXfrm>
    </dsp:sp>
    <dsp:sp modelId="{13BF7CB8-CE2E-4CFC-895D-9F890745BB29}">
      <dsp:nvSpPr>
        <dsp:cNvPr id="0" name=""/>
        <dsp:cNvSpPr/>
      </dsp:nvSpPr>
      <dsp:spPr>
        <a:xfrm>
          <a:off x="1330840" y="1274376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Advice</a:t>
          </a:r>
        </a:p>
      </dsp:txBody>
      <dsp:txXfrm>
        <a:off x="1457332" y="1400868"/>
        <a:ext cx="610754" cy="610754"/>
      </dsp:txXfrm>
    </dsp:sp>
    <dsp:sp modelId="{1E8B8058-B5C4-4C34-B93E-4EA01CB45918}">
      <dsp:nvSpPr>
        <dsp:cNvPr id="0" name=""/>
        <dsp:cNvSpPr/>
      </dsp:nvSpPr>
      <dsp:spPr>
        <a:xfrm rot="14040000">
          <a:off x="2480411" y="1521446"/>
          <a:ext cx="954953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54953" y="1112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34014" y="1508701"/>
        <a:ext cx="47747" cy="47747"/>
      </dsp:txXfrm>
    </dsp:sp>
    <dsp:sp modelId="{6E164858-4ECC-4258-B4DB-26DEC322731F}">
      <dsp:nvSpPr>
        <dsp:cNvPr id="0" name=""/>
        <dsp:cNvSpPr/>
      </dsp:nvSpPr>
      <dsp:spPr>
        <a:xfrm>
          <a:off x="1991518" y="365030"/>
          <a:ext cx="863738" cy="863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Direct debits</a:t>
          </a:r>
        </a:p>
      </dsp:txBody>
      <dsp:txXfrm>
        <a:off x="2118010" y="491522"/>
        <a:ext cx="610754" cy="610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http://www.bbc.co.uk/news/business-37483411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http://www.bankofengland.co.uk/education/Pages/resources/films/film2013/default.aspx</a:t>
            </a:r>
          </a:p>
          <a:p>
            <a:r>
              <a:rPr lang="en-GB" dirty="0"/>
              <a:t>http://www.bbc.co.uk/news/business-37350443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1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1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25F53-CE1C-4883-A9C6-41FCDABA94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3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http://www.moneysavingexpert.com/banking/credit-unions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http://www.moneysavingexpert.com/banking/credit-unions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8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http://www.bbc.co.uk/news/business-37517146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8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http://www.moneysavingexpert.com/banking/credit-unions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8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http://www.moneysavingexpert.com/banking/credit-unions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51714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48341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ofengland.co.uk/education/Pages/resources/films/film2013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/business-3735044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7" Type="http://schemas.openxmlformats.org/officeDocument/2006/relationships/image" Target="../media/image2.png"/><Relationship Id="rId2" Type="http://schemas.microsoft.com/office/2007/relationships/media" Target="../media/media1.WAV"/><Relationship Id="rId1" Type="http://schemas.openxmlformats.org/officeDocument/2006/relationships/tags" Target="../tags/tag1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eysavingexpert.com/banking/credit-unio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368152"/>
          </a:xfrm>
        </p:spPr>
        <p:txBody>
          <a:bodyPr/>
          <a:lstStyle/>
          <a:p>
            <a:pPr algn="ctr"/>
            <a:r>
              <a:rPr lang="en-GB" sz="4000" dirty="0"/>
              <a:t>Types of Organisations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B1</a:t>
            </a:r>
          </a:p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Features of financial institutions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598" y="380298"/>
            <a:ext cx="370564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5056" y="278092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Who is the old lady of Threadneedle Street?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National savings and investments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31740"/>
              </p:ext>
            </p:extLst>
          </p:nvPr>
        </p:nvGraphicFramePr>
        <p:xfrm>
          <a:off x="1907704" y="2492896"/>
          <a:ext cx="6984774" cy="3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145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7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State owned savings bank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Attracts individual savers to reduce</a:t>
                      </a:r>
                      <a:r>
                        <a:rPr lang="en-GB" b="0" baseline="0" dirty="0"/>
                        <a:t> the governments need to borrow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Sells premium bonds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100% safe guarantee from the treasury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Some products have tax free elements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May win big with premium 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Rates often low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Bank savings are now tax free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May win nothing with premium bonds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1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Insurance companies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62461"/>
              </p:ext>
            </p:extLst>
          </p:nvPr>
        </p:nvGraphicFramePr>
        <p:xfrm>
          <a:off x="1979712" y="2492896"/>
          <a:ext cx="6984774" cy="3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145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7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Protect your precious things for a small monthly premium e.g. houses, cars, loved 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A small</a:t>
                      </a:r>
                      <a:r>
                        <a:rPr lang="en-GB" b="0" baseline="0" dirty="0"/>
                        <a:t> premium may result in a big pay-out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Peace of mind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Could</a:t>
                      </a:r>
                      <a:r>
                        <a:rPr lang="en-GB" b="0" baseline="0" dirty="0"/>
                        <a:t> pay for something that you never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Policy excesses may reduce the benefit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Action Button: Document 2">
            <a:hlinkClick r:id="rId3" highlightClick="1"/>
          </p:cNvPr>
          <p:cNvSpPr/>
          <p:nvPr/>
        </p:nvSpPr>
        <p:spPr>
          <a:xfrm>
            <a:off x="539552" y="2636912"/>
            <a:ext cx="720080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7504" y="3933056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Insurance tax rise 'a raid' on consumers, says industry.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84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Pension companies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87110"/>
              </p:ext>
            </p:extLst>
          </p:nvPr>
        </p:nvGraphicFramePr>
        <p:xfrm>
          <a:off x="1979712" y="2636912"/>
          <a:ext cx="6984774" cy="3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145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7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Long term saving plan to fund your retirement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Individual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Schemes</a:t>
                      </a:r>
                      <a:r>
                        <a:rPr lang="en-GB" b="0" baseline="0" dirty="0"/>
                        <a:t> run by employers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Pension</a:t>
                      </a:r>
                      <a:r>
                        <a:rPr lang="en-GB" b="0" baseline="0" dirty="0"/>
                        <a:t> savings are tax free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Employers often contribute to their in house scheme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May die before retirement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Pension benefits are subject to 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1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Pawnbrokers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65753"/>
              </p:ext>
            </p:extLst>
          </p:nvPr>
        </p:nvGraphicFramePr>
        <p:xfrm>
          <a:off x="1907704" y="2420888"/>
          <a:ext cx="6984774" cy="3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145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7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Short term loan</a:t>
                      </a:r>
                      <a:r>
                        <a:rPr lang="en-GB" b="0" baseline="0" dirty="0"/>
                        <a:t> subject to interest secured by an asset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Easier to be accepted than a bank loan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Terms flexible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If you default it doesn’t affect your credit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If loan not repaid asset will be sold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Rates higher than from banks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7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Payday loans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93066"/>
              </p:ext>
            </p:extLst>
          </p:nvPr>
        </p:nvGraphicFramePr>
        <p:xfrm>
          <a:off x="1907704" y="2492896"/>
          <a:ext cx="6984774" cy="3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145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7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Short term loan secured by a</a:t>
                      </a:r>
                      <a:r>
                        <a:rPr lang="en-GB" b="0" baseline="0" dirty="0"/>
                        <a:t> post dated cheque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Available quickly, often for unexpected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Can be for just a few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Very high interest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Usually for less than £1,000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The</a:t>
                      </a:r>
                      <a:r>
                        <a:rPr lang="en-GB" b="0" baseline="0" dirty="0"/>
                        <a:t> full cost of the loan isn’t always obvious to the borrower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Action Button: Document 2">
            <a:hlinkClick r:id="rId3" highlightClick="1"/>
          </p:cNvPr>
          <p:cNvSpPr/>
          <p:nvPr/>
        </p:nvSpPr>
        <p:spPr>
          <a:xfrm>
            <a:off x="539552" y="2996952"/>
            <a:ext cx="576064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4149080"/>
            <a:ext cx="176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How will the expansion of “Street UK” affect payday loan companies?</a:t>
            </a:r>
          </a:p>
        </p:txBody>
      </p:sp>
    </p:spTree>
    <p:extLst>
      <p:ext uri="{BB962C8B-B14F-4D97-AF65-F5344CB8AC3E}">
        <p14:creationId xmlns:p14="http://schemas.microsoft.com/office/powerpoint/2010/main" val="154492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Autofit/>
          </a:bodyPr>
          <a:lstStyle/>
          <a:p>
            <a:r>
              <a:rPr lang="en-GB" sz="2400" dirty="0"/>
              <a:t>Types of Organisations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 this topic you have learnt about</a:t>
            </a:r>
          </a:p>
          <a:p>
            <a:pPr lvl="1"/>
            <a:r>
              <a:rPr lang="en-GB" dirty="0"/>
              <a:t>Types of organisations and their advantages and disadvantages:</a:t>
            </a:r>
          </a:p>
          <a:p>
            <a:pPr lvl="2"/>
            <a:r>
              <a:rPr lang="en-GB" dirty="0"/>
              <a:t>Bank of England</a:t>
            </a:r>
          </a:p>
          <a:p>
            <a:pPr lvl="2"/>
            <a:r>
              <a:rPr lang="en-GB" dirty="0"/>
              <a:t>Banks</a:t>
            </a:r>
          </a:p>
          <a:p>
            <a:pPr lvl="2"/>
            <a:r>
              <a:rPr lang="en-GB" dirty="0"/>
              <a:t>Building societies</a:t>
            </a:r>
          </a:p>
          <a:p>
            <a:pPr lvl="2"/>
            <a:r>
              <a:rPr lang="en-GB" dirty="0"/>
              <a:t>Credit unions</a:t>
            </a:r>
          </a:p>
          <a:p>
            <a:pPr lvl="2"/>
            <a:r>
              <a:rPr lang="en-GB" dirty="0"/>
              <a:t>National Savings and investments</a:t>
            </a:r>
          </a:p>
          <a:p>
            <a:pPr lvl="2"/>
            <a:r>
              <a:rPr lang="en-GB" dirty="0"/>
              <a:t>Insurance companies</a:t>
            </a:r>
          </a:p>
          <a:p>
            <a:pPr lvl="2"/>
            <a:r>
              <a:rPr lang="en-GB" dirty="0"/>
              <a:t>Pension companies</a:t>
            </a:r>
          </a:p>
          <a:p>
            <a:pPr lvl="2"/>
            <a:r>
              <a:rPr lang="en-GB" dirty="0"/>
              <a:t>Pawnbrokers</a:t>
            </a:r>
          </a:p>
          <a:p>
            <a:pPr lvl="2"/>
            <a:r>
              <a:rPr lang="en-GB" dirty="0"/>
              <a:t>Payday loans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Types of Organisations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844824"/>
            <a:ext cx="6768752" cy="38401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this topic you will learn about</a:t>
            </a:r>
          </a:p>
          <a:p>
            <a:pPr lvl="1"/>
            <a:r>
              <a:rPr lang="en-GB" dirty="0"/>
              <a:t>Types of organisations and their advantages and disadvantages:</a:t>
            </a:r>
          </a:p>
          <a:p>
            <a:pPr lvl="2"/>
            <a:r>
              <a:rPr lang="en-GB" dirty="0"/>
              <a:t>Bank of England</a:t>
            </a:r>
          </a:p>
          <a:p>
            <a:pPr lvl="2"/>
            <a:r>
              <a:rPr lang="en-GB" dirty="0"/>
              <a:t>Banks</a:t>
            </a:r>
          </a:p>
          <a:p>
            <a:pPr lvl="2"/>
            <a:r>
              <a:rPr lang="en-GB" dirty="0"/>
              <a:t>Building societies</a:t>
            </a:r>
          </a:p>
          <a:p>
            <a:pPr lvl="2"/>
            <a:r>
              <a:rPr lang="en-GB" dirty="0"/>
              <a:t>Credit unions</a:t>
            </a:r>
          </a:p>
          <a:p>
            <a:pPr lvl="2"/>
            <a:r>
              <a:rPr lang="en-GB" dirty="0"/>
              <a:t>National Savings and investments</a:t>
            </a:r>
          </a:p>
          <a:p>
            <a:pPr lvl="2"/>
            <a:r>
              <a:rPr lang="en-GB" dirty="0"/>
              <a:t>Insurance companies</a:t>
            </a:r>
          </a:p>
          <a:p>
            <a:pPr lvl="2"/>
            <a:r>
              <a:rPr lang="en-GB" dirty="0"/>
              <a:t>Pension companies</a:t>
            </a:r>
          </a:p>
          <a:p>
            <a:pPr lvl="2"/>
            <a:r>
              <a:rPr lang="en-GB" dirty="0"/>
              <a:t>Pawnbrokers</a:t>
            </a:r>
          </a:p>
          <a:p>
            <a:pPr lvl="2"/>
            <a:r>
              <a:rPr lang="en-GB" dirty="0"/>
              <a:t>Payday loans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Bank of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16832"/>
            <a:ext cx="6248400" cy="43389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What is the role of the Bank of England?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Watch these 7 short video clips and make notes under the following headings: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Money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Prices and the value of your money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Controlling spending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The financial system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The money-go-round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Keeping confidence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How the Bank works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6876256" y="2981946"/>
            <a:ext cx="864096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1763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Have you got a £5 or £10 note with you? </a:t>
            </a:r>
          </a:p>
          <a:p>
            <a:pPr algn="ctr"/>
            <a:r>
              <a:rPr lang="en-GB" sz="1400" dirty="0"/>
              <a:t>If so get it out before watching the first short clip. </a:t>
            </a:r>
          </a:p>
          <a:p>
            <a:pPr algn="ctr"/>
            <a:r>
              <a:rPr lang="en-GB" sz="1400" dirty="0"/>
              <a:t>What are its features? </a:t>
            </a:r>
          </a:p>
          <a:p>
            <a:pPr algn="ctr"/>
            <a:r>
              <a:rPr lang="en-GB" sz="1400" dirty="0"/>
              <a:t>How do you know it is real?</a:t>
            </a:r>
          </a:p>
        </p:txBody>
      </p:sp>
      <p:sp>
        <p:nvSpPr>
          <p:cNvPr id="7" name="Action Button: Movie 6">
            <a:hlinkClick r:id="rId4" highlightClick="1"/>
          </p:cNvPr>
          <p:cNvSpPr/>
          <p:nvPr/>
        </p:nvSpPr>
        <p:spPr>
          <a:xfrm>
            <a:off x="2411760" y="6093296"/>
            <a:ext cx="720080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75856" y="619666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Should £5 notes be plastic?</a:t>
            </a:r>
          </a:p>
        </p:txBody>
      </p:sp>
    </p:spTree>
    <p:extLst>
      <p:ext uri="{BB962C8B-B14F-4D97-AF65-F5344CB8AC3E}">
        <p14:creationId xmlns:p14="http://schemas.microsoft.com/office/powerpoint/2010/main" val="410285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Bank of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772816"/>
            <a:ext cx="8856984" cy="43402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In pairs use your notes from the previous slides to fill in the table below.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3416"/>
              </p:ext>
            </p:extLst>
          </p:nvPr>
        </p:nvGraphicFramePr>
        <p:xfrm>
          <a:off x="611560" y="2492896"/>
          <a:ext cx="828092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b="0" dirty="0"/>
                        <a:t>What is the Bank of England?</a:t>
                      </a:r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27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Banks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977930"/>
              </p:ext>
            </p:extLst>
          </p:nvPr>
        </p:nvGraphicFramePr>
        <p:xfrm>
          <a:off x="2051720" y="1916832"/>
          <a:ext cx="69847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988840"/>
            <a:ext cx="17636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 bank is a financial institution that offers both individuals and businesses a wide range of services to help them manage their money.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Add notes to the spider diagram to show your understanding of these services offered by banks.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Can you add any additional services?</a:t>
            </a:r>
          </a:p>
        </p:txBody>
      </p:sp>
    </p:spTree>
    <p:extLst>
      <p:ext uri="{BB962C8B-B14F-4D97-AF65-F5344CB8AC3E}">
        <p14:creationId xmlns:p14="http://schemas.microsoft.com/office/powerpoint/2010/main" val="256228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0000"/>
                </a:solidFill>
              </a:rPr>
              <a:t>Banks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881015"/>
              </p:ext>
            </p:extLst>
          </p:nvPr>
        </p:nvGraphicFramePr>
        <p:xfrm>
          <a:off x="2438400" y="2286000"/>
          <a:ext cx="62484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Convenient locations -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high streets and online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Wide range of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Accounts to meet different needs e.g.</a:t>
                      </a:r>
                      <a:r>
                        <a:rPr lang="en-GB" baseline="0" dirty="0"/>
                        <a:t> student, young person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Confidence (generally feel money is secure)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Advice for individuals and business e.g. small business advisers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Interest paid on positive balances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Conflict of interest between customers and shareholders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Interest charged on loans and overdrafts etc. can be high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High charges if default on repayments or exceed overdrafts including administration charges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Savings only covered</a:t>
                      </a:r>
                      <a:r>
                        <a:rPr lang="en-GB" baseline="0" dirty="0"/>
                        <a:t> up to £75 000. Beyond this if the bank fails savings can be lost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93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Building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496" y="1700808"/>
            <a:ext cx="8856984" cy="38401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Offer a wide range of services similar to a bank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Account holders are members and as such part owners of the building society. They therefore receive a voting right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There are no shareholders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Cost can be kept down due to less pressure to make a profit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Complete the table below. Use the information on banks and the bullet points above as a guide.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59787"/>
              </p:ext>
            </p:extLst>
          </p:nvPr>
        </p:nvGraphicFramePr>
        <p:xfrm>
          <a:off x="107504" y="4653136"/>
          <a:ext cx="892899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21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900388269[1]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4499993" y="5841268"/>
            <a:ext cx="144016" cy="144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10 minutes - Recap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81438" y="4945348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988840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What are premium bonds?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State 1 advantage and 1 disadvantage of premium bonds as a type of saving.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What are pensions?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What is insurance?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State 3 types of insurance.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698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0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Credit unions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7034"/>
              </p:ext>
            </p:extLst>
          </p:nvPr>
        </p:nvGraphicFramePr>
        <p:xfrm>
          <a:off x="2051720" y="2132856"/>
          <a:ext cx="6984774" cy="3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8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1145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7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Provides loans</a:t>
                      </a:r>
                      <a:r>
                        <a:rPr lang="en-GB" b="0" baseline="0" dirty="0"/>
                        <a:t> to members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Funded by members who save</a:t>
                      </a: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Small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Non-profit making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Often local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Anyone can join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Helps people who</a:t>
                      </a:r>
                      <a:r>
                        <a:rPr lang="en-GB" b="0" baseline="0" dirty="0"/>
                        <a:t> are unable to get a loan from a bank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Better terms than payday loans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Loans are usually small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Savings rates are often less than banks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0" baseline="0" dirty="0"/>
                        <a:t>Only a few have an online presence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ction Button: Document 5">
            <a:hlinkClick r:id="rId3" highlightClick="1"/>
          </p:cNvPr>
          <p:cNvSpPr/>
          <p:nvPr/>
        </p:nvSpPr>
        <p:spPr>
          <a:xfrm>
            <a:off x="539552" y="2420888"/>
            <a:ext cx="648072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5496" y="378904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Further reading on credit unions.</a:t>
            </a:r>
          </a:p>
        </p:txBody>
      </p:sp>
    </p:spTree>
    <p:extLst>
      <p:ext uri="{BB962C8B-B14F-4D97-AF65-F5344CB8AC3E}">
        <p14:creationId xmlns:p14="http://schemas.microsoft.com/office/powerpoint/2010/main" val="1871966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6110</TotalTime>
  <Words>851</Words>
  <Application>Microsoft Office PowerPoint</Application>
  <PresentationFormat>On-screen Show (4:3)</PresentationFormat>
  <Paragraphs>196</Paragraphs>
  <Slides>15</Slides>
  <Notes>10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</vt:lpstr>
      <vt:lpstr>Types of Organisations</vt:lpstr>
      <vt:lpstr>Types of Organisations </vt:lpstr>
      <vt:lpstr>Bank of England</vt:lpstr>
      <vt:lpstr>Bank of England</vt:lpstr>
      <vt:lpstr>Banks</vt:lpstr>
      <vt:lpstr>Banks</vt:lpstr>
      <vt:lpstr>Building societies</vt:lpstr>
      <vt:lpstr>10 minutes - Recap</vt:lpstr>
      <vt:lpstr>Credit unions</vt:lpstr>
      <vt:lpstr>National savings and investments</vt:lpstr>
      <vt:lpstr>Insurance companies</vt:lpstr>
      <vt:lpstr>Pension companies</vt:lpstr>
      <vt:lpstr>Pawnbrokers</vt:lpstr>
      <vt:lpstr>Payday loans</vt:lpstr>
      <vt:lpstr>Types of Organisations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386</cp:revision>
  <dcterms:created xsi:type="dcterms:W3CDTF">2009-08-01T13:37:35Z</dcterms:created>
  <dcterms:modified xsi:type="dcterms:W3CDTF">2017-02-12T15:04:32Z</dcterms:modified>
</cp:coreProperties>
</file>