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1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6" r:id="rId9"/>
    <p:sldId id="264" r:id="rId10"/>
    <p:sldId id="268" r:id="rId11"/>
    <p:sldId id="269" r:id="rId12"/>
    <p:sldId id="270" r:id="rId13"/>
    <p:sldId id="271" r:id="rId14"/>
    <p:sldId id="272" r:id="rId15"/>
    <p:sldId id="258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0" autoAdjust="0"/>
    <p:restoredTop sz="84932" autoAdjust="0"/>
  </p:normalViewPr>
  <p:slideViewPr>
    <p:cSldViewPr>
      <p:cViewPr>
        <p:scale>
          <a:sx n="106" d="100"/>
          <a:sy n="106" d="100"/>
        </p:scale>
        <p:origin x="-175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3089D9A-82FE-48C8-9C8E-06435277E830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AC585E5E-E80E-42EE-8250-23B7F312C922}">
      <dgm:prSet phldrT="[Text]"/>
      <dgm:spPr/>
      <dgm:t>
        <a:bodyPr/>
        <a:lstStyle/>
        <a:p>
          <a:r>
            <a:rPr lang="en-GB" dirty="0"/>
            <a:t>Banks</a:t>
          </a:r>
        </a:p>
      </dgm:t>
    </dgm:pt>
    <dgm:pt modelId="{A7F12805-7447-4006-8E29-5A0D91E4D970}" type="parTrans" cxnId="{0487A6BB-16A1-4CE1-8D0F-46FABF49C5C9}">
      <dgm:prSet/>
      <dgm:spPr/>
      <dgm:t>
        <a:bodyPr/>
        <a:lstStyle/>
        <a:p>
          <a:endParaRPr lang="en-GB"/>
        </a:p>
      </dgm:t>
    </dgm:pt>
    <dgm:pt modelId="{E4E8F9A2-6734-44E3-8835-97B9E0BFDFED}" type="sibTrans" cxnId="{0487A6BB-16A1-4CE1-8D0F-46FABF49C5C9}">
      <dgm:prSet/>
      <dgm:spPr/>
      <dgm:t>
        <a:bodyPr/>
        <a:lstStyle/>
        <a:p>
          <a:endParaRPr lang="en-GB"/>
        </a:p>
      </dgm:t>
    </dgm:pt>
    <dgm:pt modelId="{170C79A4-D4B5-441E-A02B-DFB05B81FFB6}">
      <dgm:prSet phldrT="[Text]"/>
      <dgm:spPr/>
      <dgm:t>
        <a:bodyPr/>
        <a:lstStyle/>
        <a:p>
          <a:r>
            <a:rPr lang="en-GB" dirty="0"/>
            <a:t>Cheques</a:t>
          </a:r>
        </a:p>
      </dgm:t>
    </dgm:pt>
    <dgm:pt modelId="{FC28BBD4-DF7E-4D0A-884A-053B202849B5}" type="parTrans" cxnId="{77D1777E-6020-4F26-BF9D-37D379B86366}">
      <dgm:prSet/>
      <dgm:spPr/>
      <dgm:t>
        <a:bodyPr/>
        <a:lstStyle/>
        <a:p>
          <a:endParaRPr lang="en-GB"/>
        </a:p>
      </dgm:t>
    </dgm:pt>
    <dgm:pt modelId="{B367DEFA-F644-4615-9D0A-1146ABCC2D6D}" type="sibTrans" cxnId="{77D1777E-6020-4F26-BF9D-37D379B86366}">
      <dgm:prSet/>
      <dgm:spPr/>
      <dgm:t>
        <a:bodyPr/>
        <a:lstStyle/>
        <a:p>
          <a:endParaRPr lang="en-GB"/>
        </a:p>
      </dgm:t>
    </dgm:pt>
    <dgm:pt modelId="{F9820AAB-4638-4CAB-8FDE-3F0570B3B143}">
      <dgm:prSet phldrT="[Text]"/>
      <dgm:spPr/>
      <dgm:t>
        <a:bodyPr/>
        <a:lstStyle/>
        <a:p>
          <a:r>
            <a:rPr lang="en-GB" dirty="0"/>
            <a:t>BACS</a:t>
          </a:r>
        </a:p>
      </dgm:t>
    </dgm:pt>
    <dgm:pt modelId="{3159A532-C312-41D7-B1AC-CC7C8E296755}" type="parTrans" cxnId="{C60C31BE-7273-4101-AB5F-91CEB701B93D}">
      <dgm:prSet/>
      <dgm:spPr/>
      <dgm:t>
        <a:bodyPr/>
        <a:lstStyle/>
        <a:p>
          <a:endParaRPr lang="en-GB"/>
        </a:p>
      </dgm:t>
    </dgm:pt>
    <dgm:pt modelId="{9613DE12-CCC7-4C3D-A17F-49C4FAB5DD60}" type="sibTrans" cxnId="{C60C31BE-7273-4101-AB5F-91CEB701B93D}">
      <dgm:prSet/>
      <dgm:spPr/>
      <dgm:t>
        <a:bodyPr/>
        <a:lstStyle/>
        <a:p>
          <a:endParaRPr lang="en-GB"/>
        </a:p>
      </dgm:t>
    </dgm:pt>
    <dgm:pt modelId="{48472BB0-4FD9-493C-BF36-998632ABFC23}">
      <dgm:prSet phldrT="[Text]"/>
      <dgm:spPr/>
      <dgm:t>
        <a:bodyPr/>
        <a:lstStyle/>
        <a:p>
          <a:r>
            <a:rPr lang="en-GB" dirty="0"/>
            <a:t>Standing orders</a:t>
          </a:r>
        </a:p>
      </dgm:t>
    </dgm:pt>
    <dgm:pt modelId="{DC1F40D2-729F-4414-B175-75F16B417E74}" type="parTrans" cxnId="{2E1C8F76-566D-4B16-BA68-E9AD4CED12BB}">
      <dgm:prSet/>
      <dgm:spPr/>
      <dgm:t>
        <a:bodyPr/>
        <a:lstStyle/>
        <a:p>
          <a:endParaRPr lang="en-GB"/>
        </a:p>
      </dgm:t>
    </dgm:pt>
    <dgm:pt modelId="{5D0945BC-A34C-4D8E-938C-AE0729B932D2}" type="sibTrans" cxnId="{2E1C8F76-566D-4B16-BA68-E9AD4CED12BB}">
      <dgm:prSet/>
      <dgm:spPr/>
      <dgm:t>
        <a:bodyPr/>
        <a:lstStyle/>
        <a:p>
          <a:endParaRPr lang="en-GB"/>
        </a:p>
      </dgm:t>
    </dgm:pt>
    <dgm:pt modelId="{8FF7D0E9-F05E-44E2-A457-FEC9E26F27D5}">
      <dgm:prSet phldrT="[Text]"/>
      <dgm:spPr/>
      <dgm:t>
        <a:bodyPr/>
        <a:lstStyle/>
        <a:p>
          <a:r>
            <a:rPr lang="en-GB" dirty="0"/>
            <a:t>Direct debits</a:t>
          </a:r>
        </a:p>
      </dgm:t>
    </dgm:pt>
    <dgm:pt modelId="{AE06DA08-6AD8-4638-AEAC-F8BC1268F176}" type="parTrans" cxnId="{CABE0BF9-2D87-41CB-8762-D39DADBBEC25}">
      <dgm:prSet/>
      <dgm:spPr/>
      <dgm:t>
        <a:bodyPr/>
        <a:lstStyle/>
        <a:p>
          <a:endParaRPr lang="en-GB"/>
        </a:p>
      </dgm:t>
    </dgm:pt>
    <dgm:pt modelId="{8F79C2DD-BD00-41D3-8305-C6338990DEE5}" type="sibTrans" cxnId="{CABE0BF9-2D87-41CB-8762-D39DADBBEC25}">
      <dgm:prSet/>
      <dgm:spPr/>
      <dgm:t>
        <a:bodyPr/>
        <a:lstStyle/>
        <a:p>
          <a:endParaRPr lang="en-GB"/>
        </a:p>
      </dgm:t>
    </dgm:pt>
    <dgm:pt modelId="{E6968F01-244B-43DB-81A1-EC75F59F381D}">
      <dgm:prSet/>
      <dgm:spPr/>
      <dgm:t>
        <a:bodyPr/>
        <a:lstStyle/>
        <a:p>
          <a:r>
            <a:rPr lang="en-GB" dirty="0"/>
            <a:t>Mortgages</a:t>
          </a:r>
        </a:p>
      </dgm:t>
    </dgm:pt>
    <dgm:pt modelId="{250E1414-16AF-4075-A45D-88A031DB0301}" type="parTrans" cxnId="{1196D5B1-DCD9-40AF-83EC-F9EAE49D3560}">
      <dgm:prSet/>
      <dgm:spPr/>
      <dgm:t>
        <a:bodyPr/>
        <a:lstStyle/>
        <a:p>
          <a:endParaRPr lang="en-GB"/>
        </a:p>
      </dgm:t>
    </dgm:pt>
    <dgm:pt modelId="{1EA6D671-E809-4D86-91FA-7CA2476A47A4}" type="sibTrans" cxnId="{1196D5B1-DCD9-40AF-83EC-F9EAE49D3560}">
      <dgm:prSet/>
      <dgm:spPr/>
      <dgm:t>
        <a:bodyPr/>
        <a:lstStyle/>
        <a:p>
          <a:endParaRPr lang="en-GB"/>
        </a:p>
      </dgm:t>
    </dgm:pt>
    <dgm:pt modelId="{7BEF8F23-DD6A-4E4E-B7BC-C9F2F10C6843}">
      <dgm:prSet/>
      <dgm:spPr/>
      <dgm:t>
        <a:bodyPr/>
        <a:lstStyle/>
        <a:p>
          <a:r>
            <a:rPr lang="en-GB" dirty="0"/>
            <a:t>Overdrafts</a:t>
          </a:r>
        </a:p>
      </dgm:t>
    </dgm:pt>
    <dgm:pt modelId="{258982F9-2B99-447F-BBA5-D0597A5413D5}" type="parTrans" cxnId="{DB6569FB-BA4A-4816-8ACE-CA5EA0FE88E1}">
      <dgm:prSet/>
      <dgm:spPr/>
      <dgm:t>
        <a:bodyPr/>
        <a:lstStyle/>
        <a:p>
          <a:endParaRPr lang="en-GB"/>
        </a:p>
      </dgm:t>
    </dgm:pt>
    <dgm:pt modelId="{54B98DD2-CFF1-4C36-B31D-58D8D9F85D45}" type="sibTrans" cxnId="{DB6569FB-BA4A-4816-8ACE-CA5EA0FE88E1}">
      <dgm:prSet/>
      <dgm:spPr/>
      <dgm:t>
        <a:bodyPr/>
        <a:lstStyle/>
        <a:p>
          <a:endParaRPr lang="en-GB"/>
        </a:p>
      </dgm:t>
    </dgm:pt>
    <dgm:pt modelId="{E590A128-8595-422F-BA0D-172448764E37}">
      <dgm:prSet/>
      <dgm:spPr/>
      <dgm:t>
        <a:bodyPr/>
        <a:lstStyle/>
        <a:p>
          <a:r>
            <a:rPr lang="en-GB" dirty="0"/>
            <a:t>Loans</a:t>
          </a:r>
        </a:p>
      </dgm:t>
    </dgm:pt>
    <dgm:pt modelId="{147CCCF8-B006-4D26-A637-B136D7D28532}" type="parTrans" cxnId="{C7790FB8-8D6C-4214-9593-C5A9A9CAD224}">
      <dgm:prSet/>
      <dgm:spPr/>
      <dgm:t>
        <a:bodyPr/>
        <a:lstStyle/>
        <a:p>
          <a:endParaRPr lang="en-GB"/>
        </a:p>
      </dgm:t>
    </dgm:pt>
    <dgm:pt modelId="{5EA516D4-8878-446C-9876-1017FD622452}" type="sibTrans" cxnId="{C7790FB8-8D6C-4214-9593-C5A9A9CAD224}">
      <dgm:prSet/>
      <dgm:spPr/>
      <dgm:t>
        <a:bodyPr/>
        <a:lstStyle/>
        <a:p>
          <a:endParaRPr lang="en-GB"/>
        </a:p>
      </dgm:t>
    </dgm:pt>
    <dgm:pt modelId="{B9171449-69E8-4ADF-B725-B3E7D3F66CE0}">
      <dgm:prSet/>
      <dgm:spPr/>
      <dgm:t>
        <a:bodyPr/>
        <a:lstStyle/>
        <a:p>
          <a:r>
            <a:rPr lang="en-GB" dirty="0"/>
            <a:t>Cash withdrawal</a:t>
          </a:r>
        </a:p>
      </dgm:t>
    </dgm:pt>
    <dgm:pt modelId="{CC6E9E05-AB8F-42ED-A3F0-F07A47D162AD}" type="parTrans" cxnId="{6FB998F7-4FD5-4049-B12C-57D33122E885}">
      <dgm:prSet/>
      <dgm:spPr/>
      <dgm:t>
        <a:bodyPr/>
        <a:lstStyle/>
        <a:p>
          <a:endParaRPr lang="en-GB"/>
        </a:p>
      </dgm:t>
    </dgm:pt>
    <dgm:pt modelId="{361B8D08-EE26-49A8-BDA9-44F73248845B}" type="sibTrans" cxnId="{6FB998F7-4FD5-4049-B12C-57D33122E885}">
      <dgm:prSet/>
      <dgm:spPr/>
      <dgm:t>
        <a:bodyPr/>
        <a:lstStyle/>
        <a:p>
          <a:endParaRPr lang="en-GB"/>
        </a:p>
      </dgm:t>
    </dgm:pt>
    <dgm:pt modelId="{09ABBEDB-25A8-408D-B8E8-7295FFEDF4D3}">
      <dgm:prSet/>
      <dgm:spPr/>
      <dgm:t>
        <a:bodyPr/>
        <a:lstStyle/>
        <a:p>
          <a:r>
            <a:rPr lang="en-GB" dirty="0"/>
            <a:t>Advice</a:t>
          </a:r>
        </a:p>
      </dgm:t>
    </dgm:pt>
    <dgm:pt modelId="{5BFD833E-92C5-41F9-9918-14DEC6BE1143}" type="parTrans" cxnId="{A2CFBF29-250A-4113-82E4-8602895625AE}">
      <dgm:prSet/>
      <dgm:spPr/>
      <dgm:t>
        <a:bodyPr/>
        <a:lstStyle/>
        <a:p>
          <a:endParaRPr lang="en-GB"/>
        </a:p>
      </dgm:t>
    </dgm:pt>
    <dgm:pt modelId="{68260B66-6F11-4C79-99D4-1E47CB0798A8}" type="sibTrans" cxnId="{A2CFBF29-250A-4113-82E4-8602895625AE}">
      <dgm:prSet/>
      <dgm:spPr/>
      <dgm:t>
        <a:bodyPr/>
        <a:lstStyle/>
        <a:p>
          <a:endParaRPr lang="en-GB"/>
        </a:p>
      </dgm:t>
    </dgm:pt>
    <dgm:pt modelId="{B2FFBF9C-2D19-4AE6-B506-F9B86865BDD5}">
      <dgm:prSet/>
      <dgm:spPr/>
      <dgm:t>
        <a:bodyPr/>
        <a:lstStyle/>
        <a:p>
          <a:r>
            <a:rPr lang="en-GB" dirty="0"/>
            <a:t>Secure storage</a:t>
          </a:r>
        </a:p>
      </dgm:t>
    </dgm:pt>
    <dgm:pt modelId="{603DCACD-C13B-42AE-801C-891F504F15FE}" type="parTrans" cxnId="{66A4D741-D8BE-4723-B6B0-57E951E8375D}">
      <dgm:prSet/>
      <dgm:spPr/>
      <dgm:t>
        <a:bodyPr/>
        <a:lstStyle/>
        <a:p>
          <a:endParaRPr lang="en-GB"/>
        </a:p>
      </dgm:t>
    </dgm:pt>
    <dgm:pt modelId="{00E6A21E-8CB4-45ED-8585-6301008B8365}" type="sibTrans" cxnId="{66A4D741-D8BE-4723-B6B0-57E951E8375D}">
      <dgm:prSet/>
      <dgm:spPr/>
      <dgm:t>
        <a:bodyPr/>
        <a:lstStyle/>
        <a:p>
          <a:endParaRPr lang="en-GB"/>
        </a:p>
      </dgm:t>
    </dgm:pt>
    <dgm:pt modelId="{4FBAC9DB-C4C2-4839-8684-3EFD634B072F}" type="pres">
      <dgm:prSet presAssocID="{13089D9A-82FE-48C8-9C8E-06435277E830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BB54207F-1A31-4B39-90DF-7D4FE73D0931}" type="pres">
      <dgm:prSet presAssocID="{AC585E5E-E80E-42EE-8250-23B7F312C922}" presName="centerShape" presStyleLbl="node0" presStyleIdx="0" presStyleCnt="1"/>
      <dgm:spPr/>
      <dgm:t>
        <a:bodyPr/>
        <a:lstStyle/>
        <a:p>
          <a:endParaRPr lang="en-GB"/>
        </a:p>
      </dgm:t>
    </dgm:pt>
    <dgm:pt modelId="{530EEBB9-D0FF-4829-8C59-9FBA80435355}" type="pres">
      <dgm:prSet presAssocID="{FC28BBD4-DF7E-4D0A-884A-053B202849B5}" presName="Name9" presStyleLbl="parChTrans1D2" presStyleIdx="0" presStyleCnt="10"/>
      <dgm:spPr/>
      <dgm:t>
        <a:bodyPr/>
        <a:lstStyle/>
        <a:p>
          <a:endParaRPr lang="en-GB"/>
        </a:p>
      </dgm:t>
    </dgm:pt>
    <dgm:pt modelId="{54BB2766-6B0B-42EE-8D61-A040AECFBF8D}" type="pres">
      <dgm:prSet presAssocID="{FC28BBD4-DF7E-4D0A-884A-053B202849B5}" presName="connTx" presStyleLbl="parChTrans1D2" presStyleIdx="0" presStyleCnt="10"/>
      <dgm:spPr/>
      <dgm:t>
        <a:bodyPr/>
        <a:lstStyle/>
        <a:p>
          <a:endParaRPr lang="en-GB"/>
        </a:p>
      </dgm:t>
    </dgm:pt>
    <dgm:pt modelId="{5B064C70-7862-4005-9D8C-FE644B5C6D12}" type="pres">
      <dgm:prSet presAssocID="{170C79A4-D4B5-441E-A02B-DFB05B81FFB6}" presName="node" presStyleLbl="node1" presStyleIdx="0" presStyleCnt="1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90C39E6-77BF-4A1E-8F39-4906F11D1587}" type="pres">
      <dgm:prSet presAssocID="{3159A532-C312-41D7-B1AC-CC7C8E296755}" presName="Name9" presStyleLbl="parChTrans1D2" presStyleIdx="1" presStyleCnt="10"/>
      <dgm:spPr/>
      <dgm:t>
        <a:bodyPr/>
        <a:lstStyle/>
        <a:p>
          <a:endParaRPr lang="en-GB"/>
        </a:p>
      </dgm:t>
    </dgm:pt>
    <dgm:pt modelId="{AA2F9947-3348-42F1-AE22-31FCC03EE6F0}" type="pres">
      <dgm:prSet presAssocID="{3159A532-C312-41D7-B1AC-CC7C8E296755}" presName="connTx" presStyleLbl="parChTrans1D2" presStyleIdx="1" presStyleCnt="10"/>
      <dgm:spPr/>
      <dgm:t>
        <a:bodyPr/>
        <a:lstStyle/>
        <a:p>
          <a:endParaRPr lang="en-GB"/>
        </a:p>
      </dgm:t>
    </dgm:pt>
    <dgm:pt modelId="{6011650B-E54D-44F0-B9AD-9C5301FD57CC}" type="pres">
      <dgm:prSet presAssocID="{F9820AAB-4638-4CAB-8FDE-3F0570B3B143}" presName="node" presStyleLbl="node1" presStyleIdx="1" presStyleCnt="1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811B4F5-E8E4-43AD-8EC1-E0334CF1CF65}" type="pres">
      <dgm:prSet presAssocID="{250E1414-16AF-4075-A45D-88A031DB0301}" presName="Name9" presStyleLbl="parChTrans1D2" presStyleIdx="2" presStyleCnt="10"/>
      <dgm:spPr/>
      <dgm:t>
        <a:bodyPr/>
        <a:lstStyle/>
        <a:p>
          <a:endParaRPr lang="en-GB"/>
        </a:p>
      </dgm:t>
    </dgm:pt>
    <dgm:pt modelId="{73F0ED1B-45EA-4CB5-972F-0FF5DD316DFC}" type="pres">
      <dgm:prSet presAssocID="{250E1414-16AF-4075-A45D-88A031DB0301}" presName="connTx" presStyleLbl="parChTrans1D2" presStyleIdx="2" presStyleCnt="10"/>
      <dgm:spPr/>
      <dgm:t>
        <a:bodyPr/>
        <a:lstStyle/>
        <a:p>
          <a:endParaRPr lang="en-GB"/>
        </a:p>
      </dgm:t>
    </dgm:pt>
    <dgm:pt modelId="{B1815AA1-0386-4955-931A-263EEA659BEF}" type="pres">
      <dgm:prSet presAssocID="{E6968F01-244B-43DB-81A1-EC75F59F381D}" presName="node" presStyleLbl="node1" presStyleIdx="2" presStyleCnt="1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08FC846-3E6F-4236-ADD6-C97D61D69248}" type="pres">
      <dgm:prSet presAssocID="{258982F9-2B99-447F-BBA5-D0597A5413D5}" presName="Name9" presStyleLbl="parChTrans1D2" presStyleIdx="3" presStyleCnt="10"/>
      <dgm:spPr/>
      <dgm:t>
        <a:bodyPr/>
        <a:lstStyle/>
        <a:p>
          <a:endParaRPr lang="en-GB"/>
        </a:p>
      </dgm:t>
    </dgm:pt>
    <dgm:pt modelId="{5AC1501D-76B0-45F0-94E2-B17DEA722AD1}" type="pres">
      <dgm:prSet presAssocID="{258982F9-2B99-447F-BBA5-D0597A5413D5}" presName="connTx" presStyleLbl="parChTrans1D2" presStyleIdx="3" presStyleCnt="10"/>
      <dgm:spPr/>
      <dgm:t>
        <a:bodyPr/>
        <a:lstStyle/>
        <a:p>
          <a:endParaRPr lang="en-GB"/>
        </a:p>
      </dgm:t>
    </dgm:pt>
    <dgm:pt modelId="{17807811-8C19-4A1C-BFD7-ECE95B5E851D}" type="pres">
      <dgm:prSet presAssocID="{7BEF8F23-DD6A-4E4E-B7BC-C9F2F10C6843}" presName="node" presStyleLbl="node1" presStyleIdx="3" presStyleCnt="1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77A468D-92DD-43D7-8813-5A331DBE9207}" type="pres">
      <dgm:prSet presAssocID="{147CCCF8-B006-4D26-A637-B136D7D28532}" presName="Name9" presStyleLbl="parChTrans1D2" presStyleIdx="4" presStyleCnt="10"/>
      <dgm:spPr/>
      <dgm:t>
        <a:bodyPr/>
        <a:lstStyle/>
        <a:p>
          <a:endParaRPr lang="en-GB"/>
        </a:p>
      </dgm:t>
    </dgm:pt>
    <dgm:pt modelId="{F265F6EB-F6F1-4131-9928-96BE4FD3B24C}" type="pres">
      <dgm:prSet presAssocID="{147CCCF8-B006-4D26-A637-B136D7D28532}" presName="connTx" presStyleLbl="parChTrans1D2" presStyleIdx="4" presStyleCnt="10"/>
      <dgm:spPr/>
      <dgm:t>
        <a:bodyPr/>
        <a:lstStyle/>
        <a:p>
          <a:endParaRPr lang="en-GB"/>
        </a:p>
      </dgm:t>
    </dgm:pt>
    <dgm:pt modelId="{6C6CA743-E41F-4B90-B2FA-6A958D1AF28B}" type="pres">
      <dgm:prSet presAssocID="{E590A128-8595-422F-BA0D-172448764E37}" presName="node" presStyleLbl="node1" presStyleIdx="4" presStyleCnt="1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0BBFE39-4EAD-459D-9784-AD6070AD8B86}" type="pres">
      <dgm:prSet presAssocID="{DC1F40D2-729F-4414-B175-75F16B417E74}" presName="Name9" presStyleLbl="parChTrans1D2" presStyleIdx="5" presStyleCnt="10"/>
      <dgm:spPr/>
      <dgm:t>
        <a:bodyPr/>
        <a:lstStyle/>
        <a:p>
          <a:endParaRPr lang="en-GB"/>
        </a:p>
      </dgm:t>
    </dgm:pt>
    <dgm:pt modelId="{658E17A6-CA1B-40C6-B9BE-E512C4B68B1C}" type="pres">
      <dgm:prSet presAssocID="{DC1F40D2-729F-4414-B175-75F16B417E74}" presName="connTx" presStyleLbl="parChTrans1D2" presStyleIdx="5" presStyleCnt="10"/>
      <dgm:spPr/>
      <dgm:t>
        <a:bodyPr/>
        <a:lstStyle/>
        <a:p>
          <a:endParaRPr lang="en-GB"/>
        </a:p>
      </dgm:t>
    </dgm:pt>
    <dgm:pt modelId="{33B38AC5-B4DE-415B-85A6-CE66529FD7DC}" type="pres">
      <dgm:prSet presAssocID="{48472BB0-4FD9-493C-BF36-998632ABFC23}" presName="node" presStyleLbl="node1" presStyleIdx="5" presStyleCnt="1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4EF5C84-E8AE-4A89-A12C-7C1878AE8B1B}" type="pres">
      <dgm:prSet presAssocID="{CC6E9E05-AB8F-42ED-A3F0-F07A47D162AD}" presName="Name9" presStyleLbl="parChTrans1D2" presStyleIdx="6" presStyleCnt="10"/>
      <dgm:spPr/>
      <dgm:t>
        <a:bodyPr/>
        <a:lstStyle/>
        <a:p>
          <a:endParaRPr lang="en-GB"/>
        </a:p>
      </dgm:t>
    </dgm:pt>
    <dgm:pt modelId="{835F84D3-A84F-403C-A8DD-406E8AC6CF22}" type="pres">
      <dgm:prSet presAssocID="{CC6E9E05-AB8F-42ED-A3F0-F07A47D162AD}" presName="connTx" presStyleLbl="parChTrans1D2" presStyleIdx="6" presStyleCnt="10"/>
      <dgm:spPr/>
      <dgm:t>
        <a:bodyPr/>
        <a:lstStyle/>
        <a:p>
          <a:endParaRPr lang="en-GB"/>
        </a:p>
      </dgm:t>
    </dgm:pt>
    <dgm:pt modelId="{D4526CC1-5EEF-45CE-8189-07ABF8E6ECBC}" type="pres">
      <dgm:prSet presAssocID="{B9171449-69E8-4ADF-B725-B3E7D3F66CE0}" presName="node" presStyleLbl="node1" presStyleIdx="6" presStyleCnt="1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98401D0-F4EC-45D3-BEFD-E65F34769F18}" type="pres">
      <dgm:prSet presAssocID="{603DCACD-C13B-42AE-801C-891F504F15FE}" presName="Name9" presStyleLbl="parChTrans1D2" presStyleIdx="7" presStyleCnt="10"/>
      <dgm:spPr/>
      <dgm:t>
        <a:bodyPr/>
        <a:lstStyle/>
        <a:p>
          <a:endParaRPr lang="en-GB"/>
        </a:p>
      </dgm:t>
    </dgm:pt>
    <dgm:pt modelId="{30A367EA-7056-4114-854C-3AE07E537C19}" type="pres">
      <dgm:prSet presAssocID="{603DCACD-C13B-42AE-801C-891F504F15FE}" presName="connTx" presStyleLbl="parChTrans1D2" presStyleIdx="7" presStyleCnt="10"/>
      <dgm:spPr/>
      <dgm:t>
        <a:bodyPr/>
        <a:lstStyle/>
        <a:p>
          <a:endParaRPr lang="en-GB"/>
        </a:p>
      </dgm:t>
    </dgm:pt>
    <dgm:pt modelId="{B1331E3D-44B5-4677-B98C-787E7AA52E2A}" type="pres">
      <dgm:prSet presAssocID="{B2FFBF9C-2D19-4AE6-B506-F9B86865BDD5}" presName="node" presStyleLbl="node1" presStyleIdx="7" presStyleCnt="1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D0E2DC9-6BE4-499E-81D7-A6A9FA4058A6}" type="pres">
      <dgm:prSet presAssocID="{5BFD833E-92C5-41F9-9918-14DEC6BE1143}" presName="Name9" presStyleLbl="parChTrans1D2" presStyleIdx="8" presStyleCnt="10"/>
      <dgm:spPr/>
      <dgm:t>
        <a:bodyPr/>
        <a:lstStyle/>
        <a:p>
          <a:endParaRPr lang="en-GB"/>
        </a:p>
      </dgm:t>
    </dgm:pt>
    <dgm:pt modelId="{606D2DEB-21C5-4BAE-844E-725149CD8DA7}" type="pres">
      <dgm:prSet presAssocID="{5BFD833E-92C5-41F9-9918-14DEC6BE1143}" presName="connTx" presStyleLbl="parChTrans1D2" presStyleIdx="8" presStyleCnt="10"/>
      <dgm:spPr/>
      <dgm:t>
        <a:bodyPr/>
        <a:lstStyle/>
        <a:p>
          <a:endParaRPr lang="en-GB"/>
        </a:p>
      </dgm:t>
    </dgm:pt>
    <dgm:pt modelId="{13BF7CB8-CE2E-4CFC-895D-9F890745BB29}" type="pres">
      <dgm:prSet presAssocID="{09ABBEDB-25A8-408D-B8E8-7295FFEDF4D3}" presName="node" presStyleLbl="node1" presStyleIdx="8" presStyleCnt="1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E8B8058-B5C4-4C34-B93E-4EA01CB45918}" type="pres">
      <dgm:prSet presAssocID="{AE06DA08-6AD8-4638-AEAC-F8BC1268F176}" presName="Name9" presStyleLbl="parChTrans1D2" presStyleIdx="9" presStyleCnt="10"/>
      <dgm:spPr/>
      <dgm:t>
        <a:bodyPr/>
        <a:lstStyle/>
        <a:p>
          <a:endParaRPr lang="en-GB"/>
        </a:p>
      </dgm:t>
    </dgm:pt>
    <dgm:pt modelId="{A1E1C24B-BEC1-44CE-BF3E-DF5A868F0963}" type="pres">
      <dgm:prSet presAssocID="{AE06DA08-6AD8-4638-AEAC-F8BC1268F176}" presName="connTx" presStyleLbl="parChTrans1D2" presStyleIdx="9" presStyleCnt="10"/>
      <dgm:spPr/>
      <dgm:t>
        <a:bodyPr/>
        <a:lstStyle/>
        <a:p>
          <a:endParaRPr lang="en-GB"/>
        </a:p>
      </dgm:t>
    </dgm:pt>
    <dgm:pt modelId="{6E164858-4ECC-4258-B4DB-26DEC322731F}" type="pres">
      <dgm:prSet presAssocID="{8FF7D0E9-F05E-44E2-A457-FEC9E26F27D5}" presName="node" presStyleLbl="node1" presStyleIdx="9" presStyleCnt="1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C24FDB60-3BCF-4D3F-8FBE-A7360F8F5ECA}" type="presOf" srcId="{5BFD833E-92C5-41F9-9918-14DEC6BE1143}" destId="{606D2DEB-21C5-4BAE-844E-725149CD8DA7}" srcOrd="1" destOrd="0" presId="urn:microsoft.com/office/officeart/2005/8/layout/radial1"/>
    <dgm:cxn modelId="{CABE0BF9-2D87-41CB-8762-D39DADBBEC25}" srcId="{AC585E5E-E80E-42EE-8250-23B7F312C922}" destId="{8FF7D0E9-F05E-44E2-A457-FEC9E26F27D5}" srcOrd="9" destOrd="0" parTransId="{AE06DA08-6AD8-4638-AEAC-F8BC1268F176}" sibTransId="{8F79C2DD-BD00-41D3-8305-C6338990DEE5}"/>
    <dgm:cxn modelId="{F1F37A69-68DD-4E0A-805D-0C75F549B052}" type="presOf" srcId="{CC6E9E05-AB8F-42ED-A3F0-F07A47D162AD}" destId="{835F84D3-A84F-403C-A8DD-406E8AC6CF22}" srcOrd="1" destOrd="0" presId="urn:microsoft.com/office/officeart/2005/8/layout/radial1"/>
    <dgm:cxn modelId="{5BD2F81B-E797-4335-AA70-9142E5ADBFBE}" type="presOf" srcId="{CC6E9E05-AB8F-42ED-A3F0-F07A47D162AD}" destId="{34EF5C84-E8AE-4A89-A12C-7C1878AE8B1B}" srcOrd="0" destOrd="0" presId="urn:microsoft.com/office/officeart/2005/8/layout/radial1"/>
    <dgm:cxn modelId="{B6D15661-6E60-4C80-8933-722EAB57E02F}" type="presOf" srcId="{48472BB0-4FD9-493C-BF36-998632ABFC23}" destId="{33B38AC5-B4DE-415B-85A6-CE66529FD7DC}" srcOrd="0" destOrd="0" presId="urn:microsoft.com/office/officeart/2005/8/layout/radial1"/>
    <dgm:cxn modelId="{10428518-9FD5-46D9-84A4-7175D38E760B}" type="presOf" srcId="{FC28BBD4-DF7E-4D0A-884A-053B202849B5}" destId="{530EEBB9-D0FF-4829-8C59-9FBA80435355}" srcOrd="0" destOrd="0" presId="urn:microsoft.com/office/officeart/2005/8/layout/radial1"/>
    <dgm:cxn modelId="{37D7B0CD-F9F3-4B24-B7C9-4807DF871CC3}" type="presOf" srcId="{AE06DA08-6AD8-4638-AEAC-F8BC1268F176}" destId="{1E8B8058-B5C4-4C34-B93E-4EA01CB45918}" srcOrd="0" destOrd="0" presId="urn:microsoft.com/office/officeart/2005/8/layout/radial1"/>
    <dgm:cxn modelId="{1196D5B1-DCD9-40AF-83EC-F9EAE49D3560}" srcId="{AC585E5E-E80E-42EE-8250-23B7F312C922}" destId="{E6968F01-244B-43DB-81A1-EC75F59F381D}" srcOrd="2" destOrd="0" parTransId="{250E1414-16AF-4075-A45D-88A031DB0301}" sibTransId="{1EA6D671-E809-4D86-91FA-7CA2476A47A4}"/>
    <dgm:cxn modelId="{0487A6BB-16A1-4CE1-8D0F-46FABF49C5C9}" srcId="{13089D9A-82FE-48C8-9C8E-06435277E830}" destId="{AC585E5E-E80E-42EE-8250-23B7F312C922}" srcOrd="0" destOrd="0" parTransId="{A7F12805-7447-4006-8E29-5A0D91E4D970}" sibTransId="{E4E8F9A2-6734-44E3-8835-97B9E0BFDFED}"/>
    <dgm:cxn modelId="{A56B2415-178B-41C5-A3B9-522D1D1A9C93}" type="presOf" srcId="{AC585E5E-E80E-42EE-8250-23B7F312C922}" destId="{BB54207F-1A31-4B39-90DF-7D4FE73D0931}" srcOrd="0" destOrd="0" presId="urn:microsoft.com/office/officeart/2005/8/layout/radial1"/>
    <dgm:cxn modelId="{DF3AD0B3-0C75-4DED-9211-FC29201857BE}" type="presOf" srcId="{E590A128-8595-422F-BA0D-172448764E37}" destId="{6C6CA743-E41F-4B90-B2FA-6A958D1AF28B}" srcOrd="0" destOrd="0" presId="urn:microsoft.com/office/officeart/2005/8/layout/radial1"/>
    <dgm:cxn modelId="{3A482849-7CBA-4F50-8FC6-A5614F507A67}" type="presOf" srcId="{147CCCF8-B006-4D26-A637-B136D7D28532}" destId="{F265F6EB-F6F1-4131-9928-96BE4FD3B24C}" srcOrd="1" destOrd="0" presId="urn:microsoft.com/office/officeart/2005/8/layout/radial1"/>
    <dgm:cxn modelId="{C7790FB8-8D6C-4214-9593-C5A9A9CAD224}" srcId="{AC585E5E-E80E-42EE-8250-23B7F312C922}" destId="{E590A128-8595-422F-BA0D-172448764E37}" srcOrd="4" destOrd="0" parTransId="{147CCCF8-B006-4D26-A637-B136D7D28532}" sibTransId="{5EA516D4-8878-446C-9876-1017FD622452}"/>
    <dgm:cxn modelId="{C60C31BE-7273-4101-AB5F-91CEB701B93D}" srcId="{AC585E5E-E80E-42EE-8250-23B7F312C922}" destId="{F9820AAB-4638-4CAB-8FDE-3F0570B3B143}" srcOrd="1" destOrd="0" parTransId="{3159A532-C312-41D7-B1AC-CC7C8E296755}" sibTransId="{9613DE12-CCC7-4C3D-A17F-49C4FAB5DD60}"/>
    <dgm:cxn modelId="{7022B7C9-C835-4831-B667-4F868A5FE04E}" type="presOf" srcId="{250E1414-16AF-4075-A45D-88A031DB0301}" destId="{73F0ED1B-45EA-4CB5-972F-0FF5DD316DFC}" srcOrd="1" destOrd="0" presId="urn:microsoft.com/office/officeart/2005/8/layout/radial1"/>
    <dgm:cxn modelId="{3E7D7792-A4EA-49EB-AE07-D78D7049FF83}" type="presOf" srcId="{DC1F40D2-729F-4414-B175-75F16B417E74}" destId="{C0BBFE39-4EAD-459D-9784-AD6070AD8B86}" srcOrd="0" destOrd="0" presId="urn:microsoft.com/office/officeart/2005/8/layout/radial1"/>
    <dgm:cxn modelId="{11FBAC60-16F6-4404-8ECF-EDE920D08881}" type="presOf" srcId="{F9820AAB-4638-4CAB-8FDE-3F0570B3B143}" destId="{6011650B-E54D-44F0-B9AD-9C5301FD57CC}" srcOrd="0" destOrd="0" presId="urn:microsoft.com/office/officeart/2005/8/layout/radial1"/>
    <dgm:cxn modelId="{0E951210-1628-4EE9-8E6C-CD7DA2BF640E}" type="presOf" srcId="{250E1414-16AF-4075-A45D-88A031DB0301}" destId="{E811B4F5-E8E4-43AD-8EC1-E0334CF1CF65}" srcOrd="0" destOrd="0" presId="urn:microsoft.com/office/officeart/2005/8/layout/radial1"/>
    <dgm:cxn modelId="{77D1777E-6020-4F26-BF9D-37D379B86366}" srcId="{AC585E5E-E80E-42EE-8250-23B7F312C922}" destId="{170C79A4-D4B5-441E-A02B-DFB05B81FFB6}" srcOrd="0" destOrd="0" parTransId="{FC28BBD4-DF7E-4D0A-884A-053B202849B5}" sibTransId="{B367DEFA-F644-4615-9D0A-1146ABCC2D6D}"/>
    <dgm:cxn modelId="{B757DF95-23A1-4BE6-9BCD-C85F06E041C1}" type="presOf" srcId="{3159A532-C312-41D7-B1AC-CC7C8E296755}" destId="{AA2F9947-3348-42F1-AE22-31FCC03EE6F0}" srcOrd="1" destOrd="0" presId="urn:microsoft.com/office/officeart/2005/8/layout/radial1"/>
    <dgm:cxn modelId="{6FB998F7-4FD5-4049-B12C-57D33122E885}" srcId="{AC585E5E-E80E-42EE-8250-23B7F312C922}" destId="{B9171449-69E8-4ADF-B725-B3E7D3F66CE0}" srcOrd="6" destOrd="0" parTransId="{CC6E9E05-AB8F-42ED-A3F0-F07A47D162AD}" sibTransId="{361B8D08-EE26-49A8-BDA9-44F73248845B}"/>
    <dgm:cxn modelId="{E04CE756-65BE-4F67-B7D8-E765CE4A5B9E}" type="presOf" srcId="{B9171449-69E8-4ADF-B725-B3E7D3F66CE0}" destId="{D4526CC1-5EEF-45CE-8189-07ABF8E6ECBC}" srcOrd="0" destOrd="0" presId="urn:microsoft.com/office/officeart/2005/8/layout/radial1"/>
    <dgm:cxn modelId="{3DF9408D-29DE-4488-BA86-9CDCE17214BB}" type="presOf" srcId="{3159A532-C312-41D7-B1AC-CC7C8E296755}" destId="{C90C39E6-77BF-4A1E-8F39-4906F11D1587}" srcOrd="0" destOrd="0" presId="urn:microsoft.com/office/officeart/2005/8/layout/radial1"/>
    <dgm:cxn modelId="{A2CFBF29-250A-4113-82E4-8602895625AE}" srcId="{AC585E5E-E80E-42EE-8250-23B7F312C922}" destId="{09ABBEDB-25A8-408D-B8E8-7295FFEDF4D3}" srcOrd="8" destOrd="0" parTransId="{5BFD833E-92C5-41F9-9918-14DEC6BE1143}" sibTransId="{68260B66-6F11-4C79-99D4-1E47CB0798A8}"/>
    <dgm:cxn modelId="{D8811CE3-233B-408A-A1B3-D77144072038}" type="presOf" srcId="{258982F9-2B99-447F-BBA5-D0597A5413D5}" destId="{608FC846-3E6F-4236-ADD6-C97D61D69248}" srcOrd="0" destOrd="0" presId="urn:microsoft.com/office/officeart/2005/8/layout/radial1"/>
    <dgm:cxn modelId="{59BBCAC8-21F2-46B1-A0F4-54DB19DDA7AB}" type="presOf" srcId="{09ABBEDB-25A8-408D-B8E8-7295FFEDF4D3}" destId="{13BF7CB8-CE2E-4CFC-895D-9F890745BB29}" srcOrd="0" destOrd="0" presId="urn:microsoft.com/office/officeart/2005/8/layout/radial1"/>
    <dgm:cxn modelId="{3B9A4B0B-B316-4ABE-B7DA-F34144A76D04}" type="presOf" srcId="{13089D9A-82FE-48C8-9C8E-06435277E830}" destId="{4FBAC9DB-C4C2-4839-8684-3EFD634B072F}" srcOrd="0" destOrd="0" presId="urn:microsoft.com/office/officeart/2005/8/layout/radial1"/>
    <dgm:cxn modelId="{66A4D741-D8BE-4723-B6B0-57E951E8375D}" srcId="{AC585E5E-E80E-42EE-8250-23B7F312C922}" destId="{B2FFBF9C-2D19-4AE6-B506-F9B86865BDD5}" srcOrd="7" destOrd="0" parTransId="{603DCACD-C13B-42AE-801C-891F504F15FE}" sibTransId="{00E6A21E-8CB4-45ED-8585-6301008B8365}"/>
    <dgm:cxn modelId="{149BCDAF-FB11-42FF-B9E0-C4B21C64E302}" type="presOf" srcId="{8FF7D0E9-F05E-44E2-A457-FEC9E26F27D5}" destId="{6E164858-4ECC-4258-B4DB-26DEC322731F}" srcOrd="0" destOrd="0" presId="urn:microsoft.com/office/officeart/2005/8/layout/radial1"/>
    <dgm:cxn modelId="{88BCC49C-A41D-4DAE-BEB1-5FC8740ED569}" type="presOf" srcId="{E6968F01-244B-43DB-81A1-EC75F59F381D}" destId="{B1815AA1-0386-4955-931A-263EEA659BEF}" srcOrd="0" destOrd="0" presId="urn:microsoft.com/office/officeart/2005/8/layout/radial1"/>
    <dgm:cxn modelId="{DB6569FB-BA4A-4816-8ACE-CA5EA0FE88E1}" srcId="{AC585E5E-E80E-42EE-8250-23B7F312C922}" destId="{7BEF8F23-DD6A-4E4E-B7BC-C9F2F10C6843}" srcOrd="3" destOrd="0" parTransId="{258982F9-2B99-447F-BBA5-D0597A5413D5}" sibTransId="{54B98DD2-CFF1-4C36-B31D-58D8D9F85D45}"/>
    <dgm:cxn modelId="{12E03B1E-A135-4DE9-A714-FD93FD443081}" type="presOf" srcId="{7BEF8F23-DD6A-4E4E-B7BC-C9F2F10C6843}" destId="{17807811-8C19-4A1C-BFD7-ECE95B5E851D}" srcOrd="0" destOrd="0" presId="urn:microsoft.com/office/officeart/2005/8/layout/radial1"/>
    <dgm:cxn modelId="{835396B2-1D6A-43E0-B561-4AE9A6CB3071}" type="presOf" srcId="{603DCACD-C13B-42AE-801C-891F504F15FE}" destId="{30A367EA-7056-4114-854C-3AE07E537C19}" srcOrd="1" destOrd="0" presId="urn:microsoft.com/office/officeart/2005/8/layout/radial1"/>
    <dgm:cxn modelId="{2E1C8F76-566D-4B16-BA68-E9AD4CED12BB}" srcId="{AC585E5E-E80E-42EE-8250-23B7F312C922}" destId="{48472BB0-4FD9-493C-BF36-998632ABFC23}" srcOrd="5" destOrd="0" parTransId="{DC1F40D2-729F-4414-B175-75F16B417E74}" sibTransId="{5D0945BC-A34C-4D8E-938C-AE0729B932D2}"/>
    <dgm:cxn modelId="{5FB28E9B-9393-4448-99BF-52CC86785622}" type="presOf" srcId="{603DCACD-C13B-42AE-801C-891F504F15FE}" destId="{D98401D0-F4EC-45D3-BEFD-E65F34769F18}" srcOrd="0" destOrd="0" presId="urn:microsoft.com/office/officeart/2005/8/layout/radial1"/>
    <dgm:cxn modelId="{44398A66-A88F-4C10-8C92-3C193F775BD5}" type="presOf" srcId="{170C79A4-D4B5-441E-A02B-DFB05B81FFB6}" destId="{5B064C70-7862-4005-9D8C-FE644B5C6D12}" srcOrd="0" destOrd="0" presId="urn:microsoft.com/office/officeart/2005/8/layout/radial1"/>
    <dgm:cxn modelId="{B39C473B-F40C-44BE-93BE-3DDF08C484A4}" type="presOf" srcId="{147CCCF8-B006-4D26-A637-B136D7D28532}" destId="{077A468D-92DD-43D7-8813-5A331DBE9207}" srcOrd="0" destOrd="0" presId="urn:microsoft.com/office/officeart/2005/8/layout/radial1"/>
    <dgm:cxn modelId="{09C38DDA-372B-4801-A5A4-7C807627BB9F}" type="presOf" srcId="{FC28BBD4-DF7E-4D0A-884A-053B202849B5}" destId="{54BB2766-6B0B-42EE-8D61-A040AECFBF8D}" srcOrd="1" destOrd="0" presId="urn:microsoft.com/office/officeart/2005/8/layout/radial1"/>
    <dgm:cxn modelId="{D0ACFC58-2A4D-4725-BB77-12030316FC23}" type="presOf" srcId="{5BFD833E-92C5-41F9-9918-14DEC6BE1143}" destId="{8D0E2DC9-6BE4-499E-81D7-A6A9FA4058A6}" srcOrd="0" destOrd="0" presId="urn:microsoft.com/office/officeart/2005/8/layout/radial1"/>
    <dgm:cxn modelId="{EABCDE14-73F8-41CE-85EC-1C0812F5EE27}" type="presOf" srcId="{AE06DA08-6AD8-4638-AEAC-F8BC1268F176}" destId="{A1E1C24B-BEC1-44CE-BF3E-DF5A868F0963}" srcOrd="1" destOrd="0" presId="urn:microsoft.com/office/officeart/2005/8/layout/radial1"/>
    <dgm:cxn modelId="{25382069-3E50-4CDD-8E94-7FB59555D1CD}" type="presOf" srcId="{258982F9-2B99-447F-BBA5-D0597A5413D5}" destId="{5AC1501D-76B0-45F0-94E2-B17DEA722AD1}" srcOrd="1" destOrd="0" presId="urn:microsoft.com/office/officeart/2005/8/layout/radial1"/>
    <dgm:cxn modelId="{85D779F7-9FCA-481F-96A2-3537F284A10A}" type="presOf" srcId="{B2FFBF9C-2D19-4AE6-B506-F9B86865BDD5}" destId="{B1331E3D-44B5-4677-B98C-787E7AA52E2A}" srcOrd="0" destOrd="0" presId="urn:microsoft.com/office/officeart/2005/8/layout/radial1"/>
    <dgm:cxn modelId="{65831AAA-22D1-4B91-AFCE-B67313DD6354}" type="presOf" srcId="{DC1F40D2-729F-4414-B175-75F16B417E74}" destId="{658E17A6-CA1B-40C6-B9BE-E512C4B68B1C}" srcOrd="1" destOrd="0" presId="urn:microsoft.com/office/officeart/2005/8/layout/radial1"/>
    <dgm:cxn modelId="{4877958F-E74E-475E-8A25-4DB16E86D78B}" type="presParOf" srcId="{4FBAC9DB-C4C2-4839-8684-3EFD634B072F}" destId="{BB54207F-1A31-4B39-90DF-7D4FE73D0931}" srcOrd="0" destOrd="0" presId="urn:microsoft.com/office/officeart/2005/8/layout/radial1"/>
    <dgm:cxn modelId="{1D5BC7F8-76FB-486F-823F-8D221B16DAE5}" type="presParOf" srcId="{4FBAC9DB-C4C2-4839-8684-3EFD634B072F}" destId="{530EEBB9-D0FF-4829-8C59-9FBA80435355}" srcOrd="1" destOrd="0" presId="urn:microsoft.com/office/officeart/2005/8/layout/radial1"/>
    <dgm:cxn modelId="{C78120A8-186D-4B3C-81CC-3F85FB7DD3B5}" type="presParOf" srcId="{530EEBB9-D0FF-4829-8C59-9FBA80435355}" destId="{54BB2766-6B0B-42EE-8D61-A040AECFBF8D}" srcOrd="0" destOrd="0" presId="urn:microsoft.com/office/officeart/2005/8/layout/radial1"/>
    <dgm:cxn modelId="{316778CF-2C38-4FCE-BB79-38FFCAB39E9D}" type="presParOf" srcId="{4FBAC9DB-C4C2-4839-8684-3EFD634B072F}" destId="{5B064C70-7862-4005-9D8C-FE644B5C6D12}" srcOrd="2" destOrd="0" presId="urn:microsoft.com/office/officeart/2005/8/layout/radial1"/>
    <dgm:cxn modelId="{28C70C4F-ACF5-42C1-AF26-6C14C2D8E5B2}" type="presParOf" srcId="{4FBAC9DB-C4C2-4839-8684-3EFD634B072F}" destId="{C90C39E6-77BF-4A1E-8F39-4906F11D1587}" srcOrd="3" destOrd="0" presId="urn:microsoft.com/office/officeart/2005/8/layout/radial1"/>
    <dgm:cxn modelId="{F98BDD9C-E8AC-4A45-BC32-9F415530783A}" type="presParOf" srcId="{C90C39E6-77BF-4A1E-8F39-4906F11D1587}" destId="{AA2F9947-3348-42F1-AE22-31FCC03EE6F0}" srcOrd="0" destOrd="0" presId="urn:microsoft.com/office/officeart/2005/8/layout/radial1"/>
    <dgm:cxn modelId="{8EA10925-8AAD-44B8-8194-B921B7F0B2E6}" type="presParOf" srcId="{4FBAC9DB-C4C2-4839-8684-3EFD634B072F}" destId="{6011650B-E54D-44F0-B9AD-9C5301FD57CC}" srcOrd="4" destOrd="0" presId="urn:microsoft.com/office/officeart/2005/8/layout/radial1"/>
    <dgm:cxn modelId="{01A09FDE-0F35-419A-9D3F-4A5A4FC5F57F}" type="presParOf" srcId="{4FBAC9DB-C4C2-4839-8684-3EFD634B072F}" destId="{E811B4F5-E8E4-43AD-8EC1-E0334CF1CF65}" srcOrd="5" destOrd="0" presId="urn:microsoft.com/office/officeart/2005/8/layout/radial1"/>
    <dgm:cxn modelId="{7507A73D-9158-477E-8722-EE39AD05A52F}" type="presParOf" srcId="{E811B4F5-E8E4-43AD-8EC1-E0334CF1CF65}" destId="{73F0ED1B-45EA-4CB5-972F-0FF5DD316DFC}" srcOrd="0" destOrd="0" presId="urn:microsoft.com/office/officeart/2005/8/layout/radial1"/>
    <dgm:cxn modelId="{35342144-F73D-4DE6-890B-3DD90C36D2EA}" type="presParOf" srcId="{4FBAC9DB-C4C2-4839-8684-3EFD634B072F}" destId="{B1815AA1-0386-4955-931A-263EEA659BEF}" srcOrd="6" destOrd="0" presId="urn:microsoft.com/office/officeart/2005/8/layout/radial1"/>
    <dgm:cxn modelId="{B66FD8C8-2788-4C7F-8C51-A2BB4FB2AF71}" type="presParOf" srcId="{4FBAC9DB-C4C2-4839-8684-3EFD634B072F}" destId="{608FC846-3E6F-4236-ADD6-C97D61D69248}" srcOrd="7" destOrd="0" presId="urn:microsoft.com/office/officeart/2005/8/layout/radial1"/>
    <dgm:cxn modelId="{EF4A4EE2-D33C-4AD2-AED5-E4F04C0A2086}" type="presParOf" srcId="{608FC846-3E6F-4236-ADD6-C97D61D69248}" destId="{5AC1501D-76B0-45F0-94E2-B17DEA722AD1}" srcOrd="0" destOrd="0" presId="urn:microsoft.com/office/officeart/2005/8/layout/radial1"/>
    <dgm:cxn modelId="{BC148F8C-3C0F-456C-9B3F-8AF414A39E07}" type="presParOf" srcId="{4FBAC9DB-C4C2-4839-8684-3EFD634B072F}" destId="{17807811-8C19-4A1C-BFD7-ECE95B5E851D}" srcOrd="8" destOrd="0" presId="urn:microsoft.com/office/officeart/2005/8/layout/radial1"/>
    <dgm:cxn modelId="{183C0CC6-12E0-4A8D-B19C-97CABCB042D7}" type="presParOf" srcId="{4FBAC9DB-C4C2-4839-8684-3EFD634B072F}" destId="{077A468D-92DD-43D7-8813-5A331DBE9207}" srcOrd="9" destOrd="0" presId="urn:microsoft.com/office/officeart/2005/8/layout/radial1"/>
    <dgm:cxn modelId="{D1025125-5224-4BDC-B825-11B7D7766673}" type="presParOf" srcId="{077A468D-92DD-43D7-8813-5A331DBE9207}" destId="{F265F6EB-F6F1-4131-9928-96BE4FD3B24C}" srcOrd="0" destOrd="0" presId="urn:microsoft.com/office/officeart/2005/8/layout/radial1"/>
    <dgm:cxn modelId="{B0862C67-A140-4917-AFE5-537F90A0DF06}" type="presParOf" srcId="{4FBAC9DB-C4C2-4839-8684-3EFD634B072F}" destId="{6C6CA743-E41F-4B90-B2FA-6A958D1AF28B}" srcOrd="10" destOrd="0" presId="urn:microsoft.com/office/officeart/2005/8/layout/radial1"/>
    <dgm:cxn modelId="{E2B83C0B-B741-496D-B70C-DB992442F1C8}" type="presParOf" srcId="{4FBAC9DB-C4C2-4839-8684-3EFD634B072F}" destId="{C0BBFE39-4EAD-459D-9784-AD6070AD8B86}" srcOrd="11" destOrd="0" presId="urn:microsoft.com/office/officeart/2005/8/layout/radial1"/>
    <dgm:cxn modelId="{02B29C5C-075A-48C7-9B12-05DD3441198F}" type="presParOf" srcId="{C0BBFE39-4EAD-459D-9784-AD6070AD8B86}" destId="{658E17A6-CA1B-40C6-B9BE-E512C4B68B1C}" srcOrd="0" destOrd="0" presId="urn:microsoft.com/office/officeart/2005/8/layout/radial1"/>
    <dgm:cxn modelId="{67753C8B-F96E-4355-9661-1B143D9379E4}" type="presParOf" srcId="{4FBAC9DB-C4C2-4839-8684-3EFD634B072F}" destId="{33B38AC5-B4DE-415B-85A6-CE66529FD7DC}" srcOrd="12" destOrd="0" presId="urn:microsoft.com/office/officeart/2005/8/layout/radial1"/>
    <dgm:cxn modelId="{98E12088-881F-499A-80B6-21AA779440C9}" type="presParOf" srcId="{4FBAC9DB-C4C2-4839-8684-3EFD634B072F}" destId="{34EF5C84-E8AE-4A89-A12C-7C1878AE8B1B}" srcOrd="13" destOrd="0" presId="urn:microsoft.com/office/officeart/2005/8/layout/radial1"/>
    <dgm:cxn modelId="{62D3CF83-ADB4-49AC-BB7C-5B9511393416}" type="presParOf" srcId="{34EF5C84-E8AE-4A89-A12C-7C1878AE8B1B}" destId="{835F84D3-A84F-403C-A8DD-406E8AC6CF22}" srcOrd="0" destOrd="0" presId="urn:microsoft.com/office/officeart/2005/8/layout/radial1"/>
    <dgm:cxn modelId="{8FABB2BE-F961-4A7A-A157-ED242ECE5756}" type="presParOf" srcId="{4FBAC9DB-C4C2-4839-8684-3EFD634B072F}" destId="{D4526CC1-5EEF-45CE-8189-07ABF8E6ECBC}" srcOrd="14" destOrd="0" presId="urn:microsoft.com/office/officeart/2005/8/layout/radial1"/>
    <dgm:cxn modelId="{FEC4355A-8B10-4429-A4D7-A9E66F79770D}" type="presParOf" srcId="{4FBAC9DB-C4C2-4839-8684-3EFD634B072F}" destId="{D98401D0-F4EC-45D3-BEFD-E65F34769F18}" srcOrd="15" destOrd="0" presId="urn:microsoft.com/office/officeart/2005/8/layout/radial1"/>
    <dgm:cxn modelId="{0FBFA045-6927-461E-A53C-11782E23D464}" type="presParOf" srcId="{D98401D0-F4EC-45D3-BEFD-E65F34769F18}" destId="{30A367EA-7056-4114-854C-3AE07E537C19}" srcOrd="0" destOrd="0" presId="urn:microsoft.com/office/officeart/2005/8/layout/radial1"/>
    <dgm:cxn modelId="{06826C25-8EFD-4ABC-A437-32ECCAFBB4C4}" type="presParOf" srcId="{4FBAC9DB-C4C2-4839-8684-3EFD634B072F}" destId="{B1331E3D-44B5-4677-B98C-787E7AA52E2A}" srcOrd="16" destOrd="0" presId="urn:microsoft.com/office/officeart/2005/8/layout/radial1"/>
    <dgm:cxn modelId="{578E0D92-9B23-4DFA-8176-1E42830E7D96}" type="presParOf" srcId="{4FBAC9DB-C4C2-4839-8684-3EFD634B072F}" destId="{8D0E2DC9-6BE4-499E-81D7-A6A9FA4058A6}" srcOrd="17" destOrd="0" presId="urn:microsoft.com/office/officeart/2005/8/layout/radial1"/>
    <dgm:cxn modelId="{B384DFA5-ED52-4939-A4B5-F6371CD2A229}" type="presParOf" srcId="{8D0E2DC9-6BE4-499E-81D7-A6A9FA4058A6}" destId="{606D2DEB-21C5-4BAE-844E-725149CD8DA7}" srcOrd="0" destOrd="0" presId="urn:microsoft.com/office/officeart/2005/8/layout/radial1"/>
    <dgm:cxn modelId="{A9FD97D8-1CC9-4699-8ABE-EFC3D100D01F}" type="presParOf" srcId="{4FBAC9DB-C4C2-4839-8684-3EFD634B072F}" destId="{13BF7CB8-CE2E-4CFC-895D-9F890745BB29}" srcOrd="18" destOrd="0" presId="urn:microsoft.com/office/officeart/2005/8/layout/radial1"/>
    <dgm:cxn modelId="{DB6123B8-5C21-4584-B6B4-AC563739DF86}" type="presParOf" srcId="{4FBAC9DB-C4C2-4839-8684-3EFD634B072F}" destId="{1E8B8058-B5C4-4C34-B93E-4EA01CB45918}" srcOrd="19" destOrd="0" presId="urn:microsoft.com/office/officeart/2005/8/layout/radial1"/>
    <dgm:cxn modelId="{41EDFF6A-054E-45B1-B80E-6FEF3E9D9F0B}" type="presParOf" srcId="{1E8B8058-B5C4-4C34-B93E-4EA01CB45918}" destId="{A1E1C24B-BEC1-44CE-BF3E-DF5A868F0963}" srcOrd="0" destOrd="0" presId="urn:microsoft.com/office/officeart/2005/8/layout/radial1"/>
    <dgm:cxn modelId="{6BE8D458-DA6C-4CBF-A10C-A1BE8DBD1CDF}" type="presParOf" srcId="{4FBAC9DB-C4C2-4839-8684-3EFD634B072F}" destId="{6E164858-4ECC-4258-B4DB-26DEC322731F}" srcOrd="2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54207F-1A31-4B39-90DF-7D4FE73D0931}">
      <dsp:nvSpPr>
        <dsp:cNvPr id="0" name=""/>
        <dsp:cNvSpPr/>
      </dsp:nvSpPr>
      <dsp:spPr>
        <a:xfrm>
          <a:off x="3060518" y="1836382"/>
          <a:ext cx="863738" cy="86373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/>
            <a:t>Banks</a:t>
          </a:r>
        </a:p>
      </dsp:txBody>
      <dsp:txXfrm>
        <a:off x="3187010" y="1962874"/>
        <a:ext cx="610754" cy="610754"/>
      </dsp:txXfrm>
    </dsp:sp>
    <dsp:sp modelId="{530EEBB9-D0FF-4829-8C59-9FBA80435355}">
      <dsp:nvSpPr>
        <dsp:cNvPr id="0" name=""/>
        <dsp:cNvSpPr/>
      </dsp:nvSpPr>
      <dsp:spPr>
        <a:xfrm rot="16200000">
          <a:off x="3014911" y="1347776"/>
          <a:ext cx="954953" cy="22258"/>
        </a:xfrm>
        <a:custGeom>
          <a:avLst/>
          <a:gdLst/>
          <a:ahLst/>
          <a:cxnLst/>
          <a:rect l="0" t="0" r="0" b="0"/>
          <a:pathLst>
            <a:path>
              <a:moveTo>
                <a:pt x="0" y="11129"/>
              </a:moveTo>
              <a:lnTo>
                <a:pt x="954953" y="11129"/>
              </a:lnTo>
            </a:path>
          </a:pathLst>
        </a:custGeom>
        <a:noFill/>
        <a:ln w="508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3468514" y="1335032"/>
        <a:ext cx="47747" cy="47747"/>
      </dsp:txXfrm>
    </dsp:sp>
    <dsp:sp modelId="{5B064C70-7862-4005-9D8C-FE644B5C6D12}">
      <dsp:nvSpPr>
        <dsp:cNvPr id="0" name=""/>
        <dsp:cNvSpPr/>
      </dsp:nvSpPr>
      <dsp:spPr>
        <a:xfrm>
          <a:off x="3060518" y="17691"/>
          <a:ext cx="863738" cy="86373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/>
            <a:t>Cheques</a:t>
          </a:r>
        </a:p>
      </dsp:txBody>
      <dsp:txXfrm>
        <a:off x="3187010" y="144183"/>
        <a:ext cx="610754" cy="610754"/>
      </dsp:txXfrm>
    </dsp:sp>
    <dsp:sp modelId="{C90C39E6-77BF-4A1E-8F39-4906F11D1587}">
      <dsp:nvSpPr>
        <dsp:cNvPr id="0" name=""/>
        <dsp:cNvSpPr/>
      </dsp:nvSpPr>
      <dsp:spPr>
        <a:xfrm rot="18360000">
          <a:off x="3549411" y="1521446"/>
          <a:ext cx="954953" cy="22258"/>
        </a:xfrm>
        <a:custGeom>
          <a:avLst/>
          <a:gdLst/>
          <a:ahLst/>
          <a:cxnLst/>
          <a:rect l="0" t="0" r="0" b="0"/>
          <a:pathLst>
            <a:path>
              <a:moveTo>
                <a:pt x="0" y="11129"/>
              </a:moveTo>
              <a:lnTo>
                <a:pt x="954953" y="11129"/>
              </a:lnTo>
            </a:path>
          </a:pathLst>
        </a:custGeom>
        <a:noFill/>
        <a:ln w="508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4003014" y="1508701"/>
        <a:ext cx="47747" cy="47747"/>
      </dsp:txXfrm>
    </dsp:sp>
    <dsp:sp modelId="{6011650B-E54D-44F0-B9AD-9C5301FD57CC}">
      <dsp:nvSpPr>
        <dsp:cNvPr id="0" name=""/>
        <dsp:cNvSpPr/>
      </dsp:nvSpPr>
      <dsp:spPr>
        <a:xfrm>
          <a:off x="4129519" y="365030"/>
          <a:ext cx="863738" cy="86373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/>
            <a:t>BACS</a:t>
          </a:r>
        </a:p>
      </dsp:txBody>
      <dsp:txXfrm>
        <a:off x="4256011" y="491522"/>
        <a:ext cx="610754" cy="610754"/>
      </dsp:txXfrm>
    </dsp:sp>
    <dsp:sp modelId="{E811B4F5-E8E4-43AD-8EC1-E0334CF1CF65}">
      <dsp:nvSpPr>
        <dsp:cNvPr id="0" name=""/>
        <dsp:cNvSpPr/>
      </dsp:nvSpPr>
      <dsp:spPr>
        <a:xfrm rot="20520000">
          <a:off x="3879750" y="1976119"/>
          <a:ext cx="954953" cy="22258"/>
        </a:xfrm>
        <a:custGeom>
          <a:avLst/>
          <a:gdLst/>
          <a:ahLst/>
          <a:cxnLst/>
          <a:rect l="0" t="0" r="0" b="0"/>
          <a:pathLst>
            <a:path>
              <a:moveTo>
                <a:pt x="0" y="11129"/>
              </a:moveTo>
              <a:lnTo>
                <a:pt x="954953" y="11129"/>
              </a:lnTo>
            </a:path>
          </a:pathLst>
        </a:custGeom>
        <a:noFill/>
        <a:ln w="508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4333353" y="1963374"/>
        <a:ext cx="47747" cy="47747"/>
      </dsp:txXfrm>
    </dsp:sp>
    <dsp:sp modelId="{B1815AA1-0386-4955-931A-263EEA659BEF}">
      <dsp:nvSpPr>
        <dsp:cNvPr id="0" name=""/>
        <dsp:cNvSpPr/>
      </dsp:nvSpPr>
      <dsp:spPr>
        <a:xfrm>
          <a:off x="4790197" y="1274376"/>
          <a:ext cx="863738" cy="86373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/>
            <a:t>Mortgages</a:t>
          </a:r>
        </a:p>
      </dsp:txBody>
      <dsp:txXfrm>
        <a:off x="4916689" y="1400868"/>
        <a:ext cx="610754" cy="610754"/>
      </dsp:txXfrm>
    </dsp:sp>
    <dsp:sp modelId="{608FC846-3E6F-4236-ADD6-C97D61D69248}">
      <dsp:nvSpPr>
        <dsp:cNvPr id="0" name=""/>
        <dsp:cNvSpPr/>
      </dsp:nvSpPr>
      <dsp:spPr>
        <a:xfrm rot="1080000">
          <a:off x="3879750" y="2538125"/>
          <a:ext cx="954953" cy="22258"/>
        </a:xfrm>
        <a:custGeom>
          <a:avLst/>
          <a:gdLst/>
          <a:ahLst/>
          <a:cxnLst/>
          <a:rect l="0" t="0" r="0" b="0"/>
          <a:pathLst>
            <a:path>
              <a:moveTo>
                <a:pt x="0" y="11129"/>
              </a:moveTo>
              <a:lnTo>
                <a:pt x="954953" y="11129"/>
              </a:lnTo>
            </a:path>
          </a:pathLst>
        </a:custGeom>
        <a:noFill/>
        <a:ln w="508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4333353" y="2525381"/>
        <a:ext cx="47747" cy="47747"/>
      </dsp:txXfrm>
    </dsp:sp>
    <dsp:sp modelId="{17807811-8C19-4A1C-BFD7-ECE95B5E851D}">
      <dsp:nvSpPr>
        <dsp:cNvPr id="0" name=""/>
        <dsp:cNvSpPr/>
      </dsp:nvSpPr>
      <dsp:spPr>
        <a:xfrm>
          <a:off x="4790197" y="2398389"/>
          <a:ext cx="863738" cy="86373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/>
            <a:t>Overdrafts</a:t>
          </a:r>
        </a:p>
      </dsp:txBody>
      <dsp:txXfrm>
        <a:off x="4916689" y="2524881"/>
        <a:ext cx="610754" cy="610754"/>
      </dsp:txXfrm>
    </dsp:sp>
    <dsp:sp modelId="{077A468D-92DD-43D7-8813-5A331DBE9207}">
      <dsp:nvSpPr>
        <dsp:cNvPr id="0" name=""/>
        <dsp:cNvSpPr/>
      </dsp:nvSpPr>
      <dsp:spPr>
        <a:xfrm rot="3240000">
          <a:off x="3549411" y="2992798"/>
          <a:ext cx="954953" cy="22258"/>
        </a:xfrm>
        <a:custGeom>
          <a:avLst/>
          <a:gdLst/>
          <a:ahLst/>
          <a:cxnLst/>
          <a:rect l="0" t="0" r="0" b="0"/>
          <a:pathLst>
            <a:path>
              <a:moveTo>
                <a:pt x="0" y="11129"/>
              </a:moveTo>
              <a:lnTo>
                <a:pt x="954953" y="11129"/>
              </a:lnTo>
            </a:path>
          </a:pathLst>
        </a:custGeom>
        <a:noFill/>
        <a:ln w="508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4003014" y="2980054"/>
        <a:ext cx="47747" cy="47747"/>
      </dsp:txXfrm>
    </dsp:sp>
    <dsp:sp modelId="{6C6CA743-E41F-4B90-B2FA-6A958D1AF28B}">
      <dsp:nvSpPr>
        <dsp:cNvPr id="0" name=""/>
        <dsp:cNvSpPr/>
      </dsp:nvSpPr>
      <dsp:spPr>
        <a:xfrm>
          <a:off x="4129519" y="3307735"/>
          <a:ext cx="863738" cy="86373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/>
            <a:t>Loans</a:t>
          </a:r>
        </a:p>
      </dsp:txBody>
      <dsp:txXfrm>
        <a:off x="4256011" y="3434227"/>
        <a:ext cx="610754" cy="610754"/>
      </dsp:txXfrm>
    </dsp:sp>
    <dsp:sp modelId="{C0BBFE39-4EAD-459D-9784-AD6070AD8B86}">
      <dsp:nvSpPr>
        <dsp:cNvPr id="0" name=""/>
        <dsp:cNvSpPr/>
      </dsp:nvSpPr>
      <dsp:spPr>
        <a:xfrm rot="5400000">
          <a:off x="3014911" y="3166468"/>
          <a:ext cx="954953" cy="22258"/>
        </a:xfrm>
        <a:custGeom>
          <a:avLst/>
          <a:gdLst/>
          <a:ahLst/>
          <a:cxnLst/>
          <a:rect l="0" t="0" r="0" b="0"/>
          <a:pathLst>
            <a:path>
              <a:moveTo>
                <a:pt x="0" y="11129"/>
              </a:moveTo>
              <a:lnTo>
                <a:pt x="954953" y="11129"/>
              </a:lnTo>
            </a:path>
          </a:pathLst>
        </a:custGeom>
        <a:noFill/>
        <a:ln w="508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3468514" y="3153723"/>
        <a:ext cx="47747" cy="47747"/>
      </dsp:txXfrm>
    </dsp:sp>
    <dsp:sp modelId="{33B38AC5-B4DE-415B-85A6-CE66529FD7DC}">
      <dsp:nvSpPr>
        <dsp:cNvPr id="0" name=""/>
        <dsp:cNvSpPr/>
      </dsp:nvSpPr>
      <dsp:spPr>
        <a:xfrm>
          <a:off x="3060518" y="3655074"/>
          <a:ext cx="863738" cy="86373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/>
            <a:t>Standing orders</a:t>
          </a:r>
        </a:p>
      </dsp:txBody>
      <dsp:txXfrm>
        <a:off x="3187010" y="3781566"/>
        <a:ext cx="610754" cy="610754"/>
      </dsp:txXfrm>
    </dsp:sp>
    <dsp:sp modelId="{34EF5C84-E8AE-4A89-A12C-7C1878AE8B1B}">
      <dsp:nvSpPr>
        <dsp:cNvPr id="0" name=""/>
        <dsp:cNvSpPr/>
      </dsp:nvSpPr>
      <dsp:spPr>
        <a:xfrm rot="7560000">
          <a:off x="2480411" y="2992798"/>
          <a:ext cx="954953" cy="22258"/>
        </a:xfrm>
        <a:custGeom>
          <a:avLst/>
          <a:gdLst/>
          <a:ahLst/>
          <a:cxnLst/>
          <a:rect l="0" t="0" r="0" b="0"/>
          <a:pathLst>
            <a:path>
              <a:moveTo>
                <a:pt x="0" y="11129"/>
              </a:moveTo>
              <a:lnTo>
                <a:pt x="954953" y="11129"/>
              </a:lnTo>
            </a:path>
          </a:pathLst>
        </a:custGeom>
        <a:noFill/>
        <a:ln w="508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 rot="10800000">
        <a:off x="2934014" y="2980054"/>
        <a:ext cx="47747" cy="47747"/>
      </dsp:txXfrm>
    </dsp:sp>
    <dsp:sp modelId="{D4526CC1-5EEF-45CE-8189-07ABF8E6ECBC}">
      <dsp:nvSpPr>
        <dsp:cNvPr id="0" name=""/>
        <dsp:cNvSpPr/>
      </dsp:nvSpPr>
      <dsp:spPr>
        <a:xfrm>
          <a:off x="1991518" y="3307735"/>
          <a:ext cx="863738" cy="86373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/>
            <a:t>Cash withdrawal</a:t>
          </a:r>
        </a:p>
      </dsp:txBody>
      <dsp:txXfrm>
        <a:off x="2118010" y="3434227"/>
        <a:ext cx="610754" cy="610754"/>
      </dsp:txXfrm>
    </dsp:sp>
    <dsp:sp modelId="{D98401D0-F4EC-45D3-BEFD-E65F34769F18}">
      <dsp:nvSpPr>
        <dsp:cNvPr id="0" name=""/>
        <dsp:cNvSpPr/>
      </dsp:nvSpPr>
      <dsp:spPr>
        <a:xfrm rot="9720000">
          <a:off x="2150071" y="2538125"/>
          <a:ext cx="954953" cy="22258"/>
        </a:xfrm>
        <a:custGeom>
          <a:avLst/>
          <a:gdLst/>
          <a:ahLst/>
          <a:cxnLst/>
          <a:rect l="0" t="0" r="0" b="0"/>
          <a:pathLst>
            <a:path>
              <a:moveTo>
                <a:pt x="0" y="11129"/>
              </a:moveTo>
              <a:lnTo>
                <a:pt x="954953" y="11129"/>
              </a:lnTo>
            </a:path>
          </a:pathLst>
        </a:custGeom>
        <a:noFill/>
        <a:ln w="508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 rot="10800000">
        <a:off x="2603674" y="2525381"/>
        <a:ext cx="47747" cy="47747"/>
      </dsp:txXfrm>
    </dsp:sp>
    <dsp:sp modelId="{B1331E3D-44B5-4677-B98C-787E7AA52E2A}">
      <dsp:nvSpPr>
        <dsp:cNvPr id="0" name=""/>
        <dsp:cNvSpPr/>
      </dsp:nvSpPr>
      <dsp:spPr>
        <a:xfrm>
          <a:off x="1330840" y="2398389"/>
          <a:ext cx="863738" cy="86373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/>
            <a:t>Secure storage</a:t>
          </a:r>
        </a:p>
      </dsp:txBody>
      <dsp:txXfrm>
        <a:off x="1457332" y="2524881"/>
        <a:ext cx="610754" cy="610754"/>
      </dsp:txXfrm>
    </dsp:sp>
    <dsp:sp modelId="{8D0E2DC9-6BE4-499E-81D7-A6A9FA4058A6}">
      <dsp:nvSpPr>
        <dsp:cNvPr id="0" name=""/>
        <dsp:cNvSpPr/>
      </dsp:nvSpPr>
      <dsp:spPr>
        <a:xfrm rot="11880000">
          <a:off x="2150071" y="1976119"/>
          <a:ext cx="954953" cy="22258"/>
        </a:xfrm>
        <a:custGeom>
          <a:avLst/>
          <a:gdLst/>
          <a:ahLst/>
          <a:cxnLst/>
          <a:rect l="0" t="0" r="0" b="0"/>
          <a:pathLst>
            <a:path>
              <a:moveTo>
                <a:pt x="0" y="11129"/>
              </a:moveTo>
              <a:lnTo>
                <a:pt x="954953" y="11129"/>
              </a:lnTo>
            </a:path>
          </a:pathLst>
        </a:custGeom>
        <a:noFill/>
        <a:ln w="508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 rot="10800000">
        <a:off x="2603674" y="1963374"/>
        <a:ext cx="47747" cy="47747"/>
      </dsp:txXfrm>
    </dsp:sp>
    <dsp:sp modelId="{13BF7CB8-CE2E-4CFC-895D-9F890745BB29}">
      <dsp:nvSpPr>
        <dsp:cNvPr id="0" name=""/>
        <dsp:cNvSpPr/>
      </dsp:nvSpPr>
      <dsp:spPr>
        <a:xfrm>
          <a:off x="1330840" y="1274376"/>
          <a:ext cx="863738" cy="86373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/>
            <a:t>Advice</a:t>
          </a:r>
        </a:p>
      </dsp:txBody>
      <dsp:txXfrm>
        <a:off x="1457332" y="1400868"/>
        <a:ext cx="610754" cy="610754"/>
      </dsp:txXfrm>
    </dsp:sp>
    <dsp:sp modelId="{1E8B8058-B5C4-4C34-B93E-4EA01CB45918}">
      <dsp:nvSpPr>
        <dsp:cNvPr id="0" name=""/>
        <dsp:cNvSpPr/>
      </dsp:nvSpPr>
      <dsp:spPr>
        <a:xfrm rot="14040000">
          <a:off x="2480411" y="1521446"/>
          <a:ext cx="954953" cy="22258"/>
        </a:xfrm>
        <a:custGeom>
          <a:avLst/>
          <a:gdLst/>
          <a:ahLst/>
          <a:cxnLst/>
          <a:rect l="0" t="0" r="0" b="0"/>
          <a:pathLst>
            <a:path>
              <a:moveTo>
                <a:pt x="0" y="11129"/>
              </a:moveTo>
              <a:lnTo>
                <a:pt x="954953" y="11129"/>
              </a:lnTo>
            </a:path>
          </a:pathLst>
        </a:custGeom>
        <a:noFill/>
        <a:ln w="508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 rot="10800000">
        <a:off x="2934014" y="1508701"/>
        <a:ext cx="47747" cy="47747"/>
      </dsp:txXfrm>
    </dsp:sp>
    <dsp:sp modelId="{6E164858-4ECC-4258-B4DB-26DEC322731F}">
      <dsp:nvSpPr>
        <dsp:cNvPr id="0" name=""/>
        <dsp:cNvSpPr/>
      </dsp:nvSpPr>
      <dsp:spPr>
        <a:xfrm>
          <a:off x="1991518" y="365030"/>
          <a:ext cx="863738" cy="86373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/>
            <a:t>Direct debits</a:t>
          </a:r>
        </a:p>
      </dsp:txBody>
      <dsp:txXfrm>
        <a:off x="2118010" y="491522"/>
        <a:ext cx="610754" cy="6107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B821DF-053F-465B-8A3A-5CCB1C0BA598}" type="datetimeFigureOut">
              <a:rPr lang="en-US" smtClean="0"/>
              <a:pPr/>
              <a:t>2/12/2017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E0150C-54B0-4ED9-BCD8-F1C664DC41E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65296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8CEB2A-435C-40BD-A696-09D1F949D5C5}" type="datetimeFigureOut">
              <a:rPr lang="en-US" smtClean="0"/>
              <a:pPr/>
              <a:t>2/12/2017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5C52F8-D14D-49FB-963A-D0594AB1E0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02854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35526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http://www.bbc.co.uk/news/business-37483411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30089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http://www.bankofengland.co.uk/education/Pages/resources/films/film2013/default.aspx</a:t>
            </a:r>
          </a:p>
          <a:p>
            <a:r>
              <a:rPr lang="en-GB" dirty="0"/>
              <a:t>http://www.bbc.co.uk/news/business-37350443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48160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48160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DB25F53-CE1C-4883-A9C6-41FCDABA94B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1376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http://www.moneysavingexpert.com/banking/credit-unions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30089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http://www.moneysavingexpert.com/banking/credit-unions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30089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http://www.bbc.co.uk/news/business-37517146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30089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http://www.moneysavingexpert.com/banking/credit-unions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30089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http://www.moneysavingexpert.com/banking/credit-unions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30089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1"/>
          <p:cNvGrpSpPr/>
          <p:nvPr/>
        </p:nvGrpSpPr>
        <p:grpSpPr>
          <a:xfrm>
            <a:off x="0" y="0"/>
            <a:ext cx="9144000" cy="6400800"/>
            <a:chOff x="0" y="0"/>
            <a:chExt cx="9144000" cy="6400800"/>
          </a:xfrm>
        </p:grpSpPr>
        <p:sp>
          <p:nvSpPr>
            <p:cNvPr id="16" name="Rectangle 15"/>
            <p:cNvSpPr/>
            <p:nvPr/>
          </p:nvSpPr>
          <p:spPr>
            <a:xfrm>
              <a:off x="1828800" y="4572000"/>
              <a:ext cx="6858000" cy="18288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0" y="0"/>
              <a:ext cx="9144000" cy="6400800"/>
              <a:chOff x="0" y="0"/>
              <a:chExt cx="9144000" cy="6400800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0" y="0"/>
                <a:ext cx="1828800" cy="6400800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0" y="4572000"/>
                <a:ext cx="9144000" cy="18288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>
                <a:reflection blurRad="6350" stA="50000" endA="300" endPos="38500" dist="50800" dir="5400000" sy="-100000" algn="bl" rotWithShape="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  <p:sp>
          <p:nvSpPr>
            <p:cNvPr id="13" name="Rectangle 12"/>
            <p:cNvSpPr/>
            <p:nvPr/>
          </p:nvSpPr>
          <p:spPr>
            <a:xfrm>
              <a:off x="0" y="4572000"/>
              <a:ext cx="1828800" cy="1828800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4200" y="6553200"/>
            <a:ext cx="1676400" cy="228600"/>
          </a:xfrm>
        </p:spPr>
        <p:txBody>
          <a:bodyPr vert="horz" lIns="91440" tIns="45720" rIns="91440" bIns="45720" rtlCol="0" anchor="t" anchorCtr="0"/>
          <a:lstStyle>
            <a:lvl1pPr marL="0" algn="r" defTabSz="914400" rtl="0" eaLnBrk="1" latinLnBrk="0" hangingPunct="1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E36CFC58-D41E-4E24-AFF6-FC4432159365}" type="datetime1">
              <a:rPr lang="en-US" smtClean="0"/>
              <a:pPr/>
              <a:t>2/12/2017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91553" y="6553200"/>
            <a:ext cx="1676400" cy="228600"/>
          </a:xfrm>
        </p:spPr>
        <p:txBody>
          <a:bodyPr anchor="t" anchorCtr="0"/>
          <a:lstStyle>
            <a:lvl1pPr>
              <a:defRPr>
                <a:solidFill>
                  <a:sysClr val="windowText" lastClr="000000"/>
                </a:solidFill>
              </a:defRPr>
            </a:lvl1pPr>
          </a:lstStyle>
          <a:p>
            <a:r>
              <a:rPr lang="en-GB"/>
              <a:t>1.4.1 The meaning of market failure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70076" y="6553200"/>
            <a:ext cx="762000" cy="228600"/>
          </a:xfrm>
          <a:noFill/>
          <a:ln>
            <a:noFill/>
          </a:ln>
          <a:effectLst/>
        </p:spPr>
        <p:txBody>
          <a:bodyPr/>
          <a:lstStyle>
            <a:lvl1pPr algn="ctr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5000" y="5867400"/>
            <a:ext cx="6570722" cy="457200"/>
          </a:xfrm>
        </p:spPr>
        <p:txBody>
          <a:bodyPr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contourClr>
                <a:srgbClr val="DDDDDD"/>
              </a:contourClr>
            </a:sp3d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>
                    <a:alpha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5000" y="4648200"/>
            <a:ext cx="6553200" cy="1219200"/>
          </a:xfrm>
        </p:spPr>
        <p:txBody>
          <a:bodyPr anchor="b" anchorCtr="0">
            <a:no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1D897-2DBC-4702-862E-63BEA7C3BA98}" type="datetime1">
              <a:rPr lang="en-US" smtClean="0"/>
              <a:pPr/>
              <a:t>2/12/2017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1.4.1 The meaning of market failure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0"/>
          <p:cNvGrpSpPr/>
          <p:nvPr/>
        </p:nvGrpSpPr>
        <p:grpSpPr>
          <a:xfrm>
            <a:off x="0" y="0"/>
            <a:ext cx="9144000" cy="6858000"/>
            <a:chOff x="-442912" y="457200"/>
            <a:chExt cx="9144000" cy="6858000"/>
          </a:xfrm>
        </p:grpSpPr>
        <p:sp>
          <p:nvSpPr>
            <p:cNvPr id="18" name="Rectangle 17"/>
            <p:cNvSpPr/>
            <p:nvPr/>
          </p:nvSpPr>
          <p:spPr>
            <a:xfrm>
              <a:off x="-442912" y="457200"/>
              <a:ext cx="9129712" cy="16764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6872288" y="457200"/>
              <a:ext cx="1828800" cy="6858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6872288" y="45720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1" name="Oval 20"/>
            <p:cNvSpPr/>
            <p:nvPr/>
          </p:nvSpPr>
          <p:spPr>
            <a:xfrm>
              <a:off x="7367588" y="8763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7600" y="2298700"/>
            <a:ext cx="1447800" cy="38274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2286000"/>
            <a:ext cx="5943600" cy="38401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80207-6D92-4A2E-8D1F-CF32E9980CCB}" type="datetime1">
              <a:rPr lang="en-US" smtClean="0"/>
              <a:pPr/>
              <a:t>2/12/2017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1.4.1 The meaning of market failure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48600" y="533400"/>
            <a:ext cx="762000" cy="609600"/>
          </a:xfrm>
        </p:spPr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7390D-D41A-4EC6-AEB6-D9B2B746EC70}" type="datetime1">
              <a:rPr lang="en-US" smtClean="0"/>
              <a:pPr/>
              <a:t>2/12/2017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1.4.1 The meaning of market failure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0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828800" cy="6858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2514600"/>
              <a:ext cx="1828800" cy="1828800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1828800" y="2514600"/>
              <a:ext cx="7315200" cy="18288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667000"/>
            <a:ext cx="6629400" cy="1143000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4495800"/>
            <a:ext cx="1524000" cy="205740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200000"/>
              </a:lnSpc>
              <a:buNone/>
              <a:defRPr sz="1600" b="1" kern="1200">
                <a:solidFill>
                  <a:srgbClr val="000000">
                    <a:alpha val="50196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lnSpc>
                <a:spcPct val="150000"/>
              </a:lnSpc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1152" y="6556248"/>
            <a:ext cx="1673352" cy="228600"/>
          </a:xfrm>
        </p:spPr>
        <p:txBody>
          <a:bodyPr/>
          <a:lstStyle/>
          <a:p>
            <a:fld id="{5CF2AD47-6B98-4D82-867D-CD86E57DF61A}" type="datetime1">
              <a:rPr lang="en-US" smtClean="0"/>
              <a:pPr/>
              <a:t>2/12/2017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92808" y="6556248"/>
            <a:ext cx="1673352" cy="228600"/>
          </a:xfrm>
        </p:spPr>
        <p:txBody>
          <a:bodyPr/>
          <a:lstStyle/>
          <a:p>
            <a:r>
              <a:rPr lang="en-GB"/>
              <a:t>1.4.1 The meaning of market failure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67656" y="6556248"/>
            <a:ext cx="762000" cy="228600"/>
          </a:xfrm>
          <a:noFill/>
          <a:ln>
            <a:noFill/>
          </a:ln>
          <a:effectLst/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38400" y="2298700"/>
            <a:ext cx="2971800" cy="3827463"/>
          </a:xfrm>
        </p:spPr>
        <p:txBody>
          <a:bodyPr>
            <a:normAutofit/>
          </a:bodyPr>
          <a:lstStyle>
            <a:lvl1pPr marL="228600" indent="-228600">
              <a:defRPr sz="1800"/>
            </a:lvl1pPr>
            <a:lvl2pPr marL="457200" indent="-228600">
              <a:defRPr sz="1800"/>
            </a:lvl2pPr>
            <a:lvl3pPr marL="685800" indent="-228600">
              <a:defRPr sz="1800"/>
            </a:lvl3pPr>
            <a:lvl4pPr marL="914400" indent="-228600">
              <a:defRPr sz="1800"/>
            </a:lvl4pPr>
            <a:lvl5pPr marL="1143000" indent="-22860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2298700"/>
            <a:ext cx="2971800" cy="3827463"/>
          </a:xfrm>
        </p:spPr>
        <p:txBody>
          <a:bodyPr>
            <a:normAutofit/>
          </a:bodyPr>
          <a:lstStyle>
            <a:lvl1pPr marL="228600" indent="-228600">
              <a:defRPr sz="1800"/>
            </a:lvl1pPr>
            <a:lvl2pPr marL="457200" indent="-228600">
              <a:defRPr sz="1800"/>
            </a:lvl2pPr>
            <a:lvl3pPr marL="685800" indent="-228600">
              <a:defRPr sz="1800"/>
            </a:lvl3pPr>
            <a:lvl4pPr marL="914400" indent="-228600">
              <a:defRPr sz="1800"/>
            </a:lvl4pPr>
            <a:lvl5pPr marL="1143000" indent="-22860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68903-366D-460B-9AD5-00399F5CA010}" type="datetime1">
              <a:rPr lang="en-US" smtClean="0"/>
              <a:pPr/>
              <a:t>2/12/2017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1.4.1 The meaning of market failure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8400" y="2291697"/>
            <a:ext cx="2971800" cy="639762"/>
          </a:xfrm>
        </p:spPr>
        <p:txBody>
          <a:bodyPr vert="horz" lIns="91440" tIns="45720" rIns="91440" bIns="45720" rtlCol="0" anchor="ctr" anchorCtr="0">
            <a:noAutofit/>
          </a:bodyPr>
          <a:lstStyle>
            <a:lvl1pPr marL="0" indent="0">
              <a:buNone/>
              <a:defRPr sz="2200" b="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47925" y="3137647"/>
            <a:ext cx="2971800" cy="2999232"/>
          </a:xfr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715000" y="2291697"/>
            <a:ext cx="2971800" cy="639762"/>
          </a:xfrm>
        </p:spPr>
        <p:txBody>
          <a:bodyPr anchor="ctr" anchorCtr="0">
            <a:noAutofit/>
          </a:bodyPr>
          <a:lstStyle>
            <a:lvl1pPr marL="0" indent="0">
              <a:buNone/>
              <a:defRPr sz="22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715000" y="3137647"/>
            <a:ext cx="2971800" cy="3001962"/>
          </a:xfr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883DA-6C5C-4438-A4EC-2C755D4835D8}" type="datetime1">
              <a:rPr lang="en-US" smtClean="0"/>
              <a:pPr/>
              <a:t>2/12/2017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1.4.1 The meaning of market failure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0"/>
          <p:cNvGrpSpPr/>
          <p:nvPr/>
        </p:nvGrpSpPr>
        <p:grpSpPr>
          <a:xfrm>
            <a:off x="0" y="0"/>
            <a:ext cx="9144000" cy="1676400"/>
            <a:chOff x="0" y="0"/>
            <a:chExt cx="9144000" cy="16764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9144000" cy="1676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Oval 9"/>
            <p:cNvSpPr/>
            <p:nvPr/>
          </p:nvSpPr>
          <p:spPr>
            <a:xfrm>
              <a:off x="495300" y="4191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FE39F-B4B7-4DE8-BBE1-D95255806007}" type="datetime1">
              <a:rPr lang="en-US" smtClean="0"/>
              <a:pPr/>
              <a:t>2/12/2017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1.4.1 The meaning of market failure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9"/>
          <p:cNvGrpSpPr/>
          <p:nvPr/>
        </p:nvGrpSpPr>
        <p:grpSpPr>
          <a:xfrm>
            <a:off x="0" y="0"/>
            <a:ext cx="1828800" cy="1676400"/>
            <a:chOff x="457200" y="457200"/>
            <a:chExt cx="1828800" cy="1676400"/>
          </a:xfrm>
        </p:grpSpPr>
        <p:sp>
          <p:nvSpPr>
            <p:cNvPr id="8" name="Rectangle 7"/>
            <p:cNvSpPr/>
            <p:nvPr/>
          </p:nvSpPr>
          <p:spPr>
            <a:xfrm>
              <a:off x="457200" y="45720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Oval 8"/>
            <p:cNvSpPr/>
            <p:nvPr/>
          </p:nvSpPr>
          <p:spPr>
            <a:xfrm>
              <a:off x="952500" y="8763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C8E02-F8BA-4752-B8B2-155C9CF3B77D}" type="datetime1">
              <a:rPr lang="en-US" smtClean="0"/>
              <a:pPr/>
              <a:t>2/12/2017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1.4.1 The meaning of market failure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1448" y="228600"/>
            <a:ext cx="6245352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6624" y="2446991"/>
            <a:ext cx="5715000" cy="3531198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3031490"/>
            <a:ext cx="1524000" cy="2362200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 sz="1400" b="1">
                <a:solidFill>
                  <a:srgbClr val="000000">
                    <a:alpha val="50196"/>
                  </a:srgb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5F6F8-8FBA-4F26-9800-0F833715770D}" type="datetime1">
              <a:rPr lang="en-US" smtClean="0"/>
              <a:pPr/>
              <a:t>2/12/2017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1.4.1 The meaning of market failure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1448" y="228600"/>
            <a:ext cx="6245352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06624" y="2450592"/>
            <a:ext cx="5715000" cy="3529584"/>
          </a:xfrm>
          <a:noFill/>
          <a:ln w="101600" cmpd="sng">
            <a:miter lim="800000"/>
          </a:ln>
          <a:effectLst>
            <a:outerShdw blurRad="63500" sx="102000" sy="102000" algn="ctr" rotWithShape="0">
              <a:prstClr val="black">
                <a:alpha val="30000"/>
              </a:prst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3031489"/>
            <a:ext cx="1527048" cy="2359152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50000"/>
              </a:lnSpc>
              <a:buNone/>
              <a:defRPr sz="1400" b="1" kern="1200">
                <a:solidFill>
                  <a:srgbClr val="000000">
                    <a:alpha val="50196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50000"/>
              </a:lnSpc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CD364-AECF-4565-8F42-94AB3F4CAB51}" type="datetime1">
              <a:rPr lang="en-US" smtClean="0"/>
              <a:pPr/>
              <a:t>2/12/2017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1.4.1 The meaning of market failure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1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7" name="Rectangle 6"/>
            <p:cNvSpPr/>
            <p:nvPr/>
          </p:nvSpPr>
          <p:spPr>
            <a:xfrm>
              <a:off x="457200" y="0"/>
              <a:ext cx="8686800" cy="1676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0"/>
              <a:ext cx="1828800" cy="6858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Oval 10"/>
            <p:cNvSpPr/>
            <p:nvPr/>
          </p:nvSpPr>
          <p:spPr>
            <a:xfrm>
              <a:off x="495300" y="4191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8400" y="2286000"/>
            <a:ext cx="6248400" cy="3840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149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fld id="{516295EE-E9DF-4F74-8D7E-94BDE7766083}" type="datetime1">
              <a:rPr lang="en-US" smtClean="0"/>
              <a:pPr/>
              <a:t>2/12/2017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GB"/>
              <a:t>1.4.1 The meaning of market failure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400" y="533400"/>
            <a:ext cx="762000" cy="609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fld id="{7A52EB75-A76F-4F4A-9051-0F946D070F9F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r" defTabSz="914400" rtl="0" eaLnBrk="1" latinLnBrk="0" hangingPunct="1">
        <a:spcBef>
          <a:spcPct val="0"/>
        </a:spcBef>
        <a:buNone/>
        <a:defRPr sz="4400" kern="1200" cap="small" spc="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1800"/>
        </a:spcBef>
        <a:buClr>
          <a:schemeClr val="accent1"/>
        </a:buClr>
        <a:buSzPct val="80000"/>
        <a:buFont typeface="Wingdings" pitchFamily="2" charset="2"/>
        <a:buChar char="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1800"/>
        </a:spcBef>
        <a:buClr>
          <a:schemeClr val="accent2"/>
        </a:buClr>
        <a:buSzPct val="80000"/>
        <a:buFont typeface="Wingdings" pitchFamily="2" charset="2"/>
        <a:buChar char="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457200" algn="l" defTabSz="914400" rtl="0" eaLnBrk="1" latinLnBrk="0" hangingPunct="1">
        <a:spcBef>
          <a:spcPts val="1200"/>
        </a:spcBef>
        <a:buClr>
          <a:schemeClr val="accent3"/>
        </a:buClr>
        <a:buSzPct val="80000"/>
        <a:buFont typeface="Wingdings" pitchFamily="2" charset="2"/>
        <a:buChar char="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indent="-457200" algn="l" defTabSz="914400" rtl="0" eaLnBrk="1" latinLnBrk="0" hangingPunct="1">
        <a:spcBef>
          <a:spcPts val="1200"/>
        </a:spcBef>
        <a:buClr>
          <a:schemeClr val="accent4"/>
        </a:buClr>
        <a:buSzPct val="80000"/>
        <a:buFont typeface="Wingdings" pitchFamily="2" charset="2"/>
        <a:buChar char="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286000" indent="-457200" algn="l" defTabSz="914400" rtl="0" eaLnBrk="1" latinLnBrk="0" hangingPunct="1">
        <a:spcBef>
          <a:spcPts val="1200"/>
        </a:spcBef>
        <a:buClr>
          <a:schemeClr val="accent5"/>
        </a:buClr>
        <a:buSzPct val="80000"/>
        <a:buFont typeface="Wingdings" pitchFamily="2" charset="2"/>
        <a:buChar char="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indent="-457200" algn="l" defTabSz="914400" rtl="0" eaLnBrk="1" latinLnBrk="0" hangingPunct="1">
        <a:spcBef>
          <a:spcPts val="1200"/>
        </a:spcBef>
        <a:buClr>
          <a:schemeClr val="accent6"/>
        </a:buClr>
        <a:buSzPct val="90000"/>
        <a:buFont typeface="Wingdings" pitchFamily="2" charset="2"/>
        <a:buChar char="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3200400" indent="-457200" algn="l" defTabSz="914400" rtl="0" eaLnBrk="1" latinLnBrk="0" hangingPunct="1">
        <a:spcBef>
          <a:spcPts val="1200"/>
        </a:spcBef>
        <a:buClr>
          <a:schemeClr val="accent1"/>
        </a:buClr>
        <a:buSzPct val="70000"/>
        <a:buFont typeface="Wingdings" pitchFamily="2" charset="2"/>
        <a:buChar char="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657600" indent="-457200" algn="l" defTabSz="914400" rtl="0" eaLnBrk="1" latinLnBrk="0" hangingPunct="1">
        <a:spcBef>
          <a:spcPts val="1200"/>
        </a:spcBef>
        <a:buClr>
          <a:schemeClr val="accent3"/>
        </a:buClr>
        <a:buFont typeface="Courier New" pitchFamily="49" charset="0"/>
        <a:buChar char="o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4114800" indent="-457200" algn="l" defTabSz="914400" rtl="0" eaLnBrk="1" latinLnBrk="0" hangingPunct="1">
        <a:spcBef>
          <a:spcPts val="12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bc.co.uk/news/business-37517146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bc.co.uk/news/business-37483411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ankofengland.co.uk/education/Pages/resources/films/film2013/default.asp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bbc.co.uk/news/business-37350443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media1.WAV"/><Relationship Id="rId7" Type="http://schemas.openxmlformats.org/officeDocument/2006/relationships/image" Target="../media/image2.png"/><Relationship Id="rId2" Type="http://schemas.microsoft.com/office/2007/relationships/media" Target="../media/media1.WAV"/><Relationship Id="rId1" Type="http://schemas.openxmlformats.org/officeDocument/2006/relationships/tags" Target="../tags/tag1.xml"/><Relationship Id="rId6" Type="http://schemas.openxmlformats.org/officeDocument/2006/relationships/audio" Target="../media/audio1.wav"/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oneysavingexpert.com/banking/credit-unions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1960290" y="4725144"/>
            <a:ext cx="7164288" cy="1368152"/>
          </a:xfrm>
        </p:spPr>
        <p:txBody>
          <a:bodyPr/>
          <a:lstStyle/>
          <a:p>
            <a:pPr algn="ctr"/>
            <a:r>
              <a:rPr lang="en-GB" sz="4000" dirty="0"/>
              <a:t>Types of Organisations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355600"/>
            <a:ext cx="16916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cap="small" spc="200" dirty="0">
                <a:solidFill>
                  <a:srgbClr val="000000"/>
                </a:solidFill>
                <a:latin typeface="Trebuchet MS"/>
                <a:ea typeface="+mj-ea"/>
                <a:cs typeface="+mj-cs"/>
              </a:rPr>
              <a:t>B1</a:t>
            </a:r>
          </a:p>
          <a:p>
            <a:pPr algn="ctr"/>
            <a:r>
              <a:rPr lang="en-GB" cap="small" spc="200" dirty="0">
                <a:solidFill>
                  <a:srgbClr val="000000"/>
                </a:solidFill>
                <a:latin typeface="Trebuchet MS"/>
                <a:ea typeface="+mj-ea"/>
                <a:cs typeface="+mj-cs"/>
              </a:rPr>
              <a:t>Features of financial institutions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6598" y="380298"/>
            <a:ext cx="3705642" cy="2376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615056" y="2780928"/>
            <a:ext cx="5184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Who is the old lady of Threadneedle Street?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National savings and investments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0231740"/>
              </p:ext>
            </p:extLst>
          </p:nvPr>
        </p:nvGraphicFramePr>
        <p:xfrm>
          <a:off x="1907704" y="2492896"/>
          <a:ext cx="6984774" cy="30888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82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282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32825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31145">
                <a:tc>
                  <a:txBody>
                    <a:bodyPr/>
                    <a:lstStyle/>
                    <a:p>
                      <a:pPr algn="ctr"/>
                      <a:r>
                        <a:rPr lang="en-GB" b="0" dirty="0"/>
                        <a:t>Features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/>
                        <a:t>Advantages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/>
                        <a:t>Disadvantages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657743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="0" dirty="0"/>
                        <a:t>State owned savings bank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="0" dirty="0"/>
                        <a:t>Attracts individual savers to reduce</a:t>
                      </a:r>
                      <a:r>
                        <a:rPr lang="en-GB" b="0" baseline="0" dirty="0"/>
                        <a:t> the governments need to borrow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="0" baseline="0" dirty="0"/>
                        <a:t>Sells premium bonds</a:t>
                      </a:r>
                      <a:endParaRPr lang="en-GB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="0" dirty="0"/>
                        <a:t>100% safe guarantee from the treasury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="0" dirty="0"/>
                        <a:t>Some products have tax free elements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="0" dirty="0"/>
                        <a:t>May win big with premium bonds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="0" dirty="0"/>
                        <a:t>Rates often low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="0" dirty="0"/>
                        <a:t>Bank savings are now tax free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="0" dirty="0"/>
                        <a:t>May win nothing with premium bonds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30161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Insurance companies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3062461"/>
              </p:ext>
            </p:extLst>
          </p:nvPr>
        </p:nvGraphicFramePr>
        <p:xfrm>
          <a:off x="1979712" y="2492896"/>
          <a:ext cx="6984774" cy="30888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82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282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32825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31145">
                <a:tc>
                  <a:txBody>
                    <a:bodyPr/>
                    <a:lstStyle/>
                    <a:p>
                      <a:pPr algn="ctr"/>
                      <a:r>
                        <a:rPr lang="en-GB" b="0" dirty="0"/>
                        <a:t>Features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/>
                        <a:t>Advantages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/>
                        <a:t>Disadvantages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657743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="0" dirty="0"/>
                        <a:t>Protect your precious things for a small monthly premium e.g. houses, cars, loved ones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="0" dirty="0"/>
                        <a:t>A small</a:t>
                      </a:r>
                      <a:r>
                        <a:rPr lang="en-GB" b="0" baseline="0" dirty="0"/>
                        <a:t> premium may result in a big pay-out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="0" baseline="0" dirty="0"/>
                        <a:t>Peace of mind</a:t>
                      </a:r>
                      <a:endParaRPr lang="en-GB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="0" dirty="0"/>
                        <a:t>Could</a:t>
                      </a:r>
                      <a:r>
                        <a:rPr lang="en-GB" b="0" baseline="0" dirty="0"/>
                        <a:t> pay for something that you never use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="0" baseline="0" dirty="0"/>
                        <a:t>Policy excesses may reduce the benefit</a:t>
                      </a:r>
                      <a:endParaRPr lang="en-GB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3" name="Action Button: Document 2">
            <a:hlinkClick r:id="rId3" highlightClick="1"/>
          </p:cNvPr>
          <p:cNvSpPr/>
          <p:nvPr/>
        </p:nvSpPr>
        <p:spPr>
          <a:xfrm>
            <a:off x="539552" y="2636912"/>
            <a:ext cx="720080" cy="1008112"/>
          </a:xfrm>
          <a:prstGeom prst="actionButton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107504" y="3933056"/>
            <a:ext cx="16561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Insurance tax rise 'a raid' on consumers, says industry.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48487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Pension companies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6187110"/>
              </p:ext>
            </p:extLst>
          </p:nvPr>
        </p:nvGraphicFramePr>
        <p:xfrm>
          <a:off x="1979712" y="2636912"/>
          <a:ext cx="6984774" cy="30888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82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282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32825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31145">
                <a:tc>
                  <a:txBody>
                    <a:bodyPr/>
                    <a:lstStyle/>
                    <a:p>
                      <a:pPr algn="ctr"/>
                      <a:r>
                        <a:rPr lang="en-GB" b="0" dirty="0"/>
                        <a:t>Features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/>
                        <a:t>Advantages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/>
                        <a:t>Disadvantages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657743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="0" dirty="0"/>
                        <a:t>Long term saving plan to fund your retirement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="0" dirty="0"/>
                        <a:t>Individual scheme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="0" dirty="0"/>
                        <a:t>Schemes</a:t>
                      </a:r>
                      <a:r>
                        <a:rPr lang="en-GB" b="0" baseline="0" dirty="0"/>
                        <a:t> run by employers</a:t>
                      </a:r>
                      <a:endParaRPr lang="en-GB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="0" dirty="0"/>
                        <a:t>Pension</a:t>
                      </a:r>
                      <a:r>
                        <a:rPr lang="en-GB" b="0" baseline="0" dirty="0"/>
                        <a:t> savings are tax free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="0" baseline="0" dirty="0"/>
                        <a:t>Employers often contribute to their in house scheme</a:t>
                      </a:r>
                      <a:endParaRPr lang="en-GB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="0" dirty="0"/>
                        <a:t>May die before retirement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="0" dirty="0"/>
                        <a:t>Pension benefits are subject to tax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5105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Pawnbrokers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0765753"/>
              </p:ext>
            </p:extLst>
          </p:nvPr>
        </p:nvGraphicFramePr>
        <p:xfrm>
          <a:off x="1907704" y="2420888"/>
          <a:ext cx="6984774" cy="30888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82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282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32825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31145">
                <a:tc>
                  <a:txBody>
                    <a:bodyPr/>
                    <a:lstStyle/>
                    <a:p>
                      <a:pPr algn="ctr"/>
                      <a:r>
                        <a:rPr lang="en-GB" b="0" dirty="0"/>
                        <a:t>Features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/>
                        <a:t>Advantages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/>
                        <a:t>Disadvantages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657743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="0" dirty="0"/>
                        <a:t>Short term loan</a:t>
                      </a:r>
                      <a:r>
                        <a:rPr lang="en-GB" b="0" baseline="0" dirty="0"/>
                        <a:t> subject to interest secured by an asset</a:t>
                      </a:r>
                      <a:endParaRPr lang="en-GB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="0" dirty="0"/>
                        <a:t>Easier to be accepted than a bank loan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="0" dirty="0"/>
                        <a:t>Terms flexible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="0" dirty="0"/>
                        <a:t>If you default it doesn’t affect your credit rating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="0" dirty="0"/>
                        <a:t>If loan not repaid asset will be sold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="0" dirty="0"/>
                        <a:t>Rates higher than from banks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51748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Payday loans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3393066"/>
              </p:ext>
            </p:extLst>
          </p:nvPr>
        </p:nvGraphicFramePr>
        <p:xfrm>
          <a:off x="1907704" y="2492896"/>
          <a:ext cx="6984774" cy="30888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82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282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32825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31145">
                <a:tc>
                  <a:txBody>
                    <a:bodyPr/>
                    <a:lstStyle/>
                    <a:p>
                      <a:pPr algn="ctr"/>
                      <a:r>
                        <a:rPr lang="en-GB" b="0" dirty="0"/>
                        <a:t>Features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/>
                        <a:t>Advantages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/>
                        <a:t>Disadvantages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657743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="0" dirty="0"/>
                        <a:t>Short term loan secured by a</a:t>
                      </a:r>
                      <a:r>
                        <a:rPr lang="en-GB" b="0" baseline="0" dirty="0"/>
                        <a:t> post dated cheque</a:t>
                      </a:r>
                      <a:endParaRPr lang="en-GB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="0" dirty="0"/>
                        <a:t>Available quickly, often for unexpected costs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="0" dirty="0"/>
                        <a:t>Can be for just a few days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="0" dirty="0"/>
                        <a:t>Very high interest rates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="0" dirty="0"/>
                        <a:t>Usually for less than £1,000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="0" dirty="0"/>
                        <a:t>The</a:t>
                      </a:r>
                      <a:r>
                        <a:rPr lang="en-GB" b="0" baseline="0" dirty="0"/>
                        <a:t> full cost of the loan isn’t always obvious to the borrower</a:t>
                      </a:r>
                      <a:endParaRPr lang="en-GB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3" name="Action Button: Document 2">
            <a:hlinkClick r:id="rId3" highlightClick="1"/>
          </p:cNvPr>
          <p:cNvSpPr/>
          <p:nvPr/>
        </p:nvSpPr>
        <p:spPr>
          <a:xfrm>
            <a:off x="539552" y="2996952"/>
            <a:ext cx="576064" cy="864096"/>
          </a:xfrm>
          <a:prstGeom prst="actionButton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0" y="4149080"/>
            <a:ext cx="17636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How will the expansion of “Street UK” affect payday loan companies?</a:t>
            </a:r>
          </a:p>
        </p:txBody>
      </p:sp>
    </p:spTree>
    <p:extLst>
      <p:ext uri="{BB962C8B-B14F-4D97-AF65-F5344CB8AC3E}">
        <p14:creationId xmlns:p14="http://schemas.microsoft.com/office/powerpoint/2010/main" val="15449273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476672"/>
            <a:ext cx="6248400" cy="1143000"/>
          </a:xfrm>
        </p:spPr>
        <p:txBody>
          <a:bodyPr>
            <a:noAutofit/>
          </a:bodyPr>
          <a:lstStyle/>
          <a:p>
            <a:r>
              <a:rPr lang="en-GB" sz="2400" dirty="0"/>
              <a:t>Types of Organisations</a:t>
            </a:r>
            <a:r>
              <a:rPr lang="en-GB" sz="4000" dirty="0"/>
              <a:t/>
            </a:r>
            <a:br>
              <a:rPr lang="en-GB" sz="4000" dirty="0"/>
            </a:b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/>
              <a:t>In this topic you have learnt about</a:t>
            </a:r>
          </a:p>
          <a:p>
            <a:pPr lvl="1"/>
            <a:r>
              <a:rPr lang="en-GB" dirty="0"/>
              <a:t>Types of organisations and their advantages and disadvantages:</a:t>
            </a:r>
          </a:p>
          <a:p>
            <a:pPr lvl="2"/>
            <a:r>
              <a:rPr lang="en-GB" dirty="0"/>
              <a:t>Bank of England</a:t>
            </a:r>
          </a:p>
          <a:p>
            <a:pPr lvl="2"/>
            <a:r>
              <a:rPr lang="en-GB" dirty="0"/>
              <a:t>Banks</a:t>
            </a:r>
          </a:p>
          <a:p>
            <a:pPr lvl="2"/>
            <a:r>
              <a:rPr lang="en-GB" dirty="0"/>
              <a:t>Building societies</a:t>
            </a:r>
          </a:p>
          <a:p>
            <a:pPr lvl="2"/>
            <a:r>
              <a:rPr lang="en-GB" dirty="0"/>
              <a:t>Credit unions</a:t>
            </a:r>
          </a:p>
          <a:p>
            <a:pPr lvl="2"/>
            <a:r>
              <a:rPr lang="en-GB" dirty="0"/>
              <a:t>National Savings and investments</a:t>
            </a:r>
          </a:p>
          <a:p>
            <a:pPr lvl="2"/>
            <a:r>
              <a:rPr lang="en-GB" dirty="0"/>
              <a:t>Insurance companies</a:t>
            </a:r>
          </a:p>
          <a:p>
            <a:pPr lvl="2"/>
            <a:r>
              <a:rPr lang="en-GB" dirty="0"/>
              <a:t>Pension companies</a:t>
            </a:r>
          </a:p>
          <a:p>
            <a:pPr lvl="2"/>
            <a:r>
              <a:rPr lang="en-GB" dirty="0"/>
              <a:t>Pawnbrokers</a:t>
            </a:r>
          </a:p>
          <a:p>
            <a:pPr lvl="2"/>
            <a:r>
              <a:rPr lang="en-GB" dirty="0"/>
              <a:t>Payday loans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73021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476672"/>
            <a:ext cx="6248400" cy="1143000"/>
          </a:xfrm>
        </p:spPr>
        <p:txBody>
          <a:bodyPr>
            <a:normAutofit/>
          </a:bodyPr>
          <a:lstStyle/>
          <a:p>
            <a:r>
              <a:rPr lang="en-GB" sz="2400" dirty="0"/>
              <a:t>Types of Organisations</a:t>
            </a:r>
            <a:br>
              <a:rPr lang="en-GB" sz="2400" dirty="0"/>
            </a:b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3728" y="1844824"/>
            <a:ext cx="6768752" cy="3840163"/>
          </a:xfrm>
        </p:spPr>
        <p:txBody>
          <a:bodyPr>
            <a:normAutofit fontScale="85000" lnSpcReduction="20000"/>
          </a:bodyPr>
          <a:lstStyle/>
          <a:p>
            <a:r>
              <a:rPr lang="en-GB" dirty="0"/>
              <a:t>In this topic you will learn about</a:t>
            </a:r>
          </a:p>
          <a:p>
            <a:pPr lvl="1"/>
            <a:r>
              <a:rPr lang="en-GB" dirty="0"/>
              <a:t>Types of organisations and their advantages and disadvantages:</a:t>
            </a:r>
          </a:p>
          <a:p>
            <a:pPr lvl="2"/>
            <a:r>
              <a:rPr lang="en-GB" dirty="0"/>
              <a:t>Bank of England</a:t>
            </a:r>
          </a:p>
          <a:p>
            <a:pPr lvl="2"/>
            <a:r>
              <a:rPr lang="en-GB" dirty="0"/>
              <a:t>Banks</a:t>
            </a:r>
          </a:p>
          <a:p>
            <a:pPr lvl="2"/>
            <a:r>
              <a:rPr lang="en-GB" dirty="0"/>
              <a:t>Building societies</a:t>
            </a:r>
          </a:p>
          <a:p>
            <a:pPr lvl="2"/>
            <a:r>
              <a:rPr lang="en-GB" dirty="0"/>
              <a:t>Credit unions</a:t>
            </a:r>
          </a:p>
          <a:p>
            <a:pPr lvl="2"/>
            <a:r>
              <a:rPr lang="en-GB" dirty="0"/>
              <a:t>National Savings and investments</a:t>
            </a:r>
          </a:p>
          <a:p>
            <a:pPr lvl="2"/>
            <a:r>
              <a:rPr lang="en-GB" dirty="0"/>
              <a:t>Insurance companies</a:t>
            </a:r>
          </a:p>
          <a:p>
            <a:pPr lvl="2"/>
            <a:r>
              <a:rPr lang="en-GB" dirty="0"/>
              <a:t>Pension companies</a:t>
            </a:r>
          </a:p>
          <a:p>
            <a:pPr lvl="2"/>
            <a:r>
              <a:rPr lang="en-GB" dirty="0"/>
              <a:t>Pawnbrokers</a:t>
            </a:r>
          </a:p>
          <a:p>
            <a:pPr lvl="2"/>
            <a:r>
              <a:rPr lang="en-GB" dirty="0"/>
              <a:t>Payday loans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813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Bank of England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720" y="1916832"/>
            <a:ext cx="6248400" cy="4338952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What is the role of the Bank of England?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Watch these 7 short video clips and make notes under the following headings: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Money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Prices and the value of your money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Controlling spending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The financial system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The money-go-round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Keeping confidence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How the Bank works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GB" dirty="0"/>
          </a:p>
          <a:p>
            <a:endParaRPr lang="en-GB" dirty="0"/>
          </a:p>
        </p:txBody>
      </p:sp>
      <p:sp>
        <p:nvSpPr>
          <p:cNvPr id="4" name="Action Button: Movie 3">
            <a:hlinkClick r:id="rId3" highlightClick="1"/>
          </p:cNvPr>
          <p:cNvSpPr/>
          <p:nvPr/>
        </p:nvSpPr>
        <p:spPr>
          <a:xfrm>
            <a:off x="6876256" y="2981946"/>
            <a:ext cx="864096" cy="648072"/>
          </a:xfrm>
          <a:prstGeom prst="actionButtonMov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0" y="2060848"/>
            <a:ext cx="176368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Have you got a £5 or £10 note with you? </a:t>
            </a:r>
          </a:p>
          <a:p>
            <a:pPr algn="ctr"/>
            <a:r>
              <a:rPr lang="en-GB" sz="1400" dirty="0"/>
              <a:t>If so get it out before watching the first short clip. </a:t>
            </a:r>
          </a:p>
          <a:p>
            <a:pPr algn="ctr"/>
            <a:r>
              <a:rPr lang="en-GB" sz="1400" dirty="0"/>
              <a:t>What are its features? </a:t>
            </a:r>
          </a:p>
          <a:p>
            <a:pPr algn="ctr"/>
            <a:r>
              <a:rPr lang="en-GB" sz="1400" dirty="0"/>
              <a:t>How do you know it is real?</a:t>
            </a:r>
          </a:p>
        </p:txBody>
      </p:sp>
      <p:sp>
        <p:nvSpPr>
          <p:cNvPr id="7" name="Action Button: Movie 6">
            <a:hlinkClick r:id="rId4" highlightClick="1"/>
          </p:cNvPr>
          <p:cNvSpPr/>
          <p:nvPr/>
        </p:nvSpPr>
        <p:spPr>
          <a:xfrm>
            <a:off x="2411760" y="6093296"/>
            <a:ext cx="720080" cy="576064"/>
          </a:xfrm>
          <a:prstGeom prst="actionButtonMov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3275856" y="6196662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Should £5 notes be plastic?</a:t>
            </a:r>
          </a:p>
        </p:txBody>
      </p:sp>
    </p:spTree>
    <p:extLst>
      <p:ext uri="{BB962C8B-B14F-4D97-AF65-F5344CB8AC3E}">
        <p14:creationId xmlns:p14="http://schemas.microsoft.com/office/powerpoint/2010/main" val="41028595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Bank of England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79512" y="1772816"/>
            <a:ext cx="8856984" cy="4340225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dirty="0"/>
              <a:t>In pairs use your notes from the previous slides to fill in the table below.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GB" dirty="0"/>
          </a:p>
          <a:p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543416"/>
              </p:ext>
            </p:extLst>
          </p:nvPr>
        </p:nvGraphicFramePr>
        <p:xfrm>
          <a:off x="611560" y="2492896"/>
          <a:ext cx="8280920" cy="3845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046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14046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GB" b="0" dirty="0"/>
                        <a:t>What is the Bank of England?</a:t>
                      </a:r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  <a:p>
                      <a:endParaRPr lang="en-GB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Advantages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Disadvantages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62769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/>
              <a:t>Banks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6977930"/>
              </p:ext>
            </p:extLst>
          </p:nvPr>
        </p:nvGraphicFramePr>
        <p:xfrm>
          <a:off x="2051720" y="1916832"/>
          <a:ext cx="6984776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1988840"/>
            <a:ext cx="1763688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A bank is a financial institution that offers both individuals and businesses a wide range of services to help them manage their money.</a:t>
            </a:r>
          </a:p>
          <a:p>
            <a:pPr algn="ctr"/>
            <a:endParaRPr lang="en-GB" sz="1400" dirty="0"/>
          </a:p>
          <a:p>
            <a:pPr algn="ctr"/>
            <a:r>
              <a:rPr lang="en-GB" sz="1400" dirty="0"/>
              <a:t>Add notes to the spider diagram to show your understanding of these services offered by banks.</a:t>
            </a:r>
          </a:p>
          <a:p>
            <a:pPr algn="ctr"/>
            <a:endParaRPr lang="en-GB" sz="1400" dirty="0"/>
          </a:p>
          <a:p>
            <a:pPr algn="ctr"/>
            <a:r>
              <a:rPr lang="en-GB" sz="1400" dirty="0"/>
              <a:t>Can you add any additional services?</a:t>
            </a:r>
          </a:p>
        </p:txBody>
      </p:sp>
    </p:spTree>
    <p:extLst>
      <p:ext uri="{BB962C8B-B14F-4D97-AF65-F5344CB8AC3E}">
        <p14:creationId xmlns:p14="http://schemas.microsoft.com/office/powerpoint/2010/main" val="25622815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>
                <a:solidFill>
                  <a:srgbClr val="000000"/>
                </a:solidFill>
              </a:rPr>
              <a:t>Banks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5881015"/>
              </p:ext>
            </p:extLst>
          </p:nvPr>
        </p:nvGraphicFramePr>
        <p:xfrm>
          <a:off x="2438400" y="2286000"/>
          <a:ext cx="6248400" cy="402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24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124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0" dirty="0"/>
                        <a:t>Advantages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/>
                        <a:t>Disadvantages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/>
                        <a:t>Convenient locations -</a:t>
                      </a:r>
                      <a:r>
                        <a:rPr lang="en-GB" baseline="0" dirty="0"/>
                        <a:t> </a:t>
                      </a:r>
                      <a:r>
                        <a:rPr lang="en-GB" dirty="0"/>
                        <a:t>high streets and online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/>
                        <a:t>Wide range of services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/>
                        <a:t>Accounts to meet different needs e.g.</a:t>
                      </a:r>
                      <a:r>
                        <a:rPr lang="en-GB" baseline="0" dirty="0"/>
                        <a:t> student, young person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aseline="0" dirty="0"/>
                        <a:t>Confidence (generally feel money is secure)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aseline="0" dirty="0"/>
                        <a:t>Advice for individuals and business e.g. small business advisers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aseline="0" dirty="0"/>
                        <a:t>Interest paid on positive balances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/>
                        <a:t>Conflict of interest between customers and shareholders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/>
                        <a:t>Interest charged on loans and overdrafts etc. can be high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/>
                        <a:t>High charges if default on repayments or exceed overdrafts including administration charges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/>
                        <a:t>Savings only covered</a:t>
                      </a:r>
                      <a:r>
                        <a:rPr lang="en-GB" baseline="0" dirty="0"/>
                        <a:t> up to £75 000. Beyond this if the bank fails savings can be lost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99310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Building societies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5496" y="1700808"/>
            <a:ext cx="8856984" cy="3840162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GB" dirty="0"/>
              <a:t>Offer a wide range of services similar to a bank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GB" dirty="0"/>
              <a:t>Account holders are members and as such part owners of the building society. They therefore receive a voting right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GB" dirty="0"/>
              <a:t>There are no shareholders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GB" dirty="0"/>
              <a:t>Cost can be kept down due to less pressure to make a profit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GB" dirty="0"/>
              <a:t>Complete the table below. Use the information on banks and the bullet points above as a guide.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8359787"/>
              </p:ext>
            </p:extLst>
          </p:nvPr>
        </p:nvGraphicFramePr>
        <p:xfrm>
          <a:off x="107504" y="4653136"/>
          <a:ext cx="8928992" cy="183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449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46449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0" dirty="0"/>
                        <a:t>Advantages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/>
                        <a:t>Disadvantages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02102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MS900388269[1].wav">
            <a:hlinkClick r:id="" action="ppaction://media"/>
          </p:cNvPr>
          <p:cNvPicPr>
            <a:picLocks noChangeAspect="1"/>
          </p:cNvPicPr>
          <p:nvPr>
            <a:audi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7" cstate="print"/>
          <a:stretch>
            <a:fillRect/>
          </a:stretch>
        </p:blipFill>
        <p:spPr>
          <a:xfrm>
            <a:off x="4499993" y="5841268"/>
            <a:ext cx="144016" cy="14401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10 minutes - Recap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008063" y="5800725"/>
            <a:ext cx="6659562" cy="252413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3300"/>
              </a:gs>
            </a:gsLst>
            <a:lin ang="0" scaled="1"/>
          </a:gra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008063" y="5800725"/>
            <a:ext cx="6659562" cy="252413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3881438" y="4945348"/>
            <a:ext cx="1270000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4800" dirty="0"/>
              <a:t>End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83568" y="1988840"/>
            <a:ext cx="835292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GB" dirty="0"/>
              <a:t>What are premium bonds?</a:t>
            </a:r>
          </a:p>
          <a:p>
            <a:pPr marL="342900" indent="-342900">
              <a:buAutoNum type="arabicPeriod"/>
            </a:pPr>
            <a:endParaRPr lang="en-GB" dirty="0"/>
          </a:p>
          <a:p>
            <a:pPr marL="342900" indent="-342900">
              <a:buAutoNum type="arabicPeriod"/>
            </a:pPr>
            <a:r>
              <a:rPr lang="en-GB" dirty="0"/>
              <a:t>State 1 advantage and 1 disadvantage of premium bonds as a type of saving.</a:t>
            </a:r>
          </a:p>
          <a:p>
            <a:pPr marL="342900" indent="-342900">
              <a:buAutoNum type="arabicPeriod"/>
            </a:pPr>
            <a:endParaRPr lang="en-GB" dirty="0"/>
          </a:p>
          <a:p>
            <a:pPr marL="342900" indent="-342900">
              <a:buAutoNum type="arabicPeriod"/>
            </a:pPr>
            <a:r>
              <a:rPr lang="en-GB" dirty="0"/>
              <a:t>What are pensions?</a:t>
            </a:r>
          </a:p>
          <a:p>
            <a:pPr marL="342900" indent="-342900">
              <a:buAutoNum type="arabicPeriod"/>
            </a:pPr>
            <a:endParaRPr lang="en-GB" dirty="0"/>
          </a:p>
          <a:p>
            <a:pPr marL="342900" indent="-342900">
              <a:buAutoNum type="arabicPeriod"/>
            </a:pPr>
            <a:r>
              <a:rPr lang="en-GB" dirty="0"/>
              <a:t>What is insurance?</a:t>
            </a:r>
          </a:p>
          <a:p>
            <a:pPr marL="342900" indent="-342900">
              <a:buAutoNum type="arabicPeriod"/>
            </a:pPr>
            <a:endParaRPr lang="en-GB" dirty="0"/>
          </a:p>
          <a:p>
            <a:pPr marL="342900" indent="-342900">
              <a:buAutoNum type="arabicPeriod"/>
            </a:pPr>
            <a:r>
              <a:rPr lang="en-GB" dirty="0"/>
              <a:t>State 3 types of insurance.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56986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6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600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7048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  <p:bldLst>
      <p:bldP spid="4" grpId="0" animBg="1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Credit unions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637034"/>
              </p:ext>
            </p:extLst>
          </p:nvPr>
        </p:nvGraphicFramePr>
        <p:xfrm>
          <a:off x="2051720" y="2132856"/>
          <a:ext cx="6984774" cy="30888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82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282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32825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31145">
                <a:tc>
                  <a:txBody>
                    <a:bodyPr/>
                    <a:lstStyle/>
                    <a:p>
                      <a:pPr algn="ctr"/>
                      <a:r>
                        <a:rPr lang="en-GB" b="0" dirty="0"/>
                        <a:t>Features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/>
                        <a:t>Advantages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dirty="0"/>
                        <a:t>Disadvantages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657743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="0" dirty="0"/>
                        <a:t>Provides loans</a:t>
                      </a:r>
                      <a:r>
                        <a:rPr lang="en-GB" b="0" baseline="0" dirty="0"/>
                        <a:t> to members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="0" baseline="0" dirty="0"/>
                        <a:t>Funded by members who save</a:t>
                      </a:r>
                      <a:endParaRPr lang="en-GB" b="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="0" dirty="0"/>
                        <a:t>Small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="0" dirty="0"/>
                        <a:t>Non-profit making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="0" dirty="0"/>
                        <a:t>Often local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="0" dirty="0"/>
                        <a:t>Anyone can join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="0" dirty="0"/>
                        <a:t>Helps people who</a:t>
                      </a:r>
                      <a:r>
                        <a:rPr lang="en-GB" b="0" baseline="0" dirty="0"/>
                        <a:t> are unable to get a loan from a bank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="0" baseline="0" dirty="0"/>
                        <a:t>Better terms than payday loans</a:t>
                      </a:r>
                      <a:endParaRPr lang="en-GB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="0" dirty="0"/>
                        <a:t>Loans are usually small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="0" dirty="0"/>
                        <a:t>Savings rates are often less than banks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b="0" baseline="0" dirty="0"/>
                        <a:t>Only a few have an online presence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6" name="Action Button: Document 5">
            <a:hlinkClick r:id="rId3" highlightClick="1"/>
          </p:cNvPr>
          <p:cNvSpPr/>
          <p:nvPr/>
        </p:nvSpPr>
        <p:spPr>
          <a:xfrm>
            <a:off x="539552" y="2420888"/>
            <a:ext cx="648072" cy="1008112"/>
          </a:xfrm>
          <a:prstGeom prst="actionButton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35496" y="3789040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Further reading on credit unions.</a:t>
            </a:r>
          </a:p>
        </p:txBody>
      </p:sp>
    </p:spTree>
    <p:extLst>
      <p:ext uri="{BB962C8B-B14F-4D97-AF65-F5344CB8AC3E}">
        <p14:creationId xmlns:p14="http://schemas.microsoft.com/office/powerpoint/2010/main" val="187196690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heme/theme1.xml><?xml version="1.0" encoding="utf-8"?>
<a:theme xmlns:a="http://schemas.openxmlformats.org/drawingml/2006/main" name="Mod">
  <a:themeElements>
    <a:clrScheme name="Custom 1">
      <a:dk1>
        <a:srgbClr val="000000"/>
      </a:dk1>
      <a:lt1>
        <a:srgbClr val="FFFFFF"/>
      </a:lt1>
      <a:dk2>
        <a:srgbClr val="FEDD61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Mod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od">
      <a:fillStyleLst>
        <a:solidFill>
          <a:schemeClr val="phClr"/>
        </a:solidFill>
        <a:solidFill>
          <a:schemeClr val="phClr">
            <a:tint val="80000"/>
          </a:schemeClr>
        </a:solidFill>
        <a:solidFill>
          <a:schemeClr val="phClr">
            <a:shade val="30000"/>
            <a:satMod val="150000"/>
          </a:schemeClr>
        </a:solidFill>
      </a:fillStyleLst>
      <a:lnStyleLst>
        <a:ln w="9525" cap="flat" cmpd="sng" algn="ctr">
          <a:solidFill>
            <a:schemeClr val="phClr">
              <a:tint val="90000"/>
              <a:satMod val="105000"/>
            </a:schemeClr>
          </a:solidFill>
          <a:prstDash val="solid"/>
        </a:ln>
        <a:ln w="50800" cap="flat" cmpd="sng" algn="ctr">
          <a:solidFill>
            <a:schemeClr val="phClr">
              <a:tint val="90000"/>
            </a:schemeClr>
          </a:solidFill>
          <a:prstDash val="solid"/>
        </a:ln>
        <a:ln w="76200" cap="flat" cmpd="dbl" algn="ctr">
          <a:solidFill>
            <a:schemeClr val="phClr">
              <a:tint val="9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76200" dist="25400" dir="5400000" sx="101000" sy="101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50800" dir="5400000" sx="101000" sy="101000" rotWithShape="0">
              <a:srgbClr val="000000">
                <a:alpha val="50000"/>
              </a:srgbClr>
            </a:outerShdw>
            <a:reflection blurRad="12700" stA="30000" endPos="30000" dist="50800" dir="5400000" sy="-100000" rotWithShape="0"/>
          </a:effectLst>
          <a:scene3d>
            <a:camera prst="orthographicFront">
              <a:rot lat="0" lon="0" rev="0"/>
            </a:camera>
            <a:lightRig rig="twoPt" dir="t">
              <a:rot lat="0" lon="0" rev="5400000"/>
            </a:lightRig>
          </a:scene3d>
          <a:sp3d prstMaterial="softmetal">
            <a:bevelT w="63500" h="25400" prst="coolSlant"/>
          </a:sp3d>
        </a:effectStyle>
      </a:effectStyleLst>
      <a:bgFillStyleLst>
        <a:solidFill>
          <a:schemeClr val="phClr">
            <a:satMod val="125000"/>
          </a:schemeClr>
        </a:solidFill>
        <a:solidFill>
          <a:schemeClr val="phClr">
            <a:shade val="30000"/>
            <a:satMod val="150000"/>
          </a:schemeClr>
        </a:solidFill>
        <a:gradFill>
          <a:gsLst>
            <a:gs pos="0">
              <a:schemeClr val="phClr">
                <a:tint val="100000"/>
                <a:shade val="80000"/>
                <a:satMod val="135000"/>
              </a:schemeClr>
            </a:gs>
            <a:gs pos="55000">
              <a:schemeClr val="phClr">
                <a:tint val="70000"/>
                <a:shade val="100000"/>
                <a:satMod val="150000"/>
              </a:schemeClr>
            </a:gs>
            <a:gs pos="100000">
              <a:schemeClr val="phClr">
                <a:tint val="70000"/>
                <a:shade val="100000"/>
                <a:satMod val="15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</Template>
  <TotalTime>6110</TotalTime>
  <Words>851</Words>
  <Application>Microsoft Office PowerPoint</Application>
  <PresentationFormat>On-screen Show (4:3)</PresentationFormat>
  <Paragraphs>196</Paragraphs>
  <Slides>15</Slides>
  <Notes>10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Mod</vt:lpstr>
      <vt:lpstr>Types of Organisations</vt:lpstr>
      <vt:lpstr>Types of Organisations </vt:lpstr>
      <vt:lpstr>Bank of England</vt:lpstr>
      <vt:lpstr>Bank of England</vt:lpstr>
      <vt:lpstr>Banks</vt:lpstr>
      <vt:lpstr>Banks</vt:lpstr>
      <vt:lpstr>Building societies</vt:lpstr>
      <vt:lpstr>10 minutes - Recap</vt:lpstr>
      <vt:lpstr>Credit unions</vt:lpstr>
      <vt:lpstr>National savings and investments</vt:lpstr>
      <vt:lpstr>Insurance companies</vt:lpstr>
      <vt:lpstr>Pension companies</vt:lpstr>
      <vt:lpstr>Pawnbrokers</vt:lpstr>
      <vt:lpstr>Payday loans</vt:lpstr>
      <vt:lpstr>Types of Organisations 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1.1.1</dc:title>
  <dc:creator>Time2Resources</dc:creator>
  <cp:lastModifiedBy>Helen</cp:lastModifiedBy>
  <cp:revision>386</cp:revision>
  <dcterms:created xsi:type="dcterms:W3CDTF">2009-08-01T13:37:35Z</dcterms:created>
  <dcterms:modified xsi:type="dcterms:W3CDTF">2017-02-12T15:04:32Z</dcterms:modified>
</cp:coreProperties>
</file>