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4"/>
  </p:notesMasterIdLst>
  <p:handoutMasterIdLst>
    <p:handoutMasterId r:id="rId15"/>
  </p:handoutMasterIdLst>
  <p:sldIdLst>
    <p:sldId id="256" r:id="rId2"/>
    <p:sldId id="257" r:id="rId3"/>
    <p:sldId id="259" r:id="rId4"/>
    <p:sldId id="260" r:id="rId5"/>
    <p:sldId id="263" r:id="rId6"/>
    <p:sldId id="264" r:id="rId7"/>
    <p:sldId id="268" r:id="rId8"/>
    <p:sldId id="262" r:id="rId9"/>
    <p:sldId id="265" r:id="rId10"/>
    <p:sldId id="261" r:id="rId11"/>
    <p:sldId id="267" r:id="rId12"/>
    <p:sldId id="25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4932" autoAdjust="0"/>
  </p:normalViewPr>
  <p:slideViewPr>
    <p:cSldViewPr>
      <p:cViewPr>
        <p:scale>
          <a:sx n="106" d="100"/>
          <a:sy n="106" d="100"/>
        </p:scale>
        <p:origin x="-175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2/12/2017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2/12/2017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http://search.aol.com/aol/video?q=mary+poppins+run+on+the+bank&amp;s_it=video-ans&amp;sfVid=true&amp;videoId=72B61B89948CB957117E72B61B89948CB957117E&amp;v_t=webmail-searchbox</a:t>
            </a:r>
          </a:p>
          <a:p>
            <a:r>
              <a:rPr lang="en-GB" dirty="0"/>
              <a:t>http://search.aol.com/aol/video?q=mary+poppins+run+on+the+bank&amp;s_it=video-ans&amp;sfVid=true&amp;videoId=72B61B89948CB957117E72B61B89948CB957117E&amp;v_t=webmail-searchbox</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3523552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https://www.the-fca.org.uk/</a:t>
            </a:r>
          </a:p>
          <a:p>
            <a:r>
              <a:rPr lang="en-GB" dirty="0"/>
              <a:t>http://www.bbc.co.uk/news/business-37023481</a:t>
            </a:r>
          </a:p>
          <a:p>
            <a:r>
              <a:rPr lang="en-GB" dirty="0"/>
              <a:t>http://www.telegraph.co.uk/business/2016/09/29/bankers-could-have-their-phone-calls-recorded-and-kept-for-five/</a:t>
            </a:r>
          </a:p>
        </p:txBody>
      </p:sp>
      <p:sp>
        <p:nvSpPr>
          <p:cNvPr id="4" name="Slide Number Placeholder 3"/>
          <p:cNvSpPr>
            <a:spLocks noGrp="1"/>
          </p:cNvSpPr>
          <p:nvPr>
            <p:ph type="sldNum" sz="quarter" idx="10"/>
          </p:nvPr>
        </p:nvSpPr>
        <p:spPr/>
        <p:txBody>
          <a:bodyPr/>
          <a:lstStyle/>
          <a:p>
            <a:fld id="{2A5C52F8-D14D-49FB-963A-D0594AB1E07D}" type="slidenum">
              <a:rPr lang="en-GB" smtClean="0"/>
              <a:pPr/>
              <a:t>4</a:t>
            </a:fld>
            <a:endParaRPr lang="en-GB"/>
          </a:p>
        </p:txBody>
      </p:sp>
    </p:spTree>
    <p:extLst>
      <p:ext uri="{BB962C8B-B14F-4D97-AF65-F5344CB8AC3E}">
        <p14:creationId xmlns:p14="http://schemas.microsoft.com/office/powerpoint/2010/main" val="3934688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http://financial-ombudsman.org.uk/</a:t>
            </a:r>
          </a:p>
        </p:txBody>
      </p:sp>
      <p:sp>
        <p:nvSpPr>
          <p:cNvPr id="4" name="Slide Number Placeholder 3"/>
          <p:cNvSpPr>
            <a:spLocks noGrp="1"/>
          </p:cNvSpPr>
          <p:nvPr>
            <p:ph type="sldNum" sz="quarter" idx="10"/>
          </p:nvPr>
        </p:nvSpPr>
        <p:spPr/>
        <p:txBody>
          <a:bodyPr/>
          <a:lstStyle/>
          <a:p>
            <a:fld id="{2A5C52F8-D14D-49FB-963A-D0594AB1E07D}" type="slidenum">
              <a:rPr lang="en-GB" smtClean="0"/>
              <a:pPr/>
              <a:t>5</a:t>
            </a:fld>
            <a:endParaRPr lang="en-GB"/>
          </a:p>
        </p:txBody>
      </p:sp>
    </p:spTree>
    <p:extLst>
      <p:ext uri="{BB962C8B-B14F-4D97-AF65-F5344CB8AC3E}">
        <p14:creationId xmlns:p14="http://schemas.microsoft.com/office/powerpoint/2010/main" val="4201969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http://www.fscs.org.uk/</a:t>
            </a:r>
          </a:p>
        </p:txBody>
      </p:sp>
      <p:sp>
        <p:nvSpPr>
          <p:cNvPr id="4" name="Slide Number Placeholder 3"/>
          <p:cNvSpPr>
            <a:spLocks noGrp="1"/>
          </p:cNvSpPr>
          <p:nvPr>
            <p:ph type="sldNum" sz="quarter" idx="10"/>
          </p:nvPr>
        </p:nvSpPr>
        <p:spPr/>
        <p:txBody>
          <a:bodyPr/>
          <a:lstStyle/>
          <a:p>
            <a:fld id="{2A5C52F8-D14D-49FB-963A-D0594AB1E07D}" type="slidenum">
              <a:rPr lang="en-GB" smtClean="0"/>
              <a:pPr/>
              <a:t>6</a:t>
            </a:fld>
            <a:endParaRPr lang="en-GB"/>
          </a:p>
        </p:txBody>
      </p:sp>
    </p:spTree>
    <p:extLst>
      <p:ext uri="{BB962C8B-B14F-4D97-AF65-F5344CB8AC3E}">
        <p14:creationId xmlns:p14="http://schemas.microsoft.com/office/powerpoint/2010/main" val="1014331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https://www.gov.uk/government/organisations/office-of-fair-trading</a:t>
            </a:r>
          </a:p>
          <a:p>
            <a:r>
              <a:rPr lang="en-GB" dirty="0"/>
              <a:t>http://www.telegraph.co.uk/business/2016/09/23/banks-could-get-kite-mark-to-show-they-are-trustworthy/</a:t>
            </a:r>
          </a:p>
        </p:txBody>
      </p:sp>
      <p:sp>
        <p:nvSpPr>
          <p:cNvPr id="4" name="Slide Number Placeholder 3"/>
          <p:cNvSpPr>
            <a:spLocks noGrp="1"/>
          </p:cNvSpPr>
          <p:nvPr>
            <p:ph type="sldNum" sz="quarter" idx="10"/>
          </p:nvPr>
        </p:nvSpPr>
        <p:spPr/>
        <p:txBody>
          <a:bodyPr/>
          <a:lstStyle/>
          <a:p>
            <a:fld id="{2A5C52F8-D14D-49FB-963A-D0594AB1E07D}" type="slidenum">
              <a:rPr lang="en-GB" smtClean="0"/>
              <a:pPr/>
              <a:t>8</a:t>
            </a:fld>
            <a:endParaRPr lang="en-GB"/>
          </a:p>
        </p:txBody>
      </p:sp>
    </p:spTree>
    <p:extLst>
      <p:ext uri="{BB962C8B-B14F-4D97-AF65-F5344CB8AC3E}">
        <p14:creationId xmlns:p14="http://schemas.microsoft.com/office/powerpoint/2010/main" val="2997046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http://www.which.co.uk/consumer-rights/regulation/consumer-credit-act</a:t>
            </a:r>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extLst>
      <p:ext uri="{BB962C8B-B14F-4D97-AF65-F5344CB8AC3E}">
        <p14:creationId xmlns:p14="http://schemas.microsoft.com/office/powerpoint/2010/main" val="587348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http://news.bbc.co.uk/1/hi/business/7209500.stm</a:t>
            </a:r>
          </a:p>
          <a:p>
            <a:r>
              <a:rPr lang="en-GB" dirty="0"/>
              <a:t>http://www.telegraph.co.uk/finance/markets/2815859/Why-Northern-Rock-was-doomed-to-fail.html</a:t>
            </a:r>
          </a:p>
          <a:p>
            <a:r>
              <a:rPr lang="en-GB" dirty="0"/>
              <a:t>http://news.bbc.co.uk/1/hi/business/7007076.stm</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10</a:t>
            </a:fld>
            <a:endParaRPr lang="en-GB"/>
          </a:p>
        </p:txBody>
      </p:sp>
    </p:spTree>
    <p:extLst>
      <p:ext uri="{BB962C8B-B14F-4D97-AF65-F5344CB8AC3E}">
        <p14:creationId xmlns:p14="http://schemas.microsoft.com/office/powerpoint/2010/main" val="3872358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DB25F53-CE1C-4883-A9C6-41FCDABA94B6}" type="slidenum">
              <a:rPr lang="en-US" smtClean="0"/>
              <a:pPr>
                <a:defRPr/>
              </a:pPr>
              <a:t>11</a:t>
            </a:fld>
            <a:endParaRPr lang="en-US"/>
          </a:p>
        </p:txBody>
      </p:sp>
    </p:spTree>
    <p:extLst>
      <p:ext uri="{BB962C8B-B14F-4D97-AF65-F5344CB8AC3E}">
        <p14:creationId xmlns:p14="http://schemas.microsoft.com/office/powerpoint/2010/main" val="3377344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E36CFC58-D41E-4E24-AFF6-FC4432159365}" type="datetime1">
              <a:rPr lang="en-US" smtClean="0"/>
              <a:pPr/>
              <a:t>2/12/2017</a:t>
            </a:fld>
            <a:endParaRPr lang="en-GB"/>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r>
              <a:rPr lang="en-GB"/>
              <a:t>1.4.1 The meaning of market failure</a:t>
            </a:r>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3B1D897-2DBC-4702-862E-63BEA7C3BA98}"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4480207-6D92-4A2E-8D1F-CF32E9980CCB}"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a:xfrm>
            <a:off x="7848600" y="533400"/>
            <a:ext cx="762000" cy="609600"/>
          </a:xfrm>
        </p:spPr>
        <p:txBody>
          <a:bodyPr/>
          <a:lstStyle/>
          <a:p>
            <a:fld id="{7A52EB75-A76F-4F4A-9051-0F946D070F9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187390D-D41A-4EC6-AEB6-D9B2B746EC70}"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5CF2AD47-6B98-4D82-867D-CD86E57DF61A}" type="datetime1">
              <a:rPr lang="en-US" smtClean="0"/>
              <a:pPr/>
              <a:t>2/12/2017</a:t>
            </a:fld>
            <a:endParaRPr lang="en-GB"/>
          </a:p>
        </p:txBody>
      </p:sp>
      <p:sp>
        <p:nvSpPr>
          <p:cNvPr id="5" name="Footer Placeholder 4"/>
          <p:cNvSpPr>
            <a:spLocks noGrp="1"/>
          </p:cNvSpPr>
          <p:nvPr>
            <p:ph type="ftr" sz="quarter" idx="11"/>
          </p:nvPr>
        </p:nvSpPr>
        <p:spPr>
          <a:xfrm>
            <a:off x="1892808" y="6556248"/>
            <a:ext cx="1673352" cy="228600"/>
          </a:xfrm>
        </p:spPr>
        <p:txBody>
          <a:bodyPr/>
          <a:lstStyle/>
          <a:p>
            <a:r>
              <a:rPr lang="en-GB"/>
              <a:t>1.4.1 The meaning of market failure</a:t>
            </a:r>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5C68903-366D-460B-9AD5-00399F5CA010}"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31D883DA-6C5C-4438-A4EC-2C755D4835D8}" type="datetime1">
              <a:rPr lang="en-US" smtClean="0"/>
              <a:pPr/>
              <a:t>2/12/2017</a:t>
            </a:fld>
            <a:endParaRPr lang="en-GB"/>
          </a:p>
        </p:txBody>
      </p:sp>
      <p:sp>
        <p:nvSpPr>
          <p:cNvPr id="8" name="Footer Placeholder 7"/>
          <p:cNvSpPr>
            <a:spLocks noGrp="1"/>
          </p:cNvSpPr>
          <p:nvPr>
            <p:ph type="ftr" sz="quarter" idx="11"/>
          </p:nvPr>
        </p:nvSpPr>
        <p:spPr/>
        <p:txBody>
          <a:bodyPr/>
          <a:lstStyle/>
          <a:p>
            <a:r>
              <a:rPr lang="en-GB"/>
              <a:t>1.4.1 The meaning of market failure</a:t>
            </a:r>
          </a:p>
        </p:txBody>
      </p:sp>
      <p:sp>
        <p:nvSpPr>
          <p:cNvPr id="9" name="Slide Number Placeholder 8"/>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20FE39F-B4B7-4DE8-BBE1-D95255806007}" type="datetime1">
              <a:rPr lang="en-US" smtClean="0"/>
              <a:pPr/>
              <a:t>2/12/2017</a:t>
            </a:fld>
            <a:endParaRPr lang="en-GB"/>
          </a:p>
        </p:txBody>
      </p:sp>
      <p:sp>
        <p:nvSpPr>
          <p:cNvPr id="4" name="Footer Placeholder 3"/>
          <p:cNvSpPr>
            <a:spLocks noGrp="1"/>
          </p:cNvSpPr>
          <p:nvPr>
            <p:ph type="ftr" sz="quarter" idx="11"/>
          </p:nvPr>
        </p:nvSpPr>
        <p:spPr/>
        <p:txBody>
          <a:bodyPr/>
          <a:lstStyle/>
          <a:p>
            <a:r>
              <a:rPr lang="en-GB"/>
              <a:t>1.4.1 The meaning of market failure</a:t>
            </a:r>
          </a:p>
        </p:txBody>
      </p:sp>
      <p:sp>
        <p:nvSpPr>
          <p:cNvPr id="5" name="Slide Number Placeholder 4"/>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9E3C8E02-F8BA-4752-B8B2-155C9CF3B77D}" type="datetime1">
              <a:rPr lang="en-US" smtClean="0"/>
              <a:pPr/>
              <a:t>2/12/2017</a:t>
            </a:fld>
            <a:endParaRPr lang="en-GB"/>
          </a:p>
        </p:txBody>
      </p:sp>
      <p:sp>
        <p:nvSpPr>
          <p:cNvPr id="3" name="Footer Placeholder 2"/>
          <p:cNvSpPr>
            <a:spLocks noGrp="1"/>
          </p:cNvSpPr>
          <p:nvPr>
            <p:ph type="ftr" sz="quarter" idx="11"/>
          </p:nvPr>
        </p:nvSpPr>
        <p:spPr/>
        <p:txBody>
          <a:bodyPr/>
          <a:lstStyle/>
          <a:p>
            <a:r>
              <a:rPr lang="en-GB"/>
              <a:t>1.4.1 The meaning of market failure</a:t>
            </a:r>
          </a:p>
        </p:txBody>
      </p:sp>
      <p:sp>
        <p:nvSpPr>
          <p:cNvPr id="4" name="Slide Number Placeholder 3"/>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85F6F8-8FBA-4F26-9800-0F833715770D}"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5" name="Date Placeholder 4"/>
          <p:cNvSpPr>
            <a:spLocks noGrp="1"/>
          </p:cNvSpPr>
          <p:nvPr>
            <p:ph type="dt" sz="half" idx="10"/>
          </p:nvPr>
        </p:nvSpPr>
        <p:spPr/>
        <p:txBody>
          <a:bodyPr/>
          <a:lstStyle/>
          <a:p>
            <a:fld id="{8FBCD364-AECF-4565-8F42-94AB3F4CAB51}"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516295EE-E9DF-4F74-8D7E-94BDE7766083}" type="datetime1">
              <a:rPr lang="en-US" smtClean="0"/>
              <a:pPr/>
              <a:t>2/12/2017</a:t>
            </a:fld>
            <a:endParaRPr lang="en-GB"/>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r>
              <a:rPr lang="en-GB"/>
              <a:t>1.4.1 The meaning of market failure</a:t>
            </a:r>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7A52EB75-A76F-4F4A-9051-0F946D070F9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arch.aol.com/aol/video?q=mary+poppins+run+on+the+bank&amp;s_it=video-ans&amp;sfVid=true&amp;videoId=72B61B89948CB957117E72B61B89948CB957117E&amp;v_t=webmail-searchbo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news.bbc.co.uk/1/hi/business/7209500.s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news.bbc.co.uk/1/hi/business/7007076.stm" TargetMode="External"/><Relationship Id="rId4" Type="http://schemas.openxmlformats.org/officeDocument/2006/relationships/hyperlink" Target="http://www.telegraph.co.uk/finance/markets/2815859/Why-Northern-Rock-was-doomed-to-fail.html" TargetMode="External"/></Relationships>
</file>

<file path=ppt/slides/_rels/slide11.xml.rels><?xml version="1.0" encoding="UTF-8" standalone="yes"?>
<Relationships xmlns="http://schemas.openxmlformats.org/package/2006/relationships"><Relationship Id="rId3" Type="http://schemas.openxmlformats.org/officeDocument/2006/relationships/audio" Target="../media/media1.WAV"/><Relationship Id="rId7" Type="http://schemas.openxmlformats.org/officeDocument/2006/relationships/image" Target="../media/image1.png"/><Relationship Id="rId2" Type="http://schemas.microsoft.com/office/2007/relationships/media" Target="../media/media1.WAV"/><Relationship Id="rId1" Type="http://schemas.openxmlformats.org/officeDocument/2006/relationships/tags" Target="../tags/tag1.xml"/><Relationship Id="rId6" Type="http://schemas.openxmlformats.org/officeDocument/2006/relationships/audio" Target="../media/audio1.wav"/><Relationship Id="rId5" Type="http://schemas.openxmlformats.org/officeDocument/2006/relationships/notesSlide" Target="../notesSlides/notesSlide8.xml"/><Relationship Id="rId4"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fca.org.u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telegraph.co.uk/business/2016/09/29/bankers-could-have-their-phone-calls-recorded-and-kept-for-five/" TargetMode="External"/><Relationship Id="rId4" Type="http://schemas.openxmlformats.org/officeDocument/2006/relationships/hyperlink" Target="http://www.bbc.co.uk/news/business-3702348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financial-ombudsman.org.u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fscs.org.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telegraph.co.uk/business/2016/09/23/banks-could-get-kite-mark-to-show-they-are-trustworthy/"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gov.uk/government/organisations/office-of-fair-tradin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which.co.uk/consumer-rights/regulation/consumer-credit-ac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960290" y="4725144"/>
            <a:ext cx="7164288" cy="1368152"/>
          </a:xfrm>
        </p:spPr>
        <p:txBody>
          <a:bodyPr/>
          <a:lstStyle/>
          <a:p>
            <a:pPr algn="ctr"/>
            <a:r>
              <a:rPr lang="en-GB" sz="3200" dirty="0"/>
              <a:t>Consumer Protection in Relation to Personal Finance</a:t>
            </a:r>
          </a:p>
        </p:txBody>
      </p:sp>
      <p:sp>
        <p:nvSpPr>
          <p:cNvPr id="4" name="Rectangle 3"/>
          <p:cNvSpPr/>
          <p:nvPr/>
        </p:nvSpPr>
        <p:spPr>
          <a:xfrm>
            <a:off x="0" y="355600"/>
            <a:ext cx="1691680" cy="1754326"/>
          </a:xfrm>
          <a:prstGeom prst="rect">
            <a:avLst/>
          </a:prstGeom>
        </p:spPr>
        <p:txBody>
          <a:bodyPr wrap="square">
            <a:spAutoFit/>
          </a:bodyPr>
          <a:lstStyle/>
          <a:p>
            <a:pPr algn="ctr"/>
            <a:r>
              <a:rPr lang="en-GB" cap="small" spc="200" dirty="0">
                <a:solidFill>
                  <a:srgbClr val="000000"/>
                </a:solidFill>
                <a:latin typeface="Trebuchet MS"/>
                <a:ea typeface="+mj-ea"/>
                <a:cs typeface="+mj-cs"/>
              </a:rPr>
              <a:t>B3</a:t>
            </a:r>
          </a:p>
          <a:p>
            <a:pPr algn="ctr"/>
            <a:r>
              <a:rPr lang="en-GB" cap="small" spc="200" dirty="0">
                <a:solidFill>
                  <a:srgbClr val="000000"/>
                </a:solidFill>
                <a:latin typeface="Trebuchet MS"/>
                <a:ea typeface="+mj-ea"/>
                <a:cs typeface="+mj-cs"/>
              </a:rPr>
              <a:t>Consumer protection in relation to personal finance </a:t>
            </a:r>
            <a:endParaRPr lang="en-GB" dirty="0"/>
          </a:p>
        </p:txBody>
      </p:sp>
      <p:sp>
        <p:nvSpPr>
          <p:cNvPr id="5" name="Action Button: Movie 4">
            <a:hlinkClick r:id="rId3" highlightClick="1"/>
          </p:cNvPr>
          <p:cNvSpPr/>
          <p:nvPr/>
        </p:nvSpPr>
        <p:spPr>
          <a:xfrm>
            <a:off x="3995936" y="2924944"/>
            <a:ext cx="1080120" cy="720080"/>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Action Button: Movie 5">
            <a:hlinkClick r:id="rId3" highlightClick="1"/>
          </p:cNvPr>
          <p:cNvSpPr/>
          <p:nvPr/>
        </p:nvSpPr>
        <p:spPr>
          <a:xfrm>
            <a:off x="5508104" y="2924944"/>
            <a:ext cx="1080120" cy="720080"/>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p:nvSpPr>
        <p:spPr>
          <a:xfrm>
            <a:off x="2790056" y="1916832"/>
            <a:ext cx="5166320" cy="369332"/>
          </a:xfrm>
          <a:prstGeom prst="rect">
            <a:avLst/>
          </a:prstGeom>
        </p:spPr>
        <p:txBody>
          <a:bodyPr wrap="square">
            <a:spAutoFit/>
          </a:bodyPr>
          <a:lstStyle/>
          <a:p>
            <a:r>
              <a:rPr lang="en-GB" dirty="0"/>
              <a:t>What can Mary Poppins teach us about banking?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260648"/>
            <a:ext cx="6896472" cy="1143000"/>
          </a:xfrm>
        </p:spPr>
        <p:txBody>
          <a:bodyPr>
            <a:normAutofit/>
          </a:bodyPr>
          <a:lstStyle/>
          <a:p>
            <a:pPr algn="r"/>
            <a:r>
              <a:rPr lang="en-GB" sz="2400" dirty="0"/>
              <a:t>Northern Rock case study </a:t>
            </a:r>
            <a:br>
              <a:rPr lang="en-GB" sz="2400" dirty="0"/>
            </a:br>
            <a:endParaRPr lang="en-GB" sz="2400" dirty="0"/>
          </a:p>
        </p:txBody>
      </p:sp>
      <p:sp>
        <p:nvSpPr>
          <p:cNvPr id="5" name="Content Placeholder 2"/>
          <p:cNvSpPr>
            <a:spLocks noGrp="1"/>
          </p:cNvSpPr>
          <p:nvPr>
            <p:ph idx="1"/>
          </p:nvPr>
        </p:nvSpPr>
        <p:spPr>
          <a:xfrm>
            <a:off x="1979712" y="1916832"/>
            <a:ext cx="6912768" cy="4887672"/>
          </a:xfrm>
        </p:spPr>
        <p:txBody>
          <a:bodyPr>
            <a:normAutofit fontScale="62500" lnSpcReduction="20000"/>
          </a:bodyPr>
          <a:lstStyle/>
          <a:p>
            <a:pPr>
              <a:lnSpc>
                <a:spcPct val="120000"/>
              </a:lnSpc>
              <a:spcBef>
                <a:spcPts val="0"/>
              </a:spcBef>
            </a:pPr>
            <a:r>
              <a:rPr lang="en-GB" sz="2400" dirty="0"/>
              <a:t>One of the main ways a bank can get into difficulty, as Northern Rock did in 2007, is through an expansion strategy that seeks to enhance its long term asset base via short term liabilities</a:t>
            </a:r>
          </a:p>
          <a:p>
            <a:pPr>
              <a:lnSpc>
                <a:spcPct val="120000"/>
              </a:lnSpc>
              <a:spcBef>
                <a:spcPts val="0"/>
              </a:spcBef>
            </a:pPr>
            <a:r>
              <a:rPr lang="en-GB" sz="2400" dirty="0"/>
              <a:t>In the first 6 months of 2007, Northern Rock expanded its mortgage portfolio (assets) by 12% - extremely fast. These assets are profitable, but only over a 25 year period – the standard mortgage term</a:t>
            </a:r>
          </a:p>
          <a:p>
            <a:pPr>
              <a:lnSpc>
                <a:spcPct val="120000"/>
              </a:lnSpc>
              <a:spcBef>
                <a:spcPts val="0"/>
              </a:spcBef>
            </a:pPr>
            <a:r>
              <a:rPr lang="en-GB" sz="2400" dirty="0"/>
              <a:t>Assets must be matched by liabilities, and Northern Rock funded these mortgages by borrowing short term i.e. overnight or a few months at most</a:t>
            </a:r>
          </a:p>
          <a:p>
            <a:pPr>
              <a:lnSpc>
                <a:spcPct val="120000"/>
              </a:lnSpc>
              <a:spcBef>
                <a:spcPts val="0"/>
              </a:spcBef>
            </a:pPr>
            <a:r>
              <a:rPr lang="en-GB" sz="2400" dirty="0"/>
              <a:t>Around 70% if its funding came from this source, with only 27% coming from savers deposits. Compare this 70% figure with Nationwide c.30%</a:t>
            </a:r>
          </a:p>
          <a:p>
            <a:pPr>
              <a:lnSpc>
                <a:spcPct val="120000"/>
              </a:lnSpc>
              <a:spcBef>
                <a:spcPts val="0"/>
              </a:spcBef>
            </a:pPr>
            <a:r>
              <a:rPr lang="en-GB" sz="2400" dirty="0"/>
              <a:t>This is highly profitable because short term borrowing is much cheaper than long term borrowing, but this approach is only viable if Northern Rock could access money market funds and remain creditworthy</a:t>
            </a:r>
          </a:p>
          <a:p>
            <a:pPr>
              <a:lnSpc>
                <a:spcPct val="120000"/>
              </a:lnSpc>
              <a:spcBef>
                <a:spcPts val="0"/>
              </a:spcBef>
            </a:pPr>
            <a:r>
              <a:rPr lang="en-GB" sz="2400" dirty="0"/>
              <a:t>This approach also carries a liquidity risk because its assets are long term in nature, but its liabilities short term in nature</a:t>
            </a:r>
          </a:p>
          <a:p>
            <a:pPr>
              <a:lnSpc>
                <a:spcPct val="120000"/>
              </a:lnSpc>
              <a:spcBef>
                <a:spcPts val="0"/>
              </a:spcBef>
            </a:pPr>
            <a:r>
              <a:rPr lang="en-GB" sz="2400" dirty="0"/>
              <a:t>As funds became scarce in the global market, Northern Rock became exposed because it was unable to fund its mortgages and loans from money markets, and therefore sought an emergency loan from the BoE	</a:t>
            </a:r>
          </a:p>
          <a:p>
            <a:pPr>
              <a:lnSpc>
                <a:spcPct val="120000"/>
              </a:lnSpc>
              <a:spcBef>
                <a:spcPts val="0"/>
              </a:spcBef>
            </a:pPr>
            <a:r>
              <a:rPr lang="en-GB" sz="2400" dirty="0"/>
              <a:t>When news of this broke, it was enough to create a run on the bank, a severe liquidity crisis and ultimate failure</a:t>
            </a:r>
          </a:p>
          <a:p>
            <a:pPr marL="0" indent="0">
              <a:lnSpc>
                <a:spcPct val="90000"/>
              </a:lnSpc>
              <a:buNone/>
            </a:pPr>
            <a:endParaRPr lang="en-GB" sz="2400" dirty="0"/>
          </a:p>
          <a:p>
            <a:pPr marL="0" indent="0">
              <a:lnSpc>
                <a:spcPct val="90000"/>
              </a:lnSpc>
              <a:buNone/>
            </a:pPr>
            <a:endParaRPr lang="en-GB" sz="2400" dirty="0"/>
          </a:p>
          <a:p>
            <a:pPr marL="0" indent="0">
              <a:lnSpc>
                <a:spcPct val="90000"/>
              </a:lnSpc>
              <a:buNone/>
            </a:pPr>
            <a:endParaRPr lang="en-GB" sz="2400" dirty="0"/>
          </a:p>
          <a:p>
            <a:pPr marL="0" indent="0">
              <a:lnSpc>
                <a:spcPct val="90000"/>
              </a:lnSpc>
              <a:buNone/>
            </a:pPr>
            <a:endParaRPr lang="en-GB" sz="2400" dirty="0"/>
          </a:p>
        </p:txBody>
      </p:sp>
      <p:sp>
        <p:nvSpPr>
          <p:cNvPr id="3" name="Action Button: Document 2">
            <a:hlinkClick r:id="rId3" highlightClick="1"/>
          </p:cNvPr>
          <p:cNvSpPr/>
          <p:nvPr/>
        </p:nvSpPr>
        <p:spPr>
          <a:xfrm>
            <a:off x="467544" y="1916832"/>
            <a:ext cx="576064" cy="936104"/>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Action Button: Document 3">
            <a:hlinkClick r:id="rId4" highlightClick="1"/>
          </p:cNvPr>
          <p:cNvSpPr/>
          <p:nvPr/>
        </p:nvSpPr>
        <p:spPr>
          <a:xfrm>
            <a:off x="467544" y="3140968"/>
            <a:ext cx="576064" cy="86409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Action Button: Document 5">
            <a:hlinkClick r:id="rId5" highlightClick="1"/>
          </p:cNvPr>
          <p:cNvSpPr/>
          <p:nvPr/>
        </p:nvSpPr>
        <p:spPr>
          <a:xfrm>
            <a:off x="467544" y="4293096"/>
            <a:ext cx="576064" cy="104241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0" y="5661248"/>
            <a:ext cx="1763688" cy="523220"/>
          </a:xfrm>
          <a:prstGeom prst="rect">
            <a:avLst/>
          </a:prstGeom>
          <a:noFill/>
        </p:spPr>
        <p:txBody>
          <a:bodyPr wrap="square" rtlCol="0">
            <a:spAutoFit/>
          </a:bodyPr>
          <a:lstStyle/>
          <a:p>
            <a:pPr algn="ctr"/>
            <a:r>
              <a:rPr lang="en-GB" sz="1400" dirty="0"/>
              <a:t>What happened at Northern rock?</a:t>
            </a:r>
          </a:p>
        </p:txBody>
      </p:sp>
    </p:spTree>
    <p:extLst>
      <p:ext uri="{BB962C8B-B14F-4D97-AF65-F5344CB8AC3E}">
        <p14:creationId xmlns:p14="http://schemas.microsoft.com/office/powerpoint/2010/main" val="487590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MS90038826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cstate="print"/>
          <a:stretch>
            <a:fillRect/>
          </a:stretch>
        </p:blipFill>
        <p:spPr>
          <a:xfrm>
            <a:off x="4499993" y="5841268"/>
            <a:ext cx="144016" cy="144016"/>
          </a:xfrm>
          <a:prstGeom prst="rect">
            <a:avLst/>
          </a:prstGeom>
        </p:spPr>
      </p:pic>
      <p:sp>
        <p:nvSpPr>
          <p:cNvPr id="2" name="Title 1"/>
          <p:cNvSpPr>
            <a:spLocks noGrp="1"/>
          </p:cNvSpPr>
          <p:nvPr>
            <p:ph type="title"/>
          </p:nvPr>
        </p:nvSpPr>
        <p:spPr/>
        <p:txBody>
          <a:bodyPr>
            <a:normAutofit/>
          </a:bodyPr>
          <a:lstStyle/>
          <a:p>
            <a:r>
              <a:rPr lang="en-GB" sz="2400" dirty="0"/>
              <a:t>2 minute challenge</a:t>
            </a:r>
          </a:p>
        </p:txBody>
      </p:sp>
      <p:sp>
        <p:nvSpPr>
          <p:cNvPr id="4" name="Rectangle 3"/>
          <p:cNvSpPr>
            <a:spLocks noChangeArrowheads="1"/>
          </p:cNvSpPr>
          <p:nvPr/>
        </p:nvSpPr>
        <p:spPr bwMode="auto">
          <a:xfrm>
            <a:off x="1008063" y="5800725"/>
            <a:ext cx="6659562" cy="252413"/>
          </a:xfrm>
          <a:prstGeom prst="rect">
            <a:avLst/>
          </a:prstGeom>
          <a:gradFill rotWithShape="1">
            <a:gsLst>
              <a:gs pos="0">
                <a:srgbClr val="FFFF66"/>
              </a:gs>
              <a:gs pos="100000">
                <a:srgbClr val="FF3300"/>
              </a:gs>
            </a:gsLst>
            <a:lin ang="0" scaled="1"/>
          </a:gradFill>
          <a:ln w="28575">
            <a:noFill/>
            <a:miter lim="800000"/>
            <a:headEnd/>
            <a:tailEnd/>
          </a:ln>
          <a:effectLst/>
        </p:spPr>
        <p:txBody>
          <a:bodyPr wrap="none" anchor="ctr"/>
          <a:lstStyle/>
          <a:p>
            <a:endParaRPr lang="en-GB"/>
          </a:p>
        </p:txBody>
      </p:sp>
      <p:sp>
        <p:nvSpPr>
          <p:cNvPr id="5" name="Rectangle 4"/>
          <p:cNvSpPr>
            <a:spLocks noChangeArrowheads="1"/>
          </p:cNvSpPr>
          <p:nvPr/>
        </p:nvSpPr>
        <p:spPr bwMode="auto">
          <a:xfrm>
            <a:off x="1008063" y="5800725"/>
            <a:ext cx="6659562" cy="252413"/>
          </a:xfrm>
          <a:prstGeom prst="rect">
            <a:avLst/>
          </a:prstGeom>
          <a:noFill/>
          <a:ln w="28575">
            <a:solidFill>
              <a:schemeClr val="tx1"/>
            </a:solidFill>
            <a:miter lim="800000"/>
            <a:headEnd/>
            <a:tailEnd/>
          </a:ln>
          <a:effectLst/>
        </p:spPr>
        <p:txBody>
          <a:bodyPr wrap="none" anchor="ctr"/>
          <a:lstStyle/>
          <a:p>
            <a:endParaRPr lang="en-GB"/>
          </a:p>
        </p:txBody>
      </p:sp>
      <p:sp>
        <p:nvSpPr>
          <p:cNvPr id="6" name="Text Box 5"/>
          <p:cNvSpPr txBox="1">
            <a:spLocks noChangeArrowheads="1"/>
          </p:cNvSpPr>
          <p:nvPr/>
        </p:nvSpPr>
        <p:spPr bwMode="auto">
          <a:xfrm>
            <a:off x="3881438" y="4945348"/>
            <a:ext cx="1270000" cy="823912"/>
          </a:xfrm>
          <a:prstGeom prst="rect">
            <a:avLst/>
          </a:prstGeom>
          <a:noFill/>
          <a:ln w="9525">
            <a:noFill/>
            <a:miter lim="800000"/>
            <a:headEnd/>
            <a:tailEnd/>
          </a:ln>
          <a:effectLst/>
        </p:spPr>
        <p:txBody>
          <a:bodyPr wrap="none">
            <a:spAutoFit/>
          </a:bodyPr>
          <a:lstStyle/>
          <a:p>
            <a:r>
              <a:rPr lang="en-GB" sz="4800" dirty="0"/>
              <a:t>End</a:t>
            </a:r>
          </a:p>
        </p:txBody>
      </p:sp>
      <p:sp>
        <p:nvSpPr>
          <p:cNvPr id="7" name="TextBox 6"/>
          <p:cNvSpPr txBox="1"/>
          <p:nvPr/>
        </p:nvSpPr>
        <p:spPr>
          <a:xfrm>
            <a:off x="611560" y="2060848"/>
            <a:ext cx="6552728" cy="2308324"/>
          </a:xfrm>
          <a:prstGeom prst="rect">
            <a:avLst/>
          </a:prstGeom>
          <a:noFill/>
        </p:spPr>
        <p:txBody>
          <a:bodyPr wrap="square" rtlCol="0">
            <a:spAutoFit/>
          </a:bodyPr>
          <a:lstStyle/>
          <a:p>
            <a:r>
              <a:rPr lang="en-GB" dirty="0"/>
              <a:t>What do the following stand for?</a:t>
            </a:r>
          </a:p>
          <a:p>
            <a:pPr marL="285750" indent="-285750">
              <a:buFont typeface="Arial" panose="020B0604020202020204" pitchFamily="34" charset="0"/>
              <a:buChar char="•"/>
            </a:pPr>
            <a:r>
              <a:rPr lang="en-GB" dirty="0"/>
              <a:t>FCS</a:t>
            </a:r>
          </a:p>
          <a:p>
            <a:pPr marL="285750" indent="-285750">
              <a:buFont typeface="Arial" panose="020B0604020202020204" pitchFamily="34" charset="0"/>
              <a:buChar char="•"/>
            </a:pPr>
            <a:r>
              <a:rPr lang="en-GB" dirty="0"/>
              <a:t>BACS</a:t>
            </a:r>
          </a:p>
          <a:p>
            <a:pPr marL="285750" indent="-285750">
              <a:buFont typeface="Arial" panose="020B0604020202020204" pitchFamily="34" charset="0"/>
              <a:buChar char="•"/>
            </a:pPr>
            <a:r>
              <a:rPr lang="en-GB" dirty="0"/>
              <a:t>FSCS</a:t>
            </a:r>
          </a:p>
          <a:p>
            <a:pPr marL="285750" indent="-285750">
              <a:buFont typeface="Arial" panose="020B0604020202020204" pitchFamily="34" charset="0"/>
              <a:buChar char="•"/>
            </a:pPr>
            <a:r>
              <a:rPr lang="en-GB" dirty="0"/>
              <a:t>OFT</a:t>
            </a:r>
          </a:p>
          <a:p>
            <a:pPr marL="285750" indent="-285750">
              <a:buFont typeface="Arial" panose="020B0604020202020204" pitchFamily="34" charset="0"/>
              <a:buChar char="•"/>
            </a:pPr>
            <a:r>
              <a:rPr lang="en-GB" dirty="0"/>
              <a:t>CHAPS</a:t>
            </a:r>
          </a:p>
          <a:p>
            <a:pPr marL="285750" indent="-285750">
              <a:buFont typeface="Arial" panose="020B0604020202020204" pitchFamily="34" charset="0"/>
              <a:buChar char="•"/>
            </a:pPr>
            <a:r>
              <a:rPr lang="en-GB" dirty="0"/>
              <a:t>ISA</a:t>
            </a:r>
          </a:p>
          <a:p>
            <a:pPr marL="285750" indent="-285750">
              <a:buFont typeface="Arial" panose="020B0604020202020204" pitchFamily="34" charset="0"/>
              <a:buChar char="•"/>
            </a:pPr>
            <a:r>
              <a:rPr lang="en-GB" dirty="0"/>
              <a:t>FOS</a:t>
            </a:r>
          </a:p>
        </p:txBody>
      </p:sp>
    </p:spTree>
    <p:custDataLst>
      <p:tags r:id="rId1"/>
    </p:custDataLst>
    <p:extLst>
      <p:ext uri="{BB962C8B-B14F-4D97-AF65-F5344CB8AC3E}">
        <p14:creationId xmlns:p14="http://schemas.microsoft.com/office/powerpoint/2010/main" val="51934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20000"/>
                                        <p:tgtEl>
                                          <p:spTgt spid="4"/>
                                        </p:tgtEl>
                                      </p:cBhvr>
                                    </p:animEffect>
                                  </p:childTnLst>
                                </p:cTn>
                              </p:par>
                            </p:childTnLst>
                          </p:cTn>
                        </p:par>
                        <p:par>
                          <p:cTn id="8" fill="hold">
                            <p:stCondLst>
                              <p:cond delay="1200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6" name="laser.wav"/>
                                        </p:tgtEl>
                                      </p:cMediaNode>
                                    </p:audio>
                                  </p:subTnLst>
                                </p:cTn>
                              </p:par>
                              <p:par>
                                <p:cTn id="11" presetID="1" presetClass="mediacall" presetSubtype="0" fill="hold" nodeType="withEffect">
                                  <p:stCondLst>
                                    <p:cond delay="0"/>
                                  </p:stCondLst>
                                  <p:childTnLst>
                                    <p:cmd type="call" cmd="playFrom(0.0)">
                                      <p:cBhvr>
                                        <p:cTn id="12" dur="7048"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13"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bldLst>
      <p:bldP spid="4"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a:t>In this topic you have learnt about</a:t>
            </a:r>
          </a:p>
          <a:p>
            <a:pPr lvl="1"/>
            <a:r>
              <a:rPr lang="en-GB" dirty="0"/>
              <a:t>Function, role and responsibilities of:</a:t>
            </a:r>
          </a:p>
          <a:p>
            <a:pPr lvl="2"/>
            <a:r>
              <a:rPr lang="en-GB" dirty="0"/>
              <a:t>Financial Conduct Authority (FCA)</a:t>
            </a:r>
          </a:p>
          <a:p>
            <a:pPr lvl="2"/>
            <a:r>
              <a:rPr lang="en-GB" dirty="0"/>
              <a:t>Financial Ombudsmen Service (FOS)</a:t>
            </a:r>
          </a:p>
          <a:p>
            <a:pPr lvl="2"/>
            <a:r>
              <a:rPr lang="en-GB" dirty="0"/>
              <a:t>Financial Services Compensation Scheme (FSCS)</a:t>
            </a:r>
          </a:p>
          <a:p>
            <a:pPr lvl="2"/>
            <a:r>
              <a:rPr lang="en-GB" dirty="0"/>
              <a:t>Office of Fair Trading (OFT)</a:t>
            </a:r>
          </a:p>
          <a:p>
            <a:pPr lvl="2"/>
            <a:r>
              <a:rPr lang="en-GB" dirty="0"/>
              <a:t>Legislation – consumer credit</a:t>
            </a:r>
          </a:p>
        </p:txBody>
      </p:sp>
      <p:sp>
        <p:nvSpPr>
          <p:cNvPr id="6" name="Title 1"/>
          <p:cNvSpPr>
            <a:spLocks noGrp="1"/>
          </p:cNvSpPr>
          <p:nvPr>
            <p:ph type="title"/>
          </p:nvPr>
        </p:nvSpPr>
        <p:spPr>
          <a:xfrm>
            <a:off x="2051720" y="476672"/>
            <a:ext cx="7092280" cy="1143000"/>
          </a:xfrm>
        </p:spPr>
        <p:txBody>
          <a:bodyPr>
            <a:noAutofit/>
          </a:bodyPr>
          <a:lstStyle/>
          <a:p>
            <a:r>
              <a:rPr lang="en-GB" sz="2400" dirty="0"/>
              <a:t>Consumer Protection in Relation to Personal Finance</a:t>
            </a:r>
            <a:br>
              <a:rPr lang="en-GB" sz="2400" dirty="0"/>
            </a:br>
            <a:endParaRPr lang="en-GB" sz="2400" dirty="0"/>
          </a:p>
        </p:txBody>
      </p:sp>
    </p:spTree>
    <p:extLst>
      <p:ext uri="{BB962C8B-B14F-4D97-AF65-F5344CB8AC3E}">
        <p14:creationId xmlns:p14="http://schemas.microsoft.com/office/powerpoint/2010/main" val="4137302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476672"/>
            <a:ext cx="7092280" cy="1143000"/>
          </a:xfrm>
        </p:spPr>
        <p:txBody>
          <a:bodyPr>
            <a:noAutofit/>
          </a:bodyPr>
          <a:lstStyle/>
          <a:p>
            <a:r>
              <a:rPr lang="en-GB" sz="2400" dirty="0"/>
              <a:t>Consumer Protection in Relation to Personal Finance</a:t>
            </a:r>
            <a:br>
              <a:rPr lang="en-GB" sz="2400" dirty="0"/>
            </a:br>
            <a:endParaRPr lang="en-GB" sz="2400" dirty="0"/>
          </a:p>
        </p:txBody>
      </p:sp>
      <p:sp>
        <p:nvSpPr>
          <p:cNvPr id="3" name="Content Placeholder 2"/>
          <p:cNvSpPr>
            <a:spLocks noGrp="1"/>
          </p:cNvSpPr>
          <p:nvPr>
            <p:ph idx="1"/>
          </p:nvPr>
        </p:nvSpPr>
        <p:spPr/>
        <p:txBody>
          <a:bodyPr>
            <a:normAutofit/>
          </a:bodyPr>
          <a:lstStyle/>
          <a:p>
            <a:r>
              <a:rPr lang="en-GB" dirty="0"/>
              <a:t>In this topic you will learn about</a:t>
            </a:r>
          </a:p>
          <a:p>
            <a:pPr lvl="1"/>
            <a:r>
              <a:rPr lang="en-GB" dirty="0"/>
              <a:t>Function, role and responsibilities of:</a:t>
            </a:r>
          </a:p>
          <a:p>
            <a:pPr lvl="2"/>
            <a:r>
              <a:rPr lang="en-GB" dirty="0"/>
              <a:t>Financial Conduct Authority (FCA)</a:t>
            </a:r>
          </a:p>
          <a:p>
            <a:pPr lvl="2"/>
            <a:r>
              <a:rPr lang="en-GB" dirty="0"/>
              <a:t>Financial Ombudsmen Service (FOS)</a:t>
            </a:r>
          </a:p>
          <a:p>
            <a:pPr lvl="2"/>
            <a:r>
              <a:rPr lang="en-GB" dirty="0"/>
              <a:t>Financial Services Compensation Scheme (FSCS)</a:t>
            </a:r>
          </a:p>
          <a:p>
            <a:pPr lvl="2"/>
            <a:r>
              <a:rPr lang="en-GB" dirty="0"/>
              <a:t>Office of Fair Trading (OFT)</a:t>
            </a:r>
          </a:p>
          <a:p>
            <a:pPr lvl="2"/>
            <a:r>
              <a:rPr lang="en-GB" dirty="0"/>
              <a:t>Legislation – consumer credit</a:t>
            </a:r>
          </a:p>
          <a:p>
            <a:pPr lvl="2"/>
            <a:endParaRPr lang="en-GB" dirty="0"/>
          </a:p>
          <a:p>
            <a:pPr lvl="2"/>
            <a:endParaRPr lang="en-GB" dirty="0"/>
          </a:p>
          <a:p>
            <a:pPr lvl="1"/>
            <a:endParaRPr lang="en-GB" dirty="0"/>
          </a:p>
        </p:txBody>
      </p:sp>
    </p:spTree>
    <p:extLst>
      <p:ext uri="{BB962C8B-B14F-4D97-AF65-F5344CB8AC3E}">
        <p14:creationId xmlns:p14="http://schemas.microsoft.com/office/powerpoint/2010/main" val="3958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400" dirty="0">
                <a:solidFill>
                  <a:srgbClr val="000000"/>
                </a:solidFill>
              </a:rPr>
              <a:t/>
            </a:r>
            <a:br>
              <a:rPr lang="en-GB" sz="2400" dirty="0">
                <a:solidFill>
                  <a:srgbClr val="000000"/>
                </a:solidFill>
              </a:rPr>
            </a:br>
            <a:r>
              <a:rPr lang="en-GB" sz="2400" dirty="0">
                <a:solidFill>
                  <a:srgbClr val="000000"/>
                </a:solidFill>
              </a:rPr>
              <a:t/>
            </a:r>
            <a:br>
              <a:rPr lang="en-GB" sz="2400" dirty="0">
                <a:solidFill>
                  <a:srgbClr val="000000"/>
                </a:solidFill>
              </a:rPr>
            </a:br>
            <a:r>
              <a:rPr lang="en-GB" sz="2400" dirty="0">
                <a:solidFill>
                  <a:srgbClr val="000000"/>
                </a:solidFill>
              </a:rPr>
              <a:t>Consumer Protection in Relation to Personal Finance</a:t>
            </a:r>
            <a:br>
              <a:rPr lang="en-GB" sz="2400" dirty="0">
                <a:solidFill>
                  <a:srgbClr val="000000"/>
                </a:solidFill>
              </a:rPr>
            </a:br>
            <a:endParaRPr lang="en-GB" dirty="0"/>
          </a:p>
        </p:txBody>
      </p:sp>
      <p:sp>
        <p:nvSpPr>
          <p:cNvPr id="3" name="Content Placeholder 2"/>
          <p:cNvSpPr>
            <a:spLocks noGrp="1"/>
          </p:cNvSpPr>
          <p:nvPr>
            <p:ph idx="1"/>
          </p:nvPr>
        </p:nvSpPr>
        <p:spPr/>
        <p:txBody>
          <a:bodyPr/>
          <a:lstStyle/>
          <a:p>
            <a:r>
              <a:rPr lang="en-GB" dirty="0"/>
              <a:t>Class discussion:</a:t>
            </a:r>
          </a:p>
          <a:p>
            <a:pPr lvl="1"/>
            <a:r>
              <a:rPr lang="en-GB" dirty="0"/>
              <a:t>Why might consumers need protecting in relation to personal finance?</a:t>
            </a:r>
          </a:p>
          <a:p>
            <a:pPr lvl="1"/>
            <a:r>
              <a:rPr lang="en-GB" dirty="0"/>
              <a:t>Write a list of reasons</a:t>
            </a:r>
          </a:p>
        </p:txBody>
      </p:sp>
    </p:spTree>
    <p:extLst>
      <p:ext uri="{BB962C8B-B14F-4D97-AF65-F5344CB8AC3E}">
        <p14:creationId xmlns:p14="http://schemas.microsoft.com/office/powerpoint/2010/main" val="1216491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7681" y="260648"/>
            <a:ext cx="5888360" cy="1143000"/>
          </a:xfrm>
        </p:spPr>
        <p:txBody>
          <a:bodyPr>
            <a:normAutofit/>
          </a:bodyPr>
          <a:lstStyle/>
          <a:p>
            <a:pPr lvl="0">
              <a:lnSpc>
                <a:spcPct val="90000"/>
              </a:lnSpc>
              <a:spcBef>
                <a:spcPts val="1800"/>
              </a:spcBef>
            </a:pPr>
            <a:r>
              <a:rPr lang="en-GB" sz="1600" cap="none" spc="0" dirty="0">
                <a:solidFill>
                  <a:srgbClr val="0070C0"/>
                </a:solidFill>
                <a:latin typeface="Calibri"/>
                <a:ea typeface="+mn-ea"/>
                <a:cs typeface="+mn-cs"/>
              </a:rPr>
              <a:t/>
            </a:r>
            <a:br>
              <a:rPr lang="en-GB" sz="1600" cap="none" spc="0" dirty="0">
                <a:solidFill>
                  <a:srgbClr val="0070C0"/>
                </a:solidFill>
                <a:latin typeface="Calibri"/>
                <a:ea typeface="+mn-ea"/>
                <a:cs typeface="+mn-cs"/>
              </a:rPr>
            </a:br>
            <a:r>
              <a:rPr lang="en-GB" sz="2400" dirty="0"/>
              <a:t>Financial conduct authority (FCA)</a:t>
            </a:r>
          </a:p>
        </p:txBody>
      </p:sp>
      <p:sp>
        <p:nvSpPr>
          <p:cNvPr id="5" name="Content Placeholder 2"/>
          <p:cNvSpPr>
            <a:spLocks noGrp="1"/>
          </p:cNvSpPr>
          <p:nvPr>
            <p:ph idx="1"/>
          </p:nvPr>
        </p:nvSpPr>
        <p:spPr>
          <a:xfrm>
            <a:off x="1979712" y="1970328"/>
            <a:ext cx="6912768" cy="4627024"/>
          </a:xfrm>
        </p:spPr>
        <p:txBody>
          <a:bodyPr>
            <a:normAutofit/>
          </a:bodyPr>
          <a:lstStyle/>
          <a:p>
            <a:pPr>
              <a:lnSpc>
                <a:spcPct val="90000"/>
              </a:lnSpc>
            </a:pPr>
            <a:r>
              <a:rPr lang="en-GB" sz="1800" dirty="0"/>
              <a:t>The FCA is a body which aims to improve the workings of financial markets and ensure consumers get a fair deal. In essence, to act as a consumer champion</a:t>
            </a:r>
          </a:p>
          <a:p>
            <a:pPr>
              <a:lnSpc>
                <a:spcPct val="90000"/>
              </a:lnSpc>
            </a:pPr>
            <a:r>
              <a:rPr lang="en-GB" sz="1800" dirty="0"/>
              <a:t>This involves ensuring that consumers are protected, the integrity of the financial system is enhanced and there is effective competition in the financial marketplace</a:t>
            </a:r>
          </a:p>
          <a:p>
            <a:pPr>
              <a:lnSpc>
                <a:spcPct val="90000"/>
              </a:lnSpc>
            </a:pPr>
            <a:r>
              <a:rPr lang="en-GB" sz="1800" dirty="0"/>
              <a:t>For example, the FCA can oversee the design of financial products, ban certain products if necessary or have them withdrawn from the market, ensure firms cannot exploit difficulties consumers have with complex financial products and change misleading promotions</a:t>
            </a:r>
          </a:p>
          <a:p>
            <a:pPr marL="457200" lvl="1" indent="0">
              <a:lnSpc>
                <a:spcPct val="90000"/>
              </a:lnSpc>
              <a:buNone/>
            </a:pPr>
            <a:endParaRPr lang="en-GB" sz="2200" dirty="0"/>
          </a:p>
          <a:p>
            <a:pPr marL="393192" lvl="1" indent="0">
              <a:lnSpc>
                <a:spcPct val="90000"/>
              </a:lnSpc>
              <a:buNone/>
            </a:pPr>
            <a:endParaRPr lang="en-GB" sz="2200" dirty="0"/>
          </a:p>
          <a:p>
            <a:pPr marL="0" indent="0">
              <a:lnSpc>
                <a:spcPct val="90000"/>
              </a:lnSpc>
              <a:buNone/>
            </a:pPr>
            <a:endParaRPr lang="en-GB" sz="2400" dirty="0"/>
          </a:p>
          <a:p>
            <a:pPr marL="0" indent="0">
              <a:lnSpc>
                <a:spcPct val="90000"/>
              </a:lnSpc>
              <a:buNone/>
            </a:pPr>
            <a:endParaRPr lang="en-GB" sz="2400" dirty="0"/>
          </a:p>
        </p:txBody>
      </p:sp>
      <p:sp>
        <p:nvSpPr>
          <p:cNvPr id="3" name="Rectangle 2"/>
          <p:cNvSpPr/>
          <p:nvPr/>
        </p:nvSpPr>
        <p:spPr>
          <a:xfrm>
            <a:off x="0" y="1916832"/>
            <a:ext cx="1835696" cy="286232"/>
          </a:xfrm>
          <a:prstGeom prst="rect">
            <a:avLst/>
          </a:prstGeom>
        </p:spPr>
        <p:txBody>
          <a:bodyPr wrap="square">
            <a:spAutoFit/>
          </a:bodyPr>
          <a:lstStyle/>
          <a:p>
            <a:pPr algn="ctr">
              <a:lnSpc>
                <a:spcPct val="90000"/>
              </a:lnSpc>
            </a:pPr>
            <a:endParaRPr lang="en-GB" sz="1400" dirty="0"/>
          </a:p>
        </p:txBody>
      </p:sp>
      <p:sp>
        <p:nvSpPr>
          <p:cNvPr id="4" name="Action Button: Document 3">
            <a:hlinkClick r:id="rId3" highlightClick="1"/>
          </p:cNvPr>
          <p:cNvSpPr/>
          <p:nvPr/>
        </p:nvSpPr>
        <p:spPr>
          <a:xfrm>
            <a:off x="615298" y="2248051"/>
            <a:ext cx="576064" cy="86409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4518" y="3501008"/>
            <a:ext cx="1835696" cy="307777"/>
          </a:xfrm>
          <a:prstGeom prst="rect">
            <a:avLst/>
          </a:prstGeom>
          <a:noFill/>
        </p:spPr>
        <p:txBody>
          <a:bodyPr wrap="square" rtlCol="0">
            <a:spAutoFit/>
          </a:bodyPr>
          <a:lstStyle/>
          <a:p>
            <a:pPr algn="ctr"/>
            <a:r>
              <a:rPr lang="en-GB" sz="1400" dirty="0"/>
              <a:t>The FCA.</a:t>
            </a:r>
          </a:p>
        </p:txBody>
      </p:sp>
      <p:sp>
        <p:nvSpPr>
          <p:cNvPr id="7" name="Action Button: Document 6">
            <a:hlinkClick r:id="rId4" highlightClick="1"/>
          </p:cNvPr>
          <p:cNvSpPr/>
          <p:nvPr/>
        </p:nvSpPr>
        <p:spPr>
          <a:xfrm>
            <a:off x="3059832" y="5581996"/>
            <a:ext cx="648072" cy="792088"/>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3923928" y="5824151"/>
            <a:ext cx="2592288" cy="307777"/>
          </a:xfrm>
          <a:prstGeom prst="rect">
            <a:avLst/>
          </a:prstGeom>
          <a:noFill/>
        </p:spPr>
        <p:txBody>
          <a:bodyPr wrap="square" rtlCol="0">
            <a:spAutoFit/>
          </a:bodyPr>
          <a:lstStyle/>
          <a:p>
            <a:r>
              <a:rPr lang="en-GB" sz="1400" dirty="0"/>
              <a:t>Q&amp;A: Banking reforms.</a:t>
            </a:r>
          </a:p>
        </p:txBody>
      </p:sp>
      <p:sp>
        <p:nvSpPr>
          <p:cNvPr id="9" name="Action Button: Document 8">
            <a:hlinkClick r:id="rId5" highlightClick="1"/>
          </p:cNvPr>
          <p:cNvSpPr/>
          <p:nvPr/>
        </p:nvSpPr>
        <p:spPr>
          <a:xfrm>
            <a:off x="6156176" y="5464969"/>
            <a:ext cx="576064" cy="909115"/>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6948264" y="5265177"/>
            <a:ext cx="1800200" cy="1446550"/>
          </a:xfrm>
          <a:prstGeom prst="rect">
            <a:avLst/>
          </a:prstGeom>
          <a:noFill/>
        </p:spPr>
        <p:txBody>
          <a:bodyPr wrap="square" rtlCol="0">
            <a:spAutoFit/>
          </a:bodyPr>
          <a:lstStyle/>
          <a:p>
            <a:r>
              <a:rPr lang="en-GB" sz="1400" dirty="0"/>
              <a:t>Bankers could have their phone calls recorded and kept for five years under tough new rules.</a:t>
            </a:r>
          </a:p>
          <a:p>
            <a:endParaRPr lang="en-GB" dirty="0"/>
          </a:p>
        </p:txBody>
      </p:sp>
    </p:spTree>
    <p:extLst>
      <p:ext uri="{BB962C8B-B14F-4D97-AF65-F5344CB8AC3E}">
        <p14:creationId xmlns:p14="http://schemas.microsoft.com/office/powerpoint/2010/main" val="227319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Financial Ombudsmen Service (FOS)</a:t>
            </a:r>
          </a:p>
        </p:txBody>
      </p:sp>
      <p:sp>
        <p:nvSpPr>
          <p:cNvPr id="3" name="Content Placeholder 2"/>
          <p:cNvSpPr>
            <a:spLocks noGrp="1"/>
          </p:cNvSpPr>
          <p:nvPr>
            <p:ph idx="1"/>
          </p:nvPr>
        </p:nvSpPr>
        <p:spPr>
          <a:xfrm>
            <a:off x="1979712" y="1844824"/>
            <a:ext cx="7128792" cy="3840163"/>
          </a:xfrm>
        </p:spPr>
        <p:txBody>
          <a:bodyPr>
            <a:normAutofit fontScale="77500" lnSpcReduction="20000"/>
          </a:bodyPr>
          <a:lstStyle/>
          <a:p>
            <a:r>
              <a:rPr lang="en-GB" dirty="0"/>
              <a:t>Set up by Parliament</a:t>
            </a:r>
          </a:p>
          <a:p>
            <a:r>
              <a:rPr lang="en-GB" dirty="0"/>
              <a:t>Help resolve disputes between individuals and financial service providers e.g. independent financial advisers, pension advisers</a:t>
            </a:r>
          </a:p>
          <a:p>
            <a:pPr lvl="1"/>
            <a:r>
              <a:rPr lang="en-GB" dirty="0"/>
              <a:t>Listen to dispute</a:t>
            </a:r>
          </a:p>
          <a:p>
            <a:pPr lvl="1"/>
            <a:r>
              <a:rPr lang="en-GB" dirty="0"/>
              <a:t>Understand what has happened</a:t>
            </a:r>
          </a:p>
          <a:p>
            <a:pPr lvl="1"/>
            <a:r>
              <a:rPr lang="en-GB" dirty="0"/>
              <a:t>Unbiased opinion</a:t>
            </a:r>
          </a:p>
          <a:p>
            <a:pPr lvl="1"/>
            <a:r>
              <a:rPr lang="en-GB" dirty="0"/>
              <a:t>Identify if valid cause for complaint</a:t>
            </a:r>
          </a:p>
          <a:p>
            <a:pPr lvl="1"/>
            <a:r>
              <a:rPr lang="en-GB" dirty="0"/>
              <a:t>Support legal action</a:t>
            </a:r>
          </a:p>
          <a:p>
            <a:r>
              <a:rPr lang="en-GB" dirty="0"/>
              <a:t>Free, Fair, For everyone – how does this help explain the role of the FOS?</a:t>
            </a:r>
          </a:p>
          <a:p>
            <a:endParaRPr lang="en-GB" dirty="0"/>
          </a:p>
        </p:txBody>
      </p:sp>
      <p:sp>
        <p:nvSpPr>
          <p:cNvPr id="4" name="Action Button: Document 3">
            <a:hlinkClick r:id="rId3" highlightClick="1"/>
          </p:cNvPr>
          <p:cNvSpPr/>
          <p:nvPr/>
        </p:nvSpPr>
        <p:spPr>
          <a:xfrm>
            <a:off x="575556" y="3573016"/>
            <a:ext cx="648072" cy="86409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07504" y="4581128"/>
            <a:ext cx="1584176" cy="307777"/>
          </a:xfrm>
          <a:prstGeom prst="rect">
            <a:avLst/>
          </a:prstGeom>
          <a:noFill/>
        </p:spPr>
        <p:txBody>
          <a:bodyPr wrap="square" rtlCol="0">
            <a:spAutoFit/>
          </a:bodyPr>
          <a:lstStyle/>
          <a:p>
            <a:pPr algn="ctr"/>
            <a:r>
              <a:rPr lang="en-GB" sz="1400" dirty="0"/>
              <a:t>The FOS.</a:t>
            </a:r>
          </a:p>
        </p:txBody>
      </p:sp>
    </p:spTree>
    <p:extLst>
      <p:ext uri="{BB962C8B-B14F-4D97-AF65-F5344CB8AC3E}">
        <p14:creationId xmlns:p14="http://schemas.microsoft.com/office/powerpoint/2010/main" val="238329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Financial services compensation scheme(FSCS)</a:t>
            </a:r>
          </a:p>
        </p:txBody>
      </p:sp>
      <p:sp>
        <p:nvSpPr>
          <p:cNvPr id="3" name="Content Placeholder 2"/>
          <p:cNvSpPr>
            <a:spLocks noGrp="1"/>
          </p:cNvSpPr>
          <p:nvPr>
            <p:ph idx="1"/>
          </p:nvPr>
        </p:nvSpPr>
        <p:spPr>
          <a:xfrm>
            <a:off x="2123728" y="2022846"/>
            <a:ext cx="6248400" cy="3840163"/>
          </a:xfrm>
        </p:spPr>
        <p:txBody>
          <a:bodyPr>
            <a:normAutofit fontScale="92500" lnSpcReduction="10000"/>
          </a:bodyPr>
          <a:lstStyle/>
          <a:p>
            <a:r>
              <a:rPr lang="en-GB" dirty="0"/>
              <a:t>Provides </a:t>
            </a:r>
            <a:r>
              <a:rPr lang="en-GB" dirty="0">
                <a:solidFill>
                  <a:srgbClr val="0070C0"/>
                </a:solidFill>
              </a:rPr>
              <a:t>compensation</a:t>
            </a:r>
            <a:r>
              <a:rPr lang="en-GB" dirty="0"/>
              <a:t> to customers who have suffered financially as a result of the actions of a financial service provider, if the provider is unable to pay the compensation themselves</a:t>
            </a:r>
          </a:p>
          <a:p>
            <a:r>
              <a:rPr lang="en-GB" dirty="0"/>
              <a:t>A </a:t>
            </a:r>
            <a:r>
              <a:rPr lang="en-GB" dirty="0">
                <a:solidFill>
                  <a:srgbClr val="0070C0"/>
                </a:solidFill>
              </a:rPr>
              <a:t>last resort</a:t>
            </a:r>
          </a:p>
          <a:p>
            <a:r>
              <a:rPr lang="en-GB" dirty="0"/>
              <a:t>Covers:</a:t>
            </a:r>
          </a:p>
          <a:p>
            <a:pPr lvl="1"/>
            <a:r>
              <a:rPr lang="en-GB" dirty="0">
                <a:solidFill>
                  <a:srgbClr val="0070C0"/>
                </a:solidFill>
              </a:rPr>
              <a:t>Banks, building societies, credit unions</a:t>
            </a:r>
          </a:p>
          <a:p>
            <a:pPr lvl="1"/>
            <a:r>
              <a:rPr lang="en-GB" dirty="0">
                <a:solidFill>
                  <a:srgbClr val="0070C0"/>
                </a:solidFill>
              </a:rPr>
              <a:t>Pensions, insurance</a:t>
            </a:r>
          </a:p>
          <a:p>
            <a:pPr lvl="1"/>
            <a:r>
              <a:rPr lang="en-GB" dirty="0">
                <a:solidFill>
                  <a:srgbClr val="0070C0"/>
                </a:solidFill>
              </a:rPr>
              <a:t>Mortgages and home finance</a:t>
            </a:r>
          </a:p>
          <a:p>
            <a:endParaRPr lang="en-GB" dirty="0"/>
          </a:p>
        </p:txBody>
      </p:sp>
      <p:sp>
        <p:nvSpPr>
          <p:cNvPr id="4" name="Action Button: Document 3">
            <a:hlinkClick r:id="rId3" highlightClick="1"/>
          </p:cNvPr>
          <p:cNvSpPr/>
          <p:nvPr/>
        </p:nvSpPr>
        <p:spPr>
          <a:xfrm>
            <a:off x="539552" y="2636912"/>
            <a:ext cx="576064" cy="86409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07504" y="3789040"/>
            <a:ext cx="1440160" cy="307777"/>
          </a:xfrm>
          <a:prstGeom prst="rect">
            <a:avLst/>
          </a:prstGeom>
          <a:noFill/>
        </p:spPr>
        <p:txBody>
          <a:bodyPr wrap="square" rtlCol="0">
            <a:spAutoFit/>
          </a:bodyPr>
          <a:lstStyle/>
          <a:p>
            <a:pPr algn="ctr"/>
            <a:r>
              <a:rPr lang="en-GB" sz="1400" dirty="0"/>
              <a:t>The FSCS.</a:t>
            </a:r>
          </a:p>
        </p:txBody>
      </p:sp>
      <p:sp>
        <p:nvSpPr>
          <p:cNvPr id="6" name="TextBox 5"/>
          <p:cNvSpPr txBox="1"/>
          <p:nvPr/>
        </p:nvSpPr>
        <p:spPr>
          <a:xfrm>
            <a:off x="107504" y="4581128"/>
            <a:ext cx="1656184" cy="954107"/>
          </a:xfrm>
          <a:prstGeom prst="rect">
            <a:avLst/>
          </a:prstGeom>
          <a:noFill/>
        </p:spPr>
        <p:txBody>
          <a:bodyPr wrap="square" rtlCol="0">
            <a:spAutoFit/>
          </a:bodyPr>
          <a:lstStyle/>
          <a:p>
            <a:pPr algn="ctr"/>
            <a:r>
              <a:rPr lang="en-GB" sz="1400" dirty="0"/>
              <a:t>In pairs check you understand each of the term shown in blue.</a:t>
            </a:r>
          </a:p>
        </p:txBody>
      </p:sp>
    </p:spTree>
    <p:extLst>
      <p:ext uri="{BB962C8B-B14F-4D97-AF65-F5344CB8AC3E}">
        <p14:creationId xmlns:p14="http://schemas.microsoft.com/office/powerpoint/2010/main" val="1781847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Activity</a:t>
            </a:r>
          </a:p>
        </p:txBody>
      </p:sp>
      <p:sp>
        <p:nvSpPr>
          <p:cNvPr id="3" name="Content Placeholder 2"/>
          <p:cNvSpPr>
            <a:spLocks noGrp="1"/>
          </p:cNvSpPr>
          <p:nvPr>
            <p:ph idx="1"/>
          </p:nvPr>
        </p:nvSpPr>
        <p:spPr>
          <a:xfrm>
            <a:off x="2123728" y="1988840"/>
            <a:ext cx="6248400" cy="3840163"/>
          </a:xfrm>
        </p:spPr>
        <p:txBody>
          <a:bodyPr>
            <a:normAutofit fontScale="77500" lnSpcReduction="20000"/>
          </a:bodyPr>
          <a:lstStyle/>
          <a:p>
            <a:r>
              <a:rPr lang="en-GB" dirty="0"/>
              <a:t>As a class split into 3 groups</a:t>
            </a:r>
          </a:p>
          <a:p>
            <a:r>
              <a:rPr lang="en-GB" dirty="0"/>
              <a:t>Each group to take one of the following:</a:t>
            </a:r>
          </a:p>
          <a:p>
            <a:pPr lvl="1"/>
            <a:r>
              <a:rPr lang="en-GB" dirty="0"/>
              <a:t>FCA</a:t>
            </a:r>
          </a:p>
          <a:p>
            <a:pPr lvl="1"/>
            <a:r>
              <a:rPr lang="en-GB" dirty="0"/>
              <a:t>FOS</a:t>
            </a:r>
          </a:p>
          <a:p>
            <a:pPr lvl="1"/>
            <a:r>
              <a:rPr lang="en-GB" dirty="0"/>
              <a:t>FSCS</a:t>
            </a:r>
          </a:p>
          <a:p>
            <a:r>
              <a:rPr lang="en-GB" dirty="0"/>
              <a:t>Use the links provided on earlier slides and your own research to prepare a brief presentation and revision card on your organisation</a:t>
            </a:r>
          </a:p>
          <a:p>
            <a:pPr lvl="1"/>
            <a:r>
              <a:rPr lang="en-GB" dirty="0"/>
              <a:t>You should include function, role and responsibilities</a:t>
            </a:r>
          </a:p>
          <a:p>
            <a:r>
              <a:rPr lang="en-GB" dirty="0"/>
              <a:t>Share your presentations and revision cards as a class</a:t>
            </a:r>
          </a:p>
        </p:txBody>
      </p:sp>
    </p:spTree>
    <p:extLst>
      <p:ext uri="{BB962C8B-B14F-4D97-AF65-F5344CB8AC3E}">
        <p14:creationId xmlns:p14="http://schemas.microsoft.com/office/powerpoint/2010/main" val="54419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Office of Fair Trading</a:t>
            </a:r>
          </a:p>
        </p:txBody>
      </p:sp>
      <p:sp>
        <p:nvSpPr>
          <p:cNvPr id="3" name="Content Placeholder 2"/>
          <p:cNvSpPr>
            <a:spLocks noGrp="1"/>
          </p:cNvSpPr>
          <p:nvPr>
            <p:ph idx="1"/>
          </p:nvPr>
        </p:nvSpPr>
        <p:spPr/>
        <p:txBody>
          <a:bodyPr/>
          <a:lstStyle/>
          <a:p>
            <a:r>
              <a:rPr lang="en-GB" dirty="0"/>
              <a:t>The OFT ceased to exist in 2014 when responsibility for protecting consumers was passed to more specific organisations</a:t>
            </a:r>
          </a:p>
          <a:p>
            <a:r>
              <a:rPr lang="en-GB" dirty="0"/>
              <a:t>The FCA is now the Government organisation that looks after consumer protection in relation to personal finance</a:t>
            </a:r>
          </a:p>
        </p:txBody>
      </p:sp>
      <p:sp>
        <p:nvSpPr>
          <p:cNvPr id="4" name="Action Button: Document 3">
            <a:hlinkClick r:id="rId3" highlightClick="1"/>
          </p:cNvPr>
          <p:cNvSpPr/>
          <p:nvPr/>
        </p:nvSpPr>
        <p:spPr>
          <a:xfrm>
            <a:off x="647564" y="4365104"/>
            <a:ext cx="576064" cy="936104"/>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5496" y="5517232"/>
            <a:ext cx="1800200" cy="1015663"/>
          </a:xfrm>
          <a:prstGeom prst="rect">
            <a:avLst/>
          </a:prstGeom>
          <a:noFill/>
        </p:spPr>
        <p:txBody>
          <a:bodyPr wrap="square" rtlCol="0">
            <a:spAutoFit/>
          </a:bodyPr>
          <a:lstStyle/>
          <a:p>
            <a:pPr algn="ctr"/>
            <a:r>
              <a:rPr lang="en-GB" sz="1400" dirty="0"/>
              <a:t>Banks could get kite-mark to show they are trustworthy.</a:t>
            </a:r>
          </a:p>
          <a:p>
            <a:endParaRPr lang="en-GB" dirty="0"/>
          </a:p>
        </p:txBody>
      </p:sp>
      <p:sp>
        <p:nvSpPr>
          <p:cNvPr id="6" name="Action Button: Document 5">
            <a:hlinkClick r:id="rId4" highlightClick="1"/>
          </p:cNvPr>
          <p:cNvSpPr/>
          <p:nvPr/>
        </p:nvSpPr>
        <p:spPr>
          <a:xfrm>
            <a:off x="647564" y="2060848"/>
            <a:ext cx="576064" cy="86409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5496" y="3212976"/>
            <a:ext cx="1728192" cy="307777"/>
          </a:xfrm>
          <a:prstGeom prst="rect">
            <a:avLst/>
          </a:prstGeom>
          <a:noFill/>
        </p:spPr>
        <p:txBody>
          <a:bodyPr wrap="square" rtlCol="0">
            <a:spAutoFit/>
          </a:bodyPr>
          <a:lstStyle/>
          <a:p>
            <a:pPr algn="ctr"/>
            <a:r>
              <a:rPr lang="en-GB" sz="1400" dirty="0"/>
              <a:t>The OFT.</a:t>
            </a:r>
          </a:p>
        </p:txBody>
      </p:sp>
    </p:spTree>
    <p:extLst>
      <p:ext uri="{BB962C8B-B14F-4D97-AF65-F5344CB8AC3E}">
        <p14:creationId xmlns:p14="http://schemas.microsoft.com/office/powerpoint/2010/main" val="2581023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Legislation – consumer credit</a:t>
            </a:r>
          </a:p>
        </p:txBody>
      </p:sp>
      <p:sp>
        <p:nvSpPr>
          <p:cNvPr id="3" name="Content Placeholder 2"/>
          <p:cNvSpPr>
            <a:spLocks noGrp="1"/>
          </p:cNvSpPr>
          <p:nvPr>
            <p:ph idx="1"/>
          </p:nvPr>
        </p:nvSpPr>
        <p:spPr>
          <a:xfrm>
            <a:off x="2195736" y="2060848"/>
            <a:ext cx="6624736" cy="3840163"/>
          </a:xfrm>
        </p:spPr>
        <p:txBody>
          <a:bodyPr/>
          <a:lstStyle/>
          <a:p>
            <a:r>
              <a:rPr lang="en-GB" dirty="0"/>
              <a:t>Laws have been passed, by Parliament, to protect consumers when they buy on credit from businesses</a:t>
            </a:r>
          </a:p>
          <a:p>
            <a:r>
              <a:rPr lang="en-GB" dirty="0"/>
              <a:t>This may be for example, on credit card, store card or hire purchase agreement</a:t>
            </a:r>
          </a:p>
          <a:p>
            <a:r>
              <a:rPr lang="en-GB" dirty="0"/>
              <a:t>Issues include what information should be provided to the consumer, how the interest is calculated and protection on purchases</a:t>
            </a:r>
          </a:p>
          <a:p>
            <a:r>
              <a:rPr lang="en-GB" dirty="0"/>
              <a:t>Responsibility for consumer credit is also now the remit of the FCA</a:t>
            </a:r>
          </a:p>
        </p:txBody>
      </p:sp>
      <p:sp>
        <p:nvSpPr>
          <p:cNvPr id="4" name="Action Button: Document 3">
            <a:hlinkClick r:id="rId3" highlightClick="1"/>
          </p:cNvPr>
          <p:cNvSpPr/>
          <p:nvPr/>
        </p:nvSpPr>
        <p:spPr>
          <a:xfrm>
            <a:off x="611560" y="2420888"/>
            <a:ext cx="504056" cy="936104"/>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0" y="3717032"/>
            <a:ext cx="1763688" cy="307777"/>
          </a:xfrm>
          <a:prstGeom prst="rect">
            <a:avLst/>
          </a:prstGeom>
          <a:noFill/>
        </p:spPr>
        <p:txBody>
          <a:bodyPr wrap="square" rtlCol="0">
            <a:spAutoFit/>
          </a:bodyPr>
          <a:lstStyle/>
          <a:p>
            <a:pPr algn="ctr"/>
            <a:r>
              <a:rPr lang="en-GB" sz="1400" dirty="0"/>
              <a:t>Consumer Credit Act.</a:t>
            </a:r>
          </a:p>
        </p:txBody>
      </p:sp>
    </p:spTree>
    <p:extLst>
      <p:ext uri="{BB962C8B-B14F-4D97-AF65-F5344CB8AC3E}">
        <p14:creationId xmlns:p14="http://schemas.microsoft.com/office/powerpoint/2010/main" val="27281330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Mod">
  <a:themeElements>
    <a:clrScheme name="Custom 1">
      <a:dk1>
        <a:srgbClr val="000000"/>
      </a:dk1>
      <a:lt1>
        <a:srgbClr val="FFFFFF"/>
      </a:lt1>
      <a:dk2>
        <a:srgbClr val="FEDD61"/>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6284</TotalTime>
  <Words>893</Words>
  <Application>Microsoft Office PowerPoint</Application>
  <PresentationFormat>On-screen Show (4:3)</PresentationFormat>
  <Paragraphs>116</Paragraphs>
  <Slides>12</Slides>
  <Notes>8</Notes>
  <HiddenSlides>0</HiddenSlides>
  <MMClips>1</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Mod</vt:lpstr>
      <vt:lpstr>Consumer Protection in Relation to Personal Finance</vt:lpstr>
      <vt:lpstr>Consumer Protection in Relation to Personal Finance </vt:lpstr>
      <vt:lpstr>  Consumer Protection in Relation to Personal Finance </vt:lpstr>
      <vt:lpstr> Financial conduct authority (FCA)</vt:lpstr>
      <vt:lpstr>Financial Ombudsmen Service (FOS)</vt:lpstr>
      <vt:lpstr>Financial services compensation scheme(FSCS)</vt:lpstr>
      <vt:lpstr>Activity</vt:lpstr>
      <vt:lpstr>Office of Fair Trading</vt:lpstr>
      <vt:lpstr>Legislation – consumer credit</vt:lpstr>
      <vt:lpstr>Northern Rock case study  </vt:lpstr>
      <vt:lpstr>2 minute challenge</vt:lpstr>
      <vt:lpstr>Consumer Protection in Relation to Personal Finance </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Helen</cp:lastModifiedBy>
  <cp:revision>380</cp:revision>
  <dcterms:created xsi:type="dcterms:W3CDTF">2009-08-01T13:37:35Z</dcterms:created>
  <dcterms:modified xsi:type="dcterms:W3CDTF">2017-02-12T15:04:24Z</dcterms:modified>
</cp:coreProperties>
</file>