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84932" autoAdjust="0"/>
  </p:normalViewPr>
  <p:slideViewPr>
    <p:cSldViewPr>
      <p:cViewPr>
        <p:scale>
          <a:sx n="106" d="100"/>
          <a:sy n="106" d="100"/>
        </p:scale>
        <p:origin x="-17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821DF-053F-465B-8A3A-5CCB1C0BA598}" type="datetimeFigureOut">
              <a:rPr lang="en-US" smtClean="0"/>
              <a:pPr/>
              <a:t>2/12/2017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0150C-54B0-4ED9-BCD8-F1C664DC41E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529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CEB2A-435C-40BD-A696-09D1F949D5C5}" type="datetimeFigureOut">
              <a:rPr lang="en-US" smtClean="0"/>
              <a:pPr/>
              <a:t>2/12/2017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C52F8-D14D-49FB-963A-D0594AB1E0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285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http://www.bbc.co.uk/news/business-37503937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552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https://www.citizensadvice.org.uk/</a:t>
            </a:r>
          </a:p>
          <a:p>
            <a:r>
              <a:rPr lang="en-GB" dirty="0"/>
              <a:t>https://www.citizensadvice.org.uk/debt-and-money/</a:t>
            </a:r>
          </a:p>
          <a:p>
            <a:r>
              <a:rPr lang="en-GB" dirty="0"/>
              <a:t>https://www.citizensadvice.org.uk/about-us/support-us/volunteering/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028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http://www.moneysavingexpert.com/savings/best-financial-advisers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516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https://www.moneyadviceservice.org.uk/en</a:t>
            </a:r>
          </a:p>
          <a:p>
            <a:r>
              <a:rPr lang="en-GB" dirty="0"/>
              <a:t>http://www.bbc.co.uk/news/business-35820752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341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https://www.moneyadviceservice.org.uk/en</a:t>
            </a:r>
          </a:p>
          <a:p>
            <a:r>
              <a:rPr lang="en-GB" dirty="0"/>
              <a:t>http://www.bbc.co.uk/news/business-37597567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3413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https://www.gov.uk/options-for-paying-off-your-debts/individual-voluntary-arrangements</a:t>
            </a:r>
          </a:p>
          <a:p>
            <a:r>
              <a:rPr lang="en-GB" dirty="0"/>
              <a:t>https://www.gov.uk/bankruptcy/overview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341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E36CFC58-D41E-4E24-AFF6-FC4432159365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r>
              <a:rPr lang="en-GB"/>
              <a:t>1.4.1 The meaning of market failure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1D897-2DBC-4702-862E-63BEA7C3BA98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1.4.1 The meaning of market failure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0207-6D92-4A2E-8D1F-CF32E9980CCB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1.4.1 The meaning of market failure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7390D-D41A-4EC6-AEB6-D9B2B746EC70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1.4.1 The meaning of market failure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5CF2AD47-6B98-4D82-867D-CD86E57DF61A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r>
              <a:rPr lang="en-GB"/>
              <a:t>1.4.1 The meaning of market failure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8903-366D-460B-9AD5-00399F5CA010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1.4.1 The meaning of market failure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883DA-6C5C-4438-A4EC-2C755D4835D8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1.4.1 The meaning of market failure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E39F-B4B7-4DE8-BBE1-D95255806007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1.4.1 The meaning of market failure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C8E02-F8BA-4752-B8B2-155C9CF3B77D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1.4.1 The meaning of market failure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F6F8-8FBA-4F26-9800-0F833715770D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1.4.1 The meaning of market failure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D364-AECF-4565-8F42-94AB3F4CAB51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1.4.1 The meaning of market failure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516295EE-E9DF-4F74-8D7E-94BDE7766083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/>
              <a:t>1.4.1 The meaning of market failure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news/business-3750393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tizensadvice.org.uk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itizensadvice.org.uk/about-us/support-us/volunteering/" TargetMode="External"/><Relationship Id="rId4" Type="http://schemas.openxmlformats.org/officeDocument/2006/relationships/hyperlink" Target="https://www.citizensadvice.org.uk/debt-and-money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neysavingexpert.com/savings/best-financial-adviser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mparethemarket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bc.co.uk/news/business-35820752" TargetMode="External"/><Relationship Id="rId4" Type="http://schemas.openxmlformats.org/officeDocument/2006/relationships/hyperlink" Target="https://www.moneyadviceservice.org.uk/en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thedebtcounsellors.org.uk/about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bc.co.uk/news/business-37597567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options-for-paying-off-your-debts/individual-voluntary-arrangement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v.uk/bankruptcy/overview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960290" y="4725144"/>
            <a:ext cx="7164288" cy="1368152"/>
          </a:xfrm>
        </p:spPr>
        <p:txBody>
          <a:bodyPr/>
          <a:lstStyle/>
          <a:p>
            <a:pPr algn="ctr"/>
            <a:r>
              <a:rPr lang="en-GB" sz="3200" dirty="0"/>
              <a:t>Information Guidance and Advice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355600"/>
            <a:ext cx="16916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cap="small" spc="200" dirty="0">
                <a:solidFill>
                  <a:srgbClr val="000000"/>
                </a:solidFill>
                <a:latin typeface="Trebuchet MS"/>
                <a:ea typeface="+mj-ea"/>
                <a:cs typeface="+mj-cs"/>
              </a:rPr>
              <a:t>B4</a:t>
            </a:r>
          </a:p>
          <a:p>
            <a:pPr algn="ctr"/>
            <a:r>
              <a:rPr lang="en-GB" cap="small" spc="200" dirty="0">
                <a:solidFill>
                  <a:srgbClr val="000000"/>
                </a:solidFill>
                <a:latin typeface="Trebuchet MS"/>
                <a:ea typeface="+mj-ea"/>
                <a:cs typeface="+mj-cs"/>
              </a:rPr>
              <a:t>Information guidance and advice</a:t>
            </a:r>
            <a:endParaRPr lang="en-GB" dirty="0"/>
          </a:p>
        </p:txBody>
      </p:sp>
      <p:sp>
        <p:nvSpPr>
          <p:cNvPr id="2" name="Action Button: Document 1">
            <a:hlinkClick r:id="rId3" highlightClick="1"/>
          </p:cNvPr>
          <p:cNvSpPr/>
          <p:nvPr/>
        </p:nvSpPr>
        <p:spPr>
          <a:xfrm>
            <a:off x="2771800" y="1555929"/>
            <a:ext cx="792088" cy="1008975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3851920" y="1598751"/>
            <a:ext cx="468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 you use price comparison sites?</a:t>
            </a:r>
          </a:p>
          <a:p>
            <a:endParaRPr lang="en-GB" dirty="0"/>
          </a:p>
          <a:p>
            <a:r>
              <a:rPr lang="en-GB" dirty="0"/>
              <a:t>How trustworthy are they?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476672"/>
            <a:ext cx="7092280" cy="1143000"/>
          </a:xfrm>
        </p:spPr>
        <p:txBody>
          <a:bodyPr>
            <a:normAutofit/>
          </a:bodyPr>
          <a:lstStyle/>
          <a:p>
            <a:r>
              <a:rPr lang="en-GB" sz="2400" dirty="0"/>
              <a:t>Information Guidance and Advice</a:t>
            </a:r>
            <a:br>
              <a:rPr lang="en-GB" sz="2400" dirty="0"/>
            </a:b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In this topic you will learn about</a:t>
            </a:r>
          </a:p>
          <a:p>
            <a:pPr lvl="1"/>
            <a:r>
              <a:rPr lang="en-GB" dirty="0"/>
              <a:t>Function, role and responsibilities, advantages and disadvantages of:</a:t>
            </a:r>
          </a:p>
          <a:p>
            <a:pPr lvl="2"/>
            <a:r>
              <a:rPr lang="en-GB" dirty="0"/>
              <a:t>Citizens Advice</a:t>
            </a:r>
          </a:p>
          <a:p>
            <a:pPr lvl="2"/>
            <a:r>
              <a:rPr lang="en-GB" dirty="0"/>
              <a:t>Independent financial advisor (IFA)</a:t>
            </a:r>
          </a:p>
          <a:p>
            <a:pPr lvl="2"/>
            <a:r>
              <a:rPr lang="en-GB" dirty="0"/>
              <a:t>Price comparison websites</a:t>
            </a:r>
          </a:p>
          <a:p>
            <a:pPr lvl="2"/>
            <a:r>
              <a:rPr lang="en-GB" dirty="0"/>
              <a:t>Money advice service</a:t>
            </a:r>
          </a:p>
          <a:p>
            <a:pPr lvl="2"/>
            <a:r>
              <a:rPr lang="en-GB" dirty="0"/>
              <a:t>Debt counsellors</a:t>
            </a:r>
          </a:p>
          <a:p>
            <a:pPr lvl="2"/>
            <a:r>
              <a:rPr lang="en-GB" dirty="0"/>
              <a:t>Individual Voluntary Arrangements (IVAs)</a:t>
            </a:r>
          </a:p>
          <a:p>
            <a:pPr lvl="2"/>
            <a:r>
              <a:rPr lang="en-GB" dirty="0"/>
              <a:t>Bankruptcy</a:t>
            </a:r>
          </a:p>
          <a:p>
            <a:pPr lvl="2"/>
            <a:endParaRPr lang="en-GB" dirty="0"/>
          </a:p>
          <a:p>
            <a:pPr lvl="2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81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Citizens Advice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772816"/>
            <a:ext cx="6912768" cy="3840163"/>
          </a:xfrm>
        </p:spPr>
        <p:txBody>
          <a:bodyPr>
            <a:normAutofit fontScale="92500"/>
          </a:bodyPr>
          <a:lstStyle/>
          <a:p>
            <a:r>
              <a:rPr lang="en-GB" dirty="0"/>
              <a:t>An organisation that offers free and impartial advice to individuals on legal, financial, consumer and other problems</a:t>
            </a:r>
          </a:p>
          <a:p>
            <a:r>
              <a:rPr lang="en-GB" dirty="0"/>
              <a:t>Run by charities</a:t>
            </a:r>
          </a:p>
          <a:p>
            <a:r>
              <a:rPr lang="en-GB" dirty="0"/>
              <a:t>Offers a large amount of generic advice through the website plus individual advice face to face, email or phone</a:t>
            </a:r>
          </a:p>
          <a:p>
            <a:r>
              <a:rPr lang="en-GB" dirty="0"/>
              <a:t>Mission statement</a:t>
            </a:r>
          </a:p>
          <a:p>
            <a:pPr marL="0" indent="0">
              <a:buNone/>
            </a:pPr>
            <a:r>
              <a:rPr lang="en-GB" b="1" dirty="0"/>
              <a:t>“We aim to provide the advice people need for the problems they face and improve the policies and practices that affect people's lives”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Action Button: Document 3">
            <a:hlinkClick r:id="rId3" highlightClick="1"/>
          </p:cNvPr>
          <p:cNvSpPr/>
          <p:nvPr/>
        </p:nvSpPr>
        <p:spPr>
          <a:xfrm>
            <a:off x="539552" y="2636912"/>
            <a:ext cx="648072" cy="864096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0" y="3861048"/>
            <a:ext cx="1763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Citizens Advice.</a:t>
            </a:r>
          </a:p>
        </p:txBody>
      </p:sp>
      <p:sp>
        <p:nvSpPr>
          <p:cNvPr id="6" name="Action Button: Document 5">
            <a:hlinkClick r:id="rId4" highlightClick="1"/>
          </p:cNvPr>
          <p:cNvSpPr/>
          <p:nvPr/>
        </p:nvSpPr>
        <p:spPr>
          <a:xfrm>
            <a:off x="539552" y="4509120"/>
            <a:ext cx="648072" cy="1008112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0" y="5805264"/>
            <a:ext cx="1763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Citizens advice: debt and money.</a:t>
            </a:r>
          </a:p>
        </p:txBody>
      </p:sp>
      <p:sp>
        <p:nvSpPr>
          <p:cNvPr id="8" name="Action Button: Movie 7">
            <a:hlinkClick r:id="rId5" highlightClick="1"/>
          </p:cNvPr>
          <p:cNvSpPr/>
          <p:nvPr/>
        </p:nvSpPr>
        <p:spPr>
          <a:xfrm>
            <a:off x="2483768" y="5877272"/>
            <a:ext cx="936104" cy="576064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3605518" y="5980638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is the role of volunteers at the CA?</a:t>
            </a:r>
          </a:p>
        </p:txBody>
      </p:sp>
    </p:spTree>
    <p:extLst>
      <p:ext uri="{BB962C8B-B14F-4D97-AF65-F5344CB8AC3E}">
        <p14:creationId xmlns:p14="http://schemas.microsoft.com/office/powerpoint/2010/main" val="1211811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Independent financial advisor (IFA)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5736" y="2060848"/>
            <a:ext cx="6248400" cy="3840163"/>
          </a:xfrm>
        </p:spPr>
        <p:txBody>
          <a:bodyPr>
            <a:normAutofit fontScale="92500"/>
          </a:bodyPr>
          <a:lstStyle/>
          <a:p>
            <a:r>
              <a:rPr lang="en-GB" dirty="0"/>
              <a:t>Professionals who offer advice on a wide range of financial services e.g. mortgages, pensions and savings</a:t>
            </a:r>
          </a:p>
          <a:p>
            <a:r>
              <a:rPr lang="en-GB" dirty="0"/>
              <a:t>Can advise on products from a wide range of providers i.e. they are not tied to one financial provider</a:t>
            </a:r>
          </a:p>
          <a:p>
            <a:r>
              <a:rPr lang="en-GB" dirty="0"/>
              <a:t>The IFA may however charge for their services</a:t>
            </a:r>
          </a:p>
          <a:p>
            <a:r>
              <a:rPr lang="en-GB" dirty="0"/>
              <a:t>Individuals may have a personal IFA who they work with over a long period of time trusting them with many aspects of their personal financial management</a:t>
            </a:r>
          </a:p>
        </p:txBody>
      </p:sp>
      <p:sp>
        <p:nvSpPr>
          <p:cNvPr id="4" name="Action Button: Document 3">
            <a:hlinkClick r:id="rId3" highlightClick="1"/>
          </p:cNvPr>
          <p:cNvSpPr/>
          <p:nvPr/>
        </p:nvSpPr>
        <p:spPr>
          <a:xfrm>
            <a:off x="467544" y="2348880"/>
            <a:ext cx="720080" cy="1080120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-108520" y="3789040"/>
            <a:ext cx="201622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Advice from Moneysavingexpert.com on choosing an independent financial advisor.</a:t>
            </a:r>
          </a:p>
        </p:txBody>
      </p:sp>
    </p:spTree>
    <p:extLst>
      <p:ext uri="{BB962C8B-B14F-4D97-AF65-F5344CB8AC3E}">
        <p14:creationId xmlns:p14="http://schemas.microsoft.com/office/powerpoint/2010/main" val="1474522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Other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772816"/>
            <a:ext cx="6984776" cy="4472047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Price comparison websites</a:t>
            </a:r>
          </a:p>
          <a:p>
            <a:pPr lvl="1"/>
            <a:r>
              <a:rPr lang="en-GB" dirty="0"/>
              <a:t>Free information available on the internet to compare prices from a range of organisations offering the same or similar products e.g. car insurance, currency exchange, mortgages</a:t>
            </a:r>
          </a:p>
          <a:p>
            <a:pPr lvl="1"/>
            <a:r>
              <a:rPr lang="en-GB" dirty="0"/>
              <a:t>Would you take advice from a meerkat? </a:t>
            </a:r>
            <a:r>
              <a:rPr lang="en-GB" dirty="0">
                <a:hlinkClick r:id="rId3"/>
              </a:rPr>
              <a:t>https://www.comparethemarket.com/</a:t>
            </a:r>
            <a:endParaRPr lang="en-GB" dirty="0"/>
          </a:p>
          <a:p>
            <a:r>
              <a:rPr lang="en-GB" dirty="0"/>
              <a:t>Money advice services (MAS)</a:t>
            </a:r>
          </a:p>
          <a:p>
            <a:pPr lvl="1"/>
            <a:r>
              <a:rPr lang="en-GB" dirty="0"/>
              <a:t>Government organisation with a remit to help individuals manage and plan their finances</a:t>
            </a:r>
          </a:p>
          <a:p>
            <a:pPr lvl="1"/>
            <a:r>
              <a:rPr lang="en-GB" dirty="0"/>
              <a:t>Free and impartial advice</a:t>
            </a:r>
          </a:p>
          <a:p>
            <a:pPr lvl="1"/>
            <a:r>
              <a:rPr lang="en-GB" dirty="0"/>
              <a:t>To be abolished and replaced by a smaller organisation</a:t>
            </a:r>
          </a:p>
          <a:p>
            <a:pPr lvl="1"/>
            <a:endParaRPr lang="en-GB" dirty="0"/>
          </a:p>
        </p:txBody>
      </p:sp>
      <p:sp>
        <p:nvSpPr>
          <p:cNvPr id="6" name="Action Button: Document 5">
            <a:hlinkClick r:id="rId4" highlightClick="1"/>
          </p:cNvPr>
          <p:cNvSpPr/>
          <p:nvPr/>
        </p:nvSpPr>
        <p:spPr>
          <a:xfrm>
            <a:off x="629816" y="1988840"/>
            <a:ext cx="540060" cy="864096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0" y="3068960"/>
            <a:ext cx="1763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The Money Advice Service.</a:t>
            </a:r>
          </a:p>
        </p:txBody>
      </p:sp>
      <p:sp>
        <p:nvSpPr>
          <p:cNvPr id="8" name="Action Button: Document 7">
            <a:hlinkClick r:id="rId5" highlightClick="1"/>
          </p:cNvPr>
          <p:cNvSpPr/>
          <p:nvPr/>
        </p:nvSpPr>
        <p:spPr>
          <a:xfrm>
            <a:off x="629816" y="4005064"/>
            <a:ext cx="629816" cy="936104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0" y="5229200"/>
            <a:ext cx="17636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Budget 2016: Money Advice Service to be abolished. WHY?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5727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Other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700808"/>
            <a:ext cx="6984776" cy="4464496"/>
          </a:xfrm>
        </p:spPr>
        <p:txBody>
          <a:bodyPr>
            <a:normAutofit/>
          </a:bodyPr>
          <a:lstStyle/>
          <a:p>
            <a:r>
              <a:rPr lang="en-GB" dirty="0"/>
              <a:t>Debt counsellors</a:t>
            </a:r>
          </a:p>
          <a:p>
            <a:pPr lvl="1"/>
            <a:r>
              <a:rPr lang="en-GB" dirty="0"/>
              <a:t>An individual e.g. an IFA or organisation who works to help advise individuals on how to avoid and manage debt</a:t>
            </a:r>
          </a:p>
          <a:p>
            <a:pPr lvl="1"/>
            <a:r>
              <a:rPr lang="en-GB" dirty="0"/>
              <a:t>Advice on how to reduce payments</a:t>
            </a:r>
          </a:p>
          <a:p>
            <a:pPr lvl="1"/>
            <a:r>
              <a:rPr lang="en-GB" dirty="0"/>
              <a:t>Can be charitable organisations helping to reduce debt – view the work of The Debt Counsellors </a:t>
            </a:r>
            <a:r>
              <a:rPr lang="en-GB" dirty="0">
                <a:hlinkClick r:id="rId3"/>
              </a:rPr>
              <a:t>http://thedebtcounsellors.org.uk/about/</a:t>
            </a:r>
            <a:endParaRPr lang="en-GB" dirty="0"/>
          </a:p>
          <a:p>
            <a:pPr lvl="1"/>
            <a:r>
              <a:rPr lang="en-GB" dirty="0"/>
              <a:t>Can also offer help with IVAs and bankruptcy </a:t>
            </a:r>
            <a:r>
              <a:rPr lang="en-GB" sz="1200" dirty="0"/>
              <a:t>(see next slide)</a:t>
            </a:r>
          </a:p>
          <a:p>
            <a:pPr lvl="1"/>
            <a:endParaRPr lang="en-GB" dirty="0"/>
          </a:p>
        </p:txBody>
      </p:sp>
      <p:sp>
        <p:nvSpPr>
          <p:cNvPr id="4" name="Action Button: Document 3">
            <a:hlinkClick r:id="rId4" highlightClick="1"/>
          </p:cNvPr>
          <p:cNvSpPr/>
          <p:nvPr/>
        </p:nvSpPr>
        <p:spPr>
          <a:xfrm>
            <a:off x="593812" y="3645024"/>
            <a:ext cx="576064" cy="792088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9599" y="4653136"/>
            <a:ext cx="17636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Should there be one body to advise on pensions and debt?</a:t>
            </a:r>
          </a:p>
        </p:txBody>
      </p:sp>
    </p:spTree>
    <p:extLst>
      <p:ext uri="{BB962C8B-B14F-4D97-AF65-F5344CB8AC3E}">
        <p14:creationId xmlns:p14="http://schemas.microsoft.com/office/powerpoint/2010/main" val="3782463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Other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700808"/>
            <a:ext cx="6984776" cy="5040560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Individual Voluntary Arrangements (IVAs)</a:t>
            </a:r>
          </a:p>
          <a:p>
            <a:pPr lvl="1"/>
            <a:r>
              <a:rPr lang="en-GB" dirty="0"/>
              <a:t>A Government organisation that allows individuals to work with an insolvency partner to manage their debt</a:t>
            </a:r>
          </a:p>
          <a:p>
            <a:pPr lvl="1"/>
            <a:r>
              <a:rPr lang="en-GB" dirty="0"/>
              <a:t>The individual:</a:t>
            </a:r>
          </a:p>
          <a:p>
            <a:pPr lvl="2"/>
            <a:r>
              <a:rPr lang="en-GB" dirty="0"/>
              <a:t>Declares themselves bankrupt</a:t>
            </a:r>
          </a:p>
          <a:p>
            <a:pPr lvl="2"/>
            <a:r>
              <a:rPr lang="en-GB" dirty="0"/>
              <a:t>Agrees to make a regular repayment of a pre agreed amount to an insolvency partner</a:t>
            </a:r>
          </a:p>
          <a:p>
            <a:pPr lvl="2"/>
            <a:r>
              <a:rPr lang="en-GB" dirty="0"/>
              <a:t>The insolvency partner shares this out amongst all of the individual’s creditors</a:t>
            </a:r>
          </a:p>
          <a:p>
            <a:pPr lvl="2"/>
            <a:r>
              <a:rPr lang="en-GB" dirty="0"/>
              <a:t>All or some of the debt will be repaid</a:t>
            </a:r>
          </a:p>
          <a:p>
            <a:r>
              <a:rPr lang="en-GB" dirty="0"/>
              <a:t>Bankruptcy</a:t>
            </a:r>
          </a:p>
          <a:p>
            <a:pPr lvl="1"/>
            <a:r>
              <a:rPr lang="en-GB" dirty="0"/>
              <a:t>When an individual formally declares themselves unable to repay their debts</a:t>
            </a:r>
          </a:p>
          <a:p>
            <a:pPr lvl="1"/>
            <a:r>
              <a:rPr lang="en-GB" dirty="0"/>
              <a:t>Should be seen as a last resort as the consequences can be severe and long lasting</a:t>
            </a:r>
          </a:p>
          <a:p>
            <a:pPr lvl="1"/>
            <a:endParaRPr lang="en-GB" dirty="0"/>
          </a:p>
        </p:txBody>
      </p:sp>
      <p:sp>
        <p:nvSpPr>
          <p:cNvPr id="6" name="Action Button: Document 5">
            <a:hlinkClick r:id="rId3" highlightClick="1"/>
          </p:cNvPr>
          <p:cNvSpPr/>
          <p:nvPr/>
        </p:nvSpPr>
        <p:spPr>
          <a:xfrm>
            <a:off x="611560" y="2060848"/>
            <a:ext cx="576064" cy="864096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ction Button: Document 6">
            <a:hlinkClick r:id="rId4" highlightClick="1"/>
          </p:cNvPr>
          <p:cNvSpPr/>
          <p:nvPr/>
        </p:nvSpPr>
        <p:spPr>
          <a:xfrm>
            <a:off x="611560" y="4077072"/>
            <a:ext cx="576064" cy="936104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0" y="3140968"/>
            <a:ext cx="1763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IVAs: Gov.uk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496" y="530120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Bankruptcy: Gov.uk</a:t>
            </a:r>
          </a:p>
        </p:txBody>
      </p:sp>
    </p:spTree>
    <p:extLst>
      <p:ext uri="{BB962C8B-B14F-4D97-AF65-F5344CB8AC3E}">
        <p14:creationId xmlns:p14="http://schemas.microsoft.com/office/powerpoint/2010/main" val="3964493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Work in pairs to complete the table below. You may wish to draw it on A3 paper.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20832179"/>
              </p:ext>
            </p:extLst>
          </p:nvPr>
        </p:nvGraphicFramePr>
        <p:xfrm>
          <a:off x="107504" y="1762349"/>
          <a:ext cx="8928991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78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137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857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8579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8579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Function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Role and responsibility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Advantages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Disadvantages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Citizen advice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IFA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Price comparison websites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Debt counsellors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IVAs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Bankruptcy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7996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In this topic you have learnt about</a:t>
            </a:r>
          </a:p>
          <a:p>
            <a:pPr lvl="1"/>
            <a:r>
              <a:rPr lang="en-GB" dirty="0"/>
              <a:t>Function, role and responsibilities, advantages and disadvantages of:</a:t>
            </a:r>
          </a:p>
          <a:p>
            <a:pPr lvl="2"/>
            <a:r>
              <a:rPr lang="en-GB" dirty="0"/>
              <a:t>Citizens Advice</a:t>
            </a:r>
          </a:p>
          <a:p>
            <a:pPr lvl="2"/>
            <a:r>
              <a:rPr lang="en-GB" dirty="0"/>
              <a:t>Independent financial advisor (IFA)</a:t>
            </a:r>
          </a:p>
          <a:p>
            <a:pPr lvl="2"/>
            <a:r>
              <a:rPr lang="en-GB" dirty="0"/>
              <a:t>Price comparison websites</a:t>
            </a:r>
          </a:p>
          <a:p>
            <a:pPr lvl="2"/>
            <a:r>
              <a:rPr lang="en-GB" dirty="0"/>
              <a:t>Money advice service</a:t>
            </a:r>
          </a:p>
          <a:p>
            <a:pPr lvl="2"/>
            <a:r>
              <a:rPr lang="en-GB" dirty="0"/>
              <a:t>Debt counsellors</a:t>
            </a:r>
          </a:p>
          <a:p>
            <a:pPr lvl="2"/>
            <a:r>
              <a:rPr lang="en-GB" dirty="0"/>
              <a:t>Individual Voluntary Arrangements (IVAs)</a:t>
            </a:r>
          </a:p>
          <a:p>
            <a:pPr lvl="2"/>
            <a:r>
              <a:rPr lang="en-GB" dirty="0"/>
              <a:t>Bankruptcy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051720" y="476672"/>
            <a:ext cx="7092280" cy="1143000"/>
          </a:xfrm>
        </p:spPr>
        <p:txBody>
          <a:bodyPr>
            <a:normAutofit/>
          </a:bodyPr>
          <a:lstStyle/>
          <a:p>
            <a:r>
              <a:rPr lang="en-GB" sz="2400" dirty="0"/>
              <a:t>Information Guidance and Advice</a:t>
            </a:r>
            <a:br>
              <a:rPr lang="en-GB" sz="2400" dirty="0"/>
            </a:b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37302140"/>
      </p:ext>
    </p:extLst>
  </p:cSld>
  <p:clrMapOvr>
    <a:masterClrMapping/>
  </p:clrMapOvr>
</p:sld>
</file>

<file path=ppt/theme/theme1.xml><?xml version="1.0" encoding="utf-8"?>
<a:theme xmlns:a="http://schemas.openxmlformats.org/drawingml/2006/main" name="Mod">
  <a:themeElements>
    <a:clrScheme name="Custom 1">
      <a:dk1>
        <a:srgbClr val="000000"/>
      </a:dk1>
      <a:lt1>
        <a:srgbClr val="FFFFFF"/>
      </a:lt1>
      <a:dk2>
        <a:srgbClr val="FEDD61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</Template>
  <TotalTime>6158</TotalTime>
  <Words>640</Words>
  <Application>Microsoft Office PowerPoint</Application>
  <PresentationFormat>On-screen Show (4:3)</PresentationFormat>
  <Paragraphs>102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Mod</vt:lpstr>
      <vt:lpstr>Information Guidance and Advice</vt:lpstr>
      <vt:lpstr>Information Guidance and Advice </vt:lpstr>
      <vt:lpstr>Citizens Advice</vt:lpstr>
      <vt:lpstr>Independent financial advisor (IFA)</vt:lpstr>
      <vt:lpstr>Other sources</vt:lpstr>
      <vt:lpstr>Other sources</vt:lpstr>
      <vt:lpstr>Other sources</vt:lpstr>
      <vt:lpstr>Work in pairs to complete the table below. You may wish to draw it on A3 paper.</vt:lpstr>
      <vt:lpstr>Information Guidance and Advice 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1.1.1</dc:title>
  <dc:creator>Time2Resources</dc:creator>
  <cp:lastModifiedBy>Helen</cp:lastModifiedBy>
  <cp:revision>383</cp:revision>
  <dcterms:created xsi:type="dcterms:W3CDTF">2009-08-01T13:37:35Z</dcterms:created>
  <dcterms:modified xsi:type="dcterms:W3CDTF">2017-02-12T15:04:21Z</dcterms:modified>
</cp:coreProperties>
</file>