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3"/>
  </p:notesMasterIdLst>
  <p:handoutMasterIdLst>
    <p:handoutMasterId r:id="rId34"/>
  </p:handoutMasterIdLst>
  <p:sldIdLst>
    <p:sldId id="256" r:id="rId2"/>
    <p:sldId id="257" r:id="rId3"/>
    <p:sldId id="259" r:id="rId4"/>
    <p:sldId id="260" r:id="rId5"/>
    <p:sldId id="263" r:id="rId6"/>
    <p:sldId id="264" r:id="rId7"/>
    <p:sldId id="265" r:id="rId8"/>
    <p:sldId id="267" r:id="rId9"/>
    <p:sldId id="268" r:id="rId10"/>
    <p:sldId id="261" r:id="rId11"/>
    <p:sldId id="262"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4" r:id="rId28"/>
    <p:sldId id="286" r:id="rId29"/>
    <p:sldId id="269" r:id="rId30"/>
    <p:sldId id="287" r:id="rId31"/>
    <p:sldId id="25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4932" autoAdjust="0"/>
  </p:normalViewPr>
  <p:slideViewPr>
    <p:cSldViewPr>
      <p:cViewPr>
        <p:scale>
          <a:sx n="106" d="100"/>
          <a:sy n="106" d="100"/>
        </p:scale>
        <p:origin x="-17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523552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itchFamily="34" charset="0"/>
                <a:cs typeface="Arial" pitchFamily="34" charset="0"/>
              </a:rPr>
              <a:t>http://www.bbc.co.uk/news/technology-25360849</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Bitcoin start-up raises $25m venture capital funding</a:t>
            </a:r>
          </a:p>
          <a:p>
            <a:endParaRPr lang="en-US" altLang="en-US" dirty="0">
              <a:latin typeface="Arial" pitchFamily="34" charset="0"/>
              <a:cs typeface="Arial"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DF2A443E-0215-48FD-91F7-AF2DA2DAF666}" type="slidenum">
              <a:rPr lang="en-GB" altLang="en-US" smtClean="0">
                <a:latin typeface="Arial" pitchFamily="34" charset="0"/>
              </a:rPr>
              <a:pPr eaLnBrk="1" hangingPunct="1"/>
              <a:t>18</a:t>
            </a:fld>
            <a:endParaRPr lang="en-GB" altLang="en-US">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cs typeface="Arial"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69647E78-E1CA-41AC-B382-4BFCE83FE182}" type="slidenum">
              <a:rPr lang="en-GB" altLang="en-US" smtClean="0">
                <a:latin typeface="Arial" pitchFamily="34" charset="0"/>
              </a:rPr>
              <a:pPr eaLnBrk="1" hangingPunct="1"/>
              <a:t>19</a:t>
            </a:fld>
            <a:endParaRPr lang="en-GB" altLang="en-US">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https://www.youtube.com/watch?v=XVmfxfDPFPQ</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CIT Presents: What is Factoring?</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21</a:t>
            </a:fld>
            <a:endParaRPr lang="en-GB"/>
          </a:p>
        </p:txBody>
      </p:sp>
    </p:spTree>
    <p:extLst>
      <p:ext uri="{BB962C8B-B14F-4D97-AF65-F5344CB8AC3E}">
        <p14:creationId xmlns:p14="http://schemas.microsoft.com/office/powerpoint/2010/main" val="3863973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http://www.ukbusinessgrants.org/</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25</a:t>
            </a:fld>
            <a:endParaRPr lang="en-GB"/>
          </a:p>
        </p:txBody>
      </p:sp>
    </p:spTree>
    <p:extLst>
      <p:ext uri="{BB962C8B-B14F-4D97-AF65-F5344CB8AC3E}">
        <p14:creationId xmlns:p14="http://schemas.microsoft.com/office/powerpoint/2010/main" val="1505362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http://www.zopa.com/</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27</a:t>
            </a:fld>
            <a:endParaRPr lang="en-GB"/>
          </a:p>
        </p:txBody>
      </p:sp>
    </p:spTree>
    <p:extLst>
      <p:ext uri="{BB962C8B-B14F-4D97-AF65-F5344CB8AC3E}">
        <p14:creationId xmlns:p14="http://schemas.microsoft.com/office/powerpoint/2010/main" val="3523035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3302365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http://www.bbc.co.uk/news/uk-scotland-tayside-central-31815131</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Scots firm Stagecoach to invest £80m in 470 new buses</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5</a:t>
            </a:fld>
            <a:endParaRPr lang="en-GB"/>
          </a:p>
        </p:txBody>
      </p:sp>
    </p:spTree>
    <p:extLst>
      <p:ext uri="{BB962C8B-B14F-4D97-AF65-F5344CB8AC3E}">
        <p14:creationId xmlns:p14="http://schemas.microsoft.com/office/powerpoint/2010/main" val="1265236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http://www.telegraph.co.uk/finance/newsbysector/retailandconsumer/11503255/Tesco-begins-land-sell-off-to-raise-cash.html</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Tesco begins land sell-off to raise cash</a:t>
            </a:r>
          </a:p>
          <a:p>
            <a:endParaRPr lang="en-GB" altLang="en-US" dirty="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4E3A5BE-D54B-4BB2-8C12-4B63C8B11019}" type="slidenum">
              <a:rPr lang="en-GB" altLang="en-US" smtClean="0">
                <a:latin typeface="Arial" charset="0"/>
              </a:rPr>
              <a:pPr eaLnBrk="1" hangingPunct="1"/>
              <a:t>7</a:t>
            </a:fld>
            <a:endParaRPr lang="en-GB" altLang="en-US">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cs typeface="Arial"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BA71C79C-B66A-4DEE-A984-6B0DFA2E9BD9}" type="slidenum">
              <a:rPr lang="en-GB" altLang="en-US" smtClean="0">
                <a:latin typeface="Arial" pitchFamily="34" charset="0"/>
              </a:rPr>
              <a:pPr eaLnBrk="1" hangingPunct="1"/>
              <a:t>12</a:t>
            </a:fld>
            <a:endParaRPr lang="en-GB" altLang="en-US">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http://www.bbc.co.uk/news/business-33323195</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Sony shares fall 8% on fund raising plan</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76959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cs typeface="Arial"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D961F8B0-C5DD-409F-B5AD-A979550717ED}" type="slidenum">
              <a:rPr lang="en-GB" altLang="en-US" smtClean="0">
                <a:latin typeface="Arial" pitchFamily="34" charset="0"/>
              </a:rPr>
              <a:pPr eaLnBrk="1" hangingPunct="1"/>
              <a:t>14</a:t>
            </a:fld>
            <a:endParaRPr lang="en-GB" altLang="en-US">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cs typeface="Arial"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CDFACC25-E1F5-42F1-A5A0-C0F35C7E10B4}" type="slidenum">
              <a:rPr lang="en-GB" altLang="en-US" smtClean="0">
                <a:latin typeface="Arial" pitchFamily="34" charset="0"/>
              </a:rPr>
              <a:pPr eaLnBrk="1" hangingPunct="1"/>
              <a:t>15</a:t>
            </a:fld>
            <a:endParaRPr lang="en-GB" altLang="en-US">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http://www.bbc.co.uk/news/uk-28138286</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How does crowdfunding work?</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a:p>
        </p:txBody>
      </p:sp>
    </p:spTree>
    <p:extLst>
      <p:ext uri="{BB962C8B-B14F-4D97-AF65-F5344CB8AC3E}">
        <p14:creationId xmlns:p14="http://schemas.microsoft.com/office/powerpoint/2010/main" val="2486781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bc.co.uk/news/business-3332319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bbc.co.uk/news/uk-2813828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bbc.co.uk/news/technology-2536084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XVmfxfDPFP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ukbusinessgrant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zopa.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news/uk-scotland-tayside-central-31815131"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elegraph.co.uk/finance/newsbysector/retailandconsumer/11503255/Tesco-begins-land-sell-off-to-raise-cash.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368152"/>
          </a:xfrm>
        </p:spPr>
        <p:txBody>
          <a:bodyPr/>
          <a:lstStyle/>
          <a:p>
            <a:pPr algn="ctr"/>
            <a:r>
              <a:rPr lang="en-GB" sz="3200" dirty="0"/>
              <a:t>Sources of Finance</a:t>
            </a:r>
          </a:p>
        </p:txBody>
      </p:sp>
      <p:sp>
        <p:nvSpPr>
          <p:cNvPr id="4" name="Rectangle 3"/>
          <p:cNvSpPr/>
          <p:nvPr/>
        </p:nvSpPr>
        <p:spPr>
          <a:xfrm>
            <a:off x="0" y="355600"/>
            <a:ext cx="1691680" cy="923330"/>
          </a:xfrm>
          <a:prstGeom prst="rect">
            <a:avLst/>
          </a:prstGeom>
        </p:spPr>
        <p:txBody>
          <a:bodyPr wrap="square">
            <a:spAutoFit/>
          </a:bodyPr>
          <a:lstStyle/>
          <a:p>
            <a:pPr algn="ctr"/>
            <a:r>
              <a:rPr lang="en-GB" cap="small" spc="200" dirty="0">
                <a:solidFill>
                  <a:srgbClr val="000000"/>
                </a:solidFill>
                <a:latin typeface="Trebuchet MS"/>
                <a:ea typeface="+mj-ea"/>
                <a:cs typeface="+mj-cs"/>
              </a:rPr>
              <a:t>D1</a:t>
            </a:r>
          </a:p>
          <a:p>
            <a:pPr algn="ctr"/>
            <a:r>
              <a:rPr lang="en-GB" cap="small" spc="200" dirty="0">
                <a:solidFill>
                  <a:srgbClr val="000000"/>
                </a:solidFill>
                <a:latin typeface="Trebuchet MS"/>
                <a:ea typeface="+mj-ea"/>
                <a:cs typeface="+mj-cs"/>
              </a:rPr>
              <a:t>Sources of finance</a:t>
            </a:r>
          </a:p>
        </p:txBody>
      </p:sp>
      <p:sp>
        <p:nvSpPr>
          <p:cNvPr id="5" name="Rectangle 4"/>
          <p:cNvSpPr/>
          <p:nvPr/>
        </p:nvSpPr>
        <p:spPr>
          <a:xfrm>
            <a:off x="2315118" y="1556792"/>
            <a:ext cx="6577362" cy="923330"/>
          </a:xfrm>
          <a:prstGeom prst="rect">
            <a:avLst/>
          </a:prstGeom>
        </p:spPr>
        <p:txBody>
          <a:bodyPr wrap="square">
            <a:spAutoFit/>
          </a:bodyPr>
          <a:lstStyle/>
          <a:p>
            <a:r>
              <a:rPr lang="en-GB" dirty="0">
                <a:solidFill>
                  <a:srgbClr val="0070C0"/>
                </a:solidFill>
              </a:rPr>
              <a:t>How many possible sources of finance can you list for a business? </a:t>
            </a:r>
          </a:p>
          <a:p>
            <a:endParaRPr lang="en-GB" dirty="0">
              <a:solidFill>
                <a:srgbClr val="0070C0"/>
              </a:solidFill>
            </a:endParaRPr>
          </a:p>
          <a:p>
            <a:r>
              <a:rPr lang="en-GB" dirty="0">
                <a:solidFill>
                  <a:srgbClr val="0070C0"/>
                </a:solidFill>
              </a:rPr>
              <a:t>Try to think of both internal and external sources.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Owner’s capital</a:t>
            </a:r>
          </a:p>
        </p:txBody>
      </p:sp>
      <p:sp>
        <p:nvSpPr>
          <p:cNvPr id="3" name="Content Placeholder 2"/>
          <p:cNvSpPr>
            <a:spLocks noGrp="1"/>
          </p:cNvSpPr>
          <p:nvPr>
            <p:ph idx="1"/>
          </p:nvPr>
        </p:nvSpPr>
        <p:spPr>
          <a:xfrm>
            <a:off x="2051720" y="1988840"/>
            <a:ext cx="6635080" cy="4137323"/>
          </a:xfrm>
        </p:spPr>
        <p:txBody>
          <a:bodyPr>
            <a:normAutofit lnSpcReduction="10000"/>
          </a:bodyPr>
          <a:lstStyle/>
          <a:p>
            <a:r>
              <a:rPr lang="en-GB" dirty="0"/>
              <a:t>Owner’s capital is how much the owner has invested in the business</a:t>
            </a:r>
          </a:p>
          <a:p>
            <a:r>
              <a:rPr lang="en-GB" dirty="0"/>
              <a:t>Owner’s capital shows the proportion of the business’ assets that are owned by the business owner rather than creditors</a:t>
            </a:r>
          </a:p>
          <a:p>
            <a:r>
              <a:rPr lang="en-GB" dirty="0"/>
              <a:t>Owner’s capital can be from:</a:t>
            </a:r>
          </a:p>
          <a:p>
            <a:pPr lvl="1"/>
            <a:r>
              <a:rPr lang="en-GB" dirty="0"/>
              <a:t>personal savings e.g. an entrepreneur setting up as a sole trader or partnership</a:t>
            </a:r>
          </a:p>
          <a:p>
            <a:pPr lvl="1"/>
            <a:r>
              <a:rPr lang="en-GB" dirty="0"/>
              <a:t>share capital when a business sells shares in return for part ownership in the business</a:t>
            </a:r>
          </a:p>
        </p:txBody>
      </p:sp>
    </p:spTree>
    <p:extLst>
      <p:ext uri="{BB962C8B-B14F-4D97-AF65-F5344CB8AC3E}">
        <p14:creationId xmlns:p14="http://schemas.microsoft.com/office/powerpoint/2010/main" val="1330387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Owner’s capital: personal savings</a:t>
            </a:r>
          </a:p>
        </p:txBody>
      </p:sp>
      <p:sp>
        <p:nvSpPr>
          <p:cNvPr id="3" name="Content Placeholder 2"/>
          <p:cNvSpPr>
            <a:spLocks noGrp="1"/>
          </p:cNvSpPr>
          <p:nvPr>
            <p:ph idx="1"/>
          </p:nvPr>
        </p:nvSpPr>
        <p:spPr>
          <a:xfrm>
            <a:off x="2051720" y="1988840"/>
            <a:ext cx="6768752" cy="4608512"/>
          </a:xfrm>
        </p:spPr>
        <p:txBody>
          <a:bodyPr>
            <a:normAutofit fontScale="92500" lnSpcReduction="10000"/>
          </a:bodyPr>
          <a:lstStyle/>
          <a:p>
            <a:r>
              <a:rPr lang="en-GB" dirty="0"/>
              <a:t>The benefits are:</a:t>
            </a:r>
          </a:p>
          <a:p>
            <a:pPr lvl="1"/>
            <a:r>
              <a:rPr lang="en-GB" dirty="0"/>
              <a:t>Do not have to repay</a:t>
            </a:r>
          </a:p>
          <a:p>
            <a:pPr lvl="1"/>
            <a:r>
              <a:rPr lang="en-GB" dirty="0"/>
              <a:t>No interest charges</a:t>
            </a:r>
          </a:p>
          <a:p>
            <a:pPr lvl="1"/>
            <a:r>
              <a:rPr lang="en-GB" dirty="0"/>
              <a:t>Owner(s) maintain control</a:t>
            </a:r>
          </a:p>
          <a:p>
            <a:pPr lvl="1"/>
            <a:r>
              <a:rPr lang="en-GB" dirty="0"/>
              <a:t>Risking own savings can be motivational</a:t>
            </a:r>
          </a:p>
          <a:p>
            <a:pPr lvl="1"/>
            <a:r>
              <a:rPr lang="en-GB" dirty="0"/>
              <a:t>Do not have to go through any lengthy application procedures </a:t>
            </a:r>
          </a:p>
          <a:p>
            <a:r>
              <a:rPr lang="en-GB" dirty="0"/>
              <a:t>However:</a:t>
            </a:r>
          </a:p>
          <a:p>
            <a:pPr lvl="1"/>
            <a:r>
              <a:rPr lang="en-GB" dirty="0"/>
              <a:t>May only be limited amounts available</a:t>
            </a:r>
          </a:p>
          <a:p>
            <a:pPr lvl="1"/>
            <a:r>
              <a:rPr lang="en-GB" dirty="0"/>
              <a:t>Threat to personal finances and family</a:t>
            </a:r>
          </a:p>
          <a:p>
            <a:pPr lvl="1"/>
            <a:endParaRPr lang="en-GB" dirty="0"/>
          </a:p>
        </p:txBody>
      </p:sp>
      <p:sp>
        <p:nvSpPr>
          <p:cNvPr id="4" name="TextBox 3"/>
          <p:cNvSpPr txBox="1"/>
          <p:nvPr/>
        </p:nvSpPr>
        <p:spPr>
          <a:xfrm>
            <a:off x="0" y="2132856"/>
            <a:ext cx="1763688" cy="1384995"/>
          </a:xfrm>
          <a:prstGeom prst="rect">
            <a:avLst/>
          </a:prstGeom>
          <a:noFill/>
        </p:spPr>
        <p:txBody>
          <a:bodyPr wrap="square" rtlCol="0">
            <a:spAutoFit/>
          </a:bodyPr>
          <a:lstStyle/>
          <a:p>
            <a:pPr algn="ctr"/>
            <a:r>
              <a:rPr lang="en-GB" sz="1400" dirty="0"/>
              <a:t>To what extent should all entrepreneurs invest some of their own savings in a new business venture?</a:t>
            </a:r>
          </a:p>
        </p:txBody>
      </p:sp>
    </p:spTree>
    <p:extLst>
      <p:ext uri="{BB962C8B-B14F-4D97-AF65-F5344CB8AC3E}">
        <p14:creationId xmlns:p14="http://schemas.microsoft.com/office/powerpoint/2010/main" val="1510404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a:bodyPr>
          <a:lstStyle/>
          <a:p>
            <a:pPr eaLnBrk="1" hangingPunct="1"/>
            <a:r>
              <a:rPr lang="en-GB" altLang="en-US" sz="2400" dirty="0"/>
              <a:t>Share capital</a:t>
            </a:r>
          </a:p>
        </p:txBody>
      </p:sp>
      <p:sp>
        <p:nvSpPr>
          <p:cNvPr id="5124" name="Rectangle 3"/>
          <p:cNvSpPr>
            <a:spLocks noGrp="1" noChangeArrowheads="1"/>
          </p:cNvSpPr>
          <p:nvPr>
            <p:ph type="body" idx="1"/>
          </p:nvPr>
        </p:nvSpPr>
        <p:spPr>
          <a:xfrm>
            <a:off x="2051720" y="1988840"/>
            <a:ext cx="6696744" cy="4392488"/>
          </a:xfrm>
        </p:spPr>
        <p:txBody>
          <a:bodyPr>
            <a:normAutofit/>
          </a:bodyPr>
          <a:lstStyle/>
          <a:p>
            <a:pPr eaLnBrk="1" hangingPunct="1">
              <a:lnSpc>
                <a:spcPct val="120000"/>
              </a:lnSpc>
              <a:spcBef>
                <a:spcPts val="0"/>
              </a:spcBef>
              <a:buFont typeface="Wingdings" panose="05000000000000000000" pitchFamily="2" charset="2"/>
              <a:buChar char="v"/>
            </a:pPr>
            <a:r>
              <a:rPr lang="en-GB" altLang="en-US" sz="2000" dirty="0"/>
              <a:t>Finance raised from the sale of shares</a:t>
            </a:r>
          </a:p>
          <a:p>
            <a:pPr eaLnBrk="1" hangingPunct="1">
              <a:lnSpc>
                <a:spcPct val="120000"/>
              </a:lnSpc>
              <a:spcBef>
                <a:spcPts val="0"/>
              </a:spcBef>
              <a:buFont typeface="Wingdings" panose="05000000000000000000" pitchFamily="2" charset="2"/>
              <a:buChar char="v"/>
            </a:pPr>
            <a:r>
              <a:rPr lang="en-GB" altLang="en-US" sz="2000" dirty="0"/>
              <a:t>This is a form of equity capital i.e. the shareholder becomes a part owner of the business</a:t>
            </a:r>
          </a:p>
          <a:p>
            <a:pPr eaLnBrk="1" hangingPunct="1">
              <a:lnSpc>
                <a:spcPct val="120000"/>
              </a:lnSpc>
              <a:spcBef>
                <a:spcPts val="0"/>
              </a:spcBef>
              <a:buFont typeface="Wingdings" panose="05000000000000000000" pitchFamily="2" charset="2"/>
              <a:buChar char="v"/>
            </a:pPr>
            <a:r>
              <a:rPr lang="en-GB" altLang="en-US" sz="2000" dirty="0"/>
              <a:t>Shareholders will be rewarded for their investment by the payment of dividends but may also benefit from an increase in share price increasing the value of their shares</a:t>
            </a:r>
          </a:p>
          <a:p>
            <a:pPr eaLnBrk="1" hangingPunct="1">
              <a:lnSpc>
                <a:spcPct val="120000"/>
              </a:lnSpc>
              <a:spcBef>
                <a:spcPts val="0"/>
              </a:spcBef>
              <a:buFont typeface="Wingdings" panose="05000000000000000000" pitchFamily="2" charset="2"/>
              <a:buChar char="v"/>
            </a:pPr>
            <a:r>
              <a:rPr lang="en-GB" altLang="en-US" sz="2000" dirty="0"/>
              <a:t>Only an option for incorporated businesses i.e. </a:t>
            </a:r>
            <a:r>
              <a:rPr lang="en-GB" altLang="en-US" sz="2000" dirty="0" err="1"/>
              <a:t>Ltds</a:t>
            </a:r>
            <a:r>
              <a:rPr lang="en-GB" altLang="en-US" sz="2000" dirty="0"/>
              <a:t> and </a:t>
            </a:r>
            <a:r>
              <a:rPr lang="en-GB" altLang="en-US" sz="2000" dirty="0" err="1"/>
              <a:t>Plcs</a:t>
            </a:r>
            <a:endParaRPr lang="en-GB" altLang="en-US" sz="2000" dirty="0"/>
          </a:p>
          <a:p>
            <a:pPr eaLnBrk="1" hangingPunct="1">
              <a:lnSpc>
                <a:spcPct val="120000"/>
              </a:lnSpc>
              <a:spcBef>
                <a:spcPts val="0"/>
              </a:spcBef>
              <a:buFont typeface="Wingdings" panose="05000000000000000000" pitchFamily="2" charset="2"/>
              <a:buChar char="v"/>
            </a:pPr>
            <a:r>
              <a:rPr lang="en-GB" altLang="en-US" sz="2000" dirty="0"/>
              <a:t>Issuing shares is a complex and costly process so only really an option for raising large amounts of finance to fund long term projects</a:t>
            </a:r>
          </a:p>
          <a:p>
            <a:pPr eaLnBrk="1" hangingPunct="1">
              <a:lnSpc>
                <a:spcPct val="120000"/>
              </a:lnSpc>
              <a:spcBef>
                <a:spcPts val="0"/>
              </a:spcBef>
              <a:buFont typeface="Wingdings" panose="05000000000000000000" pitchFamily="2" charset="2"/>
              <a:buChar char="v"/>
            </a:pPr>
            <a:endParaRPr lang="en-GB" altLang="en-US" sz="1600" dirty="0"/>
          </a:p>
          <a:p>
            <a:pPr eaLnBrk="1" hangingPunct="1">
              <a:lnSpc>
                <a:spcPct val="120000"/>
              </a:lnSpc>
              <a:spcBef>
                <a:spcPts val="0"/>
              </a:spcBef>
              <a:buFont typeface="Wingdings" pitchFamily="2" charset="2"/>
              <a:buNone/>
            </a:pPr>
            <a:endParaRPr lang="en-GB" altLang="en-US" sz="1400" dirty="0"/>
          </a:p>
          <a:p>
            <a:pPr eaLnBrk="1" hangingPunct="1">
              <a:lnSpc>
                <a:spcPct val="120000"/>
              </a:lnSpc>
              <a:spcBef>
                <a:spcPts val="0"/>
              </a:spcBef>
              <a:buFont typeface="Wingdings" pitchFamily="2" charset="2"/>
              <a:buNone/>
            </a:pPr>
            <a:endParaRPr lang="en-GB" altLang="en-US" sz="1600" dirty="0"/>
          </a:p>
        </p:txBody>
      </p:sp>
    </p:spTree>
    <p:extLst>
      <p:ext uri="{BB962C8B-B14F-4D97-AF65-F5344CB8AC3E}">
        <p14:creationId xmlns:p14="http://schemas.microsoft.com/office/powerpoint/2010/main" val="61637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Share capital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4896506"/>
              </p:ext>
            </p:extLst>
          </p:nvPr>
        </p:nvGraphicFramePr>
        <p:xfrm>
          <a:off x="2438400" y="2286000"/>
          <a:ext cx="6248400" cy="3479800"/>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pPr marL="285750" indent="-285750">
                        <a:buFont typeface="Wingdings" panose="05000000000000000000" pitchFamily="2" charset="2"/>
                        <a:buChar char="v"/>
                      </a:pPr>
                      <a:r>
                        <a:rPr lang="en-GB"/>
                        <a:t>Only </a:t>
                      </a:r>
                      <a:r>
                        <a:rPr lang="en-GB" dirty="0"/>
                        <a:t>need to pay dividends if a profit is being made and the amount of dividend is not fixed</a:t>
                      </a:r>
                    </a:p>
                    <a:p>
                      <a:pPr marL="285750" indent="-285750">
                        <a:buFont typeface="Wingdings" panose="05000000000000000000" pitchFamily="2" charset="2"/>
                        <a:buChar char="v"/>
                      </a:pPr>
                      <a:endParaRPr lang="en-GB" dirty="0"/>
                    </a:p>
                    <a:p>
                      <a:pPr marL="285750" indent="-285750">
                        <a:buFont typeface="Wingdings" panose="05000000000000000000" pitchFamily="2" charset="2"/>
                        <a:buChar char="v"/>
                      </a:pPr>
                      <a:r>
                        <a:rPr lang="en-GB" dirty="0"/>
                        <a:t>Possible to raise large amounts of finance</a:t>
                      </a:r>
                    </a:p>
                    <a:p>
                      <a:pPr marL="285750" indent="-285750">
                        <a:buFont typeface="Wingdings" panose="05000000000000000000" pitchFamily="2" charset="2"/>
                        <a:buChar char="v"/>
                      </a:pPr>
                      <a:endParaRPr lang="en-GB" dirty="0"/>
                    </a:p>
                    <a:p>
                      <a:pPr marL="285750" indent="-285750">
                        <a:buFont typeface="Wingdings" panose="05000000000000000000" pitchFamily="2" charset="2"/>
                        <a:buChar char="v"/>
                      </a:pPr>
                      <a:r>
                        <a:rPr lang="en-GB" dirty="0"/>
                        <a:t>No interest repayments</a:t>
                      </a:r>
                    </a:p>
                  </a:txBody>
                  <a:tcPr/>
                </a:tc>
                <a:tc>
                  <a:txBody>
                    <a:bodyPr/>
                    <a:lstStyle/>
                    <a:p>
                      <a:pPr marL="285750" indent="-285750">
                        <a:buFont typeface="Wingdings" panose="05000000000000000000" pitchFamily="2" charset="2"/>
                        <a:buChar char="v"/>
                      </a:pPr>
                      <a:r>
                        <a:rPr lang="en-GB" dirty="0"/>
                        <a:t>Loss of ownership</a:t>
                      </a:r>
                      <a:r>
                        <a:rPr lang="en-GB" baseline="0" dirty="0"/>
                        <a:t> as shareholders are part owners</a:t>
                      </a:r>
                    </a:p>
                    <a:p>
                      <a:pPr marL="285750" indent="-285750">
                        <a:buFont typeface="Wingdings" panose="05000000000000000000" pitchFamily="2" charset="2"/>
                        <a:buChar char="v"/>
                      </a:pPr>
                      <a:endParaRPr lang="en-GB" baseline="0" dirty="0"/>
                    </a:p>
                    <a:p>
                      <a:pPr marL="285750" indent="-285750">
                        <a:buFont typeface="Wingdings" panose="05000000000000000000" pitchFamily="2" charset="2"/>
                        <a:buChar char="v"/>
                      </a:pPr>
                      <a:r>
                        <a:rPr lang="en-GB" baseline="0" dirty="0"/>
                        <a:t>Potential </a:t>
                      </a:r>
                      <a:r>
                        <a:rPr lang="en-GB" dirty="0"/>
                        <a:t>risk of loss of control for a Plc with a threat of hostile takeovers</a:t>
                      </a:r>
                    </a:p>
                    <a:p>
                      <a:pPr marL="285750" indent="-285750">
                        <a:buFont typeface="Wingdings" panose="05000000000000000000" pitchFamily="2" charset="2"/>
                        <a:buChar char="v"/>
                      </a:pPr>
                      <a:endParaRPr lang="en-GB" dirty="0"/>
                    </a:p>
                    <a:p>
                      <a:pPr marL="285750" indent="-285750">
                        <a:buFont typeface="Wingdings" panose="05000000000000000000" pitchFamily="2" charset="2"/>
                        <a:buChar char="v"/>
                      </a:pPr>
                      <a:r>
                        <a:rPr lang="en-GB" dirty="0"/>
                        <a:t>Complex</a:t>
                      </a:r>
                      <a:r>
                        <a:rPr lang="en-GB" baseline="0" dirty="0"/>
                        <a:t> and costly process of issuing shares, especially for a Plc</a:t>
                      </a:r>
                      <a:endParaRPr lang="en-GB" dirty="0"/>
                    </a:p>
                  </a:txBody>
                  <a:tcPr/>
                </a:tc>
                <a:extLst>
                  <a:ext uri="{0D108BD9-81ED-4DB2-BD59-A6C34878D82A}">
                    <a16:rowId xmlns:a16="http://schemas.microsoft.com/office/drawing/2014/main" xmlns="" val="10001"/>
                  </a:ext>
                </a:extLst>
              </a:tr>
            </a:tbl>
          </a:graphicData>
        </a:graphic>
      </p:graphicFrame>
      <p:sp>
        <p:nvSpPr>
          <p:cNvPr id="5" name="Action Button: Document 4">
            <a:hlinkClick r:id="rId3" highlightClick="1"/>
          </p:cNvPr>
          <p:cNvSpPr/>
          <p:nvPr/>
        </p:nvSpPr>
        <p:spPr>
          <a:xfrm>
            <a:off x="539552" y="2060848"/>
            <a:ext cx="792088" cy="115212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72008" y="3573016"/>
            <a:ext cx="1691680" cy="1169551"/>
          </a:xfrm>
          <a:prstGeom prst="rect">
            <a:avLst/>
          </a:prstGeom>
          <a:noFill/>
        </p:spPr>
        <p:txBody>
          <a:bodyPr wrap="square" rtlCol="0">
            <a:spAutoFit/>
          </a:bodyPr>
          <a:lstStyle/>
          <a:p>
            <a:pPr algn="ctr"/>
            <a:r>
              <a:rPr lang="en-GB" sz="1400" dirty="0"/>
              <a:t>Why has Sony’s share prices fallen following an announcement to issue more shares?</a:t>
            </a:r>
          </a:p>
        </p:txBody>
      </p:sp>
    </p:spTree>
    <p:extLst>
      <p:ext uri="{BB962C8B-B14F-4D97-AF65-F5344CB8AC3E}">
        <p14:creationId xmlns:p14="http://schemas.microsoft.com/office/powerpoint/2010/main" val="4291347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a:bodyPr>
          <a:lstStyle/>
          <a:p>
            <a:pPr eaLnBrk="1" hangingPunct="1"/>
            <a:r>
              <a:rPr lang="en-GB" altLang="en-US" sz="2400" dirty="0"/>
              <a:t>Loans</a:t>
            </a:r>
          </a:p>
        </p:txBody>
      </p:sp>
      <p:sp>
        <p:nvSpPr>
          <p:cNvPr id="7172" name="Rectangle 3"/>
          <p:cNvSpPr>
            <a:spLocks noGrp="1" noChangeArrowheads="1"/>
          </p:cNvSpPr>
          <p:nvPr>
            <p:ph type="body" idx="1"/>
          </p:nvPr>
        </p:nvSpPr>
        <p:spPr>
          <a:xfrm>
            <a:off x="2051720" y="2132856"/>
            <a:ext cx="6912768" cy="4725144"/>
          </a:xfrm>
        </p:spPr>
        <p:txBody>
          <a:bodyPr>
            <a:normAutofit/>
          </a:bodyPr>
          <a:lstStyle/>
          <a:p>
            <a:pPr eaLnBrk="1" hangingPunct="1">
              <a:buFont typeface="Wingdings" panose="05000000000000000000" pitchFamily="2" charset="2"/>
              <a:buChar char="v"/>
            </a:pPr>
            <a:r>
              <a:rPr lang="en-GB" altLang="en-US" sz="2000" dirty="0"/>
              <a:t>A set amount of money provided for a specific purpose, to be repaid with interest, over a set period of time</a:t>
            </a:r>
          </a:p>
          <a:p>
            <a:pPr eaLnBrk="1" hangingPunct="1">
              <a:buFont typeface="Wingdings" panose="05000000000000000000" pitchFamily="2" charset="2"/>
              <a:buChar char="v"/>
            </a:pPr>
            <a:r>
              <a:rPr lang="en-GB" altLang="en-US" sz="2000" dirty="0"/>
              <a:t>May be secured against an asset and if there is a default on repayments the asset can be taken </a:t>
            </a:r>
          </a:p>
          <a:p>
            <a:pPr eaLnBrk="1" hangingPunct="1">
              <a:buFont typeface="Wingdings" panose="05000000000000000000" pitchFamily="2" charset="2"/>
              <a:buChar char="v"/>
            </a:pPr>
            <a:r>
              <a:rPr lang="en-GB" altLang="en-US" sz="2000" dirty="0"/>
              <a:t>Financial institutions can vary interest rates depending upon the amount of risk placed on the loan	</a:t>
            </a:r>
          </a:p>
          <a:p>
            <a:pPr eaLnBrk="1" hangingPunct="1">
              <a:buFont typeface="Wingdings" panose="05000000000000000000" pitchFamily="2" charset="2"/>
              <a:buChar char="v"/>
            </a:pPr>
            <a:r>
              <a:rPr lang="en-GB" altLang="en-US" sz="2000" dirty="0"/>
              <a:t>An external source of finance generally considered to be more suitable for longer-term projects</a:t>
            </a:r>
          </a:p>
          <a:p>
            <a:pPr lvl="1">
              <a:buFont typeface="Wingdings" panose="05000000000000000000" pitchFamily="2" charset="2"/>
              <a:buChar char="v"/>
            </a:pPr>
            <a:r>
              <a:rPr lang="en-GB" altLang="en-US" dirty="0"/>
              <a:t>However this will depend upon the size of the loan and the repayment period</a:t>
            </a:r>
          </a:p>
        </p:txBody>
      </p:sp>
    </p:spTree>
    <p:extLst>
      <p:ext uri="{BB962C8B-B14F-4D97-AF65-F5344CB8AC3E}">
        <p14:creationId xmlns:p14="http://schemas.microsoft.com/office/powerpoint/2010/main" val="50708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normAutofit/>
          </a:bodyPr>
          <a:lstStyle/>
          <a:p>
            <a:r>
              <a:rPr lang="en-GB" altLang="en-US" sz="2400" dirty="0"/>
              <a:t>Loans</a:t>
            </a:r>
          </a:p>
        </p:txBody>
      </p:sp>
      <p:sp>
        <p:nvSpPr>
          <p:cNvPr id="8198" name="Rectangle 6"/>
          <p:cNvSpPr>
            <a:spLocks noGrp="1" noChangeArrowheads="1"/>
          </p:cNvSpPr>
          <p:nvPr>
            <p:ph type="body" sz="half" idx="4294967295"/>
          </p:nvPr>
        </p:nvSpPr>
        <p:spPr>
          <a:xfrm>
            <a:off x="4751388" y="4292600"/>
            <a:ext cx="4392612" cy="4114800"/>
          </a:xfrm>
        </p:spPr>
        <p:txBody>
          <a:bodyPr/>
          <a:lstStyle/>
          <a:p>
            <a:pPr lvl="1">
              <a:lnSpc>
                <a:spcPct val="90000"/>
              </a:lnSpc>
            </a:pPr>
            <a:endParaRPr lang="en-GB" altLang="en-US" sz="2000" dirty="0"/>
          </a:p>
          <a:p>
            <a:pPr lvl="1">
              <a:lnSpc>
                <a:spcPct val="90000"/>
              </a:lnSpc>
              <a:buFont typeface="Wingdings" pitchFamily="2" charset="2"/>
              <a:buNone/>
            </a:pPr>
            <a:endParaRPr lang="en-GB" altLang="en-US" sz="2100" dirty="0"/>
          </a:p>
        </p:txBody>
      </p:sp>
      <p:graphicFrame>
        <p:nvGraphicFramePr>
          <p:cNvPr id="2" name="Table 1"/>
          <p:cNvGraphicFramePr>
            <a:graphicFrameLocks noGrp="1"/>
          </p:cNvGraphicFramePr>
          <p:nvPr>
            <p:extLst>
              <p:ext uri="{D42A27DB-BD31-4B8C-83A1-F6EECF244321}">
                <p14:modId xmlns:p14="http://schemas.microsoft.com/office/powerpoint/2010/main" val="413735314"/>
              </p:ext>
            </p:extLst>
          </p:nvPr>
        </p:nvGraphicFramePr>
        <p:xfrm>
          <a:off x="539552" y="1800860"/>
          <a:ext cx="8136904" cy="4769104"/>
        </p:xfrm>
        <a:graphic>
          <a:graphicData uri="http://schemas.openxmlformats.org/drawingml/2006/table">
            <a:tbl>
              <a:tblPr firstRow="1" bandRow="1">
                <a:tableStyleId>{5C22544A-7EE6-4342-B048-85BDC9FD1C3A}</a:tableStyleId>
              </a:tblPr>
              <a:tblGrid>
                <a:gridCol w="4068452">
                  <a:extLst>
                    <a:ext uri="{9D8B030D-6E8A-4147-A177-3AD203B41FA5}">
                      <a16:colId xmlns:a16="http://schemas.microsoft.com/office/drawing/2014/main" xmlns="" val="20000"/>
                    </a:ext>
                  </a:extLst>
                </a:gridCol>
                <a:gridCol w="4068452">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pPr marL="342900" lvl="0" indent="-342900">
                        <a:lnSpc>
                          <a:spcPct val="90000"/>
                        </a:lnSpc>
                        <a:buFont typeface="Wingdings" panose="05000000000000000000" pitchFamily="2" charset="2"/>
                        <a:buChar char="v"/>
                      </a:pPr>
                      <a:r>
                        <a:rPr lang="en-GB" altLang="en-US" sz="2100" dirty="0"/>
                        <a:t>Quick and easy to secure</a:t>
                      </a:r>
                    </a:p>
                    <a:p>
                      <a:pPr marL="342900" lvl="0" indent="-342900">
                        <a:lnSpc>
                          <a:spcPct val="90000"/>
                        </a:lnSpc>
                        <a:buFont typeface="Wingdings" panose="05000000000000000000" pitchFamily="2" charset="2"/>
                        <a:buChar char="v"/>
                      </a:pPr>
                      <a:endParaRPr lang="en-GB" altLang="en-US" sz="2100" dirty="0"/>
                    </a:p>
                    <a:p>
                      <a:pPr marL="342900" lvl="0" indent="-342900">
                        <a:lnSpc>
                          <a:spcPct val="90000"/>
                        </a:lnSpc>
                        <a:buFont typeface="Wingdings" panose="05000000000000000000" pitchFamily="2" charset="2"/>
                        <a:buChar char="v"/>
                      </a:pPr>
                      <a:endParaRPr lang="en-GB" altLang="en-US" sz="2100" dirty="0"/>
                    </a:p>
                    <a:p>
                      <a:pPr marL="342900" lvl="0" indent="-342900">
                        <a:lnSpc>
                          <a:spcPct val="90000"/>
                        </a:lnSpc>
                        <a:buFont typeface="Wingdings" panose="05000000000000000000" pitchFamily="2" charset="2"/>
                        <a:buChar char="v"/>
                      </a:pPr>
                      <a:r>
                        <a:rPr lang="en-GB" altLang="en-US" sz="2100" dirty="0"/>
                        <a:t>Fixed interest rates allow firms to budget</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Improved cash flow </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The borrower retains ownership of the company</a:t>
                      </a:r>
                      <a:endParaRPr lang="en-GB" altLang="en-US" sz="2000" dirty="0"/>
                    </a:p>
                    <a:p>
                      <a:endParaRPr lang="en-GB" dirty="0"/>
                    </a:p>
                  </a:txBody>
                  <a:tcPr/>
                </a:tc>
                <a:tc>
                  <a:txBody>
                    <a:bodyPr/>
                    <a:lstStyle/>
                    <a:p>
                      <a:pPr marL="342900" lvl="0" indent="-342900">
                        <a:lnSpc>
                          <a:spcPct val="90000"/>
                        </a:lnSpc>
                        <a:buFont typeface="Wingdings" panose="05000000000000000000" pitchFamily="2" charset="2"/>
                        <a:buChar char="v"/>
                      </a:pPr>
                      <a:r>
                        <a:rPr lang="en-GB" altLang="en-US" sz="2100" dirty="0"/>
                        <a:t>Interest must be paid regardless</a:t>
                      </a:r>
                      <a:r>
                        <a:rPr lang="en-GB" altLang="en-US" sz="2100" baseline="0" dirty="0"/>
                        <a:t> of financial performance</a:t>
                      </a:r>
                    </a:p>
                    <a:p>
                      <a:pPr marL="342900" lvl="0" indent="-342900">
                        <a:lnSpc>
                          <a:spcPct val="90000"/>
                        </a:lnSpc>
                        <a:buFont typeface="Wingdings" panose="05000000000000000000" pitchFamily="2" charset="2"/>
                        <a:buChar char="v"/>
                      </a:pPr>
                      <a:endParaRPr lang="en-GB" altLang="en-US" sz="2100" baseline="0" dirty="0"/>
                    </a:p>
                    <a:p>
                      <a:pPr marL="342900" lvl="0" indent="-342900">
                        <a:lnSpc>
                          <a:spcPct val="90000"/>
                        </a:lnSpc>
                        <a:buFont typeface="Wingdings" panose="05000000000000000000" pitchFamily="2" charset="2"/>
                        <a:buChar char="v"/>
                      </a:pPr>
                      <a:r>
                        <a:rPr lang="en-GB" altLang="en-US" sz="2100" baseline="0" dirty="0"/>
                        <a:t>A firm that is highly geared may be seen as high risk</a:t>
                      </a:r>
                    </a:p>
                    <a:p>
                      <a:pPr marL="0" lvl="0" indent="0">
                        <a:lnSpc>
                          <a:spcPct val="90000"/>
                        </a:lnSpc>
                        <a:buFont typeface="Wingdings" panose="05000000000000000000" pitchFamily="2" charset="2"/>
                        <a:buNone/>
                      </a:pPr>
                      <a:endParaRPr lang="en-GB" altLang="en-US" sz="2100" baseline="0" dirty="0"/>
                    </a:p>
                    <a:p>
                      <a:pPr marL="342900" lvl="0" indent="-342900">
                        <a:lnSpc>
                          <a:spcPct val="90000"/>
                        </a:lnSpc>
                        <a:buFont typeface="Wingdings" panose="05000000000000000000" pitchFamily="2" charset="2"/>
                        <a:buChar char="v"/>
                      </a:pPr>
                      <a:r>
                        <a:rPr lang="en-GB" altLang="en-US" sz="2100" dirty="0"/>
                        <a:t>A firm normally provides security known</a:t>
                      </a:r>
                      <a:r>
                        <a:rPr lang="en-GB" altLang="en-US" sz="2100" baseline="0" dirty="0"/>
                        <a:t> as </a:t>
                      </a:r>
                      <a:r>
                        <a:rPr lang="en-GB" altLang="en-US" sz="2100" dirty="0"/>
                        <a:t>collateral</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Often more expensive than other forms of finance</a:t>
                      </a:r>
                    </a:p>
                    <a:p>
                      <a:pPr marL="342900" lvl="0" indent="-342900">
                        <a:lnSpc>
                          <a:spcPct val="90000"/>
                        </a:lnSpc>
                        <a:buFont typeface="Wingdings" panose="05000000000000000000" pitchFamily="2" charset="2"/>
                        <a:buChar char="v"/>
                      </a:pPr>
                      <a:endParaRPr lang="en-GB" altLang="en-US" sz="2100" dirty="0"/>
                    </a:p>
                    <a:p>
                      <a:pPr marL="342900" lvl="0" indent="-342900">
                        <a:lnSpc>
                          <a:spcPct val="90000"/>
                        </a:lnSpc>
                        <a:buFont typeface="Wingdings" panose="05000000000000000000" pitchFamily="2" charset="2"/>
                        <a:buChar char="v"/>
                      </a:pPr>
                      <a:r>
                        <a:rPr lang="en-GB" altLang="en-US" sz="2100" dirty="0"/>
                        <a:t>Can be charged a penalty for early payment</a:t>
                      </a:r>
                      <a:endParaRPr lang="en-GB" altLang="en-US" sz="2000" dirty="0"/>
                    </a:p>
                    <a:p>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25562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dirty="0"/>
              <a:t>Crowd-funding</a:t>
            </a:r>
          </a:p>
        </p:txBody>
      </p:sp>
      <p:sp>
        <p:nvSpPr>
          <p:cNvPr id="4" name="Content Placeholder 3"/>
          <p:cNvSpPr>
            <a:spLocks noGrp="1"/>
          </p:cNvSpPr>
          <p:nvPr>
            <p:ph idx="1"/>
          </p:nvPr>
        </p:nvSpPr>
        <p:spPr>
          <a:xfrm>
            <a:off x="2123728" y="1916832"/>
            <a:ext cx="6768752" cy="3840163"/>
          </a:xfrm>
        </p:spPr>
        <p:txBody>
          <a:bodyPr/>
          <a:lstStyle/>
          <a:p>
            <a:r>
              <a:rPr lang="en-GB" dirty="0"/>
              <a:t>Crowd-funding involves raising finance from a large number of people each investing different, often small, amounts of money</a:t>
            </a:r>
          </a:p>
          <a:p>
            <a:r>
              <a:rPr lang="en-GB" dirty="0"/>
              <a:t>The business uses the internet to explain how much money is required, how it will be used and the exit strategy stating predicted return on the investment</a:t>
            </a:r>
          </a:p>
          <a:p>
            <a:r>
              <a:rPr lang="en-GB" dirty="0"/>
              <a:t>The investor is only tied into their promised contribution if the total amount is raised</a:t>
            </a:r>
          </a:p>
        </p:txBody>
      </p:sp>
      <p:sp>
        <p:nvSpPr>
          <p:cNvPr id="6" name="Action Button: Movie 5">
            <a:hlinkClick r:id="rId3" highlightClick="1"/>
          </p:cNvPr>
          <p:cNvSpPr/>
          <p:nvPr/>
        </p:nvSpPr>
        <p:spPr>
          <a:xfrm>
            <a:off x="2267744" y="5445224"/>
            <a:ext cx="936104" cy="792088"/>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491880" y="5616010"/>
            <a:ext cx="3240360" cy="369332"/>
          </a:xfrm>
          <a:prstGeom prst="rect">
            <a:avLst/>
          </a:prstGeom>
          <a:noFill/>
        </p:spPr>
        <p:txBody>
          <a:bodyPr wrap="square" rtlCol="0">
            <a:spAutoFit/>
          </a:bodyPr>
          <a:lstStyle/>
          <a:p>
            <a:r>
              <a:rPr lang="en-GB" dirty="0"/>
              <a:t>How does crowd-funding work?</a:t>
            </a:r>
          </a:p>
        </p:txBody>
      </p:sp>
    </p:spTree>
    <p:extLst>
      <p:ext uri="{BB962C8B-B14F-4D97-AF65-F5344CB8AC3E}">
        <p14:creationId xmlns:p14="http://schemas.microsoft.com/office/powerpoint/2010/main" val="1950563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Mortgages</a:t>
            </a:r>
          </a:p>
        </p:txBody>
      </p:sp>
      <p:sp>
        <p:nvSpPr>
          <p:cNvPr id="3" name="Content Placeholder 2"/>
          <p:cNvSpPr>
            <a:spLocks noGrp="1"/>
          </p:cNvSpPr>
          <p:nvPr>
            <p:ph idx="1"/>
          </p:nvPr>
        </p:nvSpPr>
        <p:spPr/>
        <p:txBody>
          <a:bodyPr/>
          <a:lstStyle/>
          <a:p>
            <a:r>
              <a:rPr lang="en-GB" dirty="0"/>
              <a:t>Reread your notes on mortgages as a type of personal borrowing</a:t>
            </a:r>
          </a:p>
          <a:p>
            <a:r>
              <a:rPr lang="en-GB" dirty="0"/>
              <a:t>In pairs</a:t>
            </a:r>
          </a:p>
          <a:p>
            <a:pPr lvl="1"/>
            <a:r>
              <a:rPr lang="en-GB" dirty="0"/>
              <a:t>Write a definition</a:t>
            </a:r>
          </a:p>
          <a:p>
            <a:pPr lvl="1"/>
            <a:r>
              <a:rPr lang="en-GB" dirty="0"/>
              <a:t>Produce a table of advantages and disadvantages</a:t>
            </a:r>
          </a:p>
          <a:p>
            <a:pPr lvl="1"/>
            <a:r>
              <a:rPr lang="en-GB" dirty="0"/>
              <a:t>Justify whether it is a short or long term source of finance</a:t>
            </a:r>
          </a:p>
        </p:txBody>
      </p:sp>
    </p:spTree>
    <p:extLst>
      <p:ext uri="{BB962C8B-B14F-4D97-AF65-F5344CB8AC3E}">
        <p14:creationId xmlns:p14="http://schemas.microsoft.com/office/powerpoint/2010/main" val="5530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a:bodyPr>
          <a:lstStyle/>
          <a:p>
            <a:pPr eaLnBrk="1" hangingPunct="1"/>
            <a:r>
              <a:rPr lang="en-GB" altLang="en-US" sz="2400" dirty="0"/>
              <a:t>Venture capital</a:t>
            </a:r>
          </a:p>
        </p:txBody>
      </p:sp>
      <p:sp>
        <p:nvSpPr>
          <p:cNvPr id="10244" name="Rectangle 3"/>
          <p:cNvSpPr>
            <a:spLocks noGrp="1" noChangeArrowheads="1"/>
          </p:cNvSpPr>
          <p:nvPr>
            <p:ph type="body" idx="1"/>
          </p:nvPr>
        </p:nvSpPr>
        <p:spPr>
          <a:xfrm>
            <a:off x="1979712" y="1988840"/>
            <a:ext cx="7164288" cy="3840163"/>
          </a:xfrm>
        </p:spPr>
        <p:txBody>
          <a:bodyPr>
            <a:normAutofit/>
          </a:bodyPr>
          <a:lstStyle/>
          <a:p>
            <a:pPr eaLnBrk="1" hangingPunct="1">
              <a:spcBef>
                <a:spcPts val="0"/>
              </a:spcBef>
              <a:buFont typeface="Wingdings" panose="05000000000000000000" pitchFamily="2" charset="2"/>
              <a:buChar char="v"/>
            </a:pPr>
            <a:r>
              <a:rPr lang="en-GB" altLang="en-US" sz="2000" dirty="0"/>
              <a:t>Investment from an established business into another business in return for a percentage equity in the business	</a:t>
            </a:r>
          </a:p>
          <a:p>
            <a:pPr marL="0" indent="0" eaLnBrk="1" hangingPunct="1">
              <a:spcBef>
                <a:spcPts val="0"/>
              </a:spcBef>
              <a:buNone/>
            </a:pPr>
            <a:endParaRPr lang="en-GB" altLang="en-US" sz="2000" dirty="0"/>
          </a:p>
          <a:p>
            <a:pPr eaLnBrk="1" hangingPunct="1">
              <a:spcBef>
                <a:spcPts val="0"/>
              </a:spcBef>
              <a:buFont typeface="Wingdings" panose="05000000000000000000" pitchFamily="2" charset="2"/>
              <a:buChar char="v"/>
            </a:pPr>
            <a:r>
              <a:rPr lang="en-GB" altLang="en-US" sz="2000" dirty="0"/>
              <a:t>Also known as private equity finance</a:t>
            </a:r>
          </a:p>
          <a:p>
            <a:pPr marL="0" indent="0" eaLnBrk="1" hangingPunct="1">
              <a:spcBef>
                <a:spcPts val="0"/>
              </a:spcBef>
              <a:buNone/>
            </a:pPr>
            <a:endParaRPr lang="en-GB" altLang="en-US" sz="2000" dirty="0"/>
          </a:p>
          <a:p>
            <a:pPr eaLnBrk="1" hangingPunct="1">
              <a:spcBef>
                <a:spcPts val="0"/>
              </a:spcBef>
              <a:buFont typeface="Wingdings" panose="05000000000000000000" pitchFamily="2" charset="2"/>
              <a:buChar char="v"/>
            </a:pPr>
            <a:r>
              <a:rPr lang="en-GB" altLang="en-US" sz="2000" dirty="0"/>
              <a:t>Venture capitalists will  normally look for a high rate of return in a specific time period</a:t>
            </a:r>
          </a:p>
          <a:p>
            <a:pPr marL="0" indent="0" eaLnBrk="1" hangingPunct="1">
              <a:spcBef>
                <a:spcPts val="0"/>
              </a:spcBef>
              <a:buNone/>
            </a:pPr>
            <a:endParaRPr lang="en-GB" altLang="en-US" sz="2000" dirty="0"/>
          </a:p>
          <a:p>
            <a:pPr eaLnBrk="1" hangingPunct="1">
              <a:spcBef>
                <a:spcPts val="0"/>
              </a:spcBef>
              <a:buFont typeface="Wingdings" panose="05000000000000000000" pitchFamily="2" charset="2"/>
              <a:buChar char="v"/>
            </a:pPr>
            <a:r>
              <a:rPr lang="en-GB" altLang="en-US" sz="2000" dirty="0"/>
              <a:t>The business or entrepreneur may also benefit from expertise and mentoring from the venture capitalist</a:t>
            </a:r>
          </a:p>
          <a:p>
            <a:pPr eaLnBrk="1" hangingPunct="1">
              <a:spcBef>
                <a:spcPts val="0"/>
              </a:spcBef>
              <a:buFont typeface="Wingdings" panose="05000000000000000000" pitchFamily="2" charset="2"/>
              <a:buChar char="v"/>
            </a:pPr>
            <a:endParaRPr lang="en-GB" altLang="en-US" sz="2000" dirty="0"/>
          </a:p>
          <a:p>
            <a:pPr eaLnBrk="1" hangingPunct="1">
              <a:spcBef>
                <a:spcPts val="0"/>
              </a:spcBef>
              <a:buFont typeface="Wingdings" panose="05000000000000000000" pitchFamily="2" charset="2"/>
              <a:buChar char="v"/>
            </a:pPr>
            <a:r>
              <a:rPr lang="en-GB" altLang="en-US" sz="2000" dirty="0"/>
              <a:t>Often associated with high risk start-ups</a:t>
            </a:r>
          </a:p>
          <a:p>
            <a:pPr eaLnBrk="1" hangingPunct="1">
              <a:spcBef>
                <a:spcPts val="0"/>
              </a:spcBef>
              <a:buFont typeface="Wingdings" panose="05000000000000000000" pitchFamily="2" charset="2"/>
              <a:buChar char="v"/>
            </a:pPr>
            <a:endParaRPr lang="en-GB" altLang="en-US" sz="2000" dirty="0"/>
          </a:p>
          <a:p>
            <a:pPr eaLnBrk="1" hangingPunct="1">
              <a:spcBef>
                <a:spcPts val="0"/>
              </a:spcBef>
              <a:buFont typeface="Wingdings" panose="05000000000000000000" pitchFamily="2" charset="2"/>
              <a:buChar char="v"/>
            </a:pPr>
            <a:endParaRPr lang="en-GB" altLang="en-US" sz="2000" dirty="0"/>
          </a:p>
        </p:txBody>
      </p:sp>
      <p:sp>
        <p:nvSpPr>
          <p:cNvPr id="2" name="Action Button: Document 1">
            <a:hlinkClick r:id="rId3" highlightClick="1"/>
          </p:cNvPr>
          <p:cNvSpPr/>
          <p:nvPr/>
        </p:nvSpPr>
        <p:spPr>
          <a:xfrm>
            <a:off x="179512" y="2132856"/>
            <a:ext cx="1008112" cy="1296144"/>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0" y="3861048"/>
            <a:ext cx="1763688" cy="954107"/>
          </a:xfrm>
          <a:prstGeom prst="rect">
            <a:avLst/>
          </a:prstGeom>
          <a:noFill/>
        </p:spPr>
        <p:txBody>
          <a:bodyPr wrap="square" rtlCol="0">
            <a:spAutoFit/>
          </a:bodyPr>
          <a:lstStyle/>
          <a:p>
            <a:pPr algn="ctr"/>
            <a:r>
              <a:rPr lang="en-GB" sz="1400" dirty="0"/>
              <a:t>Why might a Bitcoin start-up opt to use venture capital as a source of finance?</a:t>
            </a:r>
          </a:p>
        </p:txBody>
      </p:sp>
    </p:spTree>
    <p:extLst>
      <p:ext uri="{BB962C8B-B14F-4D97-AF65-F5344CB8AC3E}">
        <p14:creationId xmlns:p14="http://schemas.microsoft.com/office/powerpoint/2010/main" val="1839048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title"/>
          </p:nvPr>
        </p:nvSpPr>
        <p:spPr/>
        <p:txBody>
          <a:bodyPr>
            <a:normAutofit/>
          </a:bodyPr>
          <a:lstStyle/>
          <a:p>
            <a:r>
              <a:rPr lang="en-GB" altLang="en-US" sz="2400" dirty="0"/>
              <a:t/>
            </a:r>
            <a:br>
              <a:rPr lang="en-GB" altLang="en-US" sz="2400" dirty="0"/>
            </a:br>
            <a:r>
              <a:rPr lang="en-GB" altLang="en-US" sz="2400" dirty="0"/>
              <a:t>Venture capital</a:t>
            </a:r>
          </a:p>
        </p:txBody>
      </p:sp>
      <p:sp>
        <p:nvSpPr>
          <p:cNvPr id="11269" name="Rectangle 6"/>
          <p:cNvSpPr>
            <a:spLocks noGrp="1" noChangeArrowheads="1"/>
          </p:cNvSpPr>
          <p:nvPr>
            <p:ph type="body" sz="half" idx="4294967295"/>
          </p:nvPr>
        </p:nvSpPr>
        <p:spPr>
          <a:xfrm>
            <a:off x="8532440" y="2924944"/>
            <a:ext cx="4392612" cy="4114800"/>
          </a:xfrm>
        </p:spPr>
        <p:txBody>
          <a:bodyPr/>
          <a:lstStyle/>
          <a:p>
            <a:pPr lvl="1">
              <a:lnSpc>
                <a:spcPct val="90000"/>
              </a:lnSpc>
            </a:pPr>
            <a:endParaRPr lang="en-GB" altLang="en-US" sz="2000" dirty="0"/>
          </a:p>
          <a:p>
            <a:pPr lvl="1">
              <a:lnSpc>
                <a:spcPct val="90000"/>
              </a:lnSpc>
              <a:buFont typeface="Wingdings" pitchFamily="2" charset="2"/>
              <a:buNone/>
            </a:pPr>
            <a:endParaRPr lang="en-GB" altLang="en-US" sz="2100" dirty="0"/>
          </a:p>
        </p:txBody>
      </p:sp>
      <p:graphicFrame>
        <p:nvGraphicFramePr>
          <p:cNvPr id="2" name="Table 1"/>
          <p:cNvGraphicFramePr>
            <a:graphicFrameLocks noGrp="1"/>
          </p:cNvGraphicFramePr>
          <p:nvPr>
            <p:extLst>
              <p:ext uri="{D42A27DB-BD31-4B8C-83A1-F6EECF244321}">
                <p14:modId xmlns:p14="http://schemas.microsoft.com/office/powerpoint/2010/main" val="346917105"/>
              </p:ext>
            </p:extLst>
          </p:nvPr>
        </p:nvGraphicFramePr>
        <p:xfrm>
          <a:off x="467544" y="2492896"/>
          <a:ext cx="8352928" cy="3918712"/>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xmlns="" val="20000"/>
                    </a:ext>
                  </a:extLst>
                </a:gridCol>
                <a:gridCol w="4176464">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pPr marL="342900" lvl="0" indent="-342900">
                        <a:lnSpc>
                          <a:spcPct val="90000"/>
                        </a:lnSpc>
                        <a:buFont typeface="Wingdings" panose="05000000000000000000" pitchFamily="2" charset="2"/>
                        <a:buChar char="v"/>
                      </a:pPr>
                      <a:r>
                        <a:rPr lang="en-GB" altLang="en-US" sz="2100" dirty="0"/>
                        <a:t>Potential</a:t>
                      </a:r>
                      <a:r>
                        <a:rPr lang="en-GB" altLang="en-US" sz="2100" baseline="0" dirty="0"/>
                        <a:t> for l</a:t>
                      </a:r>
                      <a:r>
                        <a:rPr lang="en-GB" altLang="en-US" sz="2100" dirty="0"/>
                        <a:t>arge sums of money for investment</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Expertise to help the business</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Makes it easier to attract other sources of finance</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Provides the required capital for expansion</a:t>
                      </a:r>
                      <a:endParaRPr lang="en-GB" altLang="en-US" sz="2000" dirty="0"/>
                    </a:p>
                    <a:p>
                      <a:endParaRPr lang="en-GB" dirty="0"/>
                    </a:p>
                  </a:txBody>
                  <a:tcPr/>
                </a:tc>
                <a:tc>
                  <a:txBody>
                    <a:bodyPr/>
                    <a:lstStyle/>
                    <a:p>
                      <a:pPr marL="342900" lvl="0" indent="-342900">
                        <a:lnSpc>
                          <a:spcPct val="90000"/>
                        </a:lnSpc>
                        <a:buFont typeface="Wingdings" panose="05000000000000000000" pitchFamily="2" charset="2"/>
                        <a:buChar char="v"/>
                      </a:pPr>
                      <a:r>
                        <a:rPr lang="en-GB" altLang="en-US" sz="2100" dirty="0"/>
                        <a:t>A long and complex process</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Expert financial projections are likely to be required</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Initially expensive for the firm e.g. legal and accounting fees</a:t>
                      </a:r>
                    </a:p>
                    <a:p>
                      <a:pPr marL="0" lvl="0" indent="0">
                        <a:lnSpc>
                          <a:spcPct val="90000"/>
                        </a:lnSpc>
                        <a:buFont typeface="Wingdings" panose="05000000000000000000" pitchFamily="2" charset="2"/>
                        <a:buNone/>
                      </a:pPr>
                      <a:endParaRPr lang="en-GB" altLang="en-US" sz="2100" dirty="0"/>
                    </a:p>
                    <a:p>
                      <a:pPr marL="342900" lvl="0" indent="-342900">
                        <a:lnSpc>
                          <a:spcPct val="90000"/>
                        </a:lnSpc>
                        <a:buFont typeface="Wingdings" panose="05000000000000000000" pitchFamily="2" charset="2"/>
                        <a:buChar char="v"/>
                      </a:pPr>
                      <a:r>
                        <a:rPr lang="en-GB" altLang="en-US" sz="2100" dirty="0"/>
                        <a:t>Partial loss of ownership </a:t>
                      </a:r>
                    </a:p>
                    <a:p>
                      <a:pPr marL="342900" lvl="0" indent="-342900">
                        <a:lnSpc>
                          <a:spcPct val="90000"/>
                        </a:lnSpc>
                        <a:buFont typeface="Wingdings" panose="05000000000000000000" pitchFamily="2" charset="2"/>
                        <a:buChar char="v"/>
                      </a:pPr>
                      <a:endParaRPr lang="en-GB" altLang="en-US" sz="2100" dirty="0"/>
                    </a:p>
                    <a:p>
                      <a:pPr marL="342900" lvl="0" indent="-342900">
                        <a:lnSpc>
                          <a:spcPct val="90000"/>
                        </a:lnSpc>
                        <a:buFont typeface="Wingdings" panose="05000000000000000000" pitchFamily="2" charset="2"/>
                        <a:buChar char="v"/>
                      </a:pPr>
                      <a:r>
                        <a:rPr lang="en-GB" altLang="en-US" sz="2100" dirty="0"/>
                        <a:t>Risk of conflict or perceived interference</a:t>
                      </a:r>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86174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rmAutofit/>
          </a:bodyPr>
          <a:lstStyle/>
          <a:p>
            <a:r>
              <a:rPr lang="en-GB" sz="2400" dirty="0"/>
              <a:t>Sources of Finance</a:t>
            </a:r>
            <a:br>
              <a:rPr lang="en-GB" sz="2400" dirty="0"/>
            </a:br>
            <a:endParaRPr lang="en-GB" sz="2400" dirty="0"/>
          </a:p>
        </p:txBody>
      </p:sp>
      <p:sp>
        <p:nvSpPr>
          <p:cNvPr id="6" name="Content Placeholder 2"/>
          <p:cNvSpPr>
            <a:spLocks noGrp="1"/>
          </p:cNvSpPr>
          <p:nvPr>
            <p:ph idx="1"/>
          </p:nvPr>
        </p:nvSpPr>
        <p:spPr>
          <a:xfrm>
            <a:off x="1907704" y="1772816"/>
            <a:ext cx="7236296" cy="4752528"/>
          </a:xfrm>
        </p:spPr>
        <p:txBody>
          <a:bodyPr>
            <a:normAutofit fontScale="77500" lnSpcReduction="20000"/>
          </a:bodyPr>
          <a:lstStyle/>
          <a:p>
            <a:pPr marL="0" indent="0">
              <a:lnSpc>
                <a:spcPct val="120000"/>
              </a:lnSpc>
              <a:spcBef>
                <a:spcPts val="0"/>
              </a:spcBef>
              <a:buNone/>
            </a:pPr>
            <a:r>
              <a:rPr lang="en-GB" dirty="0"/>
              <a:t>In this topic you will learn about</a:t>
            </a:r>
          </a:p>
          <a:p>
            <a:pPr>
              <a:lnSpc>
                <a:spcPct val="120000"/>
              </a:lnSpc>
              <a:spcBef>
                <a:spcPts val="0"/>
              </a:spcBef>
            </a:pPr>
            <a:r>
              <a:rPr lang="en-GB" dirty="0"/>
              <a:t>Advantages, disadvantages, short term and long term: </a:t>
            </a:r>
          </a:p>
          <a:p>
            <a:pPr lvl="1">
              <a:lnSpc>
                <a:spcPct val="120000"/>
              </a:lnSpc>
              <a:spcBef>
                <a:spcPts val="0"/>
              </a:spcBef>
            </a:pPr>
            <a:r>
              <a:rPr lang="en-GB" dirty="0"/>
              <a:t>Internal :</a:t>
            </a:r>
          </a:p>
          <a:p>
            <a:pPr lvl="2">
              <a:lnSpc>
                <a:spcPct val="120000"/>
              </a:lnSpc>
              <a:spcBef>
                <a:spcPts val="0"/>
              </a:spcBef>
            </a:pPr>
            <a:r>
              <a:rPr lang="en-GB" dirty="0"/>
              <a:t>Retained profit</a:t>
            </a:r>
          </a:p>
          <a:p>
            <a:pPr lvl="2">
              <a:lnSpc>
                <a:spcPct val="120000"/>
              </a:lnSpc>
              <a:spcBef>
                <a:spcPts val="0"/>
              </a:spcBef>
            </a:pPr>
            <a:r>
              <a:rPr lang="en-GB" dirty="0"/>
              <a:t>Net current assets</a:t>
            </a:r>
          </a:p>
          <a:p>
            <a:pPr lvl="2">
              <a:lnSpc>
                <a:spcPct val="120000"/>
              </a:lnSpc>
              <a:spcBef>
                <a:spcPts val="0"/>
              </a:spcBef>
            </a:pPr>
            <a:r>
              <a:rPr lang="en-GB" dirty="0"/>
              <a:t>Sale of assets</a:t>
            </a:r>
          </a:p>
          <a:p>
            <a:pPr lvl="1">
              <a:lnSpc>
                <a:spcPct val="120000"/>
              </a:lnSpc>
              <a:spcBef>
                <a:spcPts val="0"/>
              </a:spcBef>
            </a:pPr>
            <a:r>
              <a:rPr lang="en-GB" dirty="0"/>
              <a:t>External:</a:t>
            </a:r>
          </a:p>
          <a:p>
            <a:pPr lvl="2">
              <a:lnSpc>
                <a:spcPct val="120000"/>
              </a:lnSpc>
              <a:spcBef>
                <a:spcPts val="0"/>
              </a:spcBef>
            </a:pPr>
            <a:r>
              <a:rPr lang="en-GB" dirty="0"/>
              <a:t>Owner’s capital</a:t>
            </a:r>
          </a:p>
          <a:p>
            <a:pPr lvl="2">
              <a:lnSpc>
                <a:spcPct val="120000"/>
              </a:lnSpc>
              <a:spcBef>
                <a:spcPts val="0"/>
              </a:spcBef>
            </a:pPr>
            <a:r>
              <a:rPr lang="en-GB" dirty="0"/>
              <a:t>Loans</a:t>
            </a:r>
          </a:p>
          <a:p>
            <a:pPr lvl="2">
              <a:lnSpc>
                <a:spcPct val="120000"/>
              </a:lnSpc>
              <a:spcBef>
                <a:spcPts val="0"/>
              </a:spcBef>
            </a:pPr>
            <a:r>
              <a:rPr lang="en-GB" dirty="0"/>
              <a:t>Crowd-funding</a:t>
            </a:r>
          </a:p>
          <a:p>
            <a:pPr lvl="2">
              <a:lnSpc>
                <a:spcPct val="120000"/>
              </a:lnSpc>
              <a:spcBef>
                <a:spcPts val="0"/>
              </a:spcBef>
            </a:pPr>
            <a:r>
              <a:rPr lang="en-GB" dirty="0"/>
              <a:t>Mortgages</a:t>
            </a:r>
          </a:p>
          <a:p>
            <a:pPr lvl="2">
              <a:lnSpc>
                <a:spcPct val="120000"/>
              </a:lnSpc>
              <a:spcBef>
                <a:spcPts val="0"/>
              </a:spcBef>
            </a:pPr>
            <a:r>
              <a:rPr lang="en-GB" dirty="0"/>
              <a:t>Venture capital</a:t>
            </a:r>
          </a:p>
          <a:p>
            <a:pPr lvl="2">
              <a:lnSpc>
                <a:spcPct val="120000"/>
              </a:lnSpc>
              <a:spcBef>
                <a:spcPts val="0"/>
              </a:spcBef>
            </a:pPr>
            <a:r>
              <a:rPr lang="en-GB" dirty="0"/>
              <a:t>Debt factoring</a:t>
            </a:r>
          </a:p>
          <a:p>
            <a:pPr lvl="2">
              <a:lnSpc>
                <a:spcPct val="120000"/>
              </a:lnSpc>
              <a:spcBef>
                <a:spcPts val="0"/>
              </a:spcBef>
            </a:pPr>
            <a:r>
              <a:rPr lang="en-GB" dirty="0"/>
              <a:t>Hire purchase</a:t>
            </a:r>
          </a:p>
          <a:p>
            <a:pPr lvl="2">
              <a:lnSpc>
                <a:spcPct val="120000"/>
              </a:lnSpc>
              <a:spcBef>
                <a:spcPts val="0"/>
              </a:spcBef>
            </a:pPr>
            <a:r>
              <a:rPr lang="en-GB" dirty="0"/>
              <a:t>Leasing</a:t>
            </a:r>
          </a:p>
          <a:p>
            <a:pPr lvl="2">
              <a:lnSpc>
                <a:spcPct val="120000"/>
              </a:lnSpc>
              <a:spcBef>
                <a:spcPts val="0"/>
              </a:spcBef>
            </a:pPr>
            <a:r>
              <a:rPr lang="en-GB" dirty="0"/>
              <a:t>Trade credit</a:t>
            </a:r>
          </a:p>
          <a:p>
            <a:pPr lvl="2">
              <a:lnSpc>
                <a:spcPct val="120000"/>
              </a:lnSpc>
              <a:spcBef>
                <a:spcPts val="0"/>
              </a:spcBef>
            </a:pPr>
            <a:r>
              <a:rPr lang="en-GB" dirty="0"/>
              <a:t>Grants</a:t>
            </a:r>
          </a:p>
          <a:p>
            <a:pPr lvl="2">
              <a:lnSpc>
                <a:spcPct val="120000"/>
              </a:lnSpc>
              <a:spcBef>
                <a:spcPts val="0"/>
              </a:spcBef>
            </a:pPr>
            <a:r>
              <a:rPr lang="en-GB" dirty="0"/>
              <a:t>Donations</a:t>
            </a:r>
          </a:p>
          <a:p>
            <a:pPr lvl="2">
              <a:lnSpc>
                <a:spcPct val="120000"/>
              </a:lnSpc>
              <a:spcBef>
                <a:spcPts val="0"/>
              </a:spcBef>
            </a:pPr>
            <a:r>
              <a:rPr lang="en-GB" dirty="0"/>
              <a:t>Peer to peer lending</a:t>
            </a:r>
          </a:p>
          <a:p>
            <a:pPr lvl="2">
              <a:lnSpc>
                <a:spcPct val="120000"/>
              </a:lnSpc>
              <a:spcBef>
                <a:spcPts val="0"/>
              </a:spcBef>
            </a:pPr>
            <a:r>
              <a:rPr lang="en-GB" dirty="0"/>
              <a:t>Invoice discounting</a:t>
            </a:r>
          </a:p>
          <a:p>
            <a:pPr lvl="2"/>
            <a:endParaRPr lang="en-GB" dirty="0"/>
          </a:p>
        </p:txBody>
      </p:sp>
    </p:spTree>
    <p:extLst>
      <p:ext uri="{BB962C8B-B14F-4D97-AF65-F5344CB8AC3E}">
        <p14:creationId xmlns:p14="http://schemas.microsoft.com/office/powerpoint/2010/main" val="39581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Debt factoring</a:t>
            </a:r>
          </a:p>
        </p:txBody>
      </p:sp>
      <p:sp>
        <p:nvSpPr>
          <p:cNvPr id="3" name="Content Placeholder 2"/>
          <p:cNvSpPr>
            <a:spLocks noGrp="1"/>
          </p:cNvSpPr>
          <p:nvPr>
            <p:ph idx="1"/>
          </p:nvPr>
        </p:nvSpPr>
        <p:spPr>
          <a:xfrm>
            <a:off x="2123728" y="2132856"/>
            <a:ext cx="6768752" cy="4176464"/>
          </a:xfrm>
        </p:spPr>
        <p:txBody>
          <a:bodyPr/>
          <a:lstStyle/>
          <a:p>
            <a:r>
              <a:rPr lang="en-GB" dirty="0"/>
              <a:t>The process of selling the debts owed to a business to a financial institution</a:t>
            </a:r>
          </a:p>
          <a:p>
            <a:r>
              <a:rPr lang="en-GB" dirty="0"/>
              <a:t>The business will receive funds immediately but at a reduced rate e.g. may only receive 80% of the total value of the debt</a:t>
            </a:r>
          </a:p>
          <a:p>
            <a:r>
              <a:rPr lang="en-GB" dirty="0"/>
              <a:t>After the debt has been paid the business will receive further payment but the financial institution will keep a percentage of the repayment as a fee</a:t>
            </a:r>
          </a:p>
          <a:p>
            <a:r>
              <a:rPr lang="en-GB" dirty="0"/>
              <a:t>An external source of finance</a:t>
            </a:r>
          </a:p>
        </p:txBody>
      </p:sp>
    </p:spTree>
    <p:extLst>
      <p:ext uri="{BB962C8B-B14F-4D97-AF65-F5344CB8AC3E}">
        <p14:creationId xmlns:p14="http://schemas.microsoft.com/office/powerpoint/2010/main" val="188194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Debt factoring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6306999"/>
              </p:ext>
            </p:extLst>
          </p:nvPr>
        </p:nvGraphicFramePr>
        <p:xfrm>
          <a:off x="2438400" y="2286000"/>
          <a:ext cx="6248400" cy="4302760"/>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en-GB" dirty="0"/>
                        <a:t>Receives a large amount of the debt immediately</a:t>
                      </a:r>
                    </a:p>
                    <a:p>
                      <a:pPr marL="0" indent="0">
                        <a:buFont typeface="Arial" panose="020B0604020202020204" pitchFamily="34" charset="0"/>
                        <a:buNone/>
                      </a:pPr>
                      <a:endParaRPr lang="en-GB" dirty="0"/>
                    </a:p>
                    <a:p>
                      <a:pPr marL="285750" indent="-285750">
                        <a:buFont typeface="Arial" panose="020B0604020202020204" pitchFamily="34" charset="0"/>
                        <a:buChar char="•"/>
                      </a:pPr>
                      <a:r>
                        <a:rPr lang="en-GB" dirty="0"/>
                        <a:t>Good source of short-term finance to address cash flow problems</a:t>
                      </a:r>
                    </a:p>
                    <a:p>
                      <a:pPr marL="0" indent="0">
                        <a:buFont typeface="Arial" panose="020B0604020202020204" pitchFamily="34" charset="0"/>
                        <a:buNone/>
                      </a:pPr>
                      <a:endParaRPr lang="en-GB" dirty="0"/>
                    </a:p>
                    <a:p>
                      <a:pPr marL="285750" indent="-285750">
                        <a:buFont typeface="Arial" panose="020B0604020202020204" pitchFamily="34" charset="0"/>
                        <a:buChar char="•"/>
                      </a:pPr>
                      <a:r>
                        <a:rPr lang="en-GB" dirty="0"/>
                        <a:t>Debts are chased by experts saving</a:t>
                      </a:r>
                      <a:r>
                        <a:rPr lang="en-GB" baseline="0" dirty="0"/>
                        <a:t> </a:t>
                      </a:r>
                      <a:r>
                        <a:rPr lang="en-GB" dirty="0"/>
                        <a:t>managers time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Reduces the risk of bad debts</a:t>
                      </a:r>
                    </a:p>
                    <a:p>
                      <a:pPr marL="0" indent="0">
                        <a:buFont typeface="Arial" panose="020B0604020202020204" pitchFamily="34" charset="0"/>
                        <a:buNone/>
                      </a:pPr>
                      <a:endParaRPr lang="en-GB" dirty="0"/>
                    </a:p>
                    <a:p>
                      <a:pPr marL="285750" indent="-285750">
                        <a:buFont typeface="Arial" panose="020B0604020202020204" pitchFamily="34" charset="0"/>
                        <a:buChar char="•"/>
                      </a:pPr>
                      <a:endParaRPr lang="en-GB" dirty="0"/>
                    </a:p>
                  </a:txBody>
                  <a:tcPr/>
                </a:tc>
                <a:tc>
                  <a:txBody>
                    <a:bodyPr/>
                    <a:lstStyle/>
                    <a:p>
                      <a:pPr marL="285750" indent="-285750">
                        <a:buFont typeface="Arial" panose="020B0604020202020204" pitchFamily="34" charset="0"/>
                        <a:buChar char="•"/>
                      </a:pPr>
                      <a:r>
                        <a:rPr lang="en-GB" dirty="0"/>
                        <a:t>Reduces profitability</a:t>
                      </a:r>
                      <a:r>
                        <a:rPr lang="en-GB" baseline="0" dirty="0"/>
                        <a:t> of the firm as a result of the fee paid to the financial institution</a:t>
                      </a:r>
                    </a:p>
                    <a:p>
                      <a:pPr marL="285750" indent="-285750">
                        <a:buFont typeface="Arial" panose="020B0604020202020204" pitchFamily="34" charset="0"/>
                        <a:buChar char="•"/>
                      </a:pPr>
                      <a:endParaRPr lang="en-GB" baseline="0" dirty="0"/>
                    </a:p>
                    <a:p>
                      <a:pPr marL="285750" indent="-285750">
                        <a:buFont typeface="Arial" panose="020B0604020202020204" pitchFamily="34" charset="0"/>
                        <a:buChar char="•"/>
                      </a:pPr>
                      <a:r>
                        <a:rPr lang="en-GB" baseline="0" dirty="0"/>
                        <a:t>May damage the reputation of the firm as they are seen to be in need of short-term finance</a:t>
                      </a:r>
                      <a:endParaRPr lang="en-GB" dirty="0"/>
                    </a:p>
                  </a:txBody>
                  <a:tcPr/>
                </a:tc>
                <a:extLst>
                  <a:ext uri="{0D108BD9-81ED-4DB2-BD59-A6C34878D82A}">
                    <a16:rowId xmlns:a16="http://schemas.microsoft.com/office/drawing/2014/main" xmlns="" val="10001"/>
                  </a:ext>
                </a:extLst>
              </a:tr>
            </a:tbl>
          </a:graphicData>
        </a:graphic>
      </p:graphicFrame>
      <p:sp>
        <p:nvSpPr>
          <p:cNvPr id="5" name="Action Button: Movie 4">
            <a:hlinkClick r:id="rId3" highlightClick="1"/>
          </p:cNvPr>
          <p:cNvSpPr/>
          <p:nvPr/>
        </p:nvSpPr>
        <p:spPr>
          <a:xfrm>
            <a:off x="251520" y="2636912"/>
            <a:ext cx="1224136" cy="792088"/>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3789040"/>
            <a:ext cx="1835696" cy="738664"/>
          </a:xfrm>
          <a:prstGeom prst="rect">
            <a:avLst/>
          </a:prstGeom>
          <a:noFill/>
        </p:spPr>
        <p:txBody>
          <a:bodyPr wrap="square" rtlCol="0">
            <a:spAutoFit/>
          </a:bodyPr>
          <a:lstStyle/>
          <a:p>
            <a:pPr algn="ctr"/>
            <a:r>
              <a:rPr lang="en-GB" sz="1400" dirty="0"/>
              <a:t>Check your understanding of factoring.</a:t>
            </a:r>
          </a:p>
        </p:txBody>
      </p:sp>
    </p:spTree>
    <p:extLst>
      <p:ext uri="{BB962C8B-B14F-4D97-AF65-F5344CB8AC3E}">
        <p14:creationId xmlns:p14="http://schemas.microsoft.com/office/powerpoint/2010/main" val="941168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260648"/>
            <a:ext cx="6248400" cy="1143000"/>
          </a:xfrm>
        </p:spPr>
        <p:txBody>
          <a:bodyPr>
            <a:normAutofit/>
          </a:bodyPr>
          <a:lstStyle/>
          <a:p>
            <a:r>
              <a:rPr lang="en-GB" sz="2400" dirty="0"/>
              <a:t>Hire purchase</a:t>
            </a:r>
          </a:p>
        </p:txBody>
      </p:sp>
      <p:sp>
        <p:nvSpPr>
          <p:cNvPr id="3" name="Content Placeholder 2"/>
          <p:cNvSpPr>
            <a:spLocks noGrp="1"/>
          </p:cNvSpPr>
          <p:nvPr>
            <p:ph idx="1"/>
          </p:nvPr>
        </p:nvSpPr>
        <p:spPr>
          <a:xfrm>
            <a:off x="1907704" y="1916832"/>
            <a:ext cx="7056784" cy="3840163"/>
          </a:xfrm>
        </p:spPr>
        <p:txBody>
          <a:bodyPr/>
          <a:lstStyle/>
          <a:p>
            <a:r>
              <a:rPr lang="en-GB" dirty="0"/>
              <a:t>Allows a business to enjoy the use of an asset whilst paying for it in regular instalments</a:t>
            </a:r>
          </a:p>
          <a:p>
            <a:r>
              <a:rPr lang="en-GB" dirty="0"/>
              <a:t>The asset remains the property of the seller up until the point where all instalments have been made at which point it becomes the property of the buyer</a:t>
            </a:r>
          </a:p>
          <a:p>
            <a:pPr lvl="1"/>
            <a:r>
              <a:rPr lang="en-GB" dirty="0"/>
              <a:t>Avoids one off lump sum payments</a:t>
            </a:r>
          </a:p>
          <a:p>
            <a:pPr lvl="1"/>
            <a:r>
              <a:rPr lang="en-GB" dirty="0"/>
              <a:t>Interest will normally be charged on top of the cost of the asset</a:t>
            </a:r>
          </a:p>
        </p:txBody>
      </p:sp>
    </p:spTree>
    <p:extLst>
      <p:ext uri="{BB962C8B-B14F-4D97-AF65-F5344CB8AC3E}">
        <p14:creationId xmlns:p14="http://schemas.microsoft.com/office/powerpoint/2010/main" val="3389681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Leasing</a:t>
            </a:r>
          </a:p>
        </p:txBody>
      </p:sp>
      <p:sp>
        <p:nvSpPr>
          <p:cNvPr id="3" name="Content Placeholder 2"/>
          <p:cNvSpPr>
            <a:spLocks noGrp="1"/>
          </p:cNvSpPr>
          <p:nvPr>
            <p:ph idx="1"/>
          </p:nvPr>
        </p:nvSpPr>
        <p:spPr>
          <a:xfrm>
            <a:off x="1979712" y="1844824"/>
            <a:ext cx="6696744" cy="4680520"/>
          </a:xfrm>
        </p:spPr>
        <p:txBody>
          <a:bodyPr>
            <a:normAutofit fontScale="85000" lnSpcReduction="20000"/>
          </a:bodyPr>
          <a:lstStyle/>
          <a:p>
            <a:r>
              <a:rPr lang="en-GB" dirty="0"/>
              <a:t>Leasing allows a business to benefit from the use of an asset without owning it or buying it outright</a:t>
            </a:r>
          </a:p>
          <a:p>
            <a:r>
              <a:rPr lang="en-GB" dirty="0"/>
              <a:t>The business pays a set amount in instalments to lease the asset for a pre determined period of time</a:t>
            </a:r>
          </a:p>
          <a:p>
            <a:r>
              <a:rPr lang="en-GB" dirty="0"/>
              <a:t>The asset remains the property of the leasing company and at the end of the time period the asset is returned to the lease company and the business stops making the payments</a:t>
            </a:r>
          </a:p>
          <a:p>
            <a:r>
              <a:rPr lang="en-GB" dirty="0"/>
              <a:t>Avoids the need to finance the asset but may be more costly in the long run</a:t>
            </a:r>
          </a:p>
          <a:p>
            <a:r>
              <a:rPr lang="en-GB" dirty="0"/>
              <a:t>However the lease company is responsible for any repairs and maintenance</a:t>
            </a:r>
          </a:p>
          <a:p>
            <a:r>
              <a:rPr lang="en-GB" dirty="0"/>
              <a:t>At the end of the lease period the business may start a new lease agreement for the latest model e.g. new spec photocopier!</a:t>
            </a:r>
          </a:p>
          <a:p>
            <a:endParaRPr lang="en-GB" dirty="0"/>
          </a:p>
        </p:txBody>
      </p:sp>
    </p:spTree>
    <p:extLst>
      <p:ext uri="{BB962C8B-B14F-4D97-AF65-F5344CB8AC3E}">
        <p14:creationId xmlns:p14="http://schemas.microsoft.com/office/powerpoint/2010/main" val="4078687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trade credit</a:t>
            </a:r>
          </a:p>
        </p:txBody>
      </p:sp>
      <p:sp>
        <p:nvSpPr>
          <p:cNvPr id="3" name="Content Placeholder 2"/>
          <p:cNvSpPr>
            <a:spLocks noGrp="1"/>
          </p:cNvSpPr>
          <p:nvPr>
            <p:ph idx="1"/>
          </p:nvPr>
        </p:nvSpPr>
        <p:spPr/>
        <p:txBody>
          <a:bodyPr/>
          <a:lstStyle/>
          <a:p>
            <a:r>
              <a:rPr lang="en-GB" dirty="0"/>
              <a:t>Trade credit is paying suppliers a period of time after the goods or services have been received</a:t>
            </a:r>
          </a:p>
          <a:p>
            <a:r>
              <a:rPr lang="en-GB" dirty="0"/>
              <a:t>In effect the supplier is providing the business with finance for the period of the trade credit e.g. 30 days</a:t>
            </a:r>
          </a:p>
          <a:p>
            <a:r>
              <a:rPr lang="en-GB" dirty="0"/>
              <a:t>The business may lose out on discounts offered for immediate or quick payment increasing costs </a:t>
            </a:r>
          </a:p>
        </p:txBody>
      </p:sp>
    </p:spTree>
    <p:extLst>
      <p:ext uri="{BB962C8B-B14F-4D97-AF65-F5344CB8AC3E}">
        <p14:creationId xmlns:p14="http://schemas.microsoft.com/office/powerpoint/2010/main" val="3340558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grants</a:t>
            </a:r>
          </a:p>
        </p:txBody>
      </p:sp>
      <p:sp>
        <p:nvSpPr>
          <p:cNvPr id="3" name="Content Placeholder 2"/>
          <p:cNvSpPr>
            <a:spLocks noGrp="1"/>
          </p:cNvSpPr>
          <p:nvPr>
            <p:ph idx="1"/>
          </p:nvPr>
        </p:nvSpPr>
        <p:spPr>
          <a:xfrm>
            <a:off x="2123728" y="2132856"/>
            <a:ext cx="6768752" cy="3993307"/>
          </a:xfrm>
        </p:spPr>
        <p:txBody>
          <a:bodyPr>
            <a:normAutofit lnSpcReduction="10000"/>
          </a:bodyPr>
          <a:lstStyle/>
          <a:p>
            <a:r>
              <a:rPr lang="en-GB" dirty="0"/>
              <a:t>Grants are fixed amounts of capital provided to business by the government or other organisations to fund specific projects</a:t>
            </a:r>
          </a:p>
          <a:p>
            <a:r>
              <a:rPr lang="en-GB" dirty="0"/>
              <a:t>Often conditions are attached to the grants for example:</a:t>
            </a:r>
          </a:p>
          <a:p>
            <a:pPr lvl="1"/>
            <a:r>
              <a:rPr lang="en-GB" dirty="0"/>
              <a:t>Locate in an area of high deprivation</a:t>
            </a:r>
          </a:p>
          <a:p>
            <a:pPr lvl="1"/>
            <a:r>
              <a:rPr lang="en-GB" dirty="0"/>
              <a:t>Provide employment</a:t>
            </a:r>
          </a:p>
          <a:p>
            <a:pPr lvl="1"/>
            <a:r>
              <a:rPr lang="en-GB" dirty="0"/>
              <a:t>Reduce negative environmental impacts</a:t>
            </a:r>
          </a:p>
          <a:p>
            <a:pPr lvl="1"/>
            <a:r>
              <a:rPr lang="en-GB" dirty="0"/>
              <a:t>Support a good cause</a:t>
            </a:r>
          </a:p>
          <a:p>
            <a:endParaRPr lang="en-GB" dirty="0"/>
          </a:p>
        </p:txBody>
      </p:sp>
      <p:sp>
        <p:nvSpPr>
          <p:cNvPr id="4" name="Action Button: Help 3">
            <a:hlinkClick r:id="rId3" highlightClick="1"/>
          </p:cNvPr>
          <p:cNvSpPr/>
          <p:nvPr/>
        </p:nvSpPr>
        <p:spPr>
          <a:xfrm>
            <a:off x="482372" y="2636912"/>
            <a:ext cx="720080" cy="1152128"/>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4075038"/>
            <a:ext cx="1835696" cy="738664"/>
          </a:xfrm>
          <a:prstGeom prst="rect">
            <a:avLst/>
          </a:prstGeom>
          <a:noFill/>
        </p:spPr>
        <p:txBody>
          <a:bodyPr wrap="square" rtlCol="0">
            <a:spAutoFit/>
          </a:bodyPr>
          <a:lstStyle/>
          <a:p>
            <a:pPr algn="ctr"/>
            <a:r>
              <a:rPr lang="en-GB" sz="1400" dirty="0"/>
              <a:t>What grants are available for small businesses in the UK?</a:t>
            </a:r>
          </a:p>
        </p:txBody>
      </p:sp>
    </p:spTree>
    <p:extLst>
      <p:ext uri="{BB962C8B-B14F-4D97-AF65-F5344CB8AC3E}">
        <p14:creationId xmlns:p14="http://schemas.microsoft.com/office/powerpoint/2010/main" val="3865442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Donations</a:t>
            </a:r>
          </a:p>
        </p:txBody>
      </p:sp>
      <p:sp>
        <p:nvSpPr>
          <p:cNvPr id="3" name="Content Placeholder 2"/>
          <p:cNvSpPr>
            <a:spLocks noGrp="1"/>
          </p:cNvSpPr>
          <p:nvPr>
            <p:ph idx="1"/>
          </p:nvPr>
        </p:nvSpPr>
        <p:spPr>
          <a:xfrm>
            <a:off x="2123728" y="2132856"/>
            <a:ext cx="6768752" cy="3840163"/>
          </a:xfrm>
        </p:spPr>
        <p:txBody>
          <a:bodyPr>
            <a:normAutofit/>
          </a:bodyPr>
          <a:lstStyle/>
          <a:p>
            <a:r>
              <a:rPr lang="en-GB" dirty="0"/>
              <a:t>Finance provided by an individual or organisation to support the activities of another organisation</a:t>
            </a:r>
          </a:p>
          <a:p>
            <a:r>
              <a:rPr lang="en-GB" dirty="0"/>
              <a:t>Normally only available to non-profit organisations such as charities and social enterprises</a:t>
            </a:r>
          </a:p>
          <a:p>
            <a:r>
              <a:rPr lang="en-GB" dirty="0"/>
              <a:t>Relies on the generosity of others</a:t>
            </a:r>
          </a:p>
          <a:p>
            <a:r>
              <a:rPr lang="en-GB" dirty="0"/>
              <a:t>May be severely cut at times of economic difficulties</a:t>
            </a:r>
          </a:p>
          <a:p>
            <a:r>
              <a:rPr lang="en-GB" dirty="0"/>
              <a:t>Have to ensure the cost of </a:t>
            </a:r>
            <a:r>
              <a:rPr lang="en-GB" dirty="0" err="1"/>
              <a:t>recieving</a:t>
            </a:r>
            <a:r>
              <a:rPr lang="en-GB" dirty="0"/>
              <a:t> the donations does not outweigh the amount received in donations!</a:t>
            </a:r>
          </a:p>
        </p:txBody>
      </p:sp>
    </p:spTree>
    <p:extLst>
      <p:ext uri="{BB962C8B-B14F-4D97-AF65-F5344CB8AC3E}">
        <p14:creationId xmlns:p14="http://schemas.microsoft.com/office/powerpoint/2010/main" val="775878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Peer to peer lending</a:t>
            </a:r>
          </a:p>
        </p:txBody>
      </p:sp>
      <p:sp>
        <p:nvSpPr>
          <p:cNvPr id="3" name="Content Placeholder 2"/>
          <p:cNvSpPr>
            <a:spLocks noGrp="1"/>
          </p:cNvSpPr>
          <p:nvPr>
            <p:ph idx="1"/>
          </p:nvPr>
        </p:nvSpPr>
        <p:spPr>
          <a:xfrm>
            <a:off x="2051720" y="1988840"/>
            <a:ext cx="6840760" cy="4752528"/>
          </a:xfrm>
        </p:spPr>
        <p:txBody>
          <a:bodyPr>
            <a:normAutofit fontScale="85000" lnSpcReduction="20000"/>
          </a:bodyPr>
          <a:lstStyle/>
          <a:p>
            <a:r>
              <a:rPr lang="en-GB" dirty="0"/>
              <a:t>Peer-to-peer lending (P2P)</a:t>
            </a:r>
          </a:p>
          <a:p>
            <a:pPr lvl="1"/>
            <a:r>
              <a:rPr lang="en-GB" sz="2200" dirty="0"/>
              <a:t>The practise of an individual lending to other individuals (peers) with whom there is no relationship or contact</a:t>
            </a:r>
          </a:p>
          <a:p>
            <a:pPr lvl="1"/>
            <a:r>
              <a:rPr lang="en-GB" sz="2200" dirty="0"/>
              <a:t>Borrowers are given a credit rating</a:t>
            </a:r>
          </a:p>
          <a:p>
            <a:pPr lvl="1"/>
            <a:r>
              <a:rPr lang="en-GB" sz="2200" dirty="0"/>
              <a:t>Normally an unsecured personal loan although on some occasions collateral may be offered</a:t>
            </a:r>
          </a:p>
          <a:p>
            <a:pPr lvl="1"/>
            <a:r>
              <a:rPr lang="en-GB" sz="2200" dirty="0"/>
              <a:t>Cuts out the use of traditional intermediaries e.g. banks</a:t>
            </a:r>
          </a:p>
          <a:p>
            <a:pPr lvl="1"/>
            <a:r>
              <a:rPr lang="en-GB" sz="2200" dirty="0"/>
              <a:t>Lending is done online</a:t>
            </a:r>
          </a:p>
          <a:p>
            <a:pPr lvl="1"/>
            <a:r>
              <a:rPr lang="en-GB" sz="2200" dirty="0"/>
              <a:t>Lenders decide who they want to lend to then compete to win the lending opportunity in a reverse auction i.e. the lender willing to offer the lowest interest rate wins</a:t>
            </a:r>
          </a:p>
          <a:p>
            <a:pPr lvl="1"/>
            <a:r>
              <a:rPr lang="en-GB" sz="2200" dirty="0"/>
              <a:t>The lenders motive is profit</a:t>
            </a:r>
          </a:p>
          <a:p>
            <a:pPr lvl="1"/>
            <a:endParaRPr lang="en-GB" dirty="0"/>
          </a:p>
        </p:txBody>
      </p:sp>
      <p:sp>
        <p:nvSpPr>
          <p:cNvPr id="4" name="Action Button: Help 3">
            <a:hlinkClick r:id="rId3" highlightClick="1"/>
          </p:cNvPr>
          <p:cNvSpPr/>
          <p:nvPr/>
        </p:nvSpPr>
        <p:spPr>
          <a:xfrm>
            <a:off x="506960" y="2420888"/>
            <a:ext cx="792088" cy="108012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789040"/>
            <a:ext cx="1584176" cy="738664"/>
          </a:xfrm>
          <a:prstGeom prst="rect">
            <a:avLst/>
          </a:prstGeom>
          <a:noFill/>
        </p:spPr>
        <p:txBody>
          <a:bodyPr wrap="square" rtlCol="0">
            <a:spAutoFit/>
          </a:bodyPr>
          <a:lstStyle/>
          <a:p>
            <a:r>
              <a:rPr lang="en-GB" sz="1400" dirty="0"/>
              <a:t>Visit Zopa.com to find out more about P2P lending.</a:t>
            </a:r>
          </a:p>
        </p:txBody>
      </p:sp>
    </p:spTree>
    <p:extLst>
      <p:ext uri="{BB962C8B-B14F-4D97-AF65-F5344CB8AC3E}">
        <p14:creationId xmlns:p14="http://schemas.microsoft.com/office/powerpoint/2010/main" val="1176071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Invoice discounting</a:t>
            </a:r>
          </a:p>
        </p:txBody>
      </p:sp>
      <p:sp>
        <p:nvSpPr>
          <p:cNvPr id="3" name="Content Placeholder 2"/>
          <p:cNvSpPr>
            <a:spLocks noGrp="1"/>
          </p:cNvSpPr>
          <p:nvPr>
            <p:ph idx="1"/>
          </p:nvPr>
        </p:nvSpPr>
        <p:spPr>
          <a:xfrm>
            <a:off x="2123728" y="1988840"/>
            <a:ext cx="6768752" cy="3840163"/>
          </a:xfrm>
        </p:spPr>
        <p:txBody>
          <a:bodyPr/>
          <a:lstStyle/>
          <a:p>
            <a:r>
              <a:rPr lang="en-GB" dirty="0"/>
              <a:t>Business may be able to negotiate a discount on invoices from suppliers</a:t>
            </a:r>
          </a:p>
          <a:p>
            <a:r>
              <a:rPr lang="en-GB" dirty="0"/>
              <a:t>This in affect reduces costs, hence freeing up finance for other purposes</a:t>
            </a:r>
          </a:p>
          <a:p>
            <a:r>
              <a:rPr lang="en-GB" dirty="0"/>
              <a:t>This may be achieved as a result of early payment or bulk buying</a:t>
            </a:r>
          </a:p>
          <a:p>
            <a:r>
              <a:rPr lang="en-GB" dirty="0"/>
              <a:t>Although finance is received helping cash flow in the short term this may have a negative effect on profitability inn the longer term</a:t>
            </a:r>
          </a:p>
        </p:txBody>
      </p:sp>
    </p:spTree>
    <p:extLst>
      <p:ext uri="{BB962C8B-B14F-4D97-AF65-F5344CB8AC3E}">
        <p14:creationId xmlns:p14="http://schemas.microsoft.com/office/powerpoint/2010/main" val="4208890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Finance</a:t>
            </a:r>
          </a:p>
        </p:txBody>
      </p:sp>
      <p:sp>
        <p:nvSpPr>
          <p:cNvPr id="3" name="Content Placeholder 2"/>
          <p:cNvSpPr>
            <a:spLocks noGrp="1"/>
          </p:cNvSpPr>
          <p:nvPr>
            <p:ph idx="4294967295"/>
          </p:nvPr>
        </p:nvSpPr>
        <p:spPr>
          <a:xfrm>
            <a:off x="96490" y="1700808"/>
            <a:ext cx="6635750" cy="4352925"/>
          </a:xfrm>
        </p:spPr>
        <p:txBody>
          <a:bodyPr/>
          <a:lstStyle/>
          <a:p>
            <a:r>
              <a:rPr lang="en-GB" dirty="0"/>
              <a:t>In pairs produce a spider diagram of all the possible reasons why a business will need finance</a:t>
            </a:r>
          </a:p>
          <a:p>
            <a:r>
              <a:rPr lang="en-GB" dirty="0"/>
              <a:t>Use high lighter to colour code them between short term and long term needs</a:t>
            </a:r>
          </a:p>
          <a:p>
            <a:r>
              <a:rPr lang="en-GB" dirty="0"/>
              <a:t>In each case state an appropriates source</a:t>
            </a:r>
          </a:p>
        </p:txBody>
      </p:sp>
      <p:sp>
        <p:nvSpPr>
          <p:cNvPr id="4" name="Oval 3"/>
          <p:cNvSpPr/>
          <p:nvPr/>
        </p:nvSpPr>
        <p:spPr>
          <a:xfrm>
            <a:off x="4788024" y="4149080"/>
            <a:ext cx="1656184"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Finance</a:t>
            </a:r>
          </a:p>
        </p:txBody>
      </p:sp>
      <p:cxnSp>
        <p:nvCxnSpPr>
          <p:cNvPr id="6" name="Straight Arrow Connector 5"/>
          <p:cNvCxnSpPr>
            <a:stCxn id="4" idx="7"/>
          </p:cNvCxnSpPr>
          <p:nvPr/>
        </p:nvCxnSpPr>
        <p:spPr>
          <a:xfrm flipV="1">
            <a:off x="6201665" y="3933056"/>
            <a:ext cx="530575" cy="3636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732240" y="3563724"/>
            <a:ext cx="1656184"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dirty="0"/>
              <a:t>Pay wages</a:t>
            </a:r>
          </a:p>
        </p:txBody>
      </p:sp>
      <p:sp>
        <p:nvSpPr>
          <p:cNvPr id="9" name="TextBox 8"/>
          <p:cNvSpPr txBox="1"/>
          <p:nvPr/>
        </p:nvSpPr>
        <p:spPr>
          <a:xfrm>
            <a:off x="6884640" y="4468470"/>
            <a:ext cx="1656184"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GB" dirty="0"/>
              <a:t>Buy machinery</a:t>
            </a:r>
          </a:p>
        </p:txBody>
      </p:sp>
      <p:cxnSp>
        <p:nvCxnSpPr>
          <p:cNvPr id="11" name="Straight Arrow Connector 10"/>
          <p:cNvCxnSpPr>
            <a:stCxn id="4" idx="6"/>
            <a:endCxn id="9" idx="1"/>
          </p:cNvCxnSpPr>
          <p:nvPr/>
        </p:nvCxnSpPr>
        <p:spPr>
          <a:xfrm>
            <a:off x="6444208" y="4653136"/>
            <a:ext cx="4404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269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Sources of finance</a:t>
            </a:r>
          </a:p>
        </p:txBody>
      </p:sp>
      <p:sp>
        <p:nvSpPr>
          <p:cNvPr id="3" name="Content Placeholder 2"/>
          <p:cNvSpPr>
            <a:spLocks noGrp="1"/>
          </p:cNvSpPr>
          <p:nvPr>
            <p:ph idx="1"/>
          </p:nvPr>
        </p:nvSpPr>
        <p:spPr>
          <a:xfrm>
            <a:off x="1835696" y="1772816"/>
            <a:ext cx="7308304" cy="5085184"/>
          </a:xfrm>
        </p:spPr>
        <p:txBody>
          <a:bodyPr>
            <a:normAutofit lnSpcReduction="10000"/>
          </a:bodyPr>
          <a:lstStyle/>
          <a:p>
            <a:r>
              <a:rPr lang="en-GB" dirty="0"/>
              <a:t>Sources of finance are the options available to a business when seeking to raise funds to support future business actions</a:t>
            </a:r>
          </a:p>
          <a:p>
            <a:pPr lvl="1"/>
            <a:r>
              <a:rPr lang="en-GB" dirty="0"/>
              <a:t>For a start-up business this might be raising sufficient capital to establish the business</a:t>
            </a:r>
          </a:p>
          <a:p>
            <a:pPr lvl="1"/>
            <a:r>
              <a:rPr lang="en-GB" dirty="0"/>
              <a:t>For an established business this might be to fund growth or implement a new strategy e.g. relocation</a:t>
            </a:r>
          </a:p>
          <a:p>
            <a:r>
              <a:rPr lang="en-GB" dirty="0"/>
              <a:t>Sources of finance can be:</a:t>
            </a:r>
          </a:p>
          <a:p>
            <a:pPr lvl="1"/>
            <a:r>
              <a:rPr lang="en-GB" dirty="0"/>
              <a:t>Internal i.e. from within the business</a:t>
            </a:r>
          </a:p>
          <a:p>
            <a:pPr lvl="2"/>
            <a:r>
              <a:rPr lang="en-GB" dirty="0"/>
              <a:t>e.g. retained profit</a:t>
            </a:r>
          </a:p>
          <a:p>
            <a:pPr lvl="1"/>
            <a:r>
              <a:rPr lang="en-GB" dirty="0"/>
              <a:t>External i.e. from outside of the business</a:t>
            </a:r>
          </a:p>
          <a:p>
            <a:pPr lvl="2"/>
            <a:r>
              <a:rPr lang="en-GB" dirty="0"/>
              <a:t>e.g. loans</a:t>
            </a:r>
          </a:p>
        </p:txBody>
      </p:sp>
    </p:spTree>
    <p:extLst>
      <p:ext uri="{BB962C8B-B14F-4D97-AF65-F5344CB8AC3E}">
        <p14:creationId xmlns:p14="http://schemas.microsoft.com/office/powerpoint/2010/main" val="1968900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Activity</a:t>
            </a:r>
          </a:p>
        </p:txBody>
      </p:sp>
      <p:sp>
        <p:nvSpPr>
          <p:cNvPr id="3" name="Content Placeholder 2"/>
          <p:cNvSpPr>
            <a:spLocks noGrp="1"/>
          </p:cNvSpPr>
          <p:nvPr>
            <p:ph idx="1"/>
          </p:nvPr>
        </p:nvSpPr>
        <p:spPr/>
        <p:txBody>
          <a:bodyPr/>
          <a:lstStyle/>
          <a:p>
            <a:r>
              <a:rPr lang="en-GB" dirty="0"/>
              <a:t>In pairs draw a table  17 rows by and 5 columns</a:t>
            </a:r>
          </a:p>
          <a:p>
            <a:r>
              <a:rPr lang="en-GB" dirty="0"/>
              <a:t>Row 1 headers Source of finance, advantages, disadvantages, short term or long term, justification of short term or long term</a:t>
            </a:r>
          </a:p>
          <a:p>
            <a:r>
              <a:rPr lang="en-GB" dirty="0"/>
              <a:t>Column 1 use the  specification of the last slide to list all the sources of finance</a:t>
            </a:r>
          </a:p>
          <a:p>
            <a:r>
              <a:rPr lang="en-GB" dirty="0"/>
              <a:t>Use your notes and further research to complete </a:t>
            </a:r>
            <a:r>
              <a:rPr lang="en-GB"/>
              <a:t>the  table </a:t>
            </a:r>
            <a:endParaRPr lang="en-GB" dirty="0"/>
          </a:p>
          <a:p>
            <a:endParaRPr lang="en-GB" dirty="0"/>
          </a:p>
        </p:txBody>
      </p:sp>
    </p:spTree>
    <p:extLst>
      <p:ext uri="{BB962C8B-B14F-4D97-AF65-F5344CB8AC3E}">
        <p14:creationId xmlns:p14="http://schemas.microsoft.com/office/powerpoint/2010/main" val="365294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844824"/>
            <a:ext cx="6984776" cy="4896544"/>
          </a:xfrm>
        </p:spPr>
        <p:txBody>
          <a:bodyPr>
            <a:normAutofit fontScale="85000" lnSpcReduction="20000"/>
          </a:bodyPr>
          <a:lstStyle/>
          <a:p>
            <a:pPr marL="0" indent="0">
              <a:buNone/>
            </a:pPr>
            <a:r>
              <a:rPr lang="en-GB" dirty="0"/>
              <a:t>In this topic you have learnt about</a:t>
            </a:r>
          </a:p>
          <a:p>
            <a:pPr>
              <a:lnSpc>
                <a:spcPct val="120000"/>
              </a:lnSpc>
              <a:spcBef>
                <a:spcPts val="0"/>
              </a:spcBef>
            </a:pPr>
            <a:r>
              <a:rPr lang="en-GB" dirty="0"/>
              <a:t>Advantages, disadvantages, short term and long term: </a:t>
            </a:r>
          </a:p>
          <a:p>
            <a:pPr lvl="1">
              <a:lnSpc>
                <a:spcPct val="120000"/>
              </a:lnSpc>
              <a:spcBef>
                <a:spcPts val="0"/>
              </a:spcBef>
            </a:pPr>
            <a:r>
              <a:rPr lang="en-GB" dirty="0"/>
              <a:t>Internal :</a:t>
            </a:r>
          </a:p>
          <a:p>
            <a:pPr lvl="2">
              <a:lnSpc>
                <a:spcPct val="120000"/>
              </a:lnSpc>
              <a:spcBef>
                <a:spcPts val="0"/>
              </a:spcBef>
            </a:pPr>
            <a:r>
              <a:rPr lang="en-GB" dirty="0"/>
              <a:t>Retained profit</a:t>
            </a:r>
          </a:p>
          <a:p>
            <a:pPr lvl="2">
              <a:lnSpc>
                <a:spcPct val="120000"/>
              </a:lnSpc>
              <a:spcBef>
                <a:spcPts val="0"/>
              </a:spcBef>
            </a:pPr>
            <a:r>
              <a:rPr lang="en-GB" dirty="0"/>
              <a:t>Net current assets</a:t>
            </a:r>
          </a:p>
          <a:p>
            <a:pPr lvl="2">
              <a:lnSpc>
                <a:spcPct val="120000"/>
              </a:lnSpc>
              <a:spcBef>
                <a:spcPts val="0"/>
              </a:spcBef>
            </a:pPr>
            <a:r>
              <a:rPr lang="en-GB" dirty="0"/>
              <a:t>Sale of assets</a:t>
            </a:r>
          </a:p>
          <a:p>
            <a:pPr lvl="1">
              <a:lnSpc>
                <a:spcPct val="120000"/>
              </a:lnSpc>
              <a:spcBef>
                <a:spcPts val="0"/>
              </a:spcBef>
            </a:pPr>
            <a:r>
              <a:rPr lang="en-GB" dirty="0"/>
              <a:t>External:</a:t>
            </a:r>
          </a:p>
          <a:p>
            <a:pPr lvl="2">
              <a:lnSpc>
                <a:spcPct val="120000"/>
              </a:lnSpc>
              <a:spcBef>
                <a:spcPts val="0"/>
              </a:spcBef>
            </a:pPr>
            <a:r>
              <a:rPr lang="en-GB" dirty="0"/>
              <a:t>Owner’s capital</a:t>
            </a:r>
          </a:p>
          <a:p>
            <a:pPr lvl="2">
              <a:lnSpc>
                <a:spcPct val="120000"/>
              </a:lnSpc>
              <a:spcBef>
                <a:spcPts val="0"/>
              </a:spcBef>
            </a:pPr>
            <a:r>
              <a:rPr lang="en-GB" dirty="0"/>
              <a:t>Loans</a:t>
            </a:r>
          </a:p>
          <a:p>
            <a:pPr lvl="2">
              <a:lnSpc>
                <a:spcPct val="120000"/>
              </a:lnSpc>
              <a:spcBef>
                <a:spcPts val="0"/>
              </a:spcBef>
            </a:pPr>
            <a:r>
              <a:rPr lang="en-GB" dirty="0"/>
              <a:t>Crowd-funding</a:t>
            </a:r>
          </a:p>
          <a:p>
            <a:pPr lvl="2">
              <a:lnSpc>
                <a:spcPct val="120000"/>
              </a:lnSpc>
              <a:spcBef>
                <a:spcPts val="0"/>
              </a:spcBef>
            </a:pPr>
            <a:r>
              <a:rPr lang="en-GB" dirty="0"/>
              <a:t>Mortgages</a:t>
            </a:r>
          </a:p>
          <a:p>
            <a:pPr lvl="2">
              <a:lnSpc>
                <a:spcPct val="120000"/>
              </a:lnSpc>
              <a:spcBef>
                <a:spcPts val="0"/>
              </a:spcBef>
            </a:pPr>
            <a:r>
              <a:rPr lang="en-GB" dirty="0"/>
              <a:t>Venture capital</a:t>
            </a:r>
          </a:p>
          <a:p>
            <a:pPr lvl="2">
              <a:lnSpc>
                <a:spcPct val="120000"/>
              </a:lnSpc>
              <a:spcBef>
                <a:spcPts val="0"/>
              </a:spcBef>
            </a:pPr>
            <a:r>
              <a:rPr lang="en-GB" dirty="0"/>
              <a:t>Debt factoring</a:t>
            </a:r>
          </a:p>
          <a:p>
            <a:pPr lvl="2">
              <a:lnSpc>
                <a:spcPct val="120000"/>
              </a:lnSpc>
              <a:spcBef>
                <a:spcPts val="0"/>
              </a:spcBef>
            </a:pPr>
            <a:r>
              <a:rPr lang="en-GB" dirty="0"/>
              <a:t>Hire purchase</a:t>
            </a:r>
          </a:p>
          <a:p>
            <a:pPr lvl="2">
              <a:lnSpc>
                <a:spcPct val="120000"/>
              </a:lnSpc>
              <a:spcBef>
                <a:spcPts val="0"/>
              </a:spcBef>
            </a:pPr>
            <a:r>
              <a:rPr lang="en-GB" dirty="0"/>
              <a:t>Leasing</a:t>
            </a:r>
          </a:p>
          <a:p>
            <a:pPr lvl="2">
              <a:lnSpc>
                <a:spcPct val="120000"/>
              </a:lnSpc>
              <a:spcBef>
                <a:spcPts val="0"/>
              </a:spcBef>
            </a:pPr>
            <a:r>
              <a:rPr lang="en-GB" dirty="0"/>
              <a:t>Trade credit</a:t>
            </a:r>
          </a:p>
          <a:p>
            <a:pPr lvl="2">
              <a:lnSpc>
                <a:spcPct val="120000"/>
              </a:lnSpc>
              <a:spcBef>
                <a:spcPts val="0"/>
              </a:spcBef>
            </a:pPr>
            <a:r>
              <a:rPr lang="en-GB" dirty="0"/>
              <a:t>Grants</a:t>
            </a:r>
          </a:p>
          <a:p>
            <a:pPr lvl="2">
              <a:lnSpc>
                <a:spcPct val="120000"/>
              </a:lnSpc>
              <a:spcBef>
                <a:spcPts val="0"/>
              </a:spcBef>
            </a:pPr>
            <a:r>
              <a:rPr lang="en-GB" dirty="0"/>
              <a:t>Donations</a:t>
            </a:r>
          </a:p>
          <a:p>
            <a:pPr lvl="2">
              <a:lnSpc>
                <a:spcPct val="120000"/>
              </a:lnSpc>
              <a:spcBef>
                <a:spcPts val="0"/>
              </a:spcBef>
            </a:pPr>
            <a:r>
              <a:rPr lang="en-GB" dirty="0"/>
              <a:t>Peer to peer lending</a:t>
            </a:r>
          </a:p>
          <a:p>
            <a:pPr lvl="2">
              <a:lnSpc>
                <a:spcPct val="120000"/>
              </a:lnSpc>
              <a:spcBef>
                <a:spcPts val="0"/>
              </a:spcBef>
            </a:pPr>
            <a:r>
              <a:rPr lang="en-GB" dirty="0"/>
              <a:t>Invoice discounting</a:t>
            </a:r>
          </a:p>
        </p:txBody>
      </p:sp>
      <p:sp>
        <p:nvSpPr>
          <p:cNvPr id="6" name="Title 1"/>
          <p:cNvSpPr>
            <a:spLocks noGrp="1"/>
          </p:cNvSpPr>
          <p:nvPr>
            <p:ph type="title"/>
          </p:nvPr>
        </p:nvSpPr>
        <p:spPr>
          <a:xfrm>
            <a:off x="2051720" y="476672"/>
            <a:ext cx="7092280" cy="1143000"/>
          </a:xfrm>
        </p:spPr>
        <p:txBody>
          <a:bodyPr>
            <a:normAutofit/>
          </a:bodyPr>
          <a:lstStyle/>
          <a:p>
            <a:r>
              <a:rPr lang="en-GB" sz="2400" dirty="0">
                <a:solidFill>
                  <a:srgbClr val="000000"/>
                </a:solidFill>
              </a:rPr>
              <a:t>Sources of Finance</a:t>
            </a:r>
            <a:br>
              <a:rPr lang="en-GB" sz="2400" dirty="0">
                <a:solidFill>
                  <a:srgbClr val="000000"/>
                </a:solidFill>
              </a:rPr>
            </a:br>
            <a:endParaRPr lang="en-GB" dirty="0"/>
          </a:p>
        </p:txBody>
      </p:sp>
    </p:spTree>
    <p:extLst>
      <p:ext uri="{BB962C8B-B14F-4D97-AF65-F5344CB8AC3E}">
        <p14:creationId xmlns:p14="http://schemas.microsoft.com/office/powerpoint/2010/main" val="413730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Internal finance</a:t>
            </a:r>
          </a:p>
        </p:txBody>
      </p:sp>
      <p:sp>
        <p:nvSpPr>
          <p:cNvPr id="3" name="Content Placeholder 2"/>
          <p:cNvSpPr>
            <a:spLocks noGrp="1"/>
          </p:cNvSpPr>
          <p:nvPr>
            <p:ph idx="1"/>
          </p:nvPr>
        </p:nvSpPr>
        <p:spPr>
          <a:xfrm>
            <a:off x="1979712" y="1988840"/>
            <a:ext cx="6624736" cy="4536504"/>
          </a:xfrm>
        </p:spPr>
        <p:txBody>
          <a:bodyPr/>
          <a:lstStyle/>
          <a:p>
            <a:r>
              <a:rPr lang="en-GB" dirty="0"/>
              <a:t>Internal sources of finance include:</a:t>
            </a:r>
          </a:p>
          <a:p>
            <a:pPr lvl="1"/>
            <a:r>
              <a:rPr lang="en-GB" dirty="0"/>
              <a:t>Retained profit</a:t>
            </a:r>
          </a:p>
          <a:p>
            <a:pPr lvl="1"/>
            <a:r>
              <a:rPr lang="en-GB" dirty="0"/>
              <a:t>Net current assets</a:t>
            </a:r>
          </a:p>
          <a:p>
            <a:pPr lvl="1"/>
            <a:r>
              <a:rPr lang="en-GB" dirty="0"/>
              <a:t>Sale of assets</a:t>
            </a:r>
          </a:p>
        </p:txBody>
      </p:sp>
    </p:spTree>
    <p:extLst>
      <p:ext uri="{BB962C8B-B14F-4D97-AF65-F5344CB8AC3E}">
        <p14:creationId xmlns:p14="http://schemas.microsoft.com/office/powerpoint/2010/main" val="39557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dirty="0"/>
              <a:t>Retained profit</a:t>
            </a:r>
          </a:p>
        </p:txBody>
      </p:sp>
      <p:sp>
        <p:nvSpPr>
          <p:cNvPr id="4" name="Content Placeholder 3"/>
          <p:cNvSpPr>
            <a:spLocks noGrp="1"/>
          </p:cNvSpPr>
          <p:nvPr>
            <p:ph idx="4294967295"/>
          </p:nvPr>
        </p:nvSpPr>
        <p:spPr>
          <a:xfrm>
            <a:off x="0" y="1772816"/>
            <a:ext cx="8820472" cy="3840163"/>
          </a:xfrm>
        </p:spPr>
        <p:txBody>
          <a:bodyPr/>
          <a:lstStyle/>
          <a:p>
            <a:pPr>
              <a:spcBef>
                <a:spcPts val="0"/>
              </a:spcBef>
            </a:pPr>
            <a:r>
              <a:rPr lang="en-GB" dirty="0"/>
              <a:t>Profit kept within a business from profit for the year to help finance future activities</a:t>
            </a:r>
          </a:p>
          <a:p>
            <a:pPr>
              <a:spcBef>
                <a:spcPts val="0"/>
              </a:spcBef>
            </a:pPr>
            <a:r>
              <a:rPr lang="en-GB" dirty="0"/>
              <a:t>Retained profit can be used as a short term source e.g. to fund day to day activities or accumulated over time and used as a long term source</a:t>
            </a:r>
          </a:p>
          <a:p>
            <a:pPr marL="0" indent="0">
              <a:spcBef>
                <a:spcPts val="0"/>
              </a:spcBef>
              <a:buNone/>
            </a:pP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298022726"/>
              </p:ext>
            </p:extLst>
          </p:nvPr>
        </p:nvGraphicFramePr>
        <p:xfrm>
          <a:off x="539552" y="3266889"/>
          <a:ext cx="8208912" cy="3479800"/>
        </p:xfrm>
        <a:graphic>
          <a:graphicData uri="http://schemas.openxmlformats.org/drawingml/2006/table">
            <a:tbl>
              <a:tblPr firstRow="1" bandRow="1">
                <a:tableStyleId>{5C22544A-7EE6-4342-B048-85BDC9FD1C3A}</a:tableStyleId>
              </a:tblPr>
              <a:tblGrid>
                <a:gridCol w="4104456">
                  <a:extLst>
                    <a:ext uri="{9D8B030D-6E8A-4147-A177-3AD203B41FA5}">
                      <a16:colId xmlns:a16="http://schemas.microsoft.com/office/drawing/2014/main" xmlns="" val="20000"/>
                    </a:ext>
                  </a:extLst>
                </a:gridCol>
                <a:gridCol w="4104456">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pPr marL="285750" indent="-285750">
                        <a:buFont typeface="Wingdings" panose="05000000000000000000" pitchFamily="2" charset="2"/>
                        <a:buChar char="v"/>
                      </a:pPr>
                      <a:r>
                        <a:rPr lang="en-GB" dirty="0"/>
                        <a:t>Avoids interest repayments</a:t>
                      </a:r>
                    </a:p>
                    <a:p>
                      <a:pPr marL="285750" indent="-285750">
                        <a:buFont typeface="Wingdings" panose="05000000000000000000" pitchFamily="2" charset="2"/>
                        <a:buChar char="v"/>
                      </a:pPr>
                      <a:endParaRPr lang="en-GB" dirty="0"/>
                    </a:p>
                    <a:p>
                      <a:pPr marL="285750" indent="-285750">
                        <a:buFont typeface="Wingdings" panose="05000000000000000000" pitchFamily="2" charset="2"/>
                        <a:buChar char="v"/>
                      </a:pPr>
                      <a:r>
                        <a:rPr lang="en-GB" dirty="0"/>
                        <a:t>Does not dilute the business ownership</a:t>
                      </a:r>
                    </a:p>
                    <a:p>
                      <a:pPr marL="285750" indent="-285750">
                        <a:buFont typeface="Wingdings" panose="05000000000000000000" pitchFamily="2" charset="2"/>
                        <a:buChar char="v"/>
                      </a:pPr>
                      <a:endParaRPr lang="en-GB" dirty="0"/>
                    </a:p>
                    <a:p>
                      <a:pPr marL="285750" indent="-285750">
                        <a:buFont typeface="Wingdings" panose="05000000000000000000" pitchFamily="2" charset="2"/>
                        <a:buChar char="v"/>
                      </a:pPr>
                      <a:endParaRPr lang="en-GB" dirty="0"/>
                    </a:p>
                  </a:txBody>
                  <a:tcPr/>
                </a:tc>
                <a:tc>
                  <a:txBody>
                    <a:bodyPr/>
                    <a:lstStyle/>
                    <a:p>
                      <a:pPr marL="285750" indent="-285750">
                        <a:buFont typeface="Wingdings" panose="05000000000000000000" pitchFamily="2" charset="2"/>
                        <a:buChar char="v"/>
                      </a:pPr>
                      <a:r>
                        <a:rPr lang="en-GB" dirty="0"/>
                        <a:t>Only an option if sufficient</a:t>
                      </a:r>
                      <a:r>
                        <a:rPr lang="en-GB" baseline="0" dirty="0"/>
                        <a:t> retained profit exists within the business</a:t>
                      </a:r>
                    </a:p>
                    <a:p>
                      <a:pPr marL="285750" indent="-285750">
                        <a:buFont typeface="Wingdings" panose="05000000000000000000" pitchFamily="2" charset="2"/>
                        <a:buChar char="v"/>
                      </a:pPr>
                      <a:endParaRPr lang="en-GB" baseline="0" dirty="0"/>
                    </a:p>
                    <a:p>
                      <a:pPr marL="285750" indent="-285750">
                        <a:buFont typeface="Wingdings" panose="05000000000000000000" pitchFamily="2" charset="2"/>
                        <a:buChar char="v"/>
                      </a:pPr>
                      <a:r>
                        <a:rPr lang="en-GB" baseline="0" dirty="0"/>
                        <a:t>May cause shareholder dissatisfaction if this is at the expense of dividend payments</a:t>
                      </a:r>
                    </a:p>
                    <a:p>
                      <a:pPr marL="285750" indent="-285750">
                        <a:buFont typeface="Wingdings" panose="05000000000000000000" pitchFamily="2" charset="2"/>
                        <a:buChar char="v"/>
                      </a:pPr>
                      <a:endParaRPr lang="en-GB" baseline="0" dirty="0"/>
                    </a:p>
                    <a:p>
                      <a:pPr marL="285750" indent="-285750">
                        <a:buFont typeface="Wingdings" panose="05000000000000000000" pitchFamily="2" charset="2"/>
                        <a:buChar char="v"/>
                      </a:pPr>
                      <a:r>
                        <a:rPr lang="en-GB" baseline="0" dirty="0"/>
                        <a:t>Reduces the security blanket of keeping retained profits for unforeseen situations or to take advantage of new opportunities</a:t>
                      </a:r>
                      <a:endParaRPr lang="en-GB" dirty="0"/>
                    </a:p>
                  </a:txBody>
                  <a:tcPr/>
                </a:tc>
                <a:extLst>
                  <a:ext uri="{0D108BD9-81ED-4DB2-BD59-A6C34878D82A}">
                    <a16:rowId xmlns:a16="http://schemas.microsoft.com/office/drawing/2014/main" xmlns="" val="10001"/>
                  </a:ext>
                </a:extLst>
              </a:tr>
            </a:tbl>
          </a:graphicData>
        </a:graphic>
      </p:graphicFrame>
      <p:sp>
        <p:nvSpPr>
          <p:cNvPr id="6" name="Action Button: Document 5">
            <a:hlinkClick r:id="rId3" highlightClick="1"/>
          </p:cNvPr>
          <p:cNvSpPr/>
          <p:nvPr/>
        </p:nvSpPr>
        <p:spPr>
          <a:xfrm>
            <a:off x="1115616" y="5006789"/>
            <a:ext cx="720080" cy="108012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979712" y="5085184"/>
            <a:ext cx="2232248" cy="923330"/>
          </a:xfrm>
          <a:prstGeom prst="rect">
            <a:avLst/>
          </a:prstGeom>
          <a:noFill/>
        </p:spPr>
        <p:txBody>
          <a:bodyPr wrap="square" rtlCol="0">
            <a:spAutoFit/>
          </a:bodyPr>
          <a:lstStyle/>
          <a:p>
            <a:r>
              <a:rPr lang="en-GB" dirty="0"/>
              <a:t>Stagecoach reinvests £80m profit in 470 new buses.</a:t>
            </a:r>
          </a:p>
        </p:txBody>
      </p:sp>
    </p:spTree>
    <p:extLst>
      <p:ext uri="{BB962C8B-B14F-4D97-AF65-F5344CB8AC3E}">
        <p14:creationId xmlns:p14="http://schemas.microsoft.com/office/powerpoint/2010/main" val="192020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dirty="0"/>
              <a:t>Net current assets</a:t>
            </a:r>
          </a:p>
        </p:txBody>
      </p:sp>
      <p:sp>
        <p:nvSpPr>
          <p:cNvPr id="4" name="Content Placeholder 3"/>
          <p:cNvSpPr>
            <a:spLocks noGrp="1"/>
          </p:cNvSpPr>
          <p:nvPr>
            <p:ph idx="1"/>
          </p:nvPr>
        </p:nvSpPr>
        <p:spPr>
          <a:xfrm>
            <a:off x="1979712" y="1772816"/>
            <a:ext cx="6984776" cy="3840163"/>
          </a:xfrm>
        </p:spPr>
        <p:txBody>
          <a:bodyPr>
            <a:normAutofit/>
          </a:bodyPr>
          <a:lstStyle/>
          <a:p>
            <a:pPr>
              <a:spcBef>
                <a:spcPts val="0"/>
              </a:spcBef>
            </a:pPr>
            <a:r>
              <a:rPr lang="en-GB" dirty="0"/>
              <a:t>Current assets are items of value owned by a business that will be used and change in value within a year</a:t>
            </a:r>
          </a:p>
          <a:p>
            <a:pPr lvl="1">
              <a:spcBef>
                <a:spcPts val="0"/>
              </a:spcBef>
            </a:pPr>
            <a:r>
              <a:rPr lang="en-GB" dirty="0"/>
              <a:t>Inventory</a:t>
            </a:r>
          </a:p>
          <a:p>
            <a:pPr lvl="1">
              <a:spcBef>
                <a:spcPts val="0"/>
              </a:spcBef>
            </a:pPr>
            <a:r>
              <a:rPr lang="en-GB" dirty="0"/>
              <a:t>Trade receivables</a:t>
            </a:r>
          </a:p>
          <a:p>
            <a:pPr lvl="1">
              <a:spcBef>
                <a:spcPts val="0"/>
              </a:spcBef>
            </a:pPr>
            <a:r>
              <a:rPr lang="en-GB" dirty="0"/>
              <a:t>Cash and cash equivalents</a:t>
            </a:r>
          </a:p>
          <a:p>
            <a:pPr marL="457200" lvl="1" indent="0">
              <a:spcBef>
                <a:spcPts val="0"/>
              </a:spcBef>
              <a:buNone/>
            </a:pPr>
            <a:endParaRPr lang="en-GB" sz="800" dirty="0"/>
          </a:p>
          <a:p>
            <a:pPr>
              <a:spcBef>
                <a:spcPts val="0"/>
              </a:spcBef>
            </a:pPr>
            <a:r>
              <a:rPr lang="en-GB" dirty="0"/>
              <a:t>Current liabilities are items owed by a business that are to be repaid within a year</a:t>
            </a:r>
          </a:p>
          <a:p>
            <a:pPr lvl="1">
              <a:spcBef>
                <a:spcPts val="0"/>
              </a:spcBef>
            </a:pPr>
            <a:r>
              <a:rPr lang="en-GB" dirty="0"/>
              <a:t>Trade payables</a:t>
            </a:r>
          </a:p>
          <a:p>
            <a:pPr lvl="1">
              <a:spcBef>
                <a:spcPts val="0"/>
              </a:spcBef>
            </a:pPr>
            <a:r>
              <a:rPr lang="en-GB" dirty="0"/>
              <a:t>Overdrafts</a:t>
            </a:r>
          </a:p>
          <a:p>
            <a:pPr lvl="1">
              <a:spcBef>
                <a:spcPts val="0"/>
              </a:spcBef>
            </a:pPr>
            <a:endParaRPr lang="en-GB" sz="800" dirty="0"/>
          </a:p>
          <a:p>
            <a:pPr>
              <a:spcBef>
                <a:spcPts val="0"/>
              </a:spcBef>
            </a:pPr>
            <a:r>
              <a:rPr lang="en-GB" dirty="0"/>
              <a:t>Net current assets = current assets – current liabilities</a:t>
            </a:r>
          </a:p>
          <a:p>
            <a:pPr marL="0" indent="0">
              <a:spcBef>
                <a:spcPts val="0"/>
              </a:spcBef>
              <a:buNone/>
            </a:pP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512423505"/>
              </p:ext>
            </p:extLst>
          </p:nvPr>
        </p:nvGraphicFramePr>
        <p:xfrm>
          <a:off x="2555776" y="5373216"/>
          <a:ext cx="6096000" cy="10109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xmlns="" val="10000"/>
                  </a:ext>
                </a:extLst>
              </a:tr>
              <a:tr h="370840">
                <a:tc>
                  <a:txBody>
                    <a:bodyPr/>
                    <a:lstStyle/>
                    <a:p>
                      <a:r>
                        <a:rPr lang="en-GB" dirty="0"/>
                        <a:t>No interest repayments or loss of ownership</a:t>
                      </a:r>
                    </a:p>
                  </a:txBody>
                  <a:tcPr/>
                </a:tc>
                <a:tc>
                  <a:txBody>
                    <a:bodyPr/>
                    <a:lstStyle/>
                    <a:p>
                      <a:r>
                        <a:rPr lang="en-GB" dirty="0"/>
                        <a:t>May lower profitability if lose discounts for early payments</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240240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ormAutofit/>
          </a:bodyPr>
          <a:lstStyle/>
          <a:p>
            <a:pPr eaLnBrk="1" hangingPunct="1"/>
            <a:r>
              <a:rPr lang="en-GB" altLang="en-US" sz="2400" dirty="0"/>
              <a:t>Sale of assets</a:t>
            </a:r>
          </a:p>
        </p:txBody>
      </p:sp>
      <p:sp>
        <p:nvSpPr>
          <p:cNvPr id="11268" name="Rectangle 3"/>
          <p:cNvSpPr>
            <a:spLocks noGrp="1" noChangeArrowheads="1"/>
          </p:cNvSpPr>
          <p:nvPr>
            <p:ph type="body" idx="1"/>
          </p:nvPr>
        </p:nvSpPr>
        <p:spPr>
          <a:xfrm>
            <a:off x="1907704" y="1844824"/>
            <a:ext cx="7128792" cy="4896544"/>
          </a:xfrm>
        </p:spPr>
        <p:txBody>
          <a:bodyPr>
            <a:normAutofit fontScale="92500" lnSpcReduction="10000"/>
          </a:bodyPr>
          <a:lstStyle/>
          <a:p>
            <a:pPr>
              <a:lnSpc>
                <a:spcPct val="120000"/>
              </a:lnSpc>
              <a:spcBef>
                <a:spcPts val="0"/>
              </a:spcBef>
            </a:pPr>
            <a:r>
              <a:rPr lang="en-GB" altLang="en-US" sz="2000" dirty="0"/>
              <a:t>Sale of assets refers to the sale of a long term or fixed assets</a:t>
            </a:r>
          </a:p>
          <a:p>
            <a:pPr lvl="1">
              <a:lnSpc>
                <a:spcPct val="120000"/>
              </a:lnSpc>
              <a:spcBef>
                <a:spcPts val="0"/>
              </a:spcBef>
            </a:pPr>
            <a:r>
              <a:rPr lang="en-GB" altLang="en-US" dirty="0"/>
              <a:t>Fixed assets will stay in the business for more than a year e.g. machinery and vehicles</a:t>
            </a:r>
          </a:p>
          <a:p>
            <a:pPr>
              <a:lnSpc>
                <a:spcPct val="120000"/>
              </a:lnSpc>
              <a:spcBef>
                <a:spcPts val="0"/>
              </a:spcBef>
            </a:pPr>
            <a:r>
              <a:rPr lang="en-GB" altLang="en-US" sz="2000" dirty="0"/>
              <a:t>These assets can be sold in order to get an immediate injection of cash in to a business and thereby provide finance</a:t>
            </a:r>
          </a:p>
          <a:p>
            <a:pPr>
              <a:lnSpc>
                <a:spcPct val="120000"/>
              </a:lnSpc>
              <a:spcBef>
                <a:spcPts val="0"/>
              </a:spcBef>
            </a:pPr>
            <a:r>
              <a:rPr lang="en-GB" altLang="en-US" sz="2000" dirty="0"/>
              <a:t>The benefits are:</a:t>
            </a:r>
          </a:p>
          <a:p>
            <a:pPr lvl="1">
              <a:lnSpc>
                <a:spcPct val="120000"/>
              </a:lnSpc>
              <a:spcBef>
                <a:spcPts val="0"/>
              </a:spcBef>
            </a:pPr>
            <a:r>
              <a:rPr lang="en-GB" altLang="en-US" dirty="0"/>
              <a:t>No interest charges or repayments</a:t>
            </a:r>
          </a:p>
          <a:p>
            <a:pPr lvl="1">
              <a:lnSpc>
                <a:spcPct val="120000"/>
              </a:lnSpc>
              <a:spcBef>
                <a:spcPts val="0"/>
              </a:spcBef>
            </a:pPr>
            <a:r>
              <a:rPr lang="en-GB" altLang="en-US" dirty="0"/>
              <a:t>May be turning an obsolete asset into finance</a:t>
            </a:r>
          </a:p>
          <a:p>
            <a:pPr lvl="1">
              <a:lnSpc>
                <a:spcPct val="120000"/>
              </a:lnSpc>
              <a:spcBef>
                <a:spcPts val="0"/>
              </a:spcBef>
            </a:pPr>
            <a:r>
              <a:rPr lang="en-GB" altLang="en-US" dirty="0"/>
              <a:t>Immediate lump sum cash injection</a:t>
            </a:r>
          </a:p>
          <a:p>
            <a:pPr>
              <a:lnSpc>
                <a:spcPct val="120000"/>
              </a:lnSpc>
              <a:spcBef>
                <a:spcPts val="0"/>
              </a:spcBef>
            </a:pPr>
            <a:r>
              <a:rPr lang="en-GB" altLang="en-US" sz="2000" dirty="0"/>
              <a:t>However:</a:t>
            </a:r>
          </a:p>
          <a:p>
            <a:pPr lvl="1">
              <a:lnSpc>
                <a:spcPct val="120000"/>
              </a:lnSpc>
              <a:spcBef>
                <a:spcPts val="0"/>
              </a:spcBef>
            </a:pPr>
            <a:r>
              <a:rPr lang="en-GB" altLang="en-US" dirty="0"/>
              <a:t>May be expensive in the long run if need to lease the asset back</a:t>
            </a:r>
          </a:p>
          <a:p>
            <a:pPr lvl="1">
              <a:lnSpc>
                <a:spcPct val="120000"/>
              </a:lnSpc>
              <a:spcBef>
                <a:spcPts val="0"/>
              </a:spcBef>
            </a:pPr>
            <a:r>
              <a:rPr lang="en-GB" altLang="en-US" dirty="0"/>
              <a:t>Loss of use of the asset and future value</a:t>
            </a:r>
          </a:p>
          <a:p>
            <a:pPr lvl="1">
              <a:lnSpc>
                <a:spcPct val="120000"/>
              </a:lnSpc>
              <a:spcBef>
                <a:spcPts val="0"/>
              </a:spcBef>
            </a:pPr>
            <a:r>
              <a:rPr lang="en-GB" altLang="en-US" dirty="0"/>
              <a:t>Is only a  one off option</a:t>
            </a:r>
          </a:p>
          <a:p>
            <a:endParaRPr lang="en-GB" altLang="en-US" sz="2000" dirty="0"/>
          </a:p>
        </p:txBody>
      </p:sp>
      <p:sp>
        <p:nvSpPr>
          <p:cNvPr id="4" name="Action Button: Document 3">
            <a:hlinkClick r:id="rId3" highlightClick="1"/>
          </p:cNvPr>
          <p:cNvSpPr/>
          <p:nvPr/>
        </p:nvSpPr>
        <p:spPr>
          <a:xfrm>
            <a:off x="539552" y="2132856"/>
            <a:ext cx="648072" cy="115212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501008"/>
            <a:ext cx="1656184" cy="954107"/>
          </a:xfrm>
          <a:prstGeom prst="rect">
            <a:avLst/>
          </a:prstGeom>
          <a:noFill/>
        </p:spPr>
        <p:txBody>
          <a:bodyPr wrap="square" rtlCol="0">
            <a:spAutoFit/>
          </a:bodyPr>
          <a:lstStyle/>
          <a:p>
            <a:pPr algn="ctr"/>
            <a:r>
              <a:rPr lang="en-GB" sz="1400" dirty="0"/>
              <a:t>Is selling assets an effective way of raising finance for Tesco?</a:t>
            </a:r>
          </a:p>
        </p:txBody>
      </p:sp>
    </p:spTree>
    <p:extLst>
      <p:ext uri="{BB962C8B-B14F-4D97-AF65-F5344CB8AC3E}">
        <p14:creationId xmlns:p14="http://schemas.microsoft.com/office/powerpoint/2010/main" val="146473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Internal finance</a:t>
            </a:r>
          </a:p>
        </p:txBody>
      </p:sp>
      <p:sp>
        <p:nvSpPr>
          <p:cNvPr id="3" name="Content Placeholder 2"/>
          <p:cNvSpPr>
            <a:spLocks noGrp="1"/>
          </p:cNvSpPr>
          <p:nvPr>
            <p:ph idx="1"/>
          </p:nvPr>
        </p:nvSpPr>
        <p:spPr>
          <a:xfrm>
            <a:off x="1979712" y="1988840"/>
            <a:ext cx="6624736" cy="4536504"/>
          </a:xfrm>
        </p:spPr>
        <p:txBody>
          <a:bodyPr/>
          <a:lstStyle/>
          <a:p>
            <a:r>
              <a:rPr lang="en-GB" dirty="0"/>
              <a:t>Internal sources of finance include:</a:t>
            </a:r>
          </a:p>
          <a:p>
            <a:pPr lvl="1"/>
            <a:r>
              <a:rPr lang="en-GB" dirty="0"/>
              <a:t>Retained profit</a:t>
            </a:r>
          </a:p>
          <a:p>
            <a:pPr lvl="1"/>
            <a:r>
              <a:rPr lang="en-GB" dirty="0"/>
              <a:t>Net current assets</a:t>
            </a:r>
          </a:p>
          <a:p>
            <a:pPr lvl="1"/>
            <a:r>
              <a:rPr lang="en-GB" dirty="0"/>
              <a:t>Sale of assets</a:t>
            </a:r>
          </a:p>
        </p:txBody>
      </p:sp>
      <p:sp>
        <p:nvSpPr>
          <p:cNvPr id="4" name="Rounded Rectangle 3"/>
          <p:cNvSpPr/>
          <p:nvPr/>
        </p:nvSpPr>
        <p:spPr>
          <a:xfrm>
            <a:off x="2411760" y="4365104"/>
            <a:ext cx="5760640" cy="208823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 pairs.</a:t>
            </a:r>
          </a:p>
          <a:p>
            <a:pPr algn="ctr"/>
            <a:r>
              <a:rPr lang="en-GB" dirty="0">
                <a:solidFill>
                  <a:schemeClr val="tx1"/>
                </a:solidFill>
              </a:rPr>
              <a:t>Explain, with the use of a business example, when each of these sources of finance is appropriate. </a:t>
            </a:r>
          </a:p>
          <a:p>
            <a:pPr algn="ctr"/>
            <a:r>
              <a:rPr lang="en-GB" dirty="0">
                <a:solidFill>
                  <a:schemeClr val="tx1"/>
                </a:solidFill>
              </a:rPr>
              <a:t>Try to consider:</a:t>
            </a:r>
          </a:p>
          <a:p>
            <a:pPr marL="285750" indent="-285750" algn="ctr">
              <a:buFont typeface="Arial" panose="020B0604020202020204" pitchFamily="34" charset="0"/>
              <a:buChar char="•"/>
            </a:pPr>
            <a:r>
              <a:rPr lang="en-GB" dirty="0">
                <a:solidFill>
                  <a:schemeClr val="tx1"/>
                </a:solidFill>
              </a:rPr>
              <a:t> the business form e.g. sole trader, partnership or Ltd</a:t>
            </a:r>
          </a:p>
          <a:p>
            <a:pPr marL="285750" indent="-285750" algn="ctr">
              <a:buFont typeface="Arial" panose="020B0604020202020204" pitchFamily="34" charset="0"/>
              <a:buChar char="•"/>
            </a:pPr>
            <a:r>
              <a:rPr lang="en-GB" dirty="0">
                <a:solidFill>
                  <a:schemeClr val="tx1"/>
                </a:solidFill>
              </a:rPr>
              <a:t>the financial performance of the business</a:t>
            </a:r>
          </a:p>
          <a:p>
            <a:pPr marL="285750" indent="-285750" algn="ctr">
              <a:buFont typeface="Arial" panose="020B0604020202020204" pitchFamily="34" charset="0"/>
              <a:buChar char="•"/>
            </a:pPr>
            <a:r>
              <a:rPr lang="en-GB" dirty="0">
                <a:solidFill>
                  <a:schemeClr val="tx1"/>
                </a:solidFill>
              </a:rPr>
              <a:t>the length of trading e.g. start-up or established</a:t>
            </a:r>
          </a:p>
        </p:txBody>
      </p:sp>
    </p:spTree>
    <p:extLst>
      <p:ext uri="{BB962C8B-B14F-4D97-AF65-F5344CB8AC3E}">
        <p14:creationId xmlns:p14="http://schemas.microsoft.com/office/powerpoint/2010/main" val="201354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External finance</a:t>
            </a:r>
          </a:p>
        </p:txBody>
      </p:sp>
      <p:sp>
        <p:nvSpPr>
          <p:cNvPr id="3" name="Content Placeholder 2"/>
          <p:cNvSpPr>
            <a:spLocks noGrp="1"/>
          </p:cNvSpPr>
          <p:nvPr>
            <p:ph idx="1"/>
          </p:nvPr>
        </p:nvSpPr>
        <p:spPr>
          <a:xfrm>
            <a:off x="1979712" y="1916832"/>
            <a:ext cx="6984776" cy="4209331"/>
          </a:xfrm>
        </p:spPr>
        <p:txBody>
          <a:bodyPr>
            <a:normAutofit/>
          </a:bodyPr>
          <a:lstStyle/>
          <a:p>
            <a:r>
              <a:rPr lang="en-GB" dirty="0"/>
              <a:t>External finance is capital raised from outside of the business</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953960413"/>
              </p:ext>
            </p:extLst>
          </p:nvPr>
        </p:nvGraphicFramePr>
        <p:xfrm>
          <a:off x="2411760" y="2998357"/>
          <a:ext cx="6096000" cy="358444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 source of finance is </a:t>
                      </a:r>
                      <a:r>
                        <a:rPr lang="en-GB" b="1" dirty="0">
                          <a:solidFill>
                            <a:srgbClr val="7030A0"/>
                          </a:solidFill>
                        </a:rPr>
                        <a:t>where</a:t>
                      </a:r>
                      <a:r>
                        <a:rPr lang="en-GB" dirty="0"/>
                        <a:t> the finance is coming from i.e. the provider</a:t>
                      </a:r>
                      <a:r>
                        <a:rPr lang="en-GB" baseline="0" dirty="0"/>
                        <a:t> e.g.</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 method of finance is </a:t>
                      </a:r>
                      <a:r>
                        <a:rPr lang="en-GB" b="1" dirty="0">
                          <a:solidFill>
                            <a:srgbClr val="7030A0"/>
                          </a:solidFill>
                        </a:rPr>
                        <a:t>how</a:t>
                      </a:r>
                      <a:r>
                        <a:rPr lang="en-GB" dirty="0"/>
                        <a:t> the finance is provided</a:t>
                      </a:r>
                      <a:r>
                        <a:rPr lang="en-GB" baseline="0" dirty="0"/>
                        <a:t> e.g.</a:t>
                      </a:r>
                      <a:endParaRPr lang="en-GB" dirty="0"/>
                    </a:p>
                    <a:p>
                      <a:endParaRPr lang="en-GB" dirty="0"/>
                    </a:p>
                  </a:txBody>
                  <a:tcPr/>
                </a:tc>
                <a:extLst>
                  <a:ext uri="{0D108BD9-81ED-4DB2-BD59-A6C34878D82A}">
                    <a16:rowId xmlns:a16="http://schemas.microsoft.com/office/drawing/2014/main" xmlns="" val="10000"/>
                  </a:ext>
                </a:extLst>
              </a:tr>
              <a:tr h="370840">
                <a:tc>
                  <a:txBody>
                    <a:bodyPr/>
                    <a:lstStyle/>
                    <a:p>
                      <a:pPr marL="285750" lvl="0" indent="-285750">
                        <a:lnSpc>
                          <a:spcPct val="120000"/>
                        </a:lnSpc>
                        <a:spcBef>
                          <a:spcPts val="0"/>
                        </a:spcBef>
                        <a:buFont typeface="Arial" panose="020B0604020202020204" pitchFamily="34" charset="0"/>
                        <a:buChar char="•"/>
                      </a:pPr>
                      <a:r>
                        <a:rPr lang="en-GB" dirty="0"/>
                        <a:t>family and friends</a:t>
                      </a:r>
                      <a:endParaRPr lang="en-GB" sz="3200" dirty="0"/>
                    </a:p>
                    <a:p>
                      <a:pPr marL="285750" lvl="0" indent="-285750">
                        <a:lnSpc>
                          <a:spcPct val="120000"/>
                        </a:lnSpc>
                        <a:spcBef>
                          <a:spcPts val="0"/>
                        </a:spcBef>
                        <a:buFont typeface="Arial" panose="020B0604020202020204" pitchFamily="34" charset="0"/>
                        <a:buChar char="•"/>
                      </a:pPr>
                      <a:r>
                        <a:rPr lang="en-GB" dirty="0"/>
                        <a:t>banks</a:t>
                      </a:r>
                      <a:endParaRPr lang="en-GB" sz="3200" dirty="0"/>
                    </a:p>
                    <a:p>
                      <a:pPr marL="285750" lvl="0" indent="-285750">
                        <a:lnSpc>
                          <a:spcPct val="120000"/>
                        </a:lnSpc>
                        <a:spcBef>
                          <a:spcPts val="0"/>
                        </a:spcBef>
                        <a:buFont typeface="Arial" panose="020B0604020202020204" pitchFamily="34" charset="0"/>
                        <a:buChar char="•"/>
                      </a:pPr>
                      <a:r>
                        <a:rPr lang="en-GB" dirty="0"/>
                        <a:t>peer-to-peer funding</a:t>
                      </a:r>
                      <a:endParaRPr lang="en-GB" sz="3200" dirty="0"/>
                    </a:p>
                    <a:p>
                      <a:pPr marL="285750" lvl="0" indent="-285750">
                        <a:lnSpc>
                          <a:spcPct val="120000"/>
                        </a:lnSpc>
                        <a:spcBef>
                          <a:spcPts val="0"/>
                        </a:spcBef>
                        <a:buFont typeface="Arial" panose="020B0604020202020204" pitchFamily="34" charset="0"/>
                        <a:buChar char="•"/>
                      </a:pPr>
                      <a:r>
                        <a:rPr lang="en-GB" dirty="0"/>
                        <a:t>business angels</a:t>
                      </a:r>
                      <a:endParaRPr lang="en-GB" sz="3200" dirty="0"/>
                    </a:p>
                    <a:p>
                      <a:pPr marL="285750" lvl="0" indent="-285750">
                        <a:lnSpc>
                          <a:spcPct val="120000"/>
                        </a:lnSpc>
                        <a:spcBef>
                          <a:spcPts val="0"/>
                        </a:spcBef>
                        <a:buFont typeface="Arial" panose="020B0604020202020204" pitchFamily="34" charset="0"/>
                        <a:buChar char="•"/>
                      </a:pPr>
                      <a:r>
                        <a:rPr lang="en-GB" dirty="0"/>
                        <a:t>Crowd-funding</a:t>
                      </a:r>
                      <a:endParaRPr lang="en-GB" sz="3200" dirty="0"/>
                    </a:p>
                    <a:p>
                      <a:pPr marL="285750" lvl="0" indent="-285750">
                        <a:lnSpc>
                          <a:spcPct val="120000"/>
                        </a:lnSpc>
                        <a:spcBef>
                          <a:spcPts val="0"/>
                        </a:spcBef>
                        <a:buFont typeface="Arial" panose="020B0604020202020204" pitchFamily="34" charset="0"/>
                        <a:buChar char="•"/>
                      </a:pPr>
                      <a:r>
                        <a:rPr lang="en-GB" dirty="0"/>
                        <a:t>other businesses</a:t>
                      </a:r>
                    </a:p>
                    <a:p>
                      <a:endParaRPr lang="en-GB" dirty="0"/>
                    </a:p>
                  </a:txBody>
                  <a:tcPr/>
                </a:tc>
                <a:tc>
                  <a:txBody>
                    <a:bodyPr/>
                    <a:lstStyle/>
                    <a:p>
                      <a:pPr marL="285750" lvl="0" indent="-285750">
                        <a:lnSpc>
                          <a:spcPct val="120000"/>
                        </a:lnSpc>
                        <a:spcBef>
                          <a:spcPts val="0"/>
                        </a:spcBef>
                        <a:buFont typeface="Arial" panose="020B0604020202020204" pitchFamily="34" charset="0"/>
                        <a:buChar char="•"/>
                      </a:pPr>
                      <a:r>
                        <a:rPr lang="en-GB" dirty="0"/>
                        <a:t>loans</a:t>
                      </a:r>
                      <a:endParaRPr lang="en-GB" sz="3200" dirty="0"/>
                    </a:p>
                    <a:p>
                      <a:pPr marL="285750" lvl="0" indent="-285750">
                        <a:lnSpc>
                          <a:spcPct val="120000"/>
                        </a:lnSpc>
                        <a:spcBef>
                          <a:spcPts val="0"/>
                        </a:spcBef>
                        <a:buFont typeface="Arial" panose="020B0604020202020204" pitchFamily="34" charset="0"/>
                        <a:buChar char="•"/>
                      </a:pPr>
                      <a:r>
                        <a:rPr lang="en-GB" dirty="0"/>
                        <a:t>share capital</a:t>
                      </a:r>
                      <a:endParaRPr lang="en-GB" sz="3200" dirty="0"/>
                    </a:p>
                    <a:p>
                      <a:pPr marL="285750" lvl="0" indent="-285750">
                        <a:lnSpc>
                          <a:spcPct val="120000"/>
                        </a:lnSpc>
                        <a:spcBef>
                          <a:spcPts val="0"/>
                        </a:spcBef>
                        <a:buFont typeface="Arial" panose="020B0604020202020204" pitchFamily="34" charset="0"/>
                        <a:buChar char="•"/>
                      </a:pPr>
                      <a:r>
                        <a:rPr lang="en-GB" dirty="0"/>
                        <a:t>venture capital</a:t>
                      </a:r>
                      <a:endParaRPr lang="en-GB" sz="3200" dirty="0"/>
                    </a:p>
                    <a:p>
                      <a:pPr marL="285750" lvl="0" indent="-285750">
                        <a:lnSpc>
                          <a:spcPct val="120000"/>
                        </a:lnSpc>
                        <a:spcBef>
                          <a:spcPts val="0"/>
                        </a:spcBef>
                        <a:buFont typeface="Arial" panose="020B0604020202020204" pitchFamily="34" charset="0"/>
                        <a:buChar char="•"/>
                      </a:pPr>
                      <a:r>
                        <a:rPr lang="en-GB" dirty="0"/>
                        <a:t>overdrafts</a:t>
                      </a:r>
                      <a:endParaRPr lang="en-GB" sz="3200" dirty="0"/>
                    </a:p>
                    <a:p>
                      <a:pPr marL="285750" lvl="0" indent="-285750">
                        <a:lnSpc>
                          <a:spcPct val="120000"/>
                        </a:lnSpc>
                        <a:spcBef>
                          <a:spcPts val="0"/>
                        </a:spcBef>
                        <a:buFont typeface="Arial" panose="020B0604020202020204" pitchFamily="34" charset="0"/>
                        <a:buChar char="•"/>
                      </a:pPr>
                      <a:r>
                        <a:rPr lang="en-GB" dirty="0"/>
                        <a:t>leasing</a:t>
                      </a:r>
                      <a:endParaRPr lang="en-GB" sz="3200" dirty="0"/>
                    </a:p>
                    <a:p>
                      <a:pPr marL="285750" lvl="0" indent="-285750">
                        <a:lnSpc>
                          <a:spcPct val="120000"/>
                        </a:lnSpc>
                        <a:spcBef>
                          <a:spcPts val="0"/>
                        </a:spcBef>
                        <a:buFont typeface="Arial" panose="020B0604020202020204" pitchFamily="34" charset="0"/>
                        <a:buChar char="•"/>
                      </a:pPr>
                      <a:r>
                        <a:rPr lang="en-GB" dirty="0"/>
                        <a:t>trade credit</a:t>
                      </a:r>
                      <a:endParaRPr lang="en-GB" sz="3200" dirty="0"/>
                    </a:p>
                    <a:p>
                      <a:pPr marL="285750" lvl="0" indent="-285750">
                        <a:lnSpc>
                          <a:spcPct val="120000"/>
                        </a:lnSpc>
                        <a:spcBef>
                          <a:spcPts val="0"/>
                        </a:spcBef>
                        <a:buFont typeface="Arial" panose="020B0604020202020204" pitchFamily="34" charset="0"/>
                        <a:buChar char="•"/>
                      </a:pPr>
                      <a:r>
                        <a:rPr lang="en-GB" dirty="0"/>
                        <a:t>grants</a:t>
                      </a:r>
                    </a:p>
                    <a:p>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81917766"/>
      </p:ext>
    </p:extLst>
  </p:cSld>
  <p:clrMapOvr>
    <a:masterClrMapping/>
  </p:clrMapOvr>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6424</TotalTime>
  <Words>2192</Words>
  <Application>Microsoft Office PowerPoint</Application>
  <PresentationFormat>On-screen Show (4:3)</PresentationFormat>
  <Paragraphs>341</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Mod</vt:lpstr>
      <vt:lpstr>Sources of Finance</vt:lpstr>
      <vt:lpstr>Sources of Finance </vt:lpstr>
      <vt:lpstr>Sources of finance</vt:lpstr>
      <vt:lpstr>Internal finance</vt:lpstr>
      <vt:lpstr>Retained profit</vt:lpstr>
      <vt:lpstr>Net current assets</vt:lpstr>
      <vt:lpstr>Sale of assets</vt:lpstr>
      <vt:lpstr>Internal finance</vt:lpstr>
      <vt:lpstr>External finance</vt:lpstr>
      <vt:lpstr>Owner’s capital</vt:lpstr>
      <vt:lpstr>Owner’s capital: personal savings</vt:lpstr>
      <vt:lpstr>Share capital</vt:lpstr>
      <vt:lpstr>Share capital</vt:lpstr>
      <vt:lpstr>Loans</vt:lpstr>
      <vt:lpstr>Loans</vt:lpstr>
      <vt:lpstr>Crowd-funding</vt:lpstr>
      <vt:lpstr>Mortgages</vt:lpstr>
      <vt:lpstr>Venture capital</vt:lpstr>
      <vt:lpstr> Venture capital</vt:lpstr>
      <vt:lpstr>Debt factoring</vt:lpstr>
      <vt:lpstr>Debt factoring</vt:lpstr>
      <vt:lpstr>Hire purchase</vt:lpstr>
      <vt:lpstr>Leasing</vt:lpstr>
      <vt:lpstr>trade credit</vt:lpstr>
      <vt:lpstr>grants</vt:lpstr>
      <vt:lpstr>Donations</vt:lpstr>
      <vt:lpstr>Peer to peer lending</vt:lpstr>
      <vt:lpstr>Invoice discounting</vt:lpstr>
      <vt:lpstr>Finance</vt:lpstr>
      <vt:lpstr>Activity</vt:lpstr>
      <vt:lpstr>Sources of Finance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389</cp:revision>
  <dcterms:created xsi:type="dcterms:W3CDTF">2009-08-01T13:37:35Z</dcterms:created>
  <dcterms:modified xsi:type="dcterms:W3CDTF">2017-02-12T15:04:05Z</dcterms:modified>
</cp:coreProperties>
</file>