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78" r:id="rId25"/>
    <p:sldId id="279" r:id="rId26"/>
    <p:sldId id="282" r:id="rId27"/>
    <p:sldId id="283" r:id="rId28"/>
    <p:sldId id="284" r:id="rId29"/>
    <p:sldId id="25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932" autoAdjust="0"/>
  </p:normalViewPr>
  <p:slideViewPr>
    <p:cSldViewPr>
      <p:cViewPr>
        <p:scale>
          <a:sx n="106" d="100"/>
          <a:sy n="106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http://www.cnbc.com/id/101864956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11 common reasons small businesses fail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0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http://www.bbc.co.uk/news/business-33363672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BP to pay £12bn for Gulf oil spill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459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http://www.bbc.co.uk/news/business-31143709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Tesco accused of delaying payments to suppliers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85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6AE930E-F2E3-40D4-B0DC-439C56D63D50}" type="slidenum">
              <a:rPr lang="en-GB" altLang="en-US" smtClean="0">
                <a:latin typeface="Arial" charset="0"/>
              </a:rPr>
              <a:pPr eaLnBrk="1" hangingPunct="1"/>
              <a:t>16</a:t>
            </a:fld>
            <a:endParaRPr lang="en-GB" altLang="en-US" dirty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http://www.bbc.co.uk/sport/0/football/26084641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Newport postponements causing cash flow problems - </a:t>
            </a:r>
            <a:r>
              <a:rPr lang="en-GB" b="1" dirty="0" err="1"/>
              <a:t>Boddy</a:t>
            </a:r>
            <a:endParaRPr lang="en-GB" b="1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A1CA2EC-8556-402A-8A82-0759194440F0}" type="slidenum">
              <a:rPr lang="en-GB" altLang="en-US" smtClean="0">
                <a:latin typeface="Arial" charset="0"/>
              </a:rPr>
              <a:pPr eaLnBrk="1" hangingPunct="1"/>
              <a:t>18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http://www.rbsif.co.uk/invoice-financing/factoring</a:t>
            </a:r>
          </a:p>
          <a:p>
            <a:endParaRPr lang="en-GB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C424105-F7F7-4CED-81FE-498319206215}" type="slidenum">
              <a:rPr lang="en-GB" altLang="en-US" smtClean="0">
                <a:latin typeface="Arial" charset="0"/>
              </a:rPr>
              <a:pPr eaLnBrk="1" hangingPunct="1"/>
              <a:t>19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https://www.youtube.com/watch?v=CgU7ukGiVi4</a:t>
            </a:r>
          </a:p>
          <a:p>
            <a:endParaRPr lang="en-GB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0A0F835-9439-41EF-AF21-424A9C5D12AB}" type="slidenum">
              <a:rPr lang="en-GB" altLang="en-US" smtClean="0">
                <a:latin typeface="Arial" charset="0"/>
              </a:rPr>
              <a:pPr eaLnBrk="1" hangingPunct="1"/>
              <a:t>20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371E554-79B0-4E95-B21C-2994DE4BBC85}" type="slidenum">
              <a:rPr lang="en-GB" altLang="en-US" smtClean="0">
                <a:latin typeface="Arial" charset="0"/>
              </a:rPr>
              <a:pPr eaLnBrk="1" hangingPunct="1"/>
              <a:t>21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114370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port/0/football/2608464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bsif.co.uk/invoice-financing/factor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gU7ukGiVi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c.com/id/10186495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336367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368152"/>
          </a:xfrm>
        </p:spPr>
        <p:txBody>
          <a:bodyPr/>
          <a:lstStyle/>
          <a:p>
            <a:pPr algn="ctr"/>
            <a:r>
              <a:rPr lang="en-GB" sz="3200" dirty="0"/>
              <a:t>Cash flow forecasts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E1</a:t>
            </a:r>
          </a:p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Cash flow forecasts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1" y="764704"/>
            <a:ext cx="7092280" cy="374441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Do you agree with these quotes?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“Sales for vanity, profit for sanity but cash is king”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“Profitable businesses can still go under if they run out of cash at a critical moment. Forecasting is the most focused method of avoiding that obstacle.”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					         Peter Jones  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/>
              <a:t>Complete a cash flow forecast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916832"/>
            <a:ext cx="6840760" cy="475252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Cash inflows shows: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 Cash in from sales 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dirty="0"/>
              <a:t> Cash sales appear in the month of sale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dirty="0"/>
              <a:t> Credit sales (receivables)appear in month of cash receipt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 Cash from other sources e.g. loan, investment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Cash outflows shows: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 Cash out for purchases and payments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dirty="0"/>
              <a:t>Cash payments appear in month of purchase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dirty="0"/>
              <a:t>Credit payments (payables) appear in month of cash outflow</a:t>
            </a:r>
          </a:p>
          <a:p>
            <a:pPr lvl="3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E.g. phone usage – line rental paid each month, call charges every 3 months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96" y="2276872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Write a definition of receivables and payables.</a:t>
            </a:r>
          </a:p>
        </p:txBody>
      </p:sp>
    </p:spTree>
    <p:extLst>
      <p:ext uri="{BB962C8B-B14F-4D97-AF65-F5344CB8AC3E}">
        <p14:creationId xmlns:p14="http://schemas.microsoft.com/office/powerpoint/2010/main" val="327341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Complete a cash flow forecast</a:t>
            </a:r>
            <a:endParaRPr lang="en-GB" altLang="en-US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916832"/>
            <a:ext cx="6840760" cy="475252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Net cash flow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The net result of cash inflows and cash outflows each month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>
                <a:solidFill>
                  <a:schemeClr val="hlink"/>
                </a:solidFill>
              </a:rPr>
              <a:t>Net cash flow = cash inflows – cash outflows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18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Opening balance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How much the business has at the start of each month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For a new business in month 1 this will be 0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The closing balance for one month becomes the opening balance for the next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18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Closing balance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How much the business has at the end of each month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Calculated as: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dirty="0">
                <a:solidFill>
                  <a:schemeClr val="hlink"/>
                </a:solidFill>
              </a:rPr>
              <a:t>Opening balance + net cash flow</a:t>
            </a:r>
          </a:p>
        </p:txBody>
      </p:sp>
    </p:spTree>
    <p:extLst>
      <p:ext uri="{BB962C8B-B14F-4D97-AF65-F5344CB8AC3E}">
        <p14:creationId xmlns:p14="http://schemas.microsoft.com/office/powerpoint/2010/main" val="11290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Complete a cash flow forecast</a:t>
            </a:r>
            <a:endParaRPr lang="en-GB" altLang="en-US" sz="1600" dirty="0"/>
          </a:p>
        </p:txBody>
      </p:sp>
      <p:graphicFrame>
        <p:nvGraphicFramePr>
          <p:cNvPr id="20867" name="Group 38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2368299"/>
              </p:ext>
            </p:extLst>
          </p:nvPr>
        </p:nvGraphicFramePr>
        <p:xfrm>
          <a:off x="323528" y="1916832"/>
          <a:ext cx="8712969" cy="4759854"/>
        </p:xfrm>
        <a:graphic>
          <a:graphicData uri="http://schemas.openxmlformats.org/drawingml/2006/table">
            <a:tbl>
              <a:tblPr/>
              <a:tblGrid>
                <a:gridCol w="1774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3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49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6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31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5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Cash inflows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Owner’s capital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Cash sales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Credit sales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inflows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Cash outflows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Rent &amp; rates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Materials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Wages &amp; salaries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expenses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outflows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 cash flow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(550)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(150)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Opening balance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Closing balance</a:t>
                      </a:r>
                    </a:p>
                  </a:txBody>
                  <a:tcPr marL="36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3600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81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Analyse cash flow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844824"/>
            <a:ext cx="7164288" cy="4680520"/>
          </a:xfrm>
        </p:spPr>
        <p:txBody>
          <a:bodyPr/>
          <a:lstStyle/>
          <a:p>
            <a:r>
              <a:rPr lang="en-GB" dirty="0"/>
              <a:t>Timings of cash inflows</a:t>
            </a:r>
          </a:p>
          <a:p>
            <a:pPr lvl="1"/>
            <a:r>
              <a:rPr lang="en-GB" dirty="0"/>
              <a:t>If cash inflows are slow this may cause cash flow problems</a:t>
            </a:r>
          </a:p>
          <a:p>
            <a:pPr lvl="1"/>
            <a:r>
              <a:rPr lang="en-GB" dirty="0"/>
              <a:t>A firm may try to speed up cash inflows</a:t>
            </a:r>
          </a:p>
          <a:p>
            <a:pPr lvl="1"/>
            <a:r>
              <a:rPr lang="en-GB" dirty="0"/>
              <a:t>This may include offering a discount for early payment or penalties for late payments</a:t>
            </a:r>
          </a:p>
          <a:p>
            <a:pPr lvl="1"/>
            <a:r>
              <a:rPr lang="en-GB" dirty="0"/>
              <a:t>Businesses may need to chase customers for payment i.e. credit control</a:t>
            </a:r>
          </a:p>
          <a:p>
            <a:pPr lvl="1"/>
            <a:r>
              <a:rPr lang="en-GB" dirty="0"/>
              <a:t>When a business is owed money from customers these are referred to as receivables</a:t>
            </a:r>
          </a:p>
          <a:p>
            <a:pPr lvl="2"/>
            <a:r>
              <a:rPr lang="en-GB" dirty="0"/>
              <a:t>The business is still to receive the payment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32856"/>
            <a:ext cx="1763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Why might a business be willing to offer a customer long payment terms?</a:t>
            </a:r>
          </a:p>
        </p:txBody>
      </p:sp>
    </p:spTree>
    <p:extLst>
      <p:ext uri="{BB962C8B-B14F-4D97-AF65-F5344CB8AC3E}">
        <p14:creationId xmlns:p14="http://schemas.microsoft.com/office/powerpoint/2010/main" val="3683042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Analyse cash flow forecasts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704" y="1823921"/>
            <a:ext cx="7415808" cy="4680520"/>
          </a:xfrm>
        </p:spPr>
        <p:txBody>
          <a:bodyPr>
            <a:normAutofit/>
          </a:bodyPr>
          <a:lstStyle/>
          <a:p>
            <a:r>
              <a:rPr lang="en-GB" dirty="0"/>
              <a:t>Timings of cash outflows</a:t>
            </a:r>
          </a:p>
          <a:p>
            <a:pPr lvl="1"/>
            <a:r>
              <a:rPr lang="en-GB" dirty="0"/>
              <a:t>If cash outflows are too quick this may cause cash flow problems</a:t>
            </a:r>
          </a:p>
          <a:p>
            <a:pPr lvl="1"/>
            <a:r>
              <a:rPr lang="en-GB" dirty="0"/>
              <a:t>A firm may try to slow down cash outflows</a:t>
            </a:r>
          </a:p>
          <a:p>
            <a:pPr lvl="1"/>
            <a:r>
              <a:rPr lang="en-GB" dirty="0"/>
              <a:t>This may include negotiating longer payment terms from suppliers</a:t>
            </a:r>
          </a:p>
          <a:p>
            <a:pPr lvl="1"/>
            <a:r>
              <a:rPr lang="en-GB" dirty="0"/>
              <a:t>When a business owes money to suppliers these are referred to as payables</a:t>
            </a:r>
          </a:p>
          <a:p>
            <a:pPr lvl="2"/>
            <a:r>
              <a:rPr lang="en-GB" dirty="0"/>
              <a:t>The business is still to make the payment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132856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are the potential disadvantages to a business of asking for a longer period to pay?</a:t>
            </a:r>
          </a:p>
        </p:txBody>
      </p:sp>
      <p:sp>
        <p:nvSpPr>
          <p:cNvPr id="5" name="Action Button: Movie 4">
            <a:hlinkClick r:id="rId3" highlightClick="1"/>
          </p:cNvPr>
          <p:cNvSpPr/>
          <p:nvPr/>
        </p:nvSpPr>
        <p:spPr>
          <a:xfrm>
            <a:off x="611560" y="5877272"/>
            <a:ext cx="936104" cy="5040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123728" y="5733256"/>
            <a:ext cx="6768752" cy="93610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What are the costs and benefits to Tesco of delaying payments to suppliers?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What is the likely consequence of this to their suppliers?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140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Analyse cash flow forecasts</a:t>
            </a:r>
            <a:endParaRPr lang="en-GB" altLang="en-US" sz="2400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814512"/>
            <a:ext cx="6984776" cy="4926856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Cash flow problems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Businesses need to have sufficient cash to meet day to day finances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Buying inventory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Paying wages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Utility bills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Insufficient liquid cash funds may mean an inability to meet short term debts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Bank overdraft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dirty="0"/>
              <a:t>Trade p</a:t>
            </a:r>
            <a:r>
              <a:rPr lang="en-GB" altLang="en-US" sz="2000" dirty="0"/>
              <a:t>ayables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600" dirty="0"/>
              <a:t>Limited cash may result in missed opportunities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dirty="0"/>
              <a:t>A key consideration should be whether the cash flow problem is short term or long term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dirty="0"/>
              <a:t>A firm may be able to survive short term cash flow problems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dirty="0"/>
              <a:t>Long term cash flow problems may be insurmountable</a:t>
            </a:r>
          </a:p>
          <a:p>
            <a:pPr marL="0" indent="0" eaLnBrk="1" hangingPunct="1">
              <a:buNone/>
            </a:pPr>
            <a:endParaRPr lang="en-GB" altLang="en-US" sz="2400" dirty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250825" y="5949950"/>
            <a:ext cx="14938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3066564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Analyse cash flow forecasts</a:t>
            </a:r>
            <a:endParaRPr lang="en-GB" altLang="en-US" sz="2400" dirty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67744" y="2000250"/>
            <a:ext cx="6120680" cy="474111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Causes of cash flow problems: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Credit sales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Long payment terms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Poor credit control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Overtrading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Additional overhead and day to day expenses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Increased capital expenditure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Internal management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Stock control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Relationship with suppliers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Poor or inaccurate planning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Seasonality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Unexpected events</a:t>
            </a:r>
          </a:p>
        </p:txBody>
      </p:sp>
      <p:sp>
        <p:nvSpPr>
          <p:cNvPr id="2" name="Action Button: Document 1">
            <a:hlinkClick r:id="rId3" highlightClick="1"/>
          </p:cNvPr>
          <p:cNvSpPr/>
          <p:nvPr/>
        </p:nvSpPr>
        <p:spPr>
          <a:xfrm>
            <a:off x="611560" y="1844824"/>
            <a:ext cx="648072" cy="100811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068960"/>
            <a:ext cx="1835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were  the causes of the cash flow problems at Newport?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Could Newport have done anything to avoid these problems?</a:t>
            </a:r>
          </a:p>
        </p:txBody>
      </p:sp>
    </p:spTree>
    <p:extLst>
      <p:ext uri="{BB962C8B-B14F-4D97-AF65-F5344CB8AC3E}">
        <p14:creationId xmlns:p14="http://schemas.microsoft.com/office/powerpoint/2010/main" val="904696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Improving Cash Flow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altLang="en-US" sz="2400"/>
              <a:t>Increasing the volume of the inflow of cash</a:t>
            </a:r>
          </a:p>
          <a:p>
            <a:pPr eaLnBrk="1" hangingPunct="1"/>
            <a:r>
              <a:rPr lang="en-GB" altLang="en-US" sz="2400"/>
              <a:t>Speeding up the timing of the inflow of cash</a:t>
            </a:r>
          </a:p>
          <a:p>
            <a:pPr lvl="1" eaLnBrk="1" hangingPunct="1"/>
            <a:r>
              <a:rPr lang="en-GB" altLang="en-US" sz="2000"/>
              <a:t>Inflows</a:t>
            </a:r>
          </a:p>
          <a:p>
            <a:pPr lvl="2" eaLnBrk="1" hangingPunct="1"/>
            <a:r>
              <a:rPr lang="en-GB" altLang="en-US" sz="1800"/>
              <a:t>Capital invested</a:t>
            </a:r>
          </a:p>
          <a:p>
            <a:pPr lvl="2" eaLnBrk="1" hangingPunct="1"/>
            <a:r>
              <a:rPr lang="en-GB" altLang="en-US" sz="1800"/>
              <a:t>Loans</a:t>
            </a:r>
          </a:p>
          <a:p>
            <a:pPr lvl="2" eaLnBrk="1" hangingPunct="1"/>
            <a:r>
              <a:rPr lang="en-GB" altLang="en-US" sz="1800"/>
              <a:t>Cash sales</a:t>
            </a:r>
          </a:p>
          <a:p>
            <a:pPr lvl="2" eaLnBrk="1" hangingPunct="1"/>
            <a:r>
              <a:rPr lang="en-GB" altLang="en-US" sz="1800"/>
              <a:t>Debtor payments</a:t>
            </a:r>
          </a:p>
        </p:txBody>
      </p:sp>
      <p:sp>
        <p:nvSpPr>
          <p:cNvPr id="8197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sz="2400"/>
              <a:t>Reducing the volume of the outflow of cash</a:t>
            </a:r>
          </a:p>
          <a:p>
            <a:pPr eaLnBrk="1" hangingPunct="1"/>
            <a:r>
              <a:rPr lang="en-GB" altLang="en-US" sz="2400"/>
              <a:t>Slowing down the timing of the outflow of cash</a:t>
            </a:r>
          </a:p>
          <a:p>
            <a:pPr lvl="1" eaLnBrk="1" hangingPunct="1"/>
            <a:r>
              <a:rPr lang="en-GB" altLang="en-US" sz="2000"/>
              <a:t>Outflows</a:t>
            </a:r>
          </a:p>
          <a:p>
            <a:pPr lvl="2" eaLnBrk="1" hangingPunct="1"/>
            <a:r>
              <a:rPr lang="en-GB" altLang="en-US" sz="1800"/>
              <a:t>Loan repayments</a:t>
            </a:r>
          </a:p>
          <a:p>
            <a:pPr lvl="2" eaLnBrk="1" hangingPunct="1"/>
            <a:r>
              <a:rPr lang="en-GB" altLang="en-US" sz="1800"/>
              <a:t>Day to day running expenses</a:t>
            </a:r>
          </a:p>
          <a:p>
            <a:pPr lvl="2" eaLnBrk="1" hangingPunct="1"/>
            <a:r>
              <a:rPr lang="en-GB" altLang="en-US" sz="1800"/>
              <a:t>Interest payments</a:t>
            </a:r>
          </a:p>
        </p:txBody>
      </p:sp>
    </p:spTree>
    <p:extLst>
      <p:ext uri="{BB962C8B-B14F-4D97-AF65-F5344CB8AC3E}">
        <p14:creationId xmlns:p14="http://schemas.microsoft.com/office/powerpoint/2010/main" val="928430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Improving Cash Flow - Inflows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916832"/>
            <a:ext cx="6984776" cy="475252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Using financial institutions i.e. banks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Overdraft – an arrangement with the bank allowing the business to withdraw money above the amount available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Provides some financial peace of mind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Backed by a cash flow forecast to show ability to repay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Allows flexibility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Incurs interest and possible arrangement fee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Can be ordered to repay immediately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Short term loan – an arrangement with a bank to lend money for a set period of time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Pre agreed repayment terms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Incorporated into budget and cash flow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Interest rate may be lower than an overdraft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Interest is paid on the total value of the loan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May need to be backed by collateral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800" dirty="0"/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1192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Improving Cash Flow - Inflows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7" y="2060848"/>
            <a:ext cx="6408712" cy="4530725"/>
          </a:xfrm>
        </p:spPr>
        <p:txBody>
          <a:bodyPr/>
          <a:lstStyle/>
          <a:p>
            <a:pPr eaLnBrk="1" hangingPunct="1"/>
            <a:r>
              <a:rPr lang="en-GB" altLang="en-US" dirty="0"/>
              <a:t>Debt factoring</a:t>
            </a:r>
          </a:p>
          <a:p>
            <a:pPr lvl="1" eaLnBrk="1" hangingPunct="1"/>
            <a:r>
              <a:rPr lang="en-GB" altLang="en-US" dirty="0"/>
              <a:t>Debt factoring – the process of selling a business’ debts i.e. the money owed to it, to a factor house at a reduced amount in order to receive immediate payment</a:t>
            </a:r>
          </a:p>
          <a:p>
            <a:pPr lvl="2" eaLnBrk="1" hangingPunct="1"/>
            <a:r>
              <a:rPr lang="en-GB" altLang="en-US" dirty="0"/>
              <a:t>Immediate payment of debt</a:t>
            </a:r>
          </a:p>
          <a:p>
            <a:pPr lvl="2" eaLnBrk="1" hangingPunct="1"/>
            <a:r>
              <a:rPr lang="en-GB" altLang="en-US" dirty="0"/>
              <a:t>Reduced risk of non payment (bad debt)</a:t>
            </a:r>
          </a:p>
          <a:p>
            <a:pPr lvl="2" eaLnBrk="1" hangingPunct="1"/>
            <a:r>
              <a:rPr lang="en-GB" altLang="en-US" dirty="0"/>
              <a:t>Factor house takes a % as their profit</a:t>
            </a:r>
          </a:p>
          <a:p>
            <a:pPr lvl="2" eaLnBrk="1" hangingPunct="1"/>
            <a:r>
              <a:rPr lang="en-GB" altLang="en-US" dirty="0"/>
              <a:t>May alter customer’s image of business</a:t>
            </a:r>
          </a:p>
          <a:p>
            <a:pPr lvl="2" eaLnBrk="1" hangingPunct="1"/>
            <a:endParaRPr lang="en-GB" altLang="en-US" dirty="0"/>
          </a:p>
        </p:txBody>
      </p:sp>
      <p:sp>
        <p:nvSpPr>
          <p:cNvPr id="2" name="Action Button: Document 1">
            <a:hlinkClick r:id="rId3" highlightClick="1"/>
          </p:cNvPr>
          <p:cNvSpPr/>
          <p:nvPr/>
        </p:nvSpPr>
        <p:spPr>
          <a:xfrm>
            <a:off x="539552" y="2924944"/>
            <a:ext cx="648072" cy="93610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0" y="4221088"/>
            <a:ext cx="1835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Read what RBS says about factoring.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You studied debt factoring in topic D1 as an external source of finance. How many other external sources of finance can you list?</a:t>
            </a:r>
          </a:p>
        </p:txBody>
      </p:sp>
    </p:spTree>
    <p:extLst>
      <p:ext uri="{BB962C8B-B14F-4D97-AF65-F5344CB8AC3E}">
        <p14:creationId xmlns:p14="http://schemas.microsoft.com/office/powerpoint/2010/main" val="221661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rmAutofit/>
          </a:bodyPr>
          <a:lstStyle/>
          <a:p>
            <a:r>
              <a:rPr lang="en-GB" sz="2400" dirty="0"/>
              <a:t>Cash flow forecasts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6984776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In this topic you will learn about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Inflows/receipts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Cash sales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Credit sales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Loans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Capital introduced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Sale of assets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Bank interest received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Outflow/payments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Cash purchases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Credit purchases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Rent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Rates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Salaries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Wages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Utilities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Purchase of assets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Value Added Tax (VAT)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Bank interest paid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Prepare, complete, analyse, revise and evaluate cash flow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Use of cash flow forecasts for planning, monitoring, control, target setting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Benefits and limitations of cash flow forecasts</a:t>
            </a:r>
          </a:p>
          <a:p>
            <a:pPr lvl="1"/>
            <a:endParaRPr lang="en-GB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Improving Cash Flow - Inflows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916832"/>
            <a:ext cx="7164288" cy="475252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Cash payments from customers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Reducing credit terms – credit terms refers to the amount of time a customer is given to pay for their goods and services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Some businesses offer customers a discount for immediate or quick payment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Quick cash inflow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Reduced risk of bad debt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May need to offer a discount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May lose customers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GB" altLang="en-US" sz="1800" dirty="0"/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Credit control – the process of chasing payments from debtors (people who have bought from you on credit)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Brings cash into the business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Full amount received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May alienate customers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1800" dirty="0"/>
              <a:t>Administratively demanding</a:t>
            </a:r>
          </a:p>
        </p:txBody>
      </p:sp>
      <p:sp>
        <p:nvSpPr>
          <p:cNvPr id="2" name="Action Button: Movie 1">
            <a:hlinkClick r:id="rId3" highlightClick="1"/>
          </p:cNvPr>
          <p:cNvSpPr/>
          <p:nvPr/>
        </p:nvSpPr>
        <p:spPr>
          <a:xfrm>
            <a:off x="377788" y="4581128"/>
            <a:ext cx="1080120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0" y="5373216"/>
            <a:ext cx="1835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Should businesses enrol the help of experts in credit control?</a:t>
            </a:r>
          </a:p>
        </p:txBody>
      </p:sp>
    </p:spTree>
    <p:extLst>
      <p:ext uri="{BB962C8B-B14F-4D97-AF65-F5344CB8AC3E}">
        <p14:creationId xmlns:p14="http://schemas.microsoft.com/office/powerpoint/2010/main" val="2906651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Improving Cash Flow - Outflows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916832"/>
            <a:ext cx="6768752" cy="475252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Delaying payment to suppliers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Negotiating longer payment terms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May incur penalties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Need to maintain positive relationship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Stock management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Reducing money tied up in stock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Need reliable stock deliveries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Reduce overhead spending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Cut unnecessary expenditure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Should not have negative impact on productivity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000" dirty="0"/>
              <a:t>Consider any knock on effect on sales</a:t>
            </a:r>
          </a:p>
          <a:p>
            <a:pPr lvl="1" eaLnBrk="1" hangingPunct="1"/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46259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Difficulties improving cash 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988840"/>
            <a:ext cx="6707088" cy="4536504"/>
          </a:xfrm>
        </p:spPr>
        <p:txBody>
          <a:bodyPr/>
          <a:lstStyle/>
          <a:p>
            <a:r>
              <a:rPr lang="en-GB" dirty="0"/>
              <a:t>Damage to the firm’s reputation</a:t>
            </a:r>
          </a:p>
          <a:p>
            <a:r>
              <a:rPr lang="en-GB" dirty="0"/>
              <a:t>Potential loss of customers if payment terms affect competiveness</a:t>
            </a:r>
          </a:p>
          <a:p>
            <a:r>
              <a:rPr lang="en-GB" dirty="0"/>
              <a:t>Administrative costs and time</a:t>
            </a:r>
          </a:p>
          <a:p>
            <a:r>
              <a:rPr lang="en-GB" dirty="0"/>
              <a:t>Loss of discounts or need to offer discounts</a:t>
            </a:r>
          </a:p>
          <a:p>
            <a:r>
              <a:rPr lang="en-GB" dirty="0"/>
              <a:t>May affect profitability e.g. only receive part of debt or more expensive to lease assets in the longer run</a:t>
            </a:r>
          </a:p>
        </p:txBody>
      </p:sp>
    </p:spTree>
    <p:extLst>
      <p:ext uri="{BB962C8B-B14F-4D97-AF65-F5344CB8AC3E}">
        <p14:creationId xmlns:p14="http://schemas.microsoft.com/office/powerpoint/2010/main" val="1595351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 pairs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4796743"/>
              </p:ext>
            </p:extLst>
          </p:nvPr>
        </p:nvGraphicFramePr>
        <p:xfrm>
          <a:off x="467544" y="2133600"/>
          <a:ext cx="867645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92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Method of improving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Potential</a:t>
                      </a:r>
                      <a:r>
                        <a:rPr lang="en-GB" baseline="0" dirty="0"/>
                        <a:t> difficulties of improving cash flow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Overdraft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Short term bank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Debt</a:t>
                      </a:r>
                      <a:r>
                        <a:rPr lang="en-GB" baseline="0" dirty="0"/>
                        <a:t> f</a:t>
                      </a:r>
                      <a:r>
                        <a:rPr lang="en-GB" dirty="0"/>
                        <a:t>actoring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Sale of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Sale and leaseback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Cash payments</a:t>
                      </a:r>
                      <a:r>
                        <a:rPr lang="en-GB" baseline="0" dirty="0"/>
                        <a:t> from customers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Credit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Delay payment to suppliers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Stock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Reduce overhead</a:t>
                      </a:r>
                      <a:r>
                        <a:rPr lang="en-GB" baseline="0" dirty="0"/>
                        <a:t> spending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319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Activity – Dave’s Direct Deliveries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844675"/>
            <a:ext cx="9036496" cy="5013325"/>
          </a:xfrm>
        </p:spPr>
        <p:txBody>
          <a:bodyPr>
            <a:normAutofit/>
          </a:bodyPr>
          <a:lstStyle/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600" dirty="0"/>
              <a:t>Dave started his courier business 3D Ltd 5 years ago. It currently operates with a fleet of 8  trucks and 2 bikes. Over the past year however things have got tough; rising fuel prices, increased road tax and falling customer numbers have meant he has had to reduce his drivers from 8 to 5, all of whom are paid on a weekly basis.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endParaRPr lang="en-GB" altLang="en-US" sz="1600" dirty="0"/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1600" dirty="0"/>
              <a:t>	Dave already has a bank loan for £50 000, the repayment on which has also gone up recently due to a rise in interest rates. Last month two of his regular customers cancelled their contracts, one of whom still owes him £6 000. Both explained that they were moving to cheaper competitors who offered 45 day payment terms compared to Dave’s 30 days. Dave’s wife Doris helps out on a part time basis in the office where she answers the phone, sends invoices and keeps the financial records of payments and expenditure.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endParaRPr lang="en-GB" altLang="en-US" sz="1600" dirty="0"/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GB" altLang="en-US" sz="1600" dirty="0"/>
              <a:t>	Dave is worried, his bank balance is nearly zero and if things don’t improve in the next 3 months he is anxious he will have serious cash flow problems and not be able to meet his day to day running costs.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endParaRPr lang="en-GB" altLang="en-US" sz="1600" dirty="0"/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AutoNum type="arabicParenR"/>
            </a:pPr>
            <a:r>
              <a:rPr lang="en-GB" altLang="en-US" sz="1600" dirty="0"/>
              <a:t>Identify the possible steps Dave could take to help solve his cash flow problem.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AutoNum type="arabicParenR"/>
            </a:pPr>
            <a:r>
              <a:rPr lang="en-GB" altLang="en-US" sz="1600" dirty="0"/>
              <a:t>For each step identify an argument for and against taking that step.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AutoNum type="arabicParenR"/>
            </a:pPr>
            <a:r>
              <a:rPr lang="en-GB" altLang="en-US" sz="1600" dirty="0"/>
              <a:t>Recommend 3 proposals to Dave. You should prioritise and justify your proposed solutions.</a:t>
            </a:r>
          </a:p>
        </p:txBody>
      </p:sp>
    </p:spTree>
    <p:extLst>
      <p:ext uri="{BB962C8B-B14F-4D97-AF65-F5344CB8AC3E}">
        <p14:creationId xmlns:p14="http://schemas.microsoft.com/office/powerpoint/2010/main" val="3944032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The use of cash flow forecasts </a:t>
            </a:r>
            <a:br>
              <a:rPr lang="en-GB" altLang="en-US" sz="2400" dirty="0"/>
            </a:br>
            <a:endParaRPr lang="en-GB" altLang="en-US" sz="2400" dirty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1916832"/>
            <a:ext cx="6768752" cy="4608512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GB" altLang="en-US" dirty="0"/>
              <a:t>To identify the timing and significance of any potential shortfalls</a:t>
            </a:r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  <a:p>
            <a:pPr eaLnBrk="1" hangingPunct="1">
              <a:spcBef>
                <a:spcPts val="0"/>
              </a:spcBef>
            </a:pPr>
            <a:r>
              <a:rPr lang="en-GB" altLang="en-US" dirty="0"/>
              <a:t>To identify possible corrective action</a:t>
            </a:r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  <a:p>
            <a:pPr eaLnBrk="1" hangingPunct="1">
              <a:spcBef>
                <a:spcPts val="0"/>
              </a:spcBef>
            </a:pPr>
            <a:r>
              <a:rPr lang="en-GB" altLang="en-US" dirty="0"/>
              <a:t>To help secure finance from potential investors or the bank</a:t>
            </a:r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  <a:p>
            <a:pPr eaLnBrk="1" hangingPunct="1">
              <a:spcBef>
                <a:spcPts val="0"/>
              </a:spcBef>
            </a:pPr>
            <a:r>
              <a:rPr lang="en-GB" altLang="en-US" dirty="0"/>
              <a:t>To give confidence about short term survival</a:t>
            </a:r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  <a:p>
            <a:pPr eaLnBrk="1" hangingPunct="1">
              <a:spcBef>
                <a:spcPts val="0"/>
              </a:spcBef>
            </a:pPr>
            <a:r>
              <a:rPr lang="en-GB" altLang="en-US" dirty="0"/>
              <a:t>To provide a guide against which to measure actual cash 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1916832"/>
            <a:ext cx="17281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Discuss how cash flow forecasts can be used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Target setting</a:t>
            </a:r>
          </a:p>
        </p:txBody>
      </p:sp>
    </p:spTree>
    <p:extLst>
      <p:ext uri="{BB962C8B-B14F-4D97-AF65-F5344CB8AC3E}">
        <p14:creationId xmlns:p14="http://schemas.microsoft.com/office/powerpoint/2010/main" val="3471603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Difficulties improving cash 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988840"/>
            <a:ext cx="6707088" cy="4536504"/>
          </a:xfrm>
        </p:spPr>
        <p:txBody>
          <a:bodyPr/>
          <a:lstStyle/>
          <a:p>
            <a:r>
              <a:rPr lang="en-GB" dirty="0"/>
              <a:t>Damage to the firm’s reputation</a:t>
            </a:r>
          </a:p>
          <a:p>
            <a:r>
              <a:rPr lang="en-GB" dirty="0"/>
              <a:t>Potential loss of customers if payment terms affect competiveness</a:t>
            </a:r>
          </a:p>
          <a:p>
            <a:r>
              <a:rPr lang="en-GB" dirty="0"/>
              <a:t>Administrative costs and time</a:t>
            </a:r>
          </a:p>
          <a:p>
            <a:r>
              <a:rPr lang="en-GB" dirty="0"/>
              <a:t>Loss of discounts or need to offer discounts</a:t>
            </a:r>
          </a:p>
          <a:p>
            <a:r>
              <a:rPr lang="en-GB" dirty="0"/>
              <a:t>May affect profitability e.g. only receive part of debt or more expensive to lease assets in the longer run</a:t>
            </a:r>
          </a:p>
        </p:txBody>
      </p:sp>
    </p:spTree>
    <p:extLst>
      <p:ext uri="{BB962C8B-B14F-4D97-AF65-F5344CB8AC3E}">
        <p14:creationId xmlns:p14="http://schemas.microsoft.com/office/powerpoint/2010/main" val="1595351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 pairs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30188395"/>
              </p:ext>
            </p:extLst>
          </p:nvPr>
        </p:nvGraphicFramePr>
        <p:xfrm>
          <a:off x="467544" y="2133600"/>
          <a:ext cx="867645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92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Method of improving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Potential</a:t>
                      </a:r>
                      <a:r>
                        <a:rPr lang="en-GB" baseline="0" dirty="0"/>
                        <a:t> difficulties of improving cash flow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Overdraft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Short term bank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Factoring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Sale of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Sale and leaseback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Cash payments</a:t>
                      </a:r>
                      <a:r>
                        <a:rPr lang="en-GB" baseline="0" dirty="0"/>
                        <a:t> from customers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Credit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Delay payment to suppliers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Stock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Reduce overhead</a:t>
                      </a:r>
                      <a:r>
                        <a:rPr lang="en-GB" baseline="0" dirty="0"/>
                        <a:t> spending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319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Benefits and limitations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910029"/>
              </p:ext>
            </p:extLst>
          </p:nvPr>
        </p:nvGraphicFramePr>
        <p:xfrm>
          <a:off x="2438400" y="2286000"/>
          <a:ext cx="62484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Limitations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Identify potential problems before they arise – planning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Identify opportunities for the use of excess cash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Control</a:t>
                      </a:r>
                      <a:r>
                        <a:rPr lang="en-GB" baseline="0" dirty="0"/>
                        <a:t> spending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Help to raise finance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Negotiate trade credit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Plan to meet day to day expenses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Where necessary take corrective 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Set cash flow targets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Needs to be monitored and reviewed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Based on forecasts</a:t>
                      </a:r>
                      <a:r>
                        <a:rPr lang="en-GB" baseline="0" dirty="0"/>
                        <a:t> and therefore maybe (is likely to be) inaccurate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Does not ensure survival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May lose customers if too concerned about the timings of cash inflows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May increase costs if too concerned about the timings of </a:t>
                      </a:r>
                      <a:r>
                        <a:rPr lang="en-GB" baseline="0"/>
                        <a:t>cash outflows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016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6912768" cy="489654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In this topic you have learnt about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Inflows/receipts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Cash sales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Credit sales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Loans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Capital introduced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Sale of assets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Bank interest received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Outflow/payments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Cash purchases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Credit purchases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Rent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Rates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Salaries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Wages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Utilities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Purchase of assets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Value Added Tax (VAT)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Bank interest paid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Prepare, complete, analyse, revise and evaluate cash flow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Use of cash flow forecasts for planning, monitoring, control, target setting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Benefits and limitations of cash flow forecasts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Autofit/>
          </a:bodyPr>
          <a:lstStyle/>
          <a:p>
            <a:r>
              <a:rPr lang="en-GB" sz="2400" dirty="0"/>
              <a:t>Cash flow forecasts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The nature of cash flow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900113" y="1628775"/>
            <a:ext cx="2736850" cy="1295400"/>
          </a:xfrm>
          <a:prstGeom prst="rightArrow">
            <a:avLst>
              <a:gd name="adj1" fmla="val 50000"/>
              <a:gd name="adj2" fmla="val 52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dirty="0"/>
              <a:t>Cash flows into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64163" y="1628775"/>
            <a:ext cx="2736850" cy="1295400"/>
          </a:xfrm>
          <a:prstGeom prst="rightArrow">
            <a:avLst>
              <a:gd name="adj1" fmla="val 50000"/>
              <a:gd name="adj2" fmla="val 52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dirty="0"/>
              <a:t>AND out of a business</a:t>
            </a:r>
          </a:p>
        </p:txBody>
      </p:sp>
      <p:sp>
        <p:nvSpPr>
          <p:cNvPr id="5127" name="AutoShape 10"/>
          <p:cNvSpPr>
            <a:spLocks noChangeArrowheads="1"/>
          </p:cNvSpPr>
          <p:nvPr/>
        </p:nvSpPr>
        <p:spPr bwMode="auto">
          <a:xfrm flipV="1">
            <a:off x="900113" y="3644900"/>
            <a:ext cx="2879725" cy="1439863"/>
          </a:xfrm>
          <a:prstGeom prst="wedgeRectCallout">
            <a:avLst>
              <a:gd name="adj1" fmla="val -33407"/>
              <a:gd name="adj2" fmla="val 12353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/>
              <a:t>Cash sales</a:t>
            </a:r>
          </a:p>
          <a:p>
            <a:pPr eaLnBrk="1" hangingPunct="1"/>
            <a:r>
              <a:rPr lang="en-GB" altLang="en-US" dirty="0"/>
              <a:t>Payments from debtors</a:t>
            </a:r>
          </a:p>
          <a:p>
            <a:pPr eaLnBrk="1" hangingPunct="1"/>
            <a:r>
              <a:rPr lang="en-GB" altLang="en-US" dirty="0"/>
              <a:t>Owners’ capital invested</a:t>
            </a:r>
          </a:p>
          <a:p>
            <a:pPr eaLnBrk="1" hangingPunct="1"/>
            <a:r>
              <a:rPr lang="en-GB" altLang="en-US" dirty="0"/>
              <a:t>Sale of assets</a:t>
            </a:r>
          </a:p>
          <a:p>
            <a:pPr eaLnBrk="1" hangingPunct="1"/>
            <a:r>
              <a:rPr lang="en-GB" altLang="en-US" dirty="0"/>
              <a:t>Bank loan</a:t>
            </a:r>
          </a:p>
          <a:p>
            <a:pPr algn="ctr" eaLnBrk="1" hangingPunct="1"/>
            <a:endParaRPr lang="en-GB" altLang="en-US" dirty="0"/>
          </a:p>
        </p:txBody>
      </p:sp>
      <p:sp>
        <p:nvSpPr>
          <p:cNvPr id="5128" name="AutoShape 11"/>
          <p:cNvSpPr>
            <a:spLocks noChangeArrowheads="1"/>
          </p:cNvSpPr>
          <p:nvPr/>
        </p:nvSpPr>
        <p:spPr bwMode="auto">
          <a:xfrm flipV="1">
            <a:off x="5292725" y="3716338"/>
            <a:ext cx="3167063" cy="1439862"/>
          </a:xfrm>
          <a:prstGeom prst="wedgeRectCallout">
            <a:avLst>
              <a:gd name="adj1" fmla="val -34963"/>
              <a:gd name="adj2" fmla="val 1234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/>
              <a:t>Purchasing stock</a:t>
            </a:r>
          </a:p>
          <a:p>
            <a:pPr eaLnBrk="1" hangingPunct="1"/>
            <a:r>
              <a:rPr lang="en-GB" altLang="en-US" dirty="0"/>
              <a:t>Paying wages</a:t>
            </a:r>
          </a:p>
          <a:p>
            <a:pPr eaLnBrk="1" hangingPunct="1"/>
            <a:r>
              <a:rPr lang="en-GB" altLang="en-US" dirty="0"/>
              <a:t>Paying debts – bank loans, creditors</a:t>
            </a:r>
          </a:p>
          <a:p>
            <a:pPr eaLnBrk="1" hangingPunct="1"/>
            <a:r>
              <a:rPr lang="en-GB" altLang="en-US" dirty="0"/>
              <a:t>Purchasing assets</a:t>
            </a:r>
          </a:p>
          <a:p>
            <a:pPr algn="ctr" eaLnBrk="1" hangingPunct="1"/>
            <a:endParaRPr lang="en-GB" altLang="en-US" dirty="0"/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1187450" y="5445224"/>
            <a:ext cx="6913563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Cash flow is interested in the balance between these cash inflows and cash outflows in terms if their relative size and timings.</a:t>
            </a:r>
          </a:p>
        </p:txBody>
      </p:sp>
    </p:spTree>
    <p:extLst>
      <p:ext uri="{BB962C8B-B14F-4D97-AF65-F5344CB8AC3E}">
        <p14:creationId xmlns:p14="http://schemas.microsoft.com/office/powerpoint/2010/main" val="297511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cash flow forecasts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3300" dirty="0"/>
              <a:t>Cash flow is important to a business as it needs to ensure a positive cash balance in order to be able to meet day to day expenses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3300" dirty="0"/>
              <a:t>A cash flow </a:t>
            </a:r>
            <a:r>
              <a:rPr lang="en-GB" altLang="en-US" sz="3300" dirty="0">
                <a:solidFill>
                  <a:srgbClr val="7030A0"/>
                </a:solidFill>
              </a:rPr>
              <a:t>forecast</a:t>
            </a:r>
            <a:r>
              <a:rPr lang="en-GB" altLang="en-US" sz="3300" dirty="0"/>
              <a:t> is a </a:t>
            </a:r>
            <a:r>
              <a:rPr lang="en-GB" altLang="en-US" sz="3300" dirty="0">
                <a:solidFill>
                  <a:srgbClr val="7030A0"/>
                </a:solidFill>
              </a:rPr>
              <a:t>forward</a:t>
            </a:r>
            <a:r>
              <a:rPr lang="en-GB" altLang="en-US" sz="3300" dirty="0"/>
              <a:t> looking statement that tries to predict cash inflows and outflows in the </a:t>
            </a:r>
            <a:r>
              <a:rPr lang="en-GB" altLang="en-US" sz="3300" dirty="0">
                <a:solidFill>
                  <a:srgbClr val="7030A0"/>
                </a:solidFill>
              </a:rPr>
              <a:t>future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3300" dirty="0"/>
              <a:t>Cash flow forecasts are an important part of a business plan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3300" dirty="0"/>
              <a:t>A cash flow </a:t>
            </a:r>
            <a:r>
              <a:rPr lang="en-GB" altLang="en-US" sz="3300" dirty="0">
                <a:solidFill>
                  <a:srgbClr val="7030A0"/>
                </a:solidFill>
              </a:rPr>
              <a:t>statement</a:t>
            </a:r>
            <a:r>
              <a:rPr lang="en-GB" altLang="en-US" sz="3300" dirty="0"/>
              <a:t> is a </a:t>
            </a:r>
            <a:r>
              <a:rPr lang="en-GB" altLang="en-US" sz="3300" dirty="0">
                <a:solidFill>
                  <a:srgbClr val="7030A0"/>
                </a:solidFill>
              </a:rPr>
              <a:t>backward </a:t>
            </a:r>
            <a:r>
              <a:rPr lang="en-GB" altLang="en-US" sz="3300" dirty="0"/>
              <a:t>looking statement that shows what happened to cash inflows and outflows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3300" dirty="0"/>
              <a:t>Cash flow statements are normally presented as a part of a business’ accounts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3300" dirty="0"/>
              <a:t>A potentially profitable business may fail because it has cash flow problems </a:t>
            </a:r>
            <a:r>
              <a:rPr lang="en-GB" altLang="en-US" sz="2800" dirty="0">
                <a:solidFill>
                  <a:schemeClr val="hlink"/>
                </a:solidFill>
              </a:rPr>
              <a:t>			</a:t>
            </a:r>
          </a:p>
        </p:txBody>
      </p:sp>
      <p:sp>
        <p:nvSpPr>
          <p:cNvPr id="2" name="Action Button: Help 1">
            <a:hlinkClick r:id="rId3" highlightClick="1"/>
          </p:cNvPr>
          <p:cNvSpPr/>
          <p:nvPr/>
        </p:nvSpPr>
        <p:spPr>
          <a:xfrm>
            <a:off x="467544" y="2348880"/>
            <a:ext cx="864096" cy="86409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1835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Before looking at this link try to list up to 11 common reasons why small businesses fail. At which number are you going to put running out of cash?</a:t>
            </a:r>
          </a:p>
        </p:txBody>
      </p:sp>
    </p:spTree>
    <p:extLst>
      <p:ext uri="{BB962C8B-B14F-4D97-AF65-F5344CB8AC3E}">
        <p14:creationId xmlns:p14="http://schemas.microsoft.com/office/powerpoint/2010/main" val="220926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Cash flow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060848"/>
            <a:ext cx="6248400" cy="3840163"/>
          </a:xfrm>
        </p:spPr>
        <p:txBody>
          <a:bodyPr/>
          <a:lstStyle/>
          <a:p>
            <a:r>
              <a:rPr lang="en-GB" dirty="0"/>
              <a:t>Cash inflows/receipts</a:t>
            </a:r>
          </a:p>
          <a:p>
            <a:pPr lvl="1"/>
            <a:r>
              <a:rPr lang="en-GB" dirty="0"/>
              <a:t>Money flowing into the business:</a:t>
            </a:r>
          </a:p>
          <a:p>
            <a:pPr lvl="2"/>
            <a:r>
              <a:rPr lang="en-GB" dirty="0"/>
              <a:t>Cash sales</a:t>
            </a:r>
          </a:p>
          <a:p>
            <a:pPr lvl="2"/>
            <a:r>
              <a:rPr lang="en-GB" dirty="0"/>
              <a:t>Credit sales</a:t>
            </a:r>
          </a:p>
          <a:p>
            <a:pPr lvl="2"/>
            <a:r>
              <a:rPr lang="en-GB" dirty="0"/>
              <a:t>Loans</a:t>
            </a:r>
          </a:p>
          <a:p>
            <a:pPr lvl="2"/>
            <a:r>
              <a:rPr lang="en-GB" dirty="0"/>
              <a:t>Capital introduced</a:t>
            </a:r>
          </a:p>
          <a:p>
            <a:pPr lvl="2"/>
            <a:r>
              <a:rPr lang="en-GB" dirty="0"/>
              <a:t>Sale of assets</a:t>
            </a:r>
          </a:p>
          <a:p>
            <a:pPr lvl="2"/>
            <a:r>
              <a:rPr lang="en-GB" dirty="0"/>
              <a:t>Bank interest received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1763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You have already covered all of these terms.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Write a sentence for each term explaining how it allows cash to flow into a business.</a:t>
            </a:r>
          </a:p>
        </p:txBody>
      </p:sp>
    </p:spTree>
    <p:extLst>
      <p:ext uri="{BB962C8B-B14F-4D97-AF65-F5344CB8AC3E}">
        <p14:creationId xmlns:p14="http://schemas.microsoft.com/office/powerpoint/2010/main" val="49356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Cash flow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060848"/>
            <a:ext cx="6248400" cy="384016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Cash outflows/payments</a:t>
            </a:r>
          </a:p>
          <a:p>
            <a:pPr lvl="1"/>
            <a:r>
              <a:rPr lang="en-GB" dirty="0"/>
              <a:t>Money flowing out of the business:</a:t>
            </a:r>
          </a:p>
          <a:p>
            <a:pPr lvl="2"/>
            <a:r>
              <a:rPr lang="en-GB" dirty="0"/>
              <a:t>Cash purchases</a:t>
            </a:r>
          </a:p>
          <a:p>
            <a:pPr lvl="2"/>
            <a:r>
              <a:rPr lang="en-GB" dirty="0"/>
              <a:t>Credit purchases</a:t>
            </a:r>
          </a:p>
          <a:p>
            <a:pPr lvl="2"/>
            <a:r>
              <a:rPr lang="en-GB" dirty="0"/>
              <a:t>Rent</a:t>
            </a:r>
          </a:p>
          <a:p>
            <a:pPr lvl="2"/>
            <a:r>
              <a:rPr lang="en-GB" dirty="0"/>
              <a:t>Rates</a:t>
            </a:r>
          </a:p>
          <a:p>
            <a:pPr lvl="2"/>
            <a:r>
              <a:rPr lang="en-GB" dirty="0"/>
              <a:t>Salaries</a:t>
            </a:r>
          </a:p>
          <a:p>
            <a:pPr lvl="2"/>
            <a:r>
              <a:rPr lang="en-GB" dirty="0"/>
              <a:t>Wages</a:t>
            </a:r>
          </a:p>
          <a:p>
            <a:pPr lvl="2"/>
            <a:r>
              <a:rPr lang="en-GB" dirty="0"/>
              <a:t>Utilities</a:t>
            </a:r>
          </a:p>
          <a:p>
            <a:pPr lvl="2"/>
            <a:r>
              <a:rPr lang="en-GB" dirty="0"/>
              <a:t>Purchase of assets</a:t>
            </a:r>
          </a:p>
          <a:p>
            <a:pPr lvl="2"/>
            <a:r>
              <a:rPr lang="en-GB" dirty="0"/>
              <a:t>Bank interest paid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1763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You have already covered all of these terms.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Write a sentence for each term explaining how it involves cash flowing out of a business.</a:t>
            </a:r>
          </a:p>
        </p:txBody>
      </p:sp>
    </p:spTree>
    <p:extLst>
      <p:ext uri="{BB962C8B-B14F-4D97-AF65-F5344CB8AC3E}">
        <p14:creationId xmlns:p14="http://schemas.microsoft.com/office/powerpoint/2010/main" val="172649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Cash flow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1844824"/>
            <a:ext cx="8712968" cy="38401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800" dirty="0"/>
              <a:t>Cash outflows/payments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One more cash outflow is value added tax (VAT)</a:t>
            </a:r>
          </a:p>
          <a:p>
            <a:pPr lvl="2">
              <a:spcBef>
                <a:spcPts val="0"/>
              </a:spcBef>
            </a:pPr>
            <a:r>
              <a:rPr lang="en-GB" dirty="0"/>
              <a:t>Taxes are charges made by the government</a:t>
            </a:r>
          </a:p>
          <a:p>
            <a:pPr lvl="2">
              <a:spcBef>
                <a:spcPts val="0"/>
              </a:spcBef>
            </a:pPr>
            <a:r>
              <a:rPr lang="en-GB" dirty="0"/>
              <a:t>VAT is charged on a large number of goods and services</a:t>
            </a:r>
          </a:p>
          <a:p>
            <a:pPr lvl="2">
              <a:spcBef>
                <a:spcPts val="0"/>
              </a:spcBef>
            </a:pPr>
            <a:r>
              <a:rPr lang="en-GB" dirty="0"/>
              <a:t>The current rate (2016) is 20%</a:t>
            </a:r>
          </a:p>
          <a:p>
            <a:pPr lvl="2">
              <a:spcBef>
                <a:spcPts val="0"/>
              </a:spcBef>
            </a:pPr>
            <a:r>
              <a:rPr lang="en-GB" dirty="0"/>
              <a:t>If a business has annual revenue in excess of £83 000 (2016) it must become VAT registered</a:t>
            </a:r>
          </a:p>
          <a:p>
            <a:pPr lvl="2">
              <a:spcBef>
                <a:spcPts val="0"/>
              </a:spcBef>
            </a:pPr>
            <a:r>
              <a:rPr lang="en-GB" dirty="0"/>
              <a:t>It will then charge 20% VAT on all goods and services</a:t>
            </a:r>
          </a:p>
          <a:p>
            <a:pPr lvl="2">
              <a:spcBef>
                <a:spcPts val="0"/>
              </a:spcBef>
            </a:pPr>
            <a:r>
              <a:rPr lang="en-GB" dirty="0"/>
              <a:t>It can however reclaim VAT paid on goods and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4581128"/>
            <a:ext cx="820891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Numerical example:</a:t>
            </a:r>
          </a:p>
          <a:p>
            <a:pPr algn="ctr"/>
            <a:r>
              <a:rPr lang="en-GB" dirty="0"/>
              <a:t>Company A makes £36 000 in sales, in a 3 month period, of which £6 000 is VAT.</a:t>
            </a:r>
          </a:p>
          <a:p>
            <a:pPr algn="ctr"/>
            <a:r>
              <a:rPr lang="en-GB" dirty="0"/>
              <a:t>In the same 3 months it pays £2 000 in VAT on goods and services purchased.</a:t>
            </a:r>
          </a:p>
          <a:p>
            <a:pPr algn="ctr"/>
            <a:r>
              <a:rPr lang="en-GB" dirty="0"/>
              <a:t>Company A owes HMCR £4 000 (£6 000 - £2 000).</a:t>
            </a:r>
          </a:p>
          <a:p>
            <a:pPr algn="ctr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56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Prepare a cash flow forecast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79713" y="1844824"/>
            <a:ext cx="6840760" cy="501317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Forecast cash inflows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Owner’s investment or other source of finance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Cash sales estimated from sales forecast	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 dirty="0"/>
              <a:t>may be over or under estimated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 dirty="0"/>
              <a:t>to some extent depends upon the scale of research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 dirty="0"/>
              <a:t>More difficult for new businesses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1600" dirty="0"/>
              <a:t>What is expertise of entrepreneur?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1600" dirty="0"/>
              <a:t>How have estimates been calculated?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1600" dirty="0"/>
              <a:t>Is it a new product or service?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1600" dirty="0"/>
              <a:t>How might competitors react?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 Debtor payments estimated from sales forecast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800" dirty="0"/>
              <a:t>Determined by credit terms offered to customers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1600" dirty="0"/>
              <a:t>Will debts be paid on time?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1600" dirty="0"/>
              <a:t>How good is a firm’s credit control?</a:t>
            </a:r>
          </a:p>
        </p:txBody>
      </p:sp>
    </p:spTree>
    <p:extLst>
      <p:ext uri="{BB962C8B-B14F-4D97-AF65-F5344CB8AC3E}">
        <p14:creationId xmlns:p14="http://schemas.microsoft.com/office/powerpoint/2010/main" val="889351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/>
              <a:t>Prepare a cash flow forecast</a:t>
            </a:r>
            <a:endParaRPr lang="en-GB" altLang="en-US" sz="2400" dirty="0">
              <a:solidFill>
                <a:schemeClr val="hlink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916832"/>
            <a:ext cx="6984776" cy="494116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2000" dirty="0"/>
              <a:t>Forecast cash outflows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800" dirty="0"/>
              <a:t>Payment of fixed costs</a:t>
            </a:r>
          </a:p>
          <a:p>
            <a:pPr lvl="2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600" dirty="0"/>
              <a:t>These should be easy to estimate on a month by month basis</a:t>
            </a:r>
          </a:p>
          <a:p>
            <a:pPr lvl="2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600" dirty="0"/>
              <a:t>Time delay between estimates and signing contracts can cause inaccuracies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800" dirty="0"/>
              <a:t>Payment of variable costs</a:t>
            </a:r>
          </a:p>
          <a:p>
            <a:pPr lvl="2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600" dirty="0"/>
              <a:t>If sales are difficult to forecast so are the costs associated with meeting demand</a:t>
            </a:r>
          </a:p>
          <a:p>
            <a:pPr lvl="2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600" dirty="0"/>
              <a:t>Made more difficult if suppliers are free to change the prices charged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800" dirty="0"/>
              <a:t>Unforeseen expenses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altLang="en-US" sz="1600" dirty="0"/>
              <a:t>One off payments that were not expected or expenses that have not been planned for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800" dirty="0"/>
              <a:t>Payment terms</a:t>
            </a:r>
          </a:p>
          <a:p>
            <a:pPr lvl="2" eaLnBrk="1" hangingPunct="1">
              <a:lnSpc>
                <a:spcPct val="110000"/>
              </a:lnSpc>
              <a:spcBef>
                <a:spcPts val="0"/>
              </a:spcBef>
            </a:pPr>
            <a:r>
              <a:rPr lang="en-GB" altLang="en-US" sz="1600" dirty="0"/>
              <a:t>What if a supplier changes terms and wants payment sooner or a lender demands their money back?</a:t>
            </a:r>
          </a:p>
        </p:txBody>
      </p:sp>
      <p:sp>
        <p:nvSpPr>
          <p:cNvPr id="2" name="Action Button: Document 1">
            <a:hlinkClick r:id="rId3" highlightClick="1"/>
          </p:cNvPr>
          <p:cNvSpPr/>
          <p:nvPr/>
        </p:nvSpPr>
        <p:spPr>
          <a:xfrm>
            <a:off x="539552" y="2460939"/>
            <a:ext cx="792088" cy="11521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3789040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Unforeseen expenses can have a major impact on cash flow!</a:t>
            </a:r>
          </a:p>
        </p:txBody>
      </p:sp>
    </p:spTree>
    <p:extLst>
      <p:ext uri="{BB962C8B-B14F-4D97-AF65-F5344CB8AC3E}">
        <p14:creationId xmlns:p14="http://schemas.microsoft.com/office/powerpoint/2010/main" val="491851932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6126</TotalTime>
  <Words>2230</Words>
  <Application>Microsoft Office PowerPoint</Application>
  <PresentationFormat>On-screen Show (4:3)</PresentationFormat>
  <Paragraphs>459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</vt:lpstr>
      <vt:lpstr>Cash flow forecasts</vt:lpstr>
      <vt:lpstr>Cash flow forecasts </vt:lpstr>
      <vt:lpstr>The nature of cash flow</vt:lpstr>
      <vt:lpstr>cash flow forecasts</vt:lpstr>
      <vt:lpstr>Cash flow forecasts</vt:lpstr>
      <vt:lpstr>Cash flow forecasts</vt:lpstr>
      <vt:lpstr>Cash flow forecasts</vt:lpstr>
      <vt:lpstr>Prepare a cash flow forecast</vt:lpstr>
      <vt:lpstr>Prepare a cash flow forecast</vt:lpstr>
      <vt:lpstr>Complete a cash flow forecast</vt:lpstr>
      <vt:lpstr>Complete a cash flow forecast</vt:lpstr>
      <vt:lpstr>Complete a cash flow forecast</vt:lpstr>
      <vt:lpstr>Analyse cash flow forecasts</vt:lpstr>
      <vt:lpstr>Analyse cash flow forecasts</vt:lpstr>
      <vt:lpstr>Analyse cash flow forecasts</vt:lpstr>
      <vt:lpstr>Analyse cash flow forecasts</vt:lpstr>
      <vt:lpstr>Improving Cash Flow</vt:lpstr>
      <vt:lpstr>Improving Cash Flow - Inflows</vt:lpstr>
      <vt:lpstr>Improving Cash Flow - Inflows</vt:lpstr>
      <vt:lpstr>Improving Cash Flow - Inflows</vt:lpstr>
      <vt:lpstr>Improving Cash Flow - Outflows</vt:lpstr>
      <vt:lpstr>Difficulties improving cash flow</vt:lpstr>
      <vt:lpstr>In pairs</vt:lpstr>
      <vt:lpstr>Activity – Dave’s Direct Deliveries</vt:lpstr>
      <vt:lpstr>The use of cash flow forecasts  </vt:lpstr>
      <vt:lpstr>Difficulties improving cash flow</vt:lpstr>
      <vt:lpstr>In pairs</vt:lpstr>
      <vt:lpstr>Benefits and limitations</vt:lpstr>
      <vt:lpstr>Cash flow forecasts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391</cp:revision>
  <dcterms:created xsi:type="dcterms:W3CDTF">2009-08-01T13:37:35Z</dcterms:created>
  <dcterms:modified xsi:type="dcterms:W3CDTF">2017-02-12T15:04:01Z</dcterms:modified>
</cp:coreProperties>
</file>