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handoutMasterIdLst>
    <p:handoutMasterId r:id="rId14"/>
  </p:handoutMasterIdLst>
  <p:sldIdLst>
    <p:sldId id="256" r:id="rId2"/>
    <p:sldId id="257" r:id="rId3"/>
    <p:sldId id="259" r:id="rId4"/>
    <p:sldId id="260" r:id="rId5"/>
    <p:sldId id="261" r:id="rId6"/>
    <p:sldId id="266" r:id="rId7"/>
    <p:sldId id="262" r:id="rId8"/>
    <p:sldId id="265" r:id="rId9"/>
    <p:sldId id="263" r:id="rId10"/>
    <p:sldId id="264"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4932" autoAdjust="0"/>
  </p:normalViewPr>
  <p:slideViewPr>
    <p:cSldViewPr>
      <p:cViewPr>
        <p:scale>
          <a:sx n="106" d="100"/>
          <a:sy n="106" d="100"/>
        </p:scale>
        <p:origin x="-17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523552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82577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63143FD-A627-4DAD-97C5-4709EAB65B44}" type="slidenum">
              <a:rPr lang="en-GB" altLang="en-US" smtClean="0">
                <a:latin typeface="Arial" charset="0"/>
              </a:rPr>
              <a:pPr eaLnBrk="1" hangingPunct="1"/>
              <a:t>6</a:t>
            </a:fld>
            <a:endParaRPr lang="en-GB" alt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7</a:t>
            </a:fld>
            <a:endParaRPr lang="en-US"/>
          </a:p>
        </p:txBody>
      </p:sp>
    </p:spTree>
    <p:extLst>
      <p:ext uri="{BB962C8B-B14F-4D97-AF65-F5344CB8AC3E}">
        <p14:creationId xmlns:p14="http://schemas.microsoft.com/office/powerpoint/2010/main" val="12187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1AA4717-CBE4-401B-93AE-4658B5ADE5F5}"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media1.WAV"/><Relationship Id="rId7" Type="http://schemas.openxmlformats.org/officeDocument/2006/relationships/image" Target="../media/image1.png"/><Relationship Id="rId2" Type="http://schemas.microsoft.com/office/2007/relationships/media" Target="../media/media1.WAV"/><Relationship Id="rId1" Type="http://schemas.openxmlformats.org/officeDocument/2006/relationships/tags" Target="../tags/tag1.xml"/><Relationship Id="rId6" Type="http://schemas.openxmlformats.org/officeDocument/2006/relationships/audio" Target="../media/audio1.wav"/><Relationship Id="rId5" Type="http://schemas.openxmlformats.org/officeDocument/2006/relationships/notesSlide" Target="../notesSlides/notesSlide4.xml"/><Relationship Id="rId4"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512168"/>
          </a:xfrm>
        </p:spPr>
        <p:txBody>
          <a:bodyPr/>
          <a:lstStyle/>
          <a:p>
            <a:pPr algn="ctr"/>
            <a:r>
              <a:rPr lang="en-GB" sz="3200" dirty="0"/>
              <a:t>Statement of comprehensive income</a:t>
            </a:r>
          </a:p>
        </p:txBody>
      </p:sp>
      <p:sp>
        <p:nvSpPr>
          <p:cNvPr id="4" name="Rectangle 3"/>
          <p:cNvSpPr/>
          <p:nvPr/>
        </p:nvSpPr>
        <p:spPr>
          <a:xfrm>
            <a:off x="0" y="355600"/>
            <a:ext cx="1691680" cy="1107996"/>
          </a:xfrm>
          <a:prstGeom prst="rect">
            <a:avLst/>
          </a:prstGeom>
        </p:spPr>
        <p:txBody>
          <a:bodyPr wrap="square">
            <a:spAutoFit/>
          </a:bodyPr>
          <a:lstStyle/>
          <a:p>
            <a:pPr algn="ctr"/>
            <a:r>
              <a:rPr lang="en-GB" cap="small" spc="200" dirty="0">
                <a:solidFill>
                  <a:srgbClr val="000000"/>
                </a:solidFill>
                <a:latin typeface="Trebuchet MS"/>
                <a:ea typeface="+mj-ea"/>
                <a:cs typeface="+mj-cs"/>
              </a:rPr>
              <a:t>F1</a:t>
            </a:r>
          </a:p>
          <a:p>
            <a:pPr algn="ctr"/>
            <a:r>
              <a:rPr lang="en-GB" sz="1600" cap="small" spc="200" dirty="0">
                <a:solidFill>
                  <a:srgbClr val="000000"/>
                </a:solidFill>
                <a:latin typeface="Trebuchet MS"/>
                <a:ea typeface="+mj-ea"/>
                <a:cs typeface="+mj-cs"/>
              </a:rPr>
              <a:t>Statement of comprehensive</a:t>
            </a:r>
          </a:p>
          <a:p>
            <a:pPr algn="ctr"/>
            <a:r>
              <a:rPr lang="en-GB" sz="1600" cap="small" spc="200" dirty="0">
                <a:solidFill>
                  <a:srgbClr val="000000"/>
                </a:solidFill>
                <a:latin typeface="Trebuchet MS"/>
                <a:ea typeface="+mj-ea"/>
                <a:cs typeface="+mj-cs"/>
              </a:rPr>
              <a:t>income</a:t>
            </a:r>
          </a:p>
        </p:txBody>
      </p:sp>
      <p:sp>
        <p:nvSpPr>
          <p:cNvPr id="5" name="TextBox 4"/>
          <p:cNvSpPr txBox="1"/>
          <p:nvPr/>
        </p:nvSpPr>
        <p:spPr>
          <a:xfrm>
            <a:off x="2411760" y="692696"/>
            <a:ext cx="5832648" cy="1754326"/>
          </a:xfrm>
          <a:prstGeom prst="rect">
            <a:avLst/>
          </a:prstGeom>
          <a:noFill/>
        </p:spPr>
        <p:txBody>
          <a:bodyPr wrap="square" rtlCol="0">
            <a:spAutoFit/>
          </a:bodyPr>
          <a:lstStyle/>
          <a:p>
            <a:r>
              <a:rPr lang="en-GB" dirty="0">
                <a:solidFill>
                  <a:srgbClr val="00B0F0"/>
                </a:solidFill>
              </a:rPr>
              <a:t>Recap:</a:t>
            </a:r>
          </a:p>
          <a:p>
            <a:r>
              <a:rPr lang="en-GB" dirty="0">
                <a:solidFill>
                  <a:srgbClr val="00B0F0"/>
                </a:solidFill>
              </a:rPr>
              <a:t>Explain the relationship between revenue, costs, profit, loss and break-even.</a:t>
            </a:r>
          </a:p>
          <a:p>
            <a:endParaRPr lang="en-GB" dirty="0">
              <a:solidFill>
                <a:srgbClr val="00B0F0"/>
              </a:solidFill>
            </a:endParaRPr>
          </a:p>
          <a:p>
            <a:r>
              <a:rPr lang="en-GB" dirty="0">
                <a:solidFill>
                  <a:srgbClr val="00B0F0"/>
                </a:solidFill>
              </a:rPr>
              <a:t>Draw a break-even chart to illustrate these concepts.</a:t>
            </a:r>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defRPr/>
            </a:pPr>
            <a:r>
              <a:rPr lang="en-GB" sz="2400" dirty="0"/>
              <a:t>Statement of comprehensive income</a:t>
            </a:r>
            <a:endParaRPr lang="en-US" sz="2400" dirty="0"/>
          </a:p>
        </p:txBody>
      </p:sp>
      <p:sp>
        <p:nvSpPr>
          <p:cNvPr id="15363" name="Content Placeholder 7"/>
          <p:cNvSpPr>
            <a:spLocks noGrp="1"/>
          </p:cNvSpPr>
          <p:nvPr>
            <p:ph sz="quarter" idx="1"/>
          </p:nvPr>
        </p:nvSpPr>
        <p:spPr/>
        <p:txBody>
          <a:bodyPr/>
          <a:lstStyle/>
          <a:p>
            <a:r>
              <a:rPr lang="en-GB" u="sng" dirty="0"/>
              <a:t>Profit Utilisation</a:t>
            </a:r>
          </a:p>
          <a:p>
            <a:r>
              <a:rPr lang="en-GB" dirty="0"/>
              <a:t>How the profit after tax is used</a:t>
            </a:r>
          </a:p>
          <a:p>
            <a:pPr lvl="1"/>
            <a:r>
              <a:rPr lang="en-GB" dirty="0"/>
              <a:t>% paid in dividends to shareholders</a:t>
            </a:r>
          </a:p>
          <a:p>
            <a:pPr lvl="1"/>
            <a:r>
              <a:rPr lang="en-GB" dirty="0"/>
              <a:t>% reinvested (retained) in the business</a:t>
            </a:r>
            <a:endParaRPr lang="en-US" dirty="0"/>
          </a:p>
        </p:txBody>
      </p:sp>
      <p:sp>
        <p:nvSpPr>
          <p:cNvPr id="15364" name="Content Placeholder 8"/>
          <p:cNvSpPr>
            <a:spLocks noGrp="1"/>
          </p:cNvSpPr>
          <p:nvPr>
            <p:ph sz="quarter" idx="2"/>
          </p:nvPr>
        </p:nvSpPr>
        <p:spPr>
          <a:xfrm>
            <a:off x="5486400" y="2286417"/>
            <a:ext cx="3657600" cy="4572000"/>
          </a:xfrm>
        </p:spPr>
        <p:txBody>
          <a:bodyPr/>
          <a:lstStyle/>
          <a:p>
            <a:r>
              <a:rPr lang="en-GB" u="sng" dirty="0"/>
              <a:t>Profit Quality</a:t>
            </a:r>
          </a:p>
          <a:p>
            <a:r>
              <a:rPr lang="en-GB" dirty="0"/>
              <a:t>The sustainability of the profit figure</a:t>
            </a:r>
          </a:p>
          <a:p>
            <a:pPr lvl="1"/>
            <a:r>
              <a:rPr lang="en-GB" dirty="0"/>
              <a:t>% from normal trading activities</a:t>
            </a:r>
          </a:p>
          <a:p>
            <a:pPr lvl="1"/>
            <a:r>
              <a:rPr lang="en-GB" dirty="0"/>
              <a:t>% from non standard trading activities</a:t>
            </a:r>
          </a:p>
          <a:p>
            <a:pPr lvl="2"/>
            <a:r>
              <a:rPr lang="en-GB" sz="1800" dirty="0"/>
              <a:t>Sale of an asset</a:t>
            </a:r>
          </a:p>
          <a:p>
            <a:pPr lvl="2"/>
            <a:r>
              <a:rPr lang="en-GB" sz="1800" dirty="0"/>
              <a:t>Financial income from an investment</a:t>
            </a:r>
            <a:endParaRPr lang="en-US" sz="1800" dirty="0"/>
          </a:p>
        </p:txBody>
      </p:sp>
    </p:spTree>
    <p:extLst>
      <p:ext uri="{BB962C8B-B14F-4D97-AF65-F5344CB8AC3E}">
        <p14:creationId xmlns:p14="http://schemas.microsoft.com/office/powerpoint/2010/main" val="222674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712" y="1772816"/>
            <a:ext cx="7164288" cy="4680520"/>
          </a:xfrm>
        </p:spPr>
        <p:txBody>
          <a:bodyPr numCol="1">
            <a:normAutofit/>
          </a:bodyPr>
          <a:lstStyle/>
          <a:p>
            <a:r>
              <a:rPr lang="en-GB" dirty="0"/>
              <a:t>In this topic you have learnt about</a:t>
            </a:r>
          </a:p>
          <a:p>
            <a:pPr lvl="1"/>
            <a:r>
              <a:rPr lang="en-GB" dirty="0"/>
              <a:t>Purpose and use</a:t>
            </a:r>
          </a:p>
          <a:p>
            <a:pPr lvl="1"/>
            <a:r>
              <a:rPr lang="en-GB" dirty="0"/>
              <a:t>Completion, calculation and amendment to include gross profit (revenue, opening inventories, purchases, closing inventories, cost of goods sold), calculation of profit/loss for the year (expenses, other income)</a:t>
            </a:r>
          </a:p>
          <a:p>
            <a:pPr lvl="1"/>
            <a:r>
              <a:rPr lang="en-GB" dirty="0"/>
              <a:t>Adjustments for depreciation (straight-line and reducing balance)</a:t>
            </a:r>
          </a:p>
          <a:p>
            <a:pPr lvl="1"/>
            <a:r>
              <a:rPr lang="en-GB" dirty="0"/>
              <a:t>Adjustments for prepayments, accruals</a:t>
            </a:r>
          </a:p>
          <a:p>
            <a:pPr lvl="1"/>
            <a:r>
              <a:rPr lang="en-GB" dirty="0"/>
              <a:t>Interpretation, analysis and evaluation of statements</a:t>
            </a:r>
          </a:p>
          <a:p>
            <a:pPr marL="457200" lvl="1" indent="0">
              <a:buNone/>
            </a:pPr>
            <a:endParaRPr lang="en-GB" dirty="0"/>
          </a:p>
          <a:p>
            <a:pPr lvl="1"/>
            <a:endParaRPr lang="en-GB" dirty="0"/>
          </a:p>
          <a:p>
            <a:pPr lvl="1"/>
            <a:endParaRPr lang="en-GB" dirty="0"/>
          </a:p>
        </p:txBody>
      </p:sp>
      <p:sp>
        <p:nvSpPr>
          <p:cNvPr id="6" name="Title 1"/>
          <p:cNvSpPr>
            <a:spLocks noGrp="1"/>
          </p:cNvSpPr>
          <p:nvPr>
            <p:ph type="title"/>
          </p:nvPr>
        </p:nvSpPr>
        <p:spPr>
          <a:xfrm>
            <a:off x="2051720" y="476672"/>
            <a:ext cx="7092280" cy="1143000"/>
          </a:xfrm>
        </p:spPr>
        <p:txBody>
          <a:bodyPr>
            <a:noAutofit/>
          </a:bodyPr>
          <a:lstStyle/>
          <a:p>
            <a:r>
              <a:rPr lang="en-GB" sz="2400" dirty="0"/>
              <a:t>Statement of comprehensive income</a:t>
            </a:r>
          </a:p>
        </p:txBody>
      </p:sp>
    </p:spTree>
    <p:extLst>
      <p:ext uri="{BB962C8B-B14F-4D97-AF65-F5344CB8AC3E}">
        <p14:creationId xmlns:p14="http://schemas.microsoft.com/office/powerpoint/2010/main" val="413730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rmAutofit/>
          </a:bodyPr>
          <a:lstStyle/>
          <a:p>
            <a:r>
              <a:rPr lang="en-GB" sz="2400" dirty="0"/>
              <a:t>Statement of comprehensive income</a:t>
            </a:r>
          </a:p>
        </p:txBody>
      </p:sp>
      <p:sp>
        <p:nvSpPr>
          <p:cNvPr id="6" name="Content Placeholder 2"/>
          <p:cNvSpPr>
            <a:spLocks noGrp="1"/>
          </p:cNvSpPr>
          <p:nvPr>
            <p:ph idx="1"/>
          </p:nvPr>
        </p:nvSpPr>
        <p:spPr>
          <a:xfrm>
            <a:off x="1979712" y="1916832"/>
            <a:ext cx="6840760" cy="4608512"/>
          </a:xfrm>
        </p:spPr>
        <p:txBody>
          <a:bodyPr numCol="1">
            <a:normAutofit/>
          </a:bodyPr>
          <a:lstStyle/>
          <a:p>
            <a:r>
              <a:rPr lang="en-GB" dirty="0"/>
              <a:t>In this topic you will learn about</a:t>
            </a:r>
          </a:p>
          <a:p>
            <a:pPr lvl="1"/>
            <a:r>
              <a:rPr lang="en-GB" dirty="0"/>
              <a:t>Purpose and use</a:t>
            </a:r>
          </a:p>
          <a:p>
            <a:pPr lvl="1"/>
            <a:r>
              <a:rPr lang="en-GB" dirty="0"/>
              <a:t>Completion, calculation and amendment to include gross profit (revenue, opening inventories, purchases, closing inventories, cost of goods sold), calculation of profit/loss for the year (expenses, other income)</a:t>
            </a:r>
          </a:p>
          <a:p>
            <a:pPr lvl="1"/>
            <a:r>
              <a:rPr lang="en-GB" dirty="0"/>
              <a:t>Adjustments for depreciation (straight-line and reducing balance)</a:t>
            </a:r>
          </a:p>
          <a:p>
            <a:pPr lvl="1"/>
            <a:r>
              <a:rPr lang="en-GB" dirty="0"/>
              <a:t>Adjustments for prepayments, accruals</a:t>
            </a:r>
          </a:p>
          <a:p>
            <a:pPr lvl="1"/>
            <a:r>
              <a:rPr lang="en-GB" dirty="0"/>
              <a:t>Interpretation, analysis and evaluation of statements</a:t>
            </a:r>
          </a:p>
        </p:txBody>
      </p:sp>
    </p:spTree>
    <p:extLst>
      <p:ext uri="{BB962C8B-B14F-4D97-AF65-F5344CB8AC3E}">
        <p14:creationId xmlns:p14="http://schemas.microsoft.com/office/powerpoint/2010/main" val="3958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rmAutofit/>
          </a:bodyPr>
          <a:lstStyle/>
          <a:p>
            <a:r>
              <a:rPr lang="en-GB" sz="2400" dirty="0"/>
              <a:t>Statement of comprehensive income</a:t>
            </a:r>
          </a:p>
        </p:txBody>
      </p:sp>
      <p:sp>
        <p:nvSpPr>
          <p:cNvPr id="6" name="Content Placeholder 2"/>
          <p:cNvSpPr>
            <a:spLocks noGrp="1"/>
          </p:cNvSpPr>
          <p:nvPr>
            <p:ph idx="1"/>
          </p:nvPr>
        </p:nvSpPr>
        <p:spPr>
          <a:xfrm>
            <a:off x="1979712" y="1916832"/>
            <a:ext cx="6840760" cy="4608512"/>
          </a:xfrm>
        </p:spPr>
        <p:txBody>
          <a:bodyPr numCol="1">
            <a:normAutofit/>
          </a:bodyPr>
          <a:lstStyle/>
          <a:p>
            <a:r>
              <a:rPr lang="en-GB" dirty="0"/>
              <a:t>Statement of comprehensive income</a:t>
            </a:r>
          </a:p>
          <a:p>
            <a:pPr lvl="1"/>
            <a:r>
              <a:rPr lang="en-GB" dirty="0"/>
              <a:t>A formal financial document that summarises a business’ trading activities and expenses to show whether the business has made a profit or a loss over a specified period of time</a:t>
            </a:r>
          </a:p>
          <a:p>
            <a:pPr lvl="1"/>
            <a:r>
              <a:rPr lang="en-GB" dirty="0"/>
              <a:t>Informs managers, investors and other stakeholders of the performance of the business</a:t>
            </a:r>
          </a:p>
          <a:p>
            <a:pPr lvl="1"/>
            <a:r>
              <a:rPr lang="en-GB" dirty="0"/>
              <a:t>Informs future target setting and decision making</a:t>
            </a:r>
          </a:p>
          <a:p>
            <a:pPr lvl="1"/>
            <a:r>
              <a:rPr lang="en-GB" dirty="0"/>
              <a:t>May be used in negotiations with suppliers, investors and employees</a:t>
            </a:r>
            <a:endParaRPr lang="en-US" dirty="0"/>
          </a:p>
          <a:p>
            <a:endParaRPr lang="en-GB" dirty="0"/>
          </a:p>
        </p:txBody>
      </p:sp>
    </p:spTree>
    <p:extLst>
      <p:ext uri="{BB962C8B-B14F-4D97-AF65-F5344CB8AC3E}">
        <p14:creationId xmlns:p14="http://schemas.microsoft.com/office/powerpoint/2010/main" val="2924614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Statement of comprehensive income</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653835517"/>
              </p:ext>
            </p:extLst>
          </p:nvPr>
        </p:nvGraphicFramePr>
        <p:xfrm>
          <a:off x="179512" y="1772816"/>
          <a:ext cx="8712968" cy="495808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xmlns="" val="20000"/>
                    </a:ext>
                  </a:extLst>
                </a:gridCol>
                <a:gridCol w="6336704">
                  <a:extLst>
                    <a:ext uri="{9D8B030D-6E8A-4147-A177-3AD203B41FA5}">
                      <a16:colId xmlns:a16="http://schemas.microsoft.com/office/drawing/2014/main" xmlns="" val="20001"/>
                    </a:ext>
                  </a:extLst>
                </a:gridCol>
              </a:tblGrid>
              <a:tr h="370840">
                <a:tc>
                  <a:txBody>
                    <a:bodyPr/>
                    <a:lstStyle/>
                    <a:p>
                      <a:endParaRPr lang="en-GB" dirty="0"/>
                    </a:p>
                  </a:txBody>
                  <a:tcPr/>
                </a:tc>
                <a:tc>
                  <a:txBody>
                    <a:bodyPr/>
                    <a:lstStyle/>
                    <a:p>
                      <a:r>
                        <a:rPr lang="en-GB" dirty="0"/>
                        <a:t>Explanation</a:t>
                      </a:r>
                    </a:p>
                  </a:txBody>
                  <a:tcPr/>
                </a:tc>
                <a:extLst>
                  <a:ext uri="{0D108BD9-81ED-4DB2-BD59-A6C34878D82A}">
                    <a16:rowId xmlns:a16="http://schemas.microsoft.com/office/drawing/2014/main" xmlns="" val="10000"/>
                  </a:ext>
                </a:extLst>
              </a:tr>
              <a:tr h="370840">
                <a:tc>
                  <a:txBody>
                    <a:bodyPr/>
                    <a:lstStyle/>
                    <a:p>
                      <a:r>
                        <a:rPr lang="en-GB" dirty="0"/>
                        <a:t>Sales revenue</a:t>
                      </a:r>
                    </a:p>
                  </a:txBody>
                  <a:tcPr/>
                </a:tc>
                <a:tc>
                  <a:txBody>
                    <a:bodyPr/>
                    <a:lstStyle/>
                    <a:p>
                      <a:r>
                        <a:rPr lang="en-GB" dirty="0"/>
                        <a:t>Money coming in from sales</a:t>
                      </a:r>
                    </a:p>
                    <a:p>
                      <a:r>
                        <a:rPr lang="en-GB" dirty="0"/>
                        <a:t>Quantity sold x selling price</a:t>
                      </a:r>
                    </a:p>
                  </a:txBody>
                  <a:tcPr/>
                </a:tc>
                <a:extLst>
                  <a:ext uri="{0D108BD9-81ED-4DB2-BD59-A6C34878D82A}">
                    <a16:rowId xmlns:a16="http://schemas.microsoft.com/office/drawing/2014/main" xmlns="" val="10001"/>
                  </a:ext>
                </a:extLst>
              </a:tr>
              <a:tr h="370840">
                <a:tc>
                  <a:txBody>
                    <a:bodyPr/>
                    <a:lstStyle/>
                    <a:p>
                      <a:r>
                        <a:rPr lang="en-GB" dirty="0"/>
                        <a:t>Cost of goods sold</a:t>
                      </a:r>
                    </a:p>
                  </a:txBody>
                  <a:tcPr/>
                </a:tc>
                <a:tc>
                  <a:txBody>
                    <a:bodyPr/>
                    <a:lstStyle/>
                    <a:p>
                      <a:r>
                        <a:rPr lang="en-GB" dirty="0"/>
                        <a:t>Costs directly</a:t>
                      </a:r>
                      <a:r>
                        <a:rPr lang="en-GB" baseline="0" dirty="0"/>
                        <a:t> linked to the production of the goods or services sold e.g. raw materials. Opening inventory + purchases – closing inventory</a:t>
                      </a:r>
                      <a:endParaRPr lang="en-GB" dirty="0"/>
                    </a:p>
                  </a:txBody>
                  <a:tcPr/>
                </a:tc>
                <a:extLst>
                  <a:ext uri="{0D108BD9-81ED-4DB2-BD59-A6C34878D82A}">
                    <a16:rowId xmlns:a16="http://schemas.microsoft.com/office/drawing/2014/main" xmlns="" val="10002"/>
                  </a:ext>
                </a:extLst>
              </a:tr>
              <a:tr h="370840">
                <a:tc>
                  <a:txBody>
                    <a:bodyPr/>
                    <a:lstStyle/>
                    <a:p>
                      <a:r>
                        <a:rPr lang="en-GB" b="1" dirty="0">
                          <a:solidFill>
                            <a:srgbClr val="FF0000"/>
                          </a:solidFill>
                        </a:rPr>
                        <a:t>Gross profit</a:t>
                      </a:r>
                    </a:p>
                  </a:txBody>
                  <a:tcPr/>
                </a:tc>
                <a:tc>
                  <a:txBody>
                    <a:bodyPr/>
                    <a:lstStyle/>
                    <a:p>
                      <a:r>
                        <a:rPr lang="en-GB" dirty="0"/>
                        <a:t>Sales revenue – cost of sales</a:t>
                      </a:r>
                    </a:p>
                    <a:p>
                      <a:endParaRPr lang="en-GB" dirty="0"/>
                    </a:p>
                  </a:txBody>
                  <a:tcPr/>
                </a:tc>
                <a:extLst>
                  <a:ext uri="{0D108BD9-81ED-4DB2-BD59-A6C34878D82A}">
                    <a16:rowId xmlns:a16="http://schemas.microsoft.com/office/drawing/2014/main" xmlns="" val="10003"/>
                  </a:ext>
                </a:extLst>
              </a:tr>
              <a:tr h="370840">
                <a:tc>
                  <a:txBody>
                    <a:bodyPr/>
                    <a:lstStyle/>
                    <a:p>
                      <a:r>
                        <a:rPr lang="en-GB" dirty="0"/>
                        <a:t>Expenses</a:t>
                      </a:r>
                    </a:p>
                  </a:txBody>
                  <a:tcPr/>
                </a:tc>
                <a:tc>
                  <a:txBody>
                    <a:bodyPr/>
                    <a:lstStyle/>
                    <a:p>
                      <a:r>
                        <a:rPr lang="en-GB" dirty="0"/>
                        <a:t>All other costs associated with the trading of the business e.g. salaries and marketing expenditure</a:t>
                      </a:r>
                    </a:p>
                  </a:txBody>
                  <a:tcPr/>
                </a:tc>
                <a:extLst>
                  <a:ext uri="{0D108BD9-81ED-4DB2-BD59-A6C34878D82A}">
                    <a16:rowId xmlns:a16="http://schemas.microsoft.com/office/drawing/2014/main" xmlns="" val="10004"/>
                  </a:ext>
                </a:extLst>
              </a:tr>
              <a:tr h="370840">
                <a:tc>
                  <a:txBody>
                    <a:bodyPr/>
                    <a:lstStyle/>
                    <a:p>
                      <a:r>
                        <a:rPr lang="en-GB" b="1" dirty="0">
                          <a:solidFill>
                            <a:srgbClr val="FF0000"/>
                          </a:solidFill>
                        </a:rPr>
                        <a:t>Operating profit</a:t>
                      </a:r>
                    </a:p>
                  </a:txBody>
                  <a:tcPr/>
                </a:tc>
                <a:tc>
                  <a:txBody>
                    <a:bodyPr/>
                    <a:lstStyle/>
                    <a:p>
                      <a:r>
                        <a:rPr lang="en-GB" dirty="0"/>
                        <a:t>Gross</a:t>
                      </a:r>
                      <a:r>
                        <a:rPr lang="en-GB" baseline="0" dirty="0"/>
                        <a:t> profit – expenses</a:t>
                      </a:r>
                    </a:p>
                    <a:p>
                      <a:endParaRPr lang="en-GB" dirty="0"/>
                    </a:p>
                  </a:txBody>
                  <a:tcPr/>
                </a:tc>
                <a:extLst>
                  <a:ext uri="{0D108BD9-81ED-4DB2-BD59-A6C34878D82A}">
                    <a16:rowId xmlns:a16="http://schemas.microsoft.com/office/drawing/2014/main" xmlns="" val="10005"/>
                  </a:ext>
                </a:extLst>
              </a:tr>
              <a:tr h="370840">
                <a:tc>
                  <a:txBody>
                    <a:bodyPr/>
                    <a:lstStyle/>
                    <a:p>
                      <a:r>
                        <a:rPr lang="en-GB" dirty="0"/>
                        <a:t>Interest</a:t>
                      </a:r>
                    </a:p>
                  </a:txBody>
                  <a:tcPr/>
                </a:tc>
                <a:tc>
                  <a:txBody>
                    <a:bodyPr/>
                    <a:lstStyle/>
                    <a:p>
                      <a:r>
                        <a:rPr lang="en-GB" dirty="0"/>
                        <a:t>Interest paid on debt</a:t>
                      </a:r>
                      <a:r>
                        <a:rPr lang="en-GB" baseline="0" dirty="0"/>
                        <a:t> or received on positive balances </a:t>
                      </a:r>
                    </a:p>
                  </a:txBody>
                  <a:tcPr/>
                </a:tc>
                <a:extLst>
                  <a:ext uri="{0D108BD9-81ED-4DB2-BD59-A6C34878D82A}">
                    <a16:rowId xmlns:a16="http://schemas.microsoft.com/office/drawing/2014/main" xmlns="" val="10006"/>
                  </a:ext>
                </a:extLst>
              </a:tr>
              <a:tr h="370840">
                <a:tc>
                  <a:txBody>
                    <a:bodyPr/>
                    <a:lstStyle/>
                    <a:p>
                      <a:r>
                        <a:rPr lang="en-GB" dirty="0"/>
                        <a:t>Exceptional items</a:t>
                      </a:r>
                    </a:p>
                  </a:txBody>
                  <a:tcPr/>
                </a:tc>
                <a:tc>
                  <a:txBody>
                    <a:bodyPr/>
                    <a:lstStyle/>
                    <a:p>
                      <a:r>
                        <a:rPr lang="en-GB" baseline="0" dirty="0"/>
                        <a:t>One off items of income e.g. from the sale of an asset</a:t>
                      </a:r>
                    </a:p>
                  </a:txBody>
                  <a:tcPr/>
                </a:tc>
                <a:extLst>
                  <a:ext uri="{0D108BD9-81ED-4DB2-BD59-A6C34878D82A}">
                    <a16:rowId xmlns:a16="http://schemas.microsoft.com/office/drawing/2014/main" xmlns="" val="10007"/>
                  </a:ext>
                </a:extLst>
              </a:tr>
              <a:tr h="370840">
                <a:tc>
                  <a:txBody>
                    <a:bodyPr/>
                    <a:lstStyle/>
                    <a:p>
                      <a:r>
                        <a:rPr lang="en-GB" b="1" dirty="0">
                          <a:solidFill>
                            <a:srgbClr val="FF0000"/>
                          </a:solidFill>
                        </a:rPr>
                        <a:t>Profit for the year</a:t>
                      </a:r>
                    </a:p>
                  </a:txBody>
                  <a:tcPr/>
                </a:tc>
                <a:tc>
                  <a:txBody>
                    <a:bodyPr/>
                    <a:lstStyle/>
                    <a:p>
                      <a:r>
                        <a:rPr lang="en-GB" dirty="0"/>
                        <a:t>Operating profit – interest</a:t>
                      </a:r>
                      <a:r>
                        <a:rPr lang="en-GB" baseline="0" dirty="0"/>
                        <a:t> (tax is still to be deducted)</a:t>
                      </a:r>
                      <a:endParaRPr lang="en-GB" dirty="0"/>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57162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Statement of comprehensive income</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164524383"/>
              </p:ext>
            </p:extLst>
          </p:nvPr>
        </p:nvGraphicFramePr>
        <p:xfrm>
          <a:off x="2555776" y="1988840"/>
          <a:ext cx="6250318" cy="4429760"/>
        </p:xfrm>
        <a:graphic>
          <a:graphicData uri="http://schemas.openxmlformats.org/drawingml/2006/table">
            <a:tbl>
              <a:tblPr firstRow="1" bandRow="1">
                <a:tableStyleId>{5C22544A-7EE6-4342-B048-85BDC9FD1C3A}</a:tableStyleId>
              </a:tblPr>
              <a:tblGrid>
                <a:gridCol w="3181980">
                  <a:extLst>
                    <a:ext uri="{9D8B030D-6E8A-4147-A177-3AD203B41FA5}">
                      <a16:colId xmlns:a16="http://schemas.microsoft.com/office/drawing/2014/main" xmlns="" val="20000"/>
                    </a:ext>
                  </a:extLst>
                </a:gridCol>
                <a:gridCol w="3068338">
                  <a:extLst>
                    <a:ext uri="{9D8B030D-6E8A-4147-A177-3AD203B41FA5}">
                      <a16:colId xmlns:a16="http://schemas.microsoft.com/office/drawing/2014/main" xmlns="" val="20001"/>
                    </a:ext>
                  </a:extLst>
                </a:gridCol>
              </a:tblGrid>
              <a:tr h="370840">
                <a:tc>
                  <a:txBody>
                    <a:bodyPr/>
                    <a:lstStyle/>
                    <a:p>
                      <a:r>
                        <a:rPr lang="en-GB" dirty="0"/>
                        <a:t>Income statement </a:t>
                      </a:r>
                    </a:p>
                  </a:txBody>
                  <a:tcPr marL="144309" marR="144309"/>
                </a:tc>
                <a:tc>
                  <a:txBody>
                    <a:bodyPr/>
                    <a:lstStyle/>
                    <a:p>
                      <a:endParaRPr lang="en-GB" dirty="0"/>
                    </a:p>
                  </a:txBody>
                  <a:tcPr marL="144309" marR="144309"/>
                </a:tc>
                <a:extLst>
                  <a:ext uri="{0D108BD9-81ED-4DB2-BD59-A6C34878D82A}">
                    <a16:rowId xmlns:a16="http://schemas.microsoft.com/office/drawing/2014/main" xmlns="" val="10000"/>
                  </a:ext>
                </a:extLst>
              </a:tr>
              <a:tr h="370840">
                <a:tc>
                  <a:txBody>
                    <a:bodyPr/>
                    <a:lstStyle/>
                    <a:p>
                      <a:r>
                        <a:rPr lang="en-GB" dirty="0"/>
                        <a:t>Sales revenue</a:t>
                      </a:r>
                    </a:p>
                  </a:txBody>
                  <a:tcPr marL="144309" marR="144309"/>
                </a:tc>
                <a:tc>
                  <a:txBody>
                    <a:bodyPr/>
                    <a:lstStyle/>
                    <a:p>
                      <a:pPr algn="r"/>
                      <a:r>
                        <a:rPr lang="en-GB" dirty="0"/>
                        <a:t>  £100 000</a:t>
                      </a:r>
                    </a:p>
                  </a:txBody>
                  <a:tcPr marL="144309" marR="144309"/>
                </a:tc>
                <a:extLst>
                  <a:ext uri="{0D108BD9-81ED-4DB2-BD59-A6C34878D82A}">
                    <a16:rowId xmlns:a16="http://schemas.microsoft.com/office/drawing/2014/main" xmlns="" val="10001"/>
                  </a:ext>
                </a:extLst>
              </a:tr>
              <a:tr h="370840">
                <a:tc>
                  <a:txBody>
                    <a:bodyPr/>
                    <a:lstStyle/>
                    <a:p>
                      <a:r>
                        <a:rPr lang="en-GB" dirty="0"/>
                        <a:t>Cost of goods sold</a:t>
                      </a:r>
                    </a:p>
                    <a:p>
                      <a:r>
                        <a:rPr lang="en-GB" dirty="0"/>
                        <a:t>      Opening inventory</a:t>
                      </a:r>
                    </a:p>
                    <a:p>
                      <a:r>
                        <a:rPr lang="en-GB" dirty="0"/>
                        <a:t>      Purchases</a:t>
                      </a:r>
                    </a:p>
                    <a:p>
                      <a:r>
                        <a:rPr lang="en-GB" dirty="0"/>
                        <a:t>      Closing</a:t>
                      </a:r>
                      <a:r>
                        <a:rPr lang="en-GB" baseline="0" dirty="0"/>
                        <a:t> inventory</a:t>
                      </a:r>
                      <a:endParaRPr lang="en-GB" dirty="0"/>
                    </a:p>
                    <a:p>
                      <a:endParaRPr lang="en-GB" dirty="0"/>
                    </a:p>
                  </a:txBody>
                  <a:tcPr marL="144309" marR="144309"/>
                </a:tc>
                <a:tc>
                  <a:txBody>
                    <a:bodyPr/>
                    <a:lstStyle/>
                    <a:p>
                      <a:endParaRPr lang="en-GB" dirty="0"/>
                    </a:p>
                    <a:p>
                      <a:r>
                        <a:rPr lang="en-GB" dirty="0"/>
                        <a:t>£10 000</a:t>
                      </a:r>
                    </a:p>
                    <a:p>
                      <a:r>
                        <a:rPr lang="en-GB" dirty="0"/>
                        <a:t>£49</a:t>
                      </a:r>
                      <a:r>
                        <a:rPr lang="en-GB" baseline="0" dirty="0"/>
                        <a:t> 000</a:t>
                      </a:r>
                    </a:p>
                    <a:p>
                      <a:r>
                        <a:rPr lang="en-GB" baseline="0" dirty="0"/>
                        <a:t>£14 000</a:t>
                      </a:r>
                      <a:endParaRPr lang="en-GB" dirty="0"/>
                    </a:p>
                    <a:p>
                      <a:pPr algn="r"/>
                      <a:r>
                        <a:rPr lang="en-GB" dirty="0"/>
                        <a:t>£45 000</a:t>
                      </a:r>
                    </a:p>
                  </a:txBody>
                  <a:tcPr marL="144309" marR="144309"/>
                </a:tc>
                <a:extLst>
                  <a:ext uri="{0D108BD9-81ED-4DB2-BD59-A6C34878D82A}">
                    <a16:rowId xmlns:a16="http://schemas.microsoft.com/office/drawing/2014/main" xmlns="" val="10002"/>
                  </a:ext>
                </a:extLst>
              </a:tr>
              <a:tr h="370840">
                <a:tc>
                  <a:txBody>
                    <a:bodyPr/>
                    <a:lstStyle/>
                    <a:p>
                      <a:r>
                        <a:rPr lang="en-GB" b="1" dirty="0">
                          <a:solidFill>
                            <a:srgbClr val="FF0000"/>
                          </a:solidFill>
                        </a:rPr>
                        <a:t>Gross profit</a:t>
                      </a:r>
                    </a:p>
                  </a:txBody>
                  <a:tcPr marL="144309" marR="144309"/>
                </a:tc>
                <a:tc>
                  <a:txBody>
                    <a:bodyPr/>
                    <a:lstStyle/>
                    <a:p>
                      <a:pPr algn="r"/>
                      <a:r>
                        <a:rPr lang="en-GB" dirty="0"/>
                        <a:t>£55 000</a:t>
                      </a:r>
                    </a:p>
                  </a:txBody>
                  <a:tcPr marL="144309" marR="144309"/>
                </a:tc>
                <a:extLst>
                  <a:ext uri="{0D108BD9-81ED-4DB2-BD59-A6C34878D82A}">
                    <a16:rowId xmlns:a16="http://schemas.microsoft.com/office/drawing/2014/main" xmlns="" val="10003"/>
                  </a:ext>
                </a:extLst>
              </a:tr>
              <a:tr h="370840">
                <a:tc>
                  <a:txBody>
                    <a:bodyPr/>
                    <a:lstStyle/>
                    <a:p>
                      <a:r>
                        <a:rPr lang="en-GB" dirty="0"/>
                        <a:t>Other operating expenses</a:t>
                      </a:r>
                    </a:p>
                  </a:txBody>
                  <a:tcPr marL="144309" marR="144309"/>
                </a:tc>
                <a:tc>
                  <a:txBody>
                    <a:bodyPr/>
                    <a:lstStyle/>
                    <a:p>
                      <a:pPr algn="r"/>
                      <a:r>
                        <a:rPr lang="en-GB" dirty="0"/>
                        <a:t>£32 000</a:t>
                      </a:r>
                    </a:p>
                  </a:txBody>
                  <a:tcPr marL="144309" marR="144309"/>
                </a:tc>
                <a:extLst>
                  <a:ext uri="{0D108BD9-81ED-4DB2-BD59-A6C34878D82A}">
                    <a16:rowId xmlns:a16="http://schemas.microsoft.com/office/drawing/2014/main" xmlns="" val="10004"/>
                  </a:ext>
                </a:extLst>
              </a:tr>
              <a:tr h="370840">
                <a:tc>
                  <a:txBody>
                    <a:bodyPr/>
                    <a:lstStyle/>
                    <a:p>
                      <a:r>
                        <a:rPr lang="en-GB" b="1" dirty="0">
                          <a:solidFill>
                            <a:srgbClr val="FF0000"/>
                          </a:solidFill>
                        </a:rPr>
                        <a:t>Operating profit</a:t>
                      </a:r>
                    </a:p>
                  </a:txBody>
                  <a:tcPr marL="144309" marR="144309"/>
                </a:tc>
                <a:tc>
                  <a:txBody>
                    <a:bodyPr/>
                    <a:lstStyle/>
                    <a:p>
                      <a:pPr algn="r"/>
                      <a:r>
                        <a:rPr lang="en-GB" dirty="0"/>
                        <a:t>£23 000</a:t>
                      </a:r>
                      <a:endParaRPr lang="en-GB" baseline="0" dirty="0"/>
                    </a:p>
                  </a:txBody>
                  <a:tcPr marL="144309" marR="144309"/>
                </a:tc>
                <a:extLst>
                  <a:ext uri="{0D108BD9-81ED-4DB2-BD59-A6C34878D82A}">
                    <a16:rowId xmlns:a16="http://schemas.microsoft.com/office/drawing/2014/main" xmlns="" val="10005"/>
                  </a:ext>
                </a:extLst>
              </a:tr>
              <a:tr h="370840">
                <a:tc>
                  <a:txBody>
                    <a:bodyPr/>
                    <a:lstStyle/>
                    <a:p>
                      <a:r>
                        <a:rPr lang="en-GB" dirty="0"/>
                        <a:t>Interest</a:t>
                      </a:r>
                    </a:p>
                  </a:txBody>
                  <a:tcPr marL="144309" marR="144309"/>
                </a:tc>
                <a:tc>
                  <a:txBody>
                    <a:bodyPr/>
                    <a:lstStyle/>
                    <a:p>
                      <a:pPr algn="r"/>
                      <a:r>
                        <a:rPr lang="en-GB" dirty="0"/>
                        <a:t>(£6 000)</a:t>
                      </a:r>
                      <a:endParaRPr lang="en-GB" baseline="0" dirty="0"/>
                    </a:p>
                  </a:txBody>
                  <a:tcPr marL="144309" marR="144309"/>
                </a:tc>
                <a:extLst>
                  <a:ext uri="{0D108BD9-81ED-4DB2-BD59-A6C34878D82A}">
                    <a16:rowId xmlns:a16="http://schemas.microsoft.com/office/drawing/2014/main" xmlns="" val="10006"/>
                  </a:ext>
                </a:extLst>
              </a:tr>
              <a:tr h="370840">
                <a:tc>
                  <a:txBody>
                    <a:bodyPr/>
                    <a:lstStyle/>
                    <a:p>
                      <a:r>
                        <a:rPr lang="en-GB" dirty="0"/>
                        <a:t>Exceptional items</a:t>
                      </a:r>
                    </a:p>
                  </a:txBody>
                  <a:tcPr marL="144309" marR="144309"/>
                </a:tc>
                <a:tc>
                  <a:txBody>
                    <a:bodyPr/>
                    <a:lstStyle/>
                    <a:p>
                      <a:pPr algn="r"/>
                      <a:r>
                        <a:rPr lang="en-GB" dirty="0"/>
                        <a:t>£0</a:t>
                      </a:r>
                    </a:p>
                  </a:txBody>
                  <a:tcPr marL="144309" marR="144309"/>
                </a:tc>
                <a:extLst>
                  <a:ext uri="{0D108BD9-81ED-4DB2-BD59-A6C34878D82A}">
                    <a16:rowId xmlns:a16="http://schemas.microsoft.com/office/drawing/2014/main" xmlns="" val="10007"/>
                  </a:ext>
                </a:extLst>
              </a:tr>
              <a:tr h="370840">
                <a:tc>
                  <a:txBody>
                    <a:bodyPr/>
                    <a:lstStyle/>
                    <a:p>
                      <a:r>
                        <a:rPr lang="en-GB" b="1" dirty="0">
                          <a:solidFill>
                            <a:srgbClr val="FF0000"/>
                          </a:solidFill>
                        </a:rPr>
                        <a:t>Profit for the year (net profit)</a:t>
                      </a:r>
                    </a:p>
                  </a:txBody>
                  <a:tcPr marL="144309" marR="144309"/>
                </a:tc>
                <a:tc>
                  <a:txBody>
                    <a:bodyPr/>
                    <a:lstStyle/>
                    <a:p>
                      <a:pPr algn="r"/>
                      <a:r>
                        <a:rPr lang="en-GB" dirty="0"/>
                        <a:t>£17 000</a:t>
                      </a:r>
                    </a:p>
                  </a:txBody>
                  <a:tcPr marL="144309" marR="144309"/>
                </a:tc>
                <a:extLst>
                  <a:ext uri="{0D108BD9-81ED-4DB2-BD59-A6C34878D82A}">
                    <a16:rowId xmlns:a16="http://schemas.microsoft.com/office/drawing/2014/main" xmlns="" val="10008"/>
                  </a:ext>
                </a:extLst>
              </a:tr>
            </a:tbl>
          </a:graphicData>
        </a:graphic>
      </p:graphicFrame>
      <p:sp>
        <p:nvSpPr>
          <p:cNvPr id="3" name="Left Brace 2"/>
          <p:cNvSpPr/>
          <p:nvPr/>
        </p:nvSpPr>
        <p:spPr>
          <a:xfrm>
            <a:off x="2051720" y="2348880"/>
            <a:ext cx="504056" cy="1800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Left Brace 4"/>
          <p:cNvSpPr/>
          <p:nvPr/>
        </p:nvSpPr>
        <p:spPr>
          <a:xfrm>
            <a:off x="1979712" y="4221088"/>
            <a:ext cx="576064" cy="20882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395536" y="3064314"/>
            <a:ext cx="1800200" cy="369332"/>
          </a:xfrm>
          <a:prstGeom prst="rect">
            <a:avLst/>
          </a:prstGeom>
          <a:noFill/>
        </p:spPr>
        <p:txBody>
          <a:bodyPr wrap="square" rtlCol="0">
            <a:spAutoFit/>
          </a:bodyPr>
          <a:lstStyle/>
          <a:p>
            <a:r>
              <a:rPr lang="en-GB" dirty="0"/>
              <a:t>Trading account</a:t>
            </a:r>
          </a:p>
        </p:txBody>
      </p:sp>
      <p:sp>
        <p:nvSpPr>
          <p:cNvPr id="7" name="TextBox 6"/>
          <p:cNvSpPr txBox="1"/>
          <p:nvPr/>
        </p:nvSpPr>
        <p:spPr>
          <a:xfrm>
            <a:off x="395536" y="4942038"/>
            <a:ext cx="1656184" cy="646331"/>
          </a:xfrm>
          <a:prstGeom prst="rect">
            <a:avLst/>
          </a:prstGeom>
          <a:noFill/>
        </p:spPr>
        <p:txBody>
          <a:bodyPr wrap="square" rtlCol="0">
            <a:spAutoFit/>
          </a:bodyPr>
          <a:lstStyle/>
          <a:p>
            <a:r>
              <a:rPr lang="en-GB" dirty="0"/>
              <a:t>Profit and loss account</a:t>
            </a:r>
          </a:p>
        </p:txBody>
      </p:sp>
    </p:spTree>
    <p:extLst>
      <p:ext uri="{BB962C8B-B14F-4D97-AF65-F5344CB8AC3E}">
        <p14:creationId xmlns:p14="http://schemas.microsoft.com/office/powerpoint/2010/main" val="284218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a:bodyPr>
          <a:lstStyle/>
          <a:p>
            <a:pPr eaLnBrk="1" hangingPunct="1"/>
            <a:r>
              <a:rPr lang="en-GB" altLang="en-US" sz="2400" dirty="0"/>
              <a:t>Practice calculation</a:t>
            </a:r>
          </a:p>
        </p:txBody>
      </p:sp>
      <p:sp>
        <p:nvSpPr>
          <p:cNvPr id="12292" name="Rectangle 3"/>
          <p:cNvSpPr>
            <a:spLocks noGrp="1" noChangeArrowheads="1"/>
          </p:cNvSpPr>
          <p:nvPr>
            <p:ph type="body" idx="1"/>
          </p:nvPr>
        </p:nvSpPr>
        <p:spPr>
          <a:xfrm>
            <a:off x="1851113" y="1679068"/>
            <a:ext cx="7004658" cy="4990292"/>
          </a:xfrm>
        </p:spPr>
        <p:txBody>
          <a:bodyPr>
            <a:normAutofit/>
          </a:bodyPr>
          <a:lstStyle/>
          <a:p>
            <a:pPr eaLnBrk="1" hangingPunct="1">
              <a:lnSpc>
                <a:spcPct val="120000"/>
              </a:lnSpc>
              <a:spcBef>
                <a:spcPts val="0"/>
              </a:spcBef>
            </a:pPr>
            <a:r>
              <a:rPr lang="en-GB" altLang="en-US" dirty="0"/>
              <a:t>Sell the same amount at a higher price</a:t>
            </a:r>
          </a:p>
          <a:p>
            <a:pPr lvl="1">
              <a:lnSpc>
                <a:spcPct val="120000"/>
              </a:lnSpc>
              <a:spcBef>
                <a:spcPts val="0"/>
              </a:spcBef>
            </a:pPr>
            <a:r>
              <a:rPr lang="en-GB" altLang="en-US" dirty="0"/>
              <a:t>Example:</a:t>
            </a:r>
          </a:p>
          <a:p>
            <a:pPr lvl="2">
              <a:lnSpc>
                <a:spcPct val="120000"/>
              </a:lnSpc>
              <a:spcBef>
                <a:spcPts val="0"/>
              </a:spcBef>
            </a:pPr>
            <a:r>
              <a:rPr lang="en-GB" altLang="en-US" dirty="0"/>
              <a:t>Currently sell 1000 units at £45 </a:t>
            </a:r>
          </a:p>
          <a:p>
            <a:pPr lvl="2">
              <a:lnSpc>
                <a:spcPct val="120000"/>
              </a:lnSpc>
              <a:spcBef>
                <a:spcPts val="0"/>
              </a:spcBef>
            </a:pPr>
            <a:r>
              <a:rPr lang="en-GB" altLang="en-US" dirty="0"/>
              <a:t>Sales revenue = ___________</a:t>
            </a:r>
          </a:p>
          <a:p>
            <a:pPr lvl="2">
              <a:lnSpc>
                <a:spcPct val="120000"/>
              </a:lnSpc>
              <a:spcBef>
                <a:spcPts val="0"/>
              </a:spcBef>
            </a:pPr>
            <a:r>
              <a:rPr lang="en-GB" altLang="en-US" dirty="0"/>
              <a:t>Cost </a:t>
            </a:r>
            <a:r>
              <a:rPr lang="en-GB" altLang="en-US"/>
              <a:t>of goods sold </a:t>
            </a:r>
            <a:r>
              <a:rPr lang="en-GB" altLang="en-US" dirty="0"/>
              <a:t>is £20 000</a:t>
            </a:r>
          </a:p>
          <a:p>
            <a:pPr lvl="2">
              <a:lnSpc>
                <a:spcPct val="120000"/>
              </a:lnSpc>
              <a:spcBef>
                <a:spcPts val="0"/>
              </a:spcBef>
            </a:pPr>
            <a:r>
              <a:rPr lang="en-GB" altLang="en-US" dirty="0"/>
              <a:t>Gross profit = ___________</a:t>
            </a:r>
          </a:p>
          <a:p>
            <a:pPr lvl="2">
              <a:lnSpc>
                <a:spcPct val="120000"/>
              </a:lnSpc>
              <a:spcBef>
                <a:spcPts val="0"/>
              </a:spcBef>
            </a:pPr>
            <a:r>
              <a:rPr lang="en-GB" altLang="en-US" dirty="0"/>
              <a:t>Other expenses = £15000</a:t>
            </a:r>
          </a:p>
          <a:p>
            <a:pPr lvl="2">
              <a:lnSpc>
                <a:spcPct val="120000"/>
              </a:lnSpc>
              <a:spcBef>
                <a:spcPts val="0"/>
              </a:spcBef>
            </a:pPr>
            <a:r>
              <a:rPr lang="en-GB" altLang="en-US" dirty="0"/>
              <a:t>Operating profit = ___________</a:t>
            </a:r>
          </a:p>
          <a:p>
            <a:pPr lvl="2">
              <a:lnSpc>
                <a:spcPct val="120000"/>
              </a:lnSpc>
              <a:spcBef>
                <a:spcPts val="0"/>
              </a:spcBef>
            </a:pPr>
            <a:r>
              <a:rPr lang="en-GB" altLang="en-US" dirty="0"/>
              <a:t>What would be the operating if price was increased to £48 but all other figures stayed the same?</a:t>
            </a:r>
          </a:p>
          <a:p>
            <a:pPr lvl="1">
              <a:lnSpc>
                <a:spcPct val="120000"/>
              </a:lnSpc>
              <a:spcBef>
                <a:spcPts val="0"/>
              </a:spcBef>
            </a:pPr>
            <a:r>
              <a:rPr lang="en-GB" altLang="en-US" dirty="0"/>
              <a:t>Discussion:</a:t>
            </a:r>
          </a:p>
          <a:p>
            <a:pPr lvl="2">
              <a:lnSpc>
                <a:spcPct val="120000"/>
              </a:lnSpc>
              <a:spcBef>
                <a:spcPts val="0"/>
              </a:spcBef>
            </a:pPr>
            <a:r>
              <a:rPr lang="en-GB" altLang="en-US" dirty="0"/>
              <a:t>Why might this be difficult to achieve?</a:t>
            </a:r>
          </a:p>
          <a:p>
            <a:pPr lvl="1"/>
            <a:endParaRPr lang="en-GB" altLang="en-US" dirty="0"/>
          </a:p>
          <a:p>
            <a:pPr lvl="2"/>
            <a:endParaRPr lang="en-GB" altLang="en-US" dirty="0"/>
          </a:p>
        </p:txBody>
      </p:sp>
    </p:spTree>
    <p:extLst>
      <p:ext uri="{BB962C8B-B14F-4D97-AF65-F5344CB8AC3E}">
        <p14:creationId xmlns:p14="http://schemas.microsoft.com/office/powerpoint/2010/main" val="319394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S90038826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cstate="print"/>
          <a:stretch>
            <a:fillRect/>
          </a:stretch>
        </p:blipFill>
        <p:spPr>
          <a:xfrm>
            <a:off x="4499993" y="5841268"/>
            <a:ext cx="144016" cy="144016"/>
          </a:xfrm>
          <a:prstGeom prst="rect">
            <a:avLst/>
          </a:prstGeom>
        </p:spPr>
      </p:pic>
      <p:sp>
        <p:nvSpPr>
          <p:cNvPr id="2" name="Title 1"/>
          <p:cNvSpPr>
            <a:spLocks noGrp="1"/>
          </p:cNvSpPr>
          <p:nvPr>
            <p:ph type="title"/>
          </p:nvPr>
        </p:nvSpPr>
        <p:spPr/>
        <p:txBody>
          <a:bodyPr>
            <a:normAutofit/>
          </a:bodyPr>
          <a:lstStyle/>
          <a:p>
            <a:r>
              <a:rPr lang="en-GB" sz="2400" dirty="0"/>
              <a:t>15 minutes – Recap C3 Depreciation</a:t>
            </a:r>
          </a:p>
        </p:txBody>
      </p:sp>
      <p:sp>
        <p:nvSpPr>
          <p:cNvPr id="4" name="Rectangle 3"/>
          <p:cNvSpPr>
            <a:spLocks noChangeArrowheads="1"/>
          </p:cNvSpPr>
          <p:nvPr/>
        </p:nvSpPr>
        <p:spPr bwMode="auto">
          <a:xfrm>
            <a:off x="1008063" y="5800725"/>
            <a:ext cx="6659562" cy="252413"/>
          </a:xfrm>
          <a:prstGeom prst="rect">
            <a:avLst/>
          </a:prstGeom>
          <a:gradFill rotWithShape="1">
            <a:gsLst>
              <a:gs pos="0">
                <a:srgbClr val="FFFF66"/>
              </a:gs>
              <a:gs pos="100000">
                <a:srgbClr val="FF3300"/>
              </a:gs>
            </a:gsLst>
            <a:lin ang="0" scaled="1"/>
          </a:gradFill>
          <a:ln w="28575">
            <a:noFill/>
            <a:miter lim="800000"/>
            <a:headEnd/>
            <a:tailEnd/>
          </a:ln>
          <a:effectLst/>
        </p:spPr>
        <p:txBody>
          <a:bodyPr wrap="none" anchor="ctr"/>
          <a:lstStyle/>
          <a:p>
            <a:endParaRPr lang="en-GB"/>
          </a:p>
        </p:txBody>
      </p:sp>
      <p:sp>
        <p:nvSpPr>
          <p:cNvPr id="5" name="Rectangle 4"/>
          <p:cNvSpPr>
            <a:spLocks noChangeArrowheads="1"/>
          </p:cNvSpPr>
          <p:nvPr/>
        </p:nvSpPr>
        <p:spPr bwMode="auto">
          <a:xfrm>
            <a:off x="1008063" y="5800725"/>
            <a:ext cx="6659562" cy="252413"/>
          </a:xfrm>
          <a:prstGeom prst="rect">
            <a:avLst/>
          </a:prstGeom>
          <a:noFill/>
          <a:ln w="28575">
            <a:solidFill>
              <a:schemeClr val="tx1"/>
            </a:solidFill>
            <a:miter lim="800000"/>
            <a:headEnd/>
            <a:tailEnd/>
          </a:ln>
          <a:effectLst/>
        </p:spPr>
        <p:txBody>
          <a:bodyPr wrap="none" anchor="ctr"/>
          <a:lstStyle/>
          <a:p>
            <a:endParaRPr lang="en-GB"/>
          </a:p>
        </p:txBody>
      </p:sp>
      <p:sp>
        <p:nvSpPr>
          <p:cNvPr id="6" name="Text Box 5"/>
          <p:cNvSpPr txBox="1">
            <a:spLocks noChangeArrowheads="1"/>
          </p:cNvSpPr>
          <p:nvPr/>
        </p:nvSpPr>
        <p:spPr bwMode="auto">
          <a:xfrm>
            <a:off x="3881438" y="4945348"/>
            <a:ext cx="1270000" cy="823912"/>
          </a:xfrm>
          <a:prstGeom prst="rect">
            <a:avLst/>
          </a:prstGeom>
          <a:noFill/>
          <a:ln w="9525">
            <a:noFill/>
            <a:miter lim="800000"/>
            <a:headEnd/>
            <a:tailEnd/>
          </a:ln>
          <a:effectLst/>
        </p:spPr>
        <p:txBody>
          <a:bodyPr wrap="none">
            <a:spAutoFit/>
          </a:bodyPr>
          <a:lstStyle/>
          <a:p>
            <a:r>
              <a:rPr lang="en-GB" sz="4800" dirty="0"/>
              <a:t>End</a:t>
            </a:r>
          </a:p>
        </p:txBody>
      </p:sp>
      <p:sp>
        <p:nvSpPr>
          <p:cNvPr id="3" name="TextBox 2"/>
          <p:cNvSpPr txBox="1"/>
          <p:nvPr/>
        </p:nvSpPr>
        <p:spPr>
          <a:xfrm>
            <a:off x="899592" y="1988840"/>
            <a:ext cx="7200800" cy="2308324"/>
          </a:xfrm>
          <a:prstGeom prst="rect">
            <a:avLst/>
          </a:prstGeom>
          <a:noFill/>
        </p:spPr>
        <p:txBody>
          <a:bodyPr wrap="square" rtlCol="0">
            <a:spAutoFit/>
          </a:bodyPr>
          <a:lstStyle/>
          <a:p>
            <a:pPr marL="342900" indent="-342900">
              <a:buAutoNum type="arabicPeriod"/>
            </a:pPr>
            <a:r>
              <a:rPr lang="en-GB" dirty="0"/>
              <a:t>What is meant by the term depreciation?</a:t>
            </a:r>
          </a:p>
          <a:p>
            <a:pPr marL="342900" indent="-342900">
              <a:buAutoNum type="arabicPeriod"/>
            </a:pPr>
            <a:r>
              <a:rPr lang="en-GB" dirty="0"/>
              <a:t>Briefly explain why depreciation is an expense on a statement of comprehensive income.</a:t>
            </a:r>
          </a:p>
          <a:p>
            <a:pPr marL="342900" indent="-342900">
              <a:buAutoNum type="arabicPeriod"/>
            </a:pPr>
            <a:r>
              <a:rPr lang="en-GB" dirty="0"/>
              <a:t>A business buys a new machine for £50 000. Its residual value at the end of 4 years is £3 000.</a:t>
            </a:r>
          </a:p>
          <a:p>
            <a:pPr marL="800100" lvl="1" indent="-342900">
              <a:buFont typeface="+mj-lt"/>
              <a:buAutoNum type="alphaLcParenR"/>
            </a:pPr>
            <a:r>
              <a:rPr lang="en-GB" dirty="0"/>
              <a:t>Calculate the annual depreciation using the straight-line method.</a:t>
            </a:r>
          </a:p>
          <a:p>
            <a:pPr marL="800100" lvl="1" indent="-342900">
              <a:buFont typeface="+mj-lt"/>
              <a:buAutoNum type="alphaLcParenR"/>
            </a:pPr>
            <a:r>
              <a:rPr lang="en-GB" dirty="0"/>
              <a:t>Calculate the depreciation per year using the reducing balance method and assuming the asset is depreciated by 50% per year.</a:t>
            </a:r>
          </a:p>
        </p:txBody>
      </p:sp>
    </p:spTree>
    <p:custDataLst>
      <p:tags r:id="rId1"/>
    </p:custDataLst>
    <p:extLst>
      <p:ext uri="{BB962C8B-B14F-4D97-AF65-F5344CB8AC3E}">
        <p14:creationId xmlns:p14="http://schemas.microsoft.com/office/powerpoint/2010/main" val="27289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900000"/>
                                        <p:tgtEl>
                                          <p:spTgt spid="4"/>
                                        </p:tgtEl>
                                      </p:cBhvr>
                                    </p:animEffect>
                                  </p:childTnLst>
                                </p:cTn>
                              </p:par>
                            </p:childTnLst>
                          </p:cTn>
                        </p:par>
                        <p:par>
                          <p:cTn id="8" fill="hold">
                            <p:stCondLst>
                              <p:cond delay="90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6" name="laser.wav"/>
                                        </p:tgtEl>
                                      </p:cMediaNode>
                                    </p:audio>
                                  </p:subTnLst>
                                </p:cTn>
                              </p:par>
                              <p:par>
                                <p:cTn id="11" presetID="1" presetClass="mediacall" presetSubtype="0" fill="hold" nodeType="withEffect">
                                  <p:stCondLst>
                                    <p:cond delay="0"/>
                                  </p:stCondLst>
                                  <p:childTnLst>
                                    <p:cmd type="call" cmd="playFrom(0.0)">
                                      <p:cBhvr>
                                        <p:cTn id="12" dur="7048"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4"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79912" y="228600"/>
            <a:ext cx="4906888" cy="1143000"/>
          </a:xfrm>
        </p:spPr>
        <p:txBody>
          <a:bodyPr>
            <a:normAutofit/>
          </a:bodyPr>
          <a:lstStyle/>
          <a:p>
            <a:r>
              <a:rPr lang="en-GB" sz="2400" dirty="0"/>
              <a:t>Adjustments for prepayments and accruals</a:t>
            </a:r>
          </a:p>
        </p:txBody>
      </p:sp>
      <p:sp>
        <p:nvSpPr>
          <p:cNvPr id="4" name="Content Placeholder 3"/>
          <p:cNvSpPr>
            <a:spLocks noGrp="1"/>
          </p:cNvSpPr>
          <p:nvPr>
            <p:ph idx="1"/>
          </p:nvPr>
        </p:nvSpPr>
        <p:spPr>
          <a:xfrm>
            <a:off x="1979712" y="1772816"/>
            <a:ext cx="7056784" cy="5040560"/>
          </a:xfrm>
        </p:spPr>
        <p:txBody>
          <a:bodyPr>
            <a:normAutofit/>
          </a:bodyPr>
          <a:lstStyle/>
          <a:p>
            <a:pPr>
              <a:spcBef>
                <a:spcPts val="0"/>
              </a:spcBef>
            </a:pPr>
            <a:r>
              <a:rPr lang="en-GB" dirty="0"/>
              <a:t>Accountants follow a set of general accounting principles</a:t>
            </a:r>
          </a:p>
          <a:p>
            <a:pPr>
              <a:spcBef>
                <a:spcPts val="0"/>
              </a:spcBef>
            </a:pPr>
            <a:r>
              <a:rPr lang="en-GB" dirty="0"/>
              <a:t>These are designed to ensure that the financial accounts are a true and fair reflection of the business at a given point in time</a:t>
            </a:r>
          </a:p>
          <a:p>
            <a:pPr>
              <a:spcBef>
                <a:spcPts val="0"/>
              </a:spcBef>
            </a:pPr>
            <a:r>
              <a:rPr lang="en-GB" dirty="0"/>
              <a:t> One accounting principle is the </a:t>
            </a:r>
            <a:r>
              <a:rPr lang="en-GB" dirty="0">
                <a:solidFill>
                  <a:srgbClr val="7030A0"/>
                </a:solidFill>
              </a:rPr>
              <a:t>matching concept</a:t>
            </a:r>
          </a:p>
          <a:p>
            <a:pPr lvl="1">
              <a:spcBef>
                <a:spcPts val="0"/>
              </a:spcBef>
            </a:pPr>
            <a:r>
              <a:rPr lang="en-GB" dirty="0">
                <a:solidFill>
                  <a:srgbClr val="7030A0"/>
                </a:solidFill>
              </a:rPr>
              <a:t>Matching concept requires that income is recognised at the same time as the costs that were incurred generating the income</a:t>
            </a:r>
          </a:p>
          <a:p>
            <a:pPr>
              <a:spcBef>
                <a:spcPts val="0"/>
              </a:spcBef>
            </a:pPr>
            <a:r>
              <a:rPr lang="en-GB" dirty="0"/>
              <a:t>This takes 2 forms:</a:t>
            </a:r>
          </a:p>
          <a:p>
            <a:pPr lvl="1">
              <a:spcBef>
                <a:spcPts val="0"/>
              </a:spcBef>
            </a:pPr>
            <a:r>
              <a:rPr lang="en-GB" dirty="0"/>
              <a:t>Prepayments</a:t>
            </a:r>
          </a:p>
          <a:p>
            <a:pPr lvl="1">
              <a:spcBef>
                <a:spcPts val="0"/>
              </a:spcBef>
            </a:pPr>
            <a:r>
              <a:rPr lang="en-GB" dirty="0"/>
              <a:t>Accruals</a:t>
            </a:r>
          </a:p>
          <a:p>
            <a:pPr lvl="2">
              <a:spcBef>
                <a:spcPts val="0"/>
              </a:spcBef>
            </a:pPr>
            <a:endParaRPr lang="en-GB" dirty="0"/>
          </a:p>
        </p:txBody>
      </p:sp>
    </p:spTree>
    <p:extLst>
      <p:ext uri="{BB962C8B-B14F-4D97-AF65-F5344CB8AC3E}">
        <p14:creationId xmlns:p14="http://schemas.microsoft.com/office/powerpoint/2010/main" val="428529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79912" y="228600"/>
            <a:ext cx="4906888" cy="1143000"/>
          </a:xfrm>
        </p:spPr>
        <p:txBody>
          <a:bodyPr>
            <a:normAutofit/>
          </a:bodyPr>
          <a:lstStyle/>
          <a:p>
            <a:r>
              <a:rPr lang="en-GB" sz="2400" dirty="0"/>
              <a:t>Adjustments for prepayments and accruals</a:t>
            </a:r>
          </a:p>
        </p:txBody>
      </p:sp>
      <p:sp>
        <p:nvSpPr>
          <p:cNvPr id="4" name="Content Placeholder 3"/>
          <p:cNvSpPr>
            <a:spLocks noGrp="1"/>
          </p:cNvSpPr>
          <p:nvPr>
            <p:ph idx="1"/>
          </p:nvPr>
        </p:nvSpPr>
        <p:spPr>
          <a:xfrm>
            <a:off x="1979712" y="1772816"/>
            <a:ext cx="7056784" cy="5040560"/>
          </a:xfrm>
        </p:spPr>
        <p:txBody>
          <a:bodyPr>
            <a:normAutofit fontScale="85000" lnSpcReduction="10000"/>
          </a:bodyPr>
          <a:lstStyle/>
          <a:p>
            <a:pPr>
              <a:spcBef>
                <a:spcPts val="0"/>
              </a:spcBef>
            </a:pPr>
            <a:r>
              <a:rPr lang="en-GB" dirty="0"/>
              <a:t>Prepayments</a:t>
            </a:r>
          </a:p>
          <a:p>
            <a:pPr lvl="1">
              <a:spcBef>
                <a:spcPts val="0"/>
              </a:spcBef>
            </a:pPr>
            <a:r>
              <a:rPr lang="en-GB" dirty="0"/>
              <a:t>If payment is made in advance of the use of the product to generate income then this should not be shown as an expense in the statement of comprehensive income</a:t>
            </a:r>
          </a:p>
          <a:p>
            <a:pPr lvl="1">
              <a:spcBef>
                <a:spcPts val="0"/>
              </a:spcBef>
            </a:pPr>
            <a:r>
              <a:rPr lang="en-GB" dirty="0"/>
              <a:t>Instead it is shown as a current asset in the statement of financial position</a:t>
            </a:r>
          </a:p>
          <a:p>
            <a:pPr lvl="1">
              <a:spcBef>
                <a:spcPts val="0"/>
              </a:spcBef>
            </a:pPr>
            <a:r>
              <a:rPr lang="en-GB" dirty="0"/>
              <a:t>Some costs e.g. insurance relate to more than 1 period. As a result these costs must be charged to the statement of financial position in the same proportion that the benefit will be realised in the case of annual insurance at 1/12</a:t>
            </a:r>
            <a:r>
              <a:rPr lang="en-GB" baseline="30000" dirty="0"/>
              <a:t>th</a:t>
            </a:r>
            <a:r>
              <a:rPr lang="en-GB" dirty="0"/>
              <a:t> per month</a:t>
            </a:r>
          </a:p>
          <a:p>
            <a:pPr>
              <a:spcBef>
                <a:spcPts val="0"/>
              </a:spcBef>
            </a:pPr>
            <a:r>
              <a:rPr lang="en-GB" dirty="0"/>
              <a:t>Accruals</a:t>
            </a:r>
          </a:p>
          <a:p>
            <a:pPr lvl="1">
              <a:spcBef>
                <a:spcPts val="0"/>
              </a:spcBef>
            </a:pPr>
            <a:r>
              <a:rPr lang="en-GB" dirty="0"/>
              <a:t>If a payment is made after the use of the product to generate income then this should be shown as an expense in the statement of comprehensive income at the time of use</a:t>
            </a:r>
          </a:p>
          <a:p>
            <a:pPr lvl="1">
              <a:spcBef>
                <a:spcPts val="0"/>
              </a:spcBef>
            </a:pPr>
            <a:r>
              <a:rPr lang="en-GB" dirty="0"/>
              <a:t>It is shown as a current liability in the statement of financial position</a:t>
            </a:r>
          </a:p>
          <a:p>
            <a:pPr lvl="1">
              <a:spcBef>
                <a:spcPts val="0"/>
              </a:spcBef>
            </a:pPr>
            <a:r>
              <a:rPr lang="en-GB" dirty="0"/>
              <a:t>Accruals allow costs to be reflected in the accounts when an invoice for the work has not yet been received. A common accrual would be the purchase order accrual for open purchase orders that have not yet been matched with an invoice</a:t>
            </a:r>
          </a:p>
          <a:p>
            <a:pPr lvl="2">
              <a:spcBef>
                <a:spcPts val="0"/>
              </a:spcBef>
            </a:pPr>
            <a:endParaRPr lang="en-GB" dirty="0"/>
          </a:p>
        </p:txBody>
      </p:sp>
    </p:spTree>
    <p:extLst>
      <p:ext uri="{BB962C8B-B14F-4D97-AF65-F5344CB8AC3E}">
        <p14:creationId xmlns:p14="http://schemas.microsoft.com/office/powerpoint/2010/main" val="33176151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6309</TotalTime>
  <Words>920</Words>
  <Application>Microsoft Office PowerPoint</Application>
  <PresentationFormat>On-screen Show (4:3)</PresentationFormat>
  <Paragraphs>127</Paragraphs>
  <Slides>11</Slides>
  <Notes>5</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vt:lpstr>
      <vt:lpstr>Statement of comprehensive income</vt:lpstr>
      <vt:lpstr>Statement of comprehensive income</vt:lpstr>
      <vt:lpstr>Statement of comprehensive income</vt:lpstr>
      <vt:lpstr>Statement of comprehensive income</vt:lpstr>
      <vt:lpstr>Statement of comprehensive income</vt:lpstr>
      <vt:lpstr>Practice calculation</vt:lpstr>
      <vt:lpstr>15 minutes – Recap C3 Depreciation</vt:lpstr>
      <vt:lpstr>Adjustments for prepayments and accruals</vt:lpstr>
      <vt:lpstr>Adjustments for prepayments and accruals</vt:lpstr>
      <vt:lpstr>Statement of comprehensive income</vt:lpstr>
      <vt:lpstr>Statement of comprehensive income</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405</cp:revision>
  <dcterms:created xsi:type="dcterms:W3CDTF">2009-08-01T13:37:35Z</dcterms:created>
  <dcterms:modified xsi:type="dcterms:W3CDTF">2017-02-12T15:03:50Z</dcterms:modified>
</cp:coreProperties>
</file>