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3" r:id="rId5"/>
    <p:sldId id="264" r:id="rId6"/>
    <p:sldId id="266" r:id="rId7"/>
    <p:sldId id="265" r:id="rId8"/>
    <p:sldId id="260" r:id="rId9"/>
    <p:sldId id="261" r:id="rId10"/>
    <p:sldId id="26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http://corporate.marksandspencer.com/investors/key-facts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835" indent="-285706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282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9995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082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21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34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847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560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057D9FE-803A-49A9-ADF0-A9382A47F59C}" type="slidenum">
              <a:rPr lang="en-GB" altLang="en-US" smtClean="0">
                <a:latin typeface="Arial" charset="0"/>
              </a:rPr>
              <a:pPr eaLnBrk="1" hangingPunct="1"/>
              <a:t>4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835" indent="-285706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282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9995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082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21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34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847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560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057D9FE-803A-49A9-ADF0-A9382A47F59C}" type="slidenum">
              <a:rPr lang="en-GB" altLang="en-US" smtClean="0">
                <a:latin typeface="Arial" charset="0"/>
              </a:rPr>
              <a:pPr eaLnBrk="1" hangingPunct="1"/>
              <a:t>5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http://annualreport2014.supergroup.co.uk/financial-statements/group-statement-of-comprehensive-income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36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835" indent="-285706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282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99953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082" indent="-228565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21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341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847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5600" indent="-2285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057D9FE-803A-49A9-ADF0-A9382A47F59C}" type="slidenum">
              <a:rPr lang="en-GB" altLang="en-US" smtClean="0">
                <a:latin typeface="Arial" charset="0"/>
              </a:rPr>
              <a:pPr eaLnBrk="1" hangingPunct="1"/>
              <a:t>7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rporate.marksandspencer.com/investors/key-fac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nualreport2014.supergroup.co.uk/financial-statements/group-statement-of-comprehensive-incom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512168"/>
          </a:xfrm>
        </p:spPr>
        <p:txBody>
          <a:bodyPr/>
          <a:lstStyle/>
          <a:p>
            <a:pPr algn="ctr"/>
            <a:r>
              <a:rPr lang="en-GB" sz="3200" dirty="0"/>
              <a:t>Measuring Profitability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F3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Measuring profitability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27784" y="817265"/>
            <a:ext cx="59046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Discussion: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Company A has sales of £</a:t>
            </a:r>
            <a:r>
              <a:rPr lang="en-GB" dirty="0" err="1">
                <a:solidFill>
                  <a:srgbClr val="00B0F0"/>
                </a:solidFill>
              </a:rPr>
              <a:t>1m</a:t>
            </a:r>
            <a:r>
              <a:rPr lang="en-GB" dirty="0">
                <a:solidFill>
                  <a:srgbClr val="00B0F0"/>
                </a:solidFill>
              </a:rPr>
              <a:t> and profit of £100 000.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Company B has sales of £500 000 and profits of £80 000.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Which one is the most profitable?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What is the difference between profit and profitable?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988840"/>
            <a:ext cx="69127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</a:rPr>
              <a:t>Return</a:t>
            </a:r>
            <a:r>
              <a:rPr lang="en-GB" sz="2000" b="1" dirty="0"/>
              <a:t> on </a:t>
            </a:r>
            <a:r>
              <a:rPr lang="en-GB" sz="2000" b="1" dirty="0">
                <a:solidFill>
                  <a:srgbClr val="0070C0"/>
                </a:solidFill>
              </a:rPr>
              <a:t>capital employed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u="sng" dirty="0">
                <a:solidFill>
                  <a:srgbClr val="FF0000"/>
                </a:solidFill>
              </a:rPr>
              <a:t>Operating profit</a:t>
            </a:r>
            <a:r>
              <a:rPr lang="en-GB" sz="2000" dirty="0"/>
              <a:t>    x 100</a:t>
            </a:r>
          </a:p>
          <a:p>
            <a:pPr>
              <a:defRPr/>
            </a:pPr>
            <a:r>
              <a:rPr lang="en-GB" sz="2000" dirty="0">
                <a:solidFill>
                  <a:srgbClr val="00B050"/>
                </a:solidFill>
              </a:rPr>
              <a:t>total equity </a:t>
            </a:r>
            <a:r>
              <a:rPr lang="en-GB" sz="2000" dirty="0"/>
              <a:t>+ </a:t>
            </a:r>
            <a:r>
              <a:rPr lang="en-GB" sz="2000" dirty="0">
                <a:solidFill>
                  <a:srgbClr val="7030A0"/>
                </a:solidFill>
              </a:rPr>
              <a:t>non-current liabilities</a:t>
            </a:r>
          </a:p>
          <a:p>
            <a:pPr>
              <a:defRPr/>
            </a:pPr>
            <a:endParaRPr lang="en-GB" sz="2000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en-GB" sz="2000" u="sng" dirty="0">
                <a:solidFill>
                  <a:srgbClr val="FF0000"/>
                </a:solidFill>
              </a:rPr>
              <a:t>4580</a:t>
            </a:r>
            <a:r>
              <a:rPr lang="en-GB" sz="2000" dirty="0"/>
              <a:t>      X 100  = </a:t>
            </a:r>
            <a:r>
              <a:rPr lang="en-GB" sz="2000" b="1" u="sng" dirty="0">
                <a:solidFill>
                  <a:srgbClr val="C00000"/>
                </a:solidFill>
              </a:rPr>
              <a:t>27%</a:t>
            </a:r>
            <a:endParaRPr lang="en-GB" sz="2000" dirty="0"/>
          </a:p>
          <a:p>
            <a:pPr>
              <a:defRPr/>
            </a:pPr>
            <a:r>
              <a:rPr lang="en-GB" sz="2000" dirty="0">
                <a:solidFill>
                  <a:srgbClr val="0070C0"/>
                </a:solidFill>
              </a:rPr>
              <a:t>17235</a:t>
            </a:r>
          </a:p>
          <a:p>
            <a:pPr>
              <a:defRPr/>
            </a:pPr>
            <a:endParaRPr lang="en-GB" sz="20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GB" sz="2000" dirty="0"/>
              <a:t>For every £1 of capital employed in the business </a:t>
            </a:r>
            <a:r>
              <a:rPr lang="en-GB" sz="2000" dirty="0">
                <a:solidFill>
                  <a:srgbClr val="C00000"/>
                </a:solidFill>
              </a:rPr>
              <a:t>27 pence </a:t>
            </a:r>
            <a:r>
              <a:rPr lang="en-GB" sz="2000" dirty="0"/>
              <a:t>is generated in </a:t>
            </a:r>
            <a:r>
              <a:rPr lang="en-GB" sz="2000" dirty="0">
                <a:solidFill>
                  <a:srgbClr val="FF0000"/>
                </a:solidFill>
              </a:rPr>
              <a:t>operating profit</a:t>
            </a:r>
            <a:r>
              <a:rPr lang="en-GB" sz="2000" dirty="0"/>
              <a:t>.</a:t>
            </a:r>
          </a:p>
          <a:p>
            <a:pPr>
              <a:defRPr/>
            </a:pPr>
            <a:r>
              <a:rPr lang="en-GB" dirty="0"/>
              <a:t>	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Interpretation of ROCE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988840"/>
            <a:ext cx="190770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400" dirty="0"/>
              <a:t>Why would it be meaningful to compare this </a:t>
            </a:r>
          </a:p>
          <a:p>
            <a:pPr algn="ctr">
              <a:defRPr/>
            </a:pPr>
            <a:r>
              <a:rPr lang="en-GB" sz="1400" dirty="0"/>
              <a:t>to the current rate of interest?</a:t>
            </a:r>
          </a:p>
          <a:p>
            <a:pPr algn="ctr">
              <a:defRPr/>
            </a:pPr>
            <a:r>
              <a:rPr lang="en-GB" sz="1400" dirty="0"/>
              <a:t> </a:t>
            </a:r>
          </a:p>
          <a:p>
            <a:pPr algn="ctr">
              <a:defRPr/>
            </a:pPr>
            <a:r>
              <a:rPr lang="en-GB" sz="1400" dirty="0"/>
              <a:t>Why might a high street retailer compare </a:t>
            </a:r>
          </a:p>
          <a:p>
            <a:pPr algn="ctr">
              <a:defRPr/>
            </a:pPr>
            <a:r>
              <a:rPr lang="en-GB" sz="1400" dirty="0"/>
              <a:t>ROCE between individual stores?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5125832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NB</a:t>
            </a:r>
          </a:p>
          <a:p>
            <a:r>
              <a:rPr lang="en-GB" dirty="0"/>
              <a:t>A statement of financial position may be presented showing capital employed in which case the bottom line of the formula is capital employed.</a:t>
            </a:r>
          </a:p>
          <a:p>
            <a:r>
              <a:rPr lang="en-GB" dirty="0"/>
              <a:t>Capital employed = total equity + non-current liabilities.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54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GB" dirty="0"/>
              <a:t>In this topic you have learnt about</a:t>
            </a:r>
          </a:p>
          <a:p>
            <a:pPr lvl="1"/>
            <a:r>
              <a:rPr lang="en-GB" dirty="0"/>
              <a:t>Calculation, interpretation, analysis and evaluation of:</a:t>
            </a:r>
          </a:p>
          <a:p>
            <a:pPr lvl="2"/>
            <a:r>
              <a:rPr lang="en-GB" dirty="0"/>
              <a:t>Gross profit margin: (gross profit/revenue) x 100</a:t>
            </a:r>
          </a:p>
          <a:p>
            <a:pPr lvl="2"/>
            <a:r>
              <a:rPr lang="en-GB" dirty="0"/>
              <a:t>Mark-up: (gross profit/cost of sales) x 100</a:t>
            </a:r>
          </a:p>
          <a:p>
            <a:pPr lvl="2"/>
            <a:r>
              <a:rPr lang="en-GB" dirty="0"/>
              <a:t>Profit margin: (profit/revenue) x100</a:t>
            </a:r>
          </a:p>
          <a:p>
            <a:pPr lvl="2"/>
            <a:r>
              <a:rPr lang="en-GB" dirty="0"/>
              <a:t>Return on capital employed (ROCE): (profit/capital employed) x 100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/>
              <a:t>Measuring Profitability</a:t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Measuring Profitability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248400" cy="3840163"/>
          </a:xfrm>
        </p:spPr>
        <p:txBody>
          <a:bodyPr numCol="1"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Calculation, interpretation, analysis and evaluation of:</a:t>
            </a:r>
          </a:p>
          <a:p>
            <a:pPr lvl="2"/>
            <a:r>
              <a:rPr lang="en-GB" dirty="0"/>
              <a:t>Gross profit margin: (gross profit/revenue) x 100</a:t>
            </a:r>
          </a:p>
          <a:p>
            <a:pPr lvl="2"/>
            <a:r>
              <a:rPr lang="en-GB" dirty="0"/>
              <a:t>Mark-up: (gross profit/cost of sales) x 100</a:t>
            </a:r>
          </a:p>
          <a:p>
            <a:pPr lvl="2"/>
            <a:r>
              <a:rPr lang="en-GB" dirty="0"/>
              <a:t>Profit margin: (profit/revenue) x100</a:t>
            </a:r>
          </a:p>
          <a:p>
            <a:pPr lvl="2"/>
            <a:r>
              <a:rPr lang="en-GB" dirty="0"/>
              <a:t>Return on capital employed (ROCE): (profit/capital employed) x 100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Ratio Analysis</a:t>
            </a:r>
            <a:endParaRPr lang="en-US" sz="2400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1979712" y="1844824"/>
            <a:ext cx="6840760" cy="4752528"/>
          </a:xfrm>
        </p:spPr>
        <p:txBody>
          <a:bodyPr>
            <a:noAutofit/>
          </a:bodyPr>
          <a:lstStyle/>
          <a:p>
            <a:r>
              <a:rPr lang="en-GB" sz="2400" dirty="0"/>
              <a:t>Allows for a more meaningful analysis of published accounts</a:t>
            </a:r>
          </a:p>
          <a:p>
            <a:pPr lvl="1"/>
            <a:r>
              <a:rPr lang="en-GB" sz="2400" dirty="0"/>
              <a:t>Shows relationship between figures</a:t>
            </a:r>
          </a:p>
          <a:p>
            <a:pPr lvl="1"/>
            <a:r>
              <a:rPr lang="en-GB" sz="2400" dirty="0"/>
              <a:t>Used for comparisons </a:t>
            </a:r>
            <a:r>
              <a:rPr lang="en-GB" sz="2400"/>
              <a:t>over time</a:t>
            </a:r>
            <a:endParaRPr lang="en-GB" sz="2400" dirty="0"/>
          </a:p>
          <a:p>
            <a:r>
              <a:rPr lang="en-GB" sz="2400" dirty="0"/>
              <a:t>Inter and intra business comparisons</a:t>
            </a:r>
          </a:p>
          <a:p>
            <a:pPr lvl="1"/>
            <a:r>
              <a:rPr lang="en-GB" sz="2400" dirty="0"/>
              <a:t>Intra means between businesses e.g. to compare performance to competitors or to benchmark</a:t>
            </a:r>
          </a:p>
          <a:p>
            <a:pPr lvl="1"/>
            <a:r>
              <a:rPr lang="en-GB" sz="2400" dirty="0"/>
              <a:t>Inter means within a business e.g. over time within one organisation or between branches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2132856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is meant by the term benchmark?</a:t>
            </a:r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03548" y="3900895"/>
            <a:ext cx="792088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5157192"/>
            <a:ext cx="1835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Why are numbers so important when understanding a business’ performance? View M&amp;S key facts.</a:t>
            </a:r>
          </a:p>
        </p:txBody>
      </p:sp>
    </p:spTree>
    <p:extLst>
      <p:ext uri="{BB962C8B-B14F-4D97-AF65-F5344CB8AC3E}">
        <p14:creationId xmlns:p14="http://schemas.microsoft.com/office/powerpoint/2010/main" val="47952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Measuring profitability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772816"/>
            <a:ext cx="7128792" cy="496855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Gross profit margin (GPM) is a measure of a firm’s profitability by looking at the relationship between </a:t>
            </a:r>
            <a:r>
              <a:rPr lang="en-GB" altLang="en-US" sz="2900" dirty="0">
                <a:solidFill>
                  <a:srgbClr val="00B0F0"/>
                </a:solidFill>
              </a:rPr>
              <a:t>gross profit </a:t>
            </a:r>
            <a:r>
              <a:rPr lang="en-GB" altLang="en-US" sz="2900" dirty="0"/>
              <a:t>and </a:t>
            </a:r>
            <a:r>
              <a:rPr lang="en-GB" altLang="en-US" sz="2900" dirty="0">
                <a:solidFill>
                  <a:srgbClr val="FF0000"/>
                </a:solidFill>
              </a:rPr>
              <a:t>revenue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If GPM is low or falling this may indicate that a firm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is not managing its cost of sales effectively e.g. are the cost of raw materials increasing?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sales are in decline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Calculated as: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u="sng" dirty="0">
                <a:solidFill>
                  <a:srgbClr val="00B0F0"/>
                </a:solidFill>
              </a:rPr>
              <a:t>Gross profit </a:t>
            </a:r>
            <a:r>
              <a:rPr lang="en-GB" altLang="en-US" sz="2900" dirty="0">
                <a:solidFill>
                  <a:srgbClr val="00B0F0"/>
                </a:solidFill>
              </a:rPr>
              <a:t>         </a:t>
            </a:r>
            <a:r>
              <a:rPr lang="en-GB" altLang="en-US" sz="2900" dirty="0"/>
              <a:t>x 100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900" dirty="0"/>
              <a:t>          </a:t>
            </a:r>
            <a:r>
              <a:rPr lang="en-GB" altLang="en-US" sz="2900" dirty="0">
                <a:solidFill>
                  <a:srgbClr val="FF0000"/>
                </a:solidFill>
              </a:rPr>
              <a:t>Revenue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FF0000"/>
                </a:solidFill>
              </a:rPr>
              <a:t>Revenue</a:t>
            </a:r>
            <a:r>
              <a:rPr lang="en-GB" altLang="en-US" sz="2900" dirty="0"/>
              <a:t>  		=  </a:t>
            </a:r>
            <a:r>
              <a:rPr lang="en-GB" altLang="en-US" sz="2900" dirty="0">
                <a:solidFill>
                  <a:srgbClr val="FF0000"/>
                </a:solidFill>
              </a:rPr>
              <a:t>£35 000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Cost of goods sold    	=  £15 750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00B0F0"/>
                </a:solidFill>
              </a:rPr>
              <a:t>Gross profit      </a:t>
            </a:r>
            <a:r>
              <a:rPr lang="en-GB" altLang="en-US" sz="2900" dirty="0"/>
              <a:t>	=  </a:t>
            </a:r>
            <a:r>
              <a:rPr lang="en-GB" altLang="en-US" sz="2900" dirty="0">
                <a:solidFill>
                  <a:srgbClr val="00B0F0"/>
                </a:solidFill>
              </a:rPr>
              <a:t>£19 250 </a:t>
            </a:r>
            <a:r>
              <a:rPr lang="en-GB" altLang="en-US" sz="2900" dirty="0"/>
              <a:t>(£35 000 - £15 750)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Gross profit margin	=  </a:t>
            </a:r>
            <a:r>
              <a:rPr lang="en-GB" altLang="en-US" sz="2900" dirty="0">
                <a:solidFill>
                  <a:srgbClr val="00B0F0"/>
                </a:solidFill>
              </a:rPr>
              <a:t>£19 250</a:t>
            </a:r>
            <a:r>
              <a:rPr lang="en-GB" altLang="en-US" sz="2900" dirty="0"/>
              <a:t>/</a:t>
            </a:r>
            <a:r>
              <a:rPr lang="en-GB" altLang="en-US" sz="2900" dirty="0">
                <a:solidFill>
                  <a:srgbClr val="FF0000"/>
                </a:solidFill>
              </a:rPr>
              <a:t>£35 000 </a:t>
            </a:r>
            <a:r>
              <a:rPr lang="en-GB" altLang="en-US" sz="2900" dirty="0"/>
              <a:t>x 100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900" dirty="0"/>
              <a:t>		=  </a:t>
            </a:r>
            <a:r>
              <a:rPr lang="en-GB" altLang="en-US" sz="2900" b="1" dirty="0"/>
              <a:t>55%</a:t>
            </a:r>
          </a:p>
        </p:txBody>
      </p:sp>
    </p:spTree>
    <p:extLst>
      <p:ext uri="{BB962C8B-B14F-4D97-AF65-F5344CB8AC3E}">
        <p14:creationId xmlns:p14="http://schemas.microsoft.com/office/powerpoint/2010/main" val="322063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Measuring profitability</a:t>
            </a:r>
            <a:endParaRPr lang="en-GB" altLang="en-US" sz="4000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772816"/>
            <a:ext cx="7128792" cy="496855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Profit margin (or operating profit margin) is a measure of a firm’s profitability by looking at the relationship between </a:t>
            </a:r>
            <a:r>
              <a:rPr lang="en-GB" altLang="en-US" sz="2900" dirty="0">
                <a:solidFill>
                  <a:srgbClr val="00B0F0"/>
                </a:solidFill>
              </a:rPr>
              <a:t>operating  profit </a:t>
            </a:r>
            <a:r>
              <a:rPr lang="en-GB" altLang="en-US" sz="2900" dirty="0"/>
              <a:t>and </a:t>
            </a:r>
            <a:r>
              <a:rPr lang="en-GB" altLang="en-US" sz="2900" dirty="0">
                <a:solidFill>
                  <a:srgbClr val="FF0000"/>
                </a:solidFill>
              </a:rPr>
              <a:t>revenue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If OPM is low or falling this may indicate that a firm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is not managing its expenses effectively e.g. wages are increasing or overheads are going up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sales are in decline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Calculated as: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u="sng" dirty="0">
                <a:solidFill>
                  <a:srgbClr val="00B0F0"/>
                </a:solidFill>
              </a:rPr>
              <a:t>Profit </a:t>
            </a:r>
            <a:r>
              <a:rPr lang="en-GB" altLang="en-US" sz="2900" dirty="0">
                <a:solidFill>
                  <a:srgbClr val="00B0F0"/>
                </a:solidFill>
              </a:rPr>
              <a:t>         </a:t>
            </a:r>
            <a:r>
              <a:rPr lang="en-GB" altLang="en-US" sz="2900" dirty="0"/>
              <a:t>x 100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900" dirty="0"/>
              <a:t>          </a:t>
            </a:r>
            <a:r>
              <a:rPr lang="en-GB" altLang="en-US" sz="2900" dirty="0">
                <a:solidFill>
                  <a:srgbClr val="FF0000"/>
                </a:solidFill>
              </a:rPr>
              <a:t>Revenue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FF0000"/>
                </a:solidFill>
              </a:rPr>
              <a:t>Revenue </a:t>
            </a:r>
            <a:r>
              <a:rPr lang="en-GB" altLang="en-US" sz="2900" dirty="0"/>
              <a:t> 		    =  </a:t>
            </a:r>
            <a:r>
              <a:rPr lang="en-GB" altLang="en-US" sz="2900" dirty="0">
                <a:solidFill>
                  <a:srgbClr val="FF0000"/>
                </a:solidFill>
              </a:rPr>
              <a:t>£35 000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Gross profit      	    =  £19 250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Expenses		    =  £ 5 950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00B0F0"/>
                </a:solidFill>
              </a:rPr>
              <a:t>Operating profit </a:t>
            </a:r>
            <a:r>
              <a:rPr lang="en-GB" altLang="en-US" sz="2900" dirty="0"/>
              <a:t>	    =  </a:t>
            </a:r>
            <a:r>
              <a:rPr lang="en-GB" altLang="en-US" sz="2900" dirty="0">
                <a:solidFill>
                  <a:srgbClr val="00B0F0"/>
                </a:solidFill>
              </a:rPr>
              <a:t>£13 300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Operating profit margin  =  </a:t>
            </a:r>
            <a:r>
              <a:rPr lang="en-GB" altLang="en-US" sz="2900" dirty="0">
                <a:solidFill>
                  <a:srgbClr val="00B0F0"/>
                </a:solidFill>
              </a:rPr>
              <a:t>£13 300</a:t>
            </a:r>
            <a:r>
              <a:rPr lang="en-GB" altLang="en-US" sz="2900" dirty="0"/>
              <a:t>/</a:t>
            </a:r>
            <a:r>
              <a:rPr lang="en-GB" altLang="en-US" sz="2900" dirty="0">
                <a:solidFill>
                  <a:srgbClr val="FF0000"/>
                </a:solidFill>
              </a:rPr>
              <a:t>£35 000 </a:t>
            </a:r>
            <a:r>
              <a:rPr lang="en-GB" altLang="en-US" sz="2900" dirty="0"/>
              <a:t>x 100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900" dirty="0"/>
              <a:t>		     =  </a:t>
            </a:r>
            <a:r>
              <a:rPr lang="en-GB" altLang="en-US" sz="2900" b="1" dirty="0"/>
              <a:t>38%</a:t>
            </a:r>
          </a:p>
        </p:txBody>
      </p:sp>
    </p:spTree>
    <p:extLst>
      <p:ext uri="{BB962C8B-B14F-4D97-AF65-F5344CB8AC3E}">
        <p14:creationId xmlns:p14="http://schemas.microsoft.com/office/powerpoint/2010/main" val="186347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Practice question</a:t>
            </a: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411245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56176" y="2132856"/>
            <a:ext cx="2987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the extract from SuperGroup Plc’s statement of comprehensive income calculate: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Gross profit margin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Profit margin</a:t>
            </a:r>
          </a:p>
          <a:p>
            <a:endParaRPr lang="en-GB" dirty="0"/>
          </a:p>
          <a:p>
            <a:r>
              <a:rPr lang="en-GB" dirty="0"/>
              <a:t>Comment on the financial performance of SuperGroup Plc. </a:t>
            </a:r>
          </a:p>
        </p:txBody>
      </p:sp>
      <p:sp>
        <p:nvSpPr>
          <p:cNvPr id="5" name="Action Button: Document 4">
            <a:hlinkClick r:id="rId4" highlightClick="1"/>
          </p:cNvPr>
          <p:cNvSpPr/>
          <p:nvPr/>
        </p:nvSpPr>
        <p:spPr>
          <a:xfrm>
            <a:off x="467544" y="2132856"/>
            <a:ext cx="720080" cy="129614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3861048"/>
            <a:ext cx="1691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View full statement of comprehensive income.</a:t>
            </a:r>
          </a:p>
        </p:txBody>
      </p:sp>
    </p:spTree>
    <p:extLst>
      <p:ext uri="{BB962C8B-B14F-4D97-AF65-F5344CB8AC3E}">
        <p14:creationId xmlns:p14="http://schemas.microsoft.com/office/powerpoint/2010/main" val="278315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Measuring profitability</a:t>
            </a:r>
            <a:endParaRPr lang="en-GB" altLang="en-US" sz="4000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696" y="1772816"/>
            <a:ext cx="7128792" cy="496855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Mark-up is a measure of a firm’s profitability by looking at the relationship between </a:t>
            </a:r>
            <a:r>
              <a:rPr lang="en-GB" altLang="en-US" sz="2900" dirty="0">
                <a:solidFill>
                  <a:srgbClr val="00B0F0"/>
                </a:solidFill>
              </a:rPr>
              <a:t>gross  profit </a:t>
            </a:r>
            <a:r>
              <a:rPr lang="en-GB" altLang="en-US" sz="2900" dirty="0"/>
              <a:t>and </a:t>
            </a:r>
            <a:r>
              <a:rPr lang="en-GB" altLang="en-US" sz="2900" dirty="0">
                <a:solidFill>
                  <a:srgbClr val="FF0000"/>
                </a:solidFill>
              </a:rPr>
              <a:t>cost of sales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If mark-up is low this may indicate that the firm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is not managing its cost of sales effectively e.g. raw material costs are too high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is in a highly competitive market where firms compete on price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Calculated as: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u="sng" dirty="0">
                <a:solidFill>
                  <a:srgbClr val="00B0F0"/>
                </a:solidFill>
              </a:rPr>
              <a:t>Gross profit </a:t>
            </a:r>
            <a:r>
              <a:rPr lang="en-GB" altLang="en-US" sz="2900" dirty="0">
                <a:solidFill>
                  <a:srgbClr val="00B0F0"/>
                </a:solidFill>
              </a:rPr>
              <a:t>         </a:t>
            </a:r>
            <a:r>
              <a:rPr lang="en-GB" altLang="en-US" sz="2900" dirty="0"/>
              <a:t>x 100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900" dirty="0"/>
              <a:t>          </a:t>
            </a:r>
            <a:r>
              <a:rPr lang="en-GB" altLang="en-US" sz="2900" dirty="0">
                <a:solidFill>
                  <a:srgbClr val="FF0000"/>
                </a:solidFill>
              </a:rPr>
              <a:t>Cost of sales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29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Example: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Revenue  		=  £35 000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FF0000"/>
                </a:solidFill>
              </a:rPr>
              <a:t>Cost of sales </a:t>
            </a:r>
            <a:r>
              <a:rPr lang="en-GB" altLang="en-US" sz="2900" dirty="0"/>
              <a:t>	=  </a:t>
            </a:r>
            <a:r>
              <a:rPr lang="en-GB" altLang="en-US" sz="2900" dirty="0">
                <a:solidFill>
                  <a:srgbClr val="FF0000"/>
                </a:solidFill>
              </a:rPr>
              <a:t>£15 750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>
                <a:solidFill>
                  <a:srgbClr val="00B0F0"/>
                </a:solidFill>
              </a:rPr>
              <a:t>Gross profit      </a:t>
            </a:r>
            <a:r>
              <a:rPr lang="en-GB" altLang="en-US" sz="2900" dirty="0"/>
              <a:t>	=  </a:t>
            </a:r>
            <a:r>
              <a:rPr lang="en-GB" altLang="en-US" sz="2900" dirty="0">
                <a:solidFill>
                  <a:srgbClr val="00B0F0"/>
                </a:solidFill>
              </a:rPr>
              <a:t>£19 250 </a:t>
            </a:r>
            <a:r>
              <a:rPr lang="en-GB" altLang="en-US" sz="2900" dirty="0"/>
              <a:t>(£35 000 - £15 750)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900" dirty="0"/>
              <a:t>Mark-up		=  </a:t>
            </a:r>
            <a:r>
              <a:rPr lang="en-GB" altLang="en-US" sz="2900" dirty="0">
                <a:solidFill>
                  <a:srgbClr val="00B0F0"/>
                </a:solidFill>
              </a:rPr>
              <a:t>£19 250</a:t>
            </a:r>
            <a:r>
              <a:rPr lang="en-GB" altLang="en-US" sz="2900" dirty="0"/>
              <a:t>/</a:t>
            </a:r>
            <a:r>
              <a:rPr lang="en-GB" altLang="en-US" sz="2900" dirty="0">
                <a:solidFill>
                  <a:srgbClr val="FF0000"/>
                </a:solidFill>
              </a:rPr>
              <a:t>£15 750 </a:t>
            </a:r>
            <a:r>
              <a:rPr lang="en-GB" altLang="en-US" sz="2900" dirty="0"/>
              <a:t>x 100</a:t>
            </a:r>
          </a:p>
          <a:p>
            <a:pPr marL="137160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500" dirty="0"/>
              <a:t>		</a:t>
            </a:r>
            <a:r>
              <a:rPr lang="en-GB" altLang="en-US" sz="2900" dirty="0"/>
              <a:t>= </a:t>
            </a:r>
            <a:r>
              <a:rPr lang="en-GB" altLang="en-US" sz="2900" b="1" dirty="0"/>
              <a:t>112%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420888"/>
            <a:ext cx="176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Cost of sales and cost of goods sold are interchangeable terms.</a:t>
            </a:r>
          </a:p>
        </p:txBody>
      </p:sp>
    </p:spTree>
    <p:extLst>
      <p:ext uri="{BB962C8B-B14F-4D97-AF65-F5344CB8AC3E}">
        <p14:creationId xmlns:p14="http://schemas.microsoft.com/office/powerpoint/2010/main" val="152610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Measuring profitability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4216" y="1844824"/>
            <a:ext cx="7236296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Return on Capital Employed (ROCE)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A measure of how efficiently a business is using capital employed to generate profits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Capital employed = total equity + non-current liabilities i.e. all the money invested in the business from:</a:t>
            </a:r>
          </a:p>
          <a:p>
            <a:pPr marL="1600200" lvl="3" indent="-228600">
              <a:lnSpc>
                <a:spcPct val="90000"/>
              </a:lnSpc>
            </a:pPr>
            <a:r>
              <a:rPr lang="en-GB" sz="2200" dirty="0"/>
              <a:t>Share capital</a:t>
            </a:r>
          </a:p>
          <a:p>
            <a:pPr marL="1600200" lvl="3" indent="-228600">
              <a:lnSpc>
                <a:spcPct val="90000"/>
              </a:lnSpc>
            </a:pPr>
            <a:r>
              <a:rPr lang="en-GB" sz="2200" dirty="0"/>
              <a:t>Reserves</a:t>
            </a:r>
          </a:p>
          <a:p>
            <a:pPr marL="1600200" lvl="3" indent="-228600">
              <a:lnSpc>
                <a:spcPct val="90000"/>
              </a:lnSpc>
            </a:pPr>
            <a:r>
              <a:rPr lang="en-GB" sz="2200" dirty="0"/>
              <a:t>Long term loans</a:t>
            </a:r>
          </a:p>
          <a:p>
            <a:pPr marL="685800" lvl="1" indent="-228600">
              <a:lnSpc>
                <a:spcPct val="90000"/>
              </a:lnSpc>
            </a:pPr>
            <a:r>
              <a:rPr lang="en-GB" sz="2200" dirty="0"/>
              <a:t>Formula: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GB" sz="2200" u="sng" dirty="0"/>
              <a:t>Operating profit</a:t>
            </a:r>
            <a:r>
              <a:rPr lang="en-GB" sz="2200" dirty="0"/>
              <a:t>	x 100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en-GB" sz="2200" dirty="0"/>
              <a:t>Total equity + non-current liabilities</a:t>
            </a:r>
          </a:p>
          <a:p>
            <a:pPr lvl="2">
              <a:lnSpc>
                <a:spcPct val="90000"/>
              </a:lnSpc>
            </a:pPr>
            <a:endParaRPr lang="en-GB" dirty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GB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-20519" y="1988840"/>
            <a:ext cx="1853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Challenge: </a:t>
            </a:r>
          </a:p>
          <a:p>
            <a:pPr algn="ctr"/>
            <a:r>
              <a:rPr lang="en-GB" sz="1400" dirty="0"/>
              <a:t>Capital employed can also be calculated as total assets minus current liabilities. </a:t>
            </a:r>
          </a:p>
          <a:p>
            <a:pPr algn="ctr"/>
            <a:r>
              <a:rPr lang="en-GB" sz="1400" dirty="0"/>
              <a:t>Can you explain why?</a:t>
            </a:r>
          </a:p>
        </p:txBody>
      </p:sp>
    </p:spTree>
    <p:extLst>
      <p:ext uri="{BB962C8B-B14F-4D97-AF65-F5344CB8AC3E}">
        <p14:creationId xmlns:p14="http://schemas.microsoft.com/office/powerpoint/2010/main" val="7962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1520" y="1896800"/>
            <a:ext cx="3816350" cy="31686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GB" sz="1400" b="1" u="sng" dirty="0"/>
              <a:t>Statement of financial position</a:t>
            </a:r>
            <a:r>
              <a:rPr lang="en-GB" sz="1400" b="1" dirty="0"/>
              <a:t>	£m</a:t>
            </a:r>
          </a:p>
          <a:p>
            <a:pPr>
              <a:defRPr/>
            </a:pPr>
            <a:r>
              <a:rPr lang="en-GB" sz="1400" b="1" dirty="0"/>
              <a:t>Non-current assets 		19550</a:t>
            </a:r>
          </a:p>
          <a:p>
            <a:pPr>
              <a:defRPr/>
            </a:pPr>
            <a:r>
              <a:rPr lang="en-GB" sz="1400" b="1" dirty="0"/>
              <a:t>Inventories		  2375</a:t>
            </a:r>
          </a:p>
          <a:p>
            <a:pPr>
              <a:defRPr/>
            </a:pPr>
            <a:r>
              <a:rPr lang="en-GB" sz="1400" b="1" dirty="0"/>
              <a:t>Trade receivables		  1170</a:t>
            </a:r>
          </a:p>
          <a:p>
            <a:pPr>
              <a:defRPr/>
            </a:pPr>
            <a:r>
              <a:rPr lang="en-GB" sz="1400" b="1" dirty="0"/>
              <a:t>Cash &amp; cash equivalents	  2300</a:t>
            </a:r>
          </a:p>
          <a:p>
            <a:pPr>
              <a:defRPr/>
            </a:pPr>
            <a:r>
              <a:rPr lang="en-GB" sz="1400" b="1" dirty="0"/>
              <a:t>Total current assets		  5845</a:t>
            </a:r>
          </a:p>
          <a:p>
            <a:pPr>
              <a:defRPr/>
            </a:pPr>
            <a:r>
              <a:rPr lang="en-GB" sz="1400" b="1" dirty="0"/>
              <a:t>Current liabilities		(8160)</a:t>
            </a:r>
          </a:p>
          <a:p>
            <a:pPr>
              <a:defRPr/>
            </a:pPr>
            <a:r>
              <a:rPr lang="en-GB" sz="1400" b="1" dirty="0"/>
              <a:t>Net current liabilities		(2315)</a:t>
            </a:r>
          </a:p>
          <a:p>
            <a:pPr>
              <a:defRPr/>
            </a:pPr>
            <a:r>
              <a:rPr lang="en-GB" sz="1400" b="1" dirty="0"/>
              <a:t>Non-current liabilities		</a:t>
            </a:r>
            <a:r>
              <a:rPr lang="en-GB" sz="1400" b="1" dirty="0">
                <a:solidFill>
                  <a:srgbClr val="7030A0"/>
                </a:solidFill>
              </a:rPr>
              <a:t>(6000)</a:t>
            </a:r>
          </a:p>
          <a:p>
            <a:pPr>
              <a:defRPr/>
            </a:pPr>
            <a:r>
              <a:rPr lang="en-GB" sz="1400" b="1" dirty="0"/>
              <a:t>Net assets			11235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Owner’s capital		  6000</a:t>
            </a:r>
          </a:p>
          <a:p>
            <a:pPr>
              <a:defRPr/>
            </a:pPr>
            <a:r>
              <a:rPr lang="en-GB" sz="1400" b="1" dirty="0"/>
              <a:t>Reserves &amp; retained earnings	  5235</a:t>
            </a:r>
          </a:p>
          <a:p>
            <a:pPr>
              <a:defRPr/>
            </a:pPr>
            <a:r>
              <a:rPr lang="en-GB" sz="1400" b="1" dirty="0"/>
              <a:t>Total equity			</a:t>
            </a:r>
            <a:r>
              <a:rPr lang="en-GB" sz="1400" b="1" dirty="0">
                <a:solidFill>
                  <a:srgbClr val="00B050"/>
                </a:solidFill>
              </a:rPr>
              <a:t>11235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5220072" y="1913923"/>
            <a:ext cx="3816350" cy="31553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GB" sz="1400" b="1" u="sng" dirty="0"/>
              <a:t>Statement of comprehensive income</a:t>
            </a:r>
            <a:r>
              <a:rPr lang="en-GB" sz="1400" b="1" dirty="0"/>
              <a:t>	    £m</a:t>
            </a:r>
          </a:p>
          <a:p>
            <a:pPr>
              <a:defRPr/>
            </a:pPr>
            <a:r>
              <a:rPr lang="en-GB" sz="1400" b="1" dirty="0"/>
              <a:t>Revenue			 35400</a:t>
            </a:r>
          </a:p>
          <a:p>
            <a:pPr>
              <a:defRPr/>
            </a:pPr>
            <a:r>
              <a:rPr lang="en-GB" sz="1400" b="1" dirty="0"/>
              <a:t>Cost of sales		(30100)</a:t>
            </a:r>
          </a:p>
          <a:p>
            <a:pPr>
              <a:defRPr/>
            </a:pPr>
            <a:r>
              <a:rPr lang="en-GB" sz="1400" b="1" dirty="0"/>
              <a:t>Gross profit		   5300</a:t>
            </a:r>
          </a:p>
          <a:p>
            <a:pPr>
              <a:defRPr/>
            </a:pPr>
            <a:r>
              <a:rPr lang="en-GB" sz="1400" b="1" dirty="0"/>
              <a:t>Expenses			   (720)</a:t>
            </a:r>
          </a:p>
          <a:p>
            <a:pPr>
              <a:defRPr/>
            </a:pPr>
            <a:r>
              <a:rPr lang="en-GB" sz="1400" b="1" dirty="0"/>
              <a:t>Operating profit		  </a:t>
            </a:r>
            <a:r>
              <a:rPr lang="en-GB" sz="1400" b="1" dirty="0">
                <a:solidFill>
                  <a:srgbClr val="FF0000"/>
                </a:solidFill>
              </a:rPr>
              <a:t>4580</a:t>
            </a:r>
          </a:p>
          <a:p>
            <a:pPr>
              <a:defRPr/>
            </a:pPr>
            <a:r>
              <a:rPr lang="en-GB" sz="1400" b="1" dirty="0"/>
              <a:t>Finance income		    300</a:t>
            </a:r>
          </a:p>
          <a:p>
            <a:pPr>
              <a:defRPr/>
            </a:pPr>
            <a:r>
              <a:rPr lang="en-GB" sz="1400" b="1" dirty="0"/>
              <a:t>Finance cost			   (260)</a:t>
            </a:r>
          </a:p>
          <a:p>
            <a:pPr>
              <a:defRPr/>
            </a:pPr>
            <a:r>
              <a:rPr lang="en-GB" sz="1400" b="1" dirty="0"/>
              <a:t>Profit before tax		  4620</a:t>
            </a:r>
          </a:p>
          <a:p>
            <a:pPr>
              <a:defRPr/>
            </a:pPr>
            <a:r>
              <a:rPr lang="en-GB" sz="1400" b="1" dirty="0"/>
              <a:t>Taxation			 (1109)</a:t>
            </a:r>
          </a:p>
          <a:p>
            <a:pPr>
              <a:defRPr/>
            </a:pPr>
            <a:r>
              <a:rPr lang="en-GB" sz="1400" b="1" dirty="0"/>
              <a:t>Profit for the year		  3511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5301208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0000"/>
                </a:solidFill>
              </a:rPr>
              <a:t>Operating profit</a:t>
            </a:r>
            <a:r>
              <a:rPr lang="en-GB" dirty="0"/>
              <a:t>    x 100			      </a:t>
            </a:r>
            <a:r>
              <a:rPr lang="en-GB" u="sng" dirty="0">
                <a:solidFill>
                  <a:srgbClr val="FF0000"/>
                </a:solidFill>
              </a:rPr>
              <a:t>4580</a:t>
            </a: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/>
              <a:t>        x 100</a:t>
            </a:r>
            <a:endParaRPr lang="en-GB" u="sng" dirty="0"/>
          </a:p>
          <a:p>
            <a:pPr>
              <a:defRPr/>
            </a:pPr>
            <a:r>
              <a:rPr lang="en-GB" dirty="0">
                <a:solidFill>
                  <a:srgbClr val="00B050"/>
                </a:solidFill>
              </a:rPr>
              <a:t>Total equity </a:t>
            </a:r>
            <a:r>
              <a:rPr lang="en-GB" dirty="0"/>
              <a:t>+ </a:t>
            </a:r>
            <a:r>
              <a:rPr lang="en-GB" dirty="0">
                <a:solidFill>
                  <a:srgbClr val="7030A0"/>
                </a:solidFill>
              </a:rPr>
              <a:t>non-current liabilities		</a:t>
            </a:r>
            <a:r>
              <a:rPr lang="en-GB" dirty="0">
                <a:solidFill>
                  <a:srgbClr val="00B050"/>
                </a:solidFill>
              </a:rPr>
              <a:t>11235 </a:t>
            </a:r>
            <a:r>
              <a:rPr lang="en-GB" dirty="0">
                <a:solidFill>
                  <a:srgbClr val="7030A0"/>
                </a:solidFill>
              </a:rPr>
              <a:t>+ 6000 </a:t>
            </a:r>
          </a:p>
          <a:p>
            <a:pPr algn="ctr">
              <a:defRPr/>
            </a:pPr>
            <a:endParaRPr lang="en-GB" dirty="0"/>
          </a:p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        				    </a:t>
            </a:r>
            <a:r>
              <a:rPr lang="en-GB" u="sng" dirty="0">
                <a:solidFill>
                  <a:srgbClr val="FF0000"/>
                </a:solidFill>
              </a:rPr>
              <a:t>4580</a:t>
            </a:r>
            <a:r>
              <a:rPr lang="en-GB" dirty="0"/>
              <a:t>	      x 100  = </a:t>
            </a:r>
            <a:r>
              <a:rPr lang="en-GB" b="1" u="sng" dirty="0"/>
              <a:t>27%</a:t>
            </a:r>
          </a:p>
          <a:p>
            <a:pPr algn="ctr">
              <a:defRPr/>
            </a:pPr>
            <a:r>
              <a:rPr lang="en-GB" dirty="0"/>
              <a:t>                                           </a:t>
            </a:r>
            <a:r>
              <a:rPr lang="en-GB" dirty="0">
                <a:solidFill>
                  <a:srgbClr val="0070C0"/>
                </a:solidFill>
              </a:rPr>
              <a:t>17235</a:t>
            </a:r>
          </a:p>
          <a:p>
            <a:pPr algn="ctr">
              <a:defRPr/>
            </a:pPr>
            <a:r>
              <a:rPr lang="en-GB" dirty="0"/>
              <a:t>	</a:t>
            </a:r>
          </a:p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10092" y="404664"/>
            <a:ext cx="7283152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Return</a:t>
            </a:r>
            <a:r>
              <a:rPr lang="en-GB" sz="2400" dirty="0"/>
              <a:t> on </a:t>
            </a:r>
            <a:r>
              <a:rPr lang="en-GB" sz="2400" dirty="0">
                <a:solidFill>
                  <a:srgbClr val="0070C0"/>
                </a:solidFill>
              </a:rPr>
              <a:t>capital employed</a:t>
            </a:r>
            <a:br>
              <a:rPr lang="en-GB" sz="2400" dirty="0">
                <a:solidFill>
                  <a:srgbClr val="0070C0"/>
                </a:solidFill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10175796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6210</TotalTime>
  <Words>714</Words>
  <Application>Microsoft Office PowerPoint</Application>
  <PresentationFormat>On-screen Show (4:3)</PresentationFormat>
  <Paragraphs>173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</vt:lpstr>
      <vt:lpstr>Measuring Profitability</vt:lpstr>
      <vt:lpstr>Measuring Profitability </vt:lpstr>
      <vt:lpstr>Ratio Analysis</vt:lpstr>
      <vt:lpstr>Measuring profitability</vt:lpstr>
      <vt:lpstr>Measuring profitability</vt:lpstr>
      <vt:lpstr>Practice question</vt:lpstr>
      <vt:lpstr>Measuring profitability</vt:lpstr>
      <vt:lpstr>Measuring profitability </vt:lpstr>
      <vt:lpstr>Return on capital employed </vt:lpstr>
      <vt:lpstr>Interpretation of ROCE</vt:lpstr>
      <vt:lpstr>Measuring Profitability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413</cp:revision>
  <dcterms:created xsi:type="dcterms:W3CDTF">2009-08-01T13:37:35Z</dcterms:created>
  <dcterms:modified xsi:type="dcterms:W3CDTF">2017-02-12T15:03:44Z</dcterms:modified>
</cp:coreProperties>
</file>