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84932" autoAdjust="0"/>
  </p:normalViewPr>
  <p:slideViewPr>
    <p:cSldViewPr>
      <p:cViewPr>
        <p:scale>
          <a:sx n="106" d="100"/>
          <a:sy n="106" d="100"/>
        </p:scale>
        <p:origin x="-17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821DF-053F-465B-8A3A-5CCB1C0BA598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0150C-54B0-4ED9-BCD8-F1C664DC41E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5296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CEB2A-435C-40BD-A696-09D1F949D5C5}" type="datetimeFigureOut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C52F8-D14D-49FB-963A-D0594AB1E07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028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552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http://www.bbc.co.uk/news/business-36592776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B6EE43-1511-4126-8AA4-C6FBF2C3328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http://annualreport2014.supergroup.co.uk/financial-statements/balance-sheets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C52F8-D14D-49FB-963A-D0594AB1E0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3137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64008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0" y="4572000"/>
                <a:ext cx="9144000" cy="18288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13" name="Rectangle 12"/>
            <p:cNvSpPr/>
            <p:nvPr/>
          </p:nvSpPr>
          <p:spPr>
            <a:xfrm>
              <a:off x="0" y="45720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0" y="6553200"/>
            <a:ext cx="1676400" cy="22860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E36CFC58-D41E-4E24-AFF6-FC4432159365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3" y="6553200"/>
            <a:ext cx="1676400" cy="22860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70076" y="6553200"/>
            <a:ext cx="762000" cy="22860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5867400"/>
            <a:ext cx="6570722" cy="457200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>
                    <a:alpha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4648200"/>
            <a:ext cx="6553200" cy="1219200"/>
          </a:xfrm>
        </p:spPr>
        <p:txBody>
          <a:bodyPr anchor="b" anchorCtr="0">
            <a:no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1D897-2DBC-4702-862E-63BEA7C3BA9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0" y="0"/>
            <a:ext cx="9144000" cy="6858000"/>
            <a:chOff x="-442912" y="457200"/>
            <a:chExt cx="9144000" cy="6858000"/>
          </a:xfrm>
        </p:grpSpPr>
        <p:sp>
          <p:nvSpPr>
            <p:cNvPr id="18" name="Rectangle 17"/>
            <p:cNvSpPr/>
            <p:nvPr/>
          </p:nvSpPr>
          <p:spPr>
            <a:xfrm>
              <a:off x="-442912" y="457200"/>
              <a:ext cx="9129712" cy="16764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6872288" y="457200"/>
              <a:ext cx="1828800" cy="6858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872288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7367588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7600" y="2298700"/>
            <a:ext cx="1447800" cy="38274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2286000"/>
            <a:ext cx="5943600" cy="3840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80207-6D92-4A2E-8D1F-CF32E9980CCB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533400"/>
            <a:ext cx="762000" cy="609600"/>
          </a:xfrm>
        </p:spPr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390D-D41A-4EC6-AEB6-D9B2B746EC7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828800" cy="1828800"/>
            </a:xfrm>
            <a:prstGeom prst="rect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28800" y="2514600"/>
              <a:ext cx="73152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2667000"/>
            <a:ext cx="6629400" cy="1143000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4495800"/>
            <a:ext cx="1524000" cy="205740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1152" y="6556248"/>
            <a:ext cx="1673352" cy="228600"/>
          </a:xfrm>
        </p:spPr>
        <p:txBody>
          <a:bodyPr/>
          <a:lstStyle/>
          <a:p>
            <a:fld id="{5CF2AD47-6B98-4D82-867D-CD86E57DF61A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2808" y="6556248"/>
            <a:ext cx="1673352" cy="228600"/>
          </a:xfrm>
        </p:spPr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67656" y="6556248"/>
            <a:ext cx="762000" cy="22860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298700"/>
            <a:ext cx="2971800" cy="3827463"/>
          </a:xfrm>
        </p:spPr>
        <p:txBody>
          <a:bodyPr>
            <a:normAutofit/>
          </a:bodyPr>
          <a:lstStyle>
            <a:lvl1pPr marL="228600" indent="-228600">
              <a:defRPr sz="1800"/>
            </a:lvl1pPr>
            <a:lvl2pPr marL="457200" indent="-228600">
              <a:defRPr sz="1800"/>
            </a:lvl2pPr>
            <a:lvl3pPr marL="685800" indent="-228600">
              <a:defRPr sz="1800"/>
            </a:lvl3pPr>
            <a:lvl4pPr marL="914400" indent="-228600">
              <a:defRPr sz="1800"/>
            </a:lvl4pPr>
            <a:lvl5pPr marL="1143000" indent="-228600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68903-366D-460B-9AD5-00399F5CA010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91697"/>
            <a:ext cx="2971800" cy="63976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7925" y="3137647"/>
            <a:ext cx="2971800" cy="299923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tabLst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15000" y="2291697"/>
            <a:ext cx="2971800" cy="63976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15000" y="3137647"/>
            <a:ext cx="2971800" cy="3001962"/>
          </a:xfr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buSzPct val="80000"/>
              <a:buFont typeface="Wingdings" pitchFamily="2" charset="2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883DA-6C5C-4438-A4EC-2C755D4835D8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0"/>
          <p:cNvGrpSpPr/>
          <p:nvPr/>
        </p:nvGrpSpPr>
        <p:grpSpPr>
          <a:xfrm>
            <a:off x="0" y="0"/>
            <a:ext cx="9144000" cy="1676400"/>
            <a:chOff x="0" y="0"/>
            <a:chExt cx="9144000" cy="16764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91440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FE39F-B4B7-4DE8-BBE1-D95255806007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/>
          <p:nvPr/>
        </p:nvGrpSpPr>
        <p:grpSpPr>
          <a:xfrm>
            <a:off x="0" y="0"/>
            <a:ext cx="1828800" cy="1676400"/>
            <a:chOff x="457200" y="457200"/>
            <a:chExt cx="1828800" cy="1676400"/>
          </a:xfrm>
        </p:grpSpPr>
        <p:sp>
          <p:nvSpPr>
            <p:cNvPr id="8" name="Rectangle 7"/>
            <p:cNvSpPr/>
            <p:nvPr/>
          </p:nvSpPr>
          <p:spPr>
            <a:xfrm>
              <a:off x="457200" y="45720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Oval 8"/>
            <p:cNvSpPr/>
            <p:nvPr/>
          </p:nvSpPr>
          <p:spPr>
            <a:xfrm>
              <a:off x="952500" y="8763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C8E02-F8BA-4752-B8B2-155C9CF3B77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4" y="2446991"/>
            <a:ext cx="5715000" cy="3531198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90"/>
            <a:ext cx="1524000" cy="2362200"/>
          </a:xfrm>
        </p:spPr>
        <p:txBody>
          <a:bodyPr/>
          <a:lstStyle>
            <a:lvl1pPr marL="0" indent="0">
              <a:lnSpc>
                <a:spcPct val="150000"/>
              </a:lnSpc>
              <a:buNone/>
              <a:defRPr sz="1400" b="1">
                <a:solidFill>
                  <a:srgbClr val="000000">
                    <a:alpha val="50196"/>
                  </a:srgb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5F6F8-8FBA-4F26-9800-0F833715770D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448" y="228600"/>
            <a:ext cx="6245352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400" kern="1200" cap="small" spc="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06624" y="2450592"/>
            <a:ext cx="5715000" cy="3529584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3031489"/>
            <a:ext cx="1527048" cy="2359152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50000"/>
              </a:lnSpc>
              <a:buNone/>
              <a:defRPr sz="1400" b="1" kern="1200">
                <a:solidFill>
                  <a:srgbClr val="000000">
                    <a:alpha val="50196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CD364-AECF-4565-8F42-94AB3F4CAB51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457200" y="0"/>
              <a:ext cx="8686800" cy="16764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0"/>
              <a:ext cx="1828800" cy="68580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0"/>
              <a:ext cx="1828800" cy="16764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495300" y="419100"/>
              <a:ext cx="838200" cy="8382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8400" y="2286000"/>
            <a:ext cx="6248400" cy="3840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149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516295EE-E9DF-4F74-8D7E-94BDE7766083}" type="datetime1">
              <a:rPr lang="en-US" smtClean="0"/>
              <a:pPr/>
              <a:t>2/12/2017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smtClean="0"/>
              <a:t>1.4.1 The meaning of market failure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533400"/>
            <a:ext cx="762000" cy="60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fld id="{7A52EB75-A76F-4F4A-9051-0F946D070F9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r" defTabSz="914400" rtl="0" eaLnBrk="1" latinLnBrk="0" hangingPunct="1">
        <a:spcBef>
          <a:spcPct val="0"/>
        </a:spcBef>
        <a:buNone/>
        <a:defRPr sz="4400" kern="1200" cap="small" spc="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800"/>
        </a:spcBef>
        <a:buClr>
          <a:schemeClr val="accent1"/>
        </a:buClr>
        <a:buSzPct val="80000"/>
        <a:buFont typeface="Wingdings" pitchFamily="2" charset="2"/>
        <a:buChar char="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800"/>
        </a:spcBef>
        <a:buClr>
          <a:schemeClr val="accent2"/>
        </a:buClr>
        <a:buSzPct val="8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200"/>
        </a:spcBef>
        <a:buClr>
          <a:schemeClr val="accent3"/>
        </a:buClr>
        <a:buSzPct val="80000"/>
        <a:buFont typeface="Wingdings" pitchFamily="2" charset="2"/>
        <a:buChar char="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1200"/>
        </a:spcBef>
        <a:buClr>
          <a:schemeClr val="accent4"/>
        </a:buClr>
        <a:buSzPct val="80000"/>
        <a:buFont typeface="Wingdings" pitchFamily="2" charset="2"/>
        <a:buChar char="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1200"/>
        </a:spcBef>
        <a:buClr>
          <a:schemeClr val="accent5"/>
        </a:buClr>
        <a:buSzPct val="80000"/>
        <a:buFont typeface="Wingdings" pitchFamily="2" charset="2"/>
        <a:buChar char="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bc.co.uk/news/business-36592776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annualreport2014.supergroup.co.uk/financial-statements/balance-sheet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960290" y="4725144"/>
            <a:ext cx="7164288" cy="1512168"/>
          </a:xfrm>
        </p:spPr>
        <p:txBody>
          <a:bodyPr/>
          <a:lstStyle/>
          <a:p>
            <a:pPr algn="ctr"/>
            <a:r>
              <a:rPr lang="en-GB" sz="3200" dirty="0">
                <a:solidFill>
                  <a:srgbClr val="000000"/>
                </a:solidFill>
              </a:rPr>
              <a:t>Measuring Liquidity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355600"/>
            <a:ext cx="16916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F4</a:t>
            </a:r>
          </a:p>
          <a:p>
            <a:pPr algn="ctr"/>
            <a:r>
              <a:rPr lang="en-GB" cap="small" spc="200" dirty="0" smtClean="0">
                <a:solidFill>
                  <a:srgbClr val="000000"/>
                </a:solidFill>
                <a:latin typeface="Trebuchet MS"/>
                <a:ea typeface="+mj-ea"/>
                <a:cs typeface="+mj-cs"/>
              </a:rPr>
              <a:t>Measuring liquidity</a:t>
            </a:r>
          </a:p>
        </p:txBody>
      </p:sp>
      <p:sp>
        <p:nvSpPr>
          <p:cNvPr id="5" name="Rectangle 4"/>
          <p:cNvSpPr/>
          <p:nvPr/>
        </p:nvSpPr>
        <p:spPr>
          <a:xfrm>
            <a:off x="3131840" y="127892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7030A0"/>
                </a:solidFill>
              </a:rPr>
              <a:t>IF I BORROW A MILLION POUNDS AM I A MILLIONAIRE?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Liquidity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763688" y="1772816"/>
            <a:ext cx="6264696" cy="3840163"/>
          </a:xfrm>
        </p:spPr>
        <p:txBody>
          <a:bodyPr numCol="1">
            <a:normAutofit/>
          </a:bodyPr>
          <a:lstStyle/>
          <a:p>
            <a:r>
              <a:rPr lang="en-GB" dirty="0" smtClean="0"/>
              <a:t>In this topic you will learn about</a:t>
            </a:r>
          </a:p>
          <a:p>
            <a:pPr lvl="1"/>
            <a:r>
              <a:rPr lang="en-GB" dirty="0" smtClean="0"/>
              <a:t>Calculation, interpretation, analysis and evaluation of:</a:t>
            </a:r>
          </a:p>
          <a:p>
            <a:pPr lvl="2"/>
            <a:r>
              <a:rPr lang="en-GB" dirty="0" smtClean="0"/>
              <a:t>Current ratio: current assets/current liabilities</a:t>
            </a:r>
          </a:p>
          <a:p>
            <a:pPr lvl="2"/>
            <a:r>
              <a:rPr lang="en-GB" dirty="0" smtClean="0"/>
              <a:t>Liquid capital ratio: (current assets-inventory)/current liabilities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8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2400" dirty="0" smtClean="0"/>
              <a:t>Measuring liquidity</a:t>
            </a:r>
            <a:endParaRPr lang="en-GB" sz="2400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1720" y="1844824"/>
            <a:ext cx="6984776" cy="4798864"/>
          </a:xfrm>
          <a:ln>
            <a:noFill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2400" dirty="0"/>
              <a:t>L</a:t>
            </a:r>
            <a:r>
              <a:rPr lang="en-GB" sz="2400" dirty="0" smtClean="0"/>
              <a:t>iquidity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A measure of a businesses’ ability to survive in the short term i.e. its ability to meet short term debts and day to day expenses</a:t>
            </a:r>
          </a:p>
          <a:p>
            <a:pPr lvl="1">
              <a:lnSpc>
                <a:spcPct val="90000"/>
              </a:lnSpc>
            </a:pPr>
            <a:r>
              <a:rPr lang="en-GB" sz="2400" dirty="0" smtClean="0"/>
              <a:t>If a business can not meet current liabilities from current assets then it is at risk of failure if creditors demand immediate payment of debts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Liquidity is calculated using the:</a:t>
            </a:r>
          </a:p>
          <a:p>
            <a:pPr lvl="1">
              <a:lnSpc>
                <a:spcPct val="90000"/>
              </a:lnSpc>
            </a:pPr>
            <a:r>
              <a:rPr lang="en-GB" sz="2400" dirty="0"/>
              <a:t>C</a:t>
            </a:r>
            <a:r>
              <a:rPr lang="en-GB" sz="2400" dirty="0" smtClean="0"/>
              <a:t>urrent ratio</a:t>
            </a:r>
          </a:p>
          <a:p>
            <a:pPr lvl="1">
              <a:spcBef>
                <a:spcPts val="0"/>
              </a:spcBef>
            </a:pPr>
            <a:r>
              <a:rPr lang="en-GB" sz="2400" dirty="0" smtClean="0"/>
              <a:t>Liquid capital ratio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4376" y="1990637"/>
            <a:ext cx="16916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Define current assets and current liabilities.</a:t>
            </a:r>
            <a:endParaRPr lang="en-GB" sz="1400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632510" y="4869160"/>
            <a:ext cx="648072" cy="864096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0442" y="5878137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 smtClean="0"/>
              <a:t>Why might a business be placed in administration?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80226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23527" y="2204864"/>
            <a:ext cx="3603625" cy="3071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/>
          <a:lstStyle/>
          <a:p>
            <a:pPr>
              <a:defRPr/>
            </a:pPr>
            <a:r>
              <a:rPr lang="en-GB" sz="1400" b="1" u="sng" dirty="0"/>
              <a:t>Statement of financial position </a:t>
            </a:r>
            <a:r>
              <a:rPr lang="en-GB" sz="1400" b="1" dirty="0"/>
              <a:t>	</a:t>
            </a:r>
            <a:r>
              <a:rPr lang="en-GB" sz="1400" b="1" dirty="0" smtClean="0"/>
              <a:t>£</a:t>
            </a:r>
            <a:r>
              <a:rPr lang="en-GB" sz="1400" b="1" dirty="0"/>
              <a:t>m</a:t>
            </a:r>
          </a:p>
          <a:p>
            <a:pPr>
              <a:defRPr/>
            </a:pPr>
            <a:r>
              <a:rPr lang="en-GB" sz="1400" b="1" dirty="0"/>
              <a:t>Non-current assets		19550</a:t>
            </a:r>
          </a:p>
          <a:p>
            <a:pPr>
              <a:defRPr/>
            </a:pPr>
            <a:r>
              <a:rPr lang="en-GB" sz="1400" b="1" dirty="0"/>
              <a:t>Inventories		  2375</a:t>
            </a:r>
          </a:p>
          <a:p>
            <a:pPr>
              <a:defRPr/>
            </a:pPr>
            <a:r>
              <a:rPr lang="en-GB" sz="1400" b="1" dirty="0" smtClean="0"/>
              <a:t>Trade receivables</a:t>
            </a:r>
            <a:r>
              <a:rPr lang="en-GB" sz="1400" b="1" dirty="0"/>
              <a:t>		  1170</a:t>
            </a:r>
          </a:p>
          <a:p>
            <a:pPr>
              <a:defRPr/>
            </a:pPr>
            <a:r>
              <a:rPr lang="en-GB" sz="1400" b="1" dirty="0"/>
              <a:t>Cash &amp; cash equivalents	  2300</a:t>
            </a:r>
          </a:p>
          <a:p>
            <a:pPr>
              <a:defRPr/>
            </a:pPr>
            <a:r>
              <a:rPr lang="en-GB" sz="1400" b="1" dirty="0"/>
              <a:t>Total current assets		</a:t>
            </a:r>
            <a:r>
              <a:rPr lang="en-GB" sz="1400" b="1" dirty="0">
                <a:solidFill>
                  <a:srgbClr val="FF0000"/>
                </a:solidFill>
              </a:rPr>
              <a:t>  5845</a:t>
            </a:r>
          </a:p>
          <a:p>
            <a:pPr>
              <a:defRPr/>
            </a:pPr>
            <a:r>
              <a:rPr lang="en-GB" sz="1400" b="1" dirty="0"/>
              <a:t>Current liabilities		</a:t>
            </a:r>
            <a:r>
              <a:rPr lang="en-GB" sz="1400" b="1" dirty="0">
                <a:solidFill>
                  <a:srgbClr val="00B050"/>
                </a:solidFill>
              </a:rPr>
              <a:t>(8160)</a:t>
            </a:r>
          </a:p>
          <a:p>
            <a:pPr>
              <a:defRPr/>
            </a:pPr>
            <a:r>
              <a:rPr lang="en-GB" sz="1400" b="1" dirty="0"/>
              <a:t>Net current liabilities		(2315)</a:t>
            </a:r>
          </a:p>
          <a:p>
            <a:pPr>
              <a:defRPr/>
            </a:pPr>
            <a:r>
              <a:rPr lang="en-GB" sz="1400" b="1" dirty="0"/>
              <a:t>Non-current liabilities		(6000)</a:t>
            </a:r>
          </a:p>
          <a:p>
            <a:pPr>
              <a:defRPr/>
            </a:pPr>
            <a:r>
              <a:rPr lang="en-GB" sz="1400" b="1" dirty="0"/>
              <a:t>Net assets			11235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 smtClean="0"/>
              <a:t>Owner’s </a:t>
            </a:r>
            <a:r>
              <a:rPr lang="en-GB" sz="1400" b="1" dirty="0"/>
              <a:t>capital		  </a:t>
            </a:r>
            <a:r>
              <a:rPr lang="en-GB" sz="1400" b="1" dirty="0" smtClean="0"/>
              <a:t>7000</a:t>
            </a:r>
            <a:endParaRPr lang="en-GB" sz="1400" b="1" dirty="0"/>
          </a:p>
          <a:p>
            <a:pPr>
              <a:defRPr/>
            </a:pPr>
            <a:r>
              <a:rPr lang="en-GB" sz="1400" b="1" dirty="0"/>
              <a:t>Reserves &amp; retained earnings	  </a:t>
            </a:r>
            <a:r>
              <a:rPr lang="en-GB" sz="1400" b="1" dirty="0" smtClean="0"/>
              <a:t>4235</a:t>
            </a:r>
            <a:endParaRPr lang="en-GB" sz="1400" b="1" dirty="0"/>
          </a:p>
          <a:p>
            <a:pPr>
              <a:defRPr/>
            </a:pPr>
            <a:r>
              <a:rPr lang="en-GB" sz="1400" b="1" dirty="0"/>
              <a:t>Total equity		</a:t>
            </a:r>
            <a:r>
              <a:rPr lang="en-GB" sz="1400" b="1" dirty="0" smtClean="0"/>
              <a:t>	11235</a:t>
            </a:r>
            <a:endParaRPr lang="en-GB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427984" y="2204864"/>
            <a:ext cx="4536504" cy="4487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Current ratio is calculated as:</a:t>
            </a:r>
            <a:endParaRPr lang="en-GB" sz="24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GB" sz="2400" u="sng" dirty="0">
                <a:solidFill>
                  <a:srgbClr val="FF0000"/>
                </a:solidFill>
              </a:rPr>
              <a:t>Current assets</a:t>
            </a:r>
          </a:p>
          <a:p>
            <a:pPr lvl="1"/>
            <a:r>
              <a:rPr lang="en-GB" sz="2400" dirty="0" smtClean="0">
                <a:solidFill>
                  <a:srgbClr val="FF0000"/>
                </a:solidFill>
              </a:rPr>
              <a:t>Current </a:t>
            </a:r>
            <a:r>
              <a:rPr lang="en-GB" sz="2400" dirty="0">
                <a:solidFill>
                  <a:srgbClr val="FF0000"/>
                </a:solidFill>
              </a:rPr>
              <a:t>liabilities</a:t>
            </a:r>
            <a:r>
              <a:rPr lang="en-GB" sz="2400" dirty="0"/>
              <a:t>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Current </a:t>
            </a:r>
            <a:r>
              <a:rPr lang="en-GB" dirty="0"/>
              <a:t>assets : current liabilities</a:t>
            </a:r>
          </a:p>
          <a:p>
            <a:pPr algn="ctr"/>
            <a:endParaRPr lang="en-GB" dirty="0"/>
          </a:p>
          <a:p>
            <a:pPr algn="ctr"/>
            <a:r>
              <a:rPr lang="en-GB" dirty="0">
                <a:solidFill>
                  <a:srgbClr val="FF0000"/>
                </a:solidFill>
              </a:rPr>
              <a:t>5845</a:t>
            </a:r>
            <a:r>
              <a:rPr lang="en-GB" dirty="0"/>
              <a:t> : </a:t>
            </a:r>
            <a:r>
              <a:rPr lang="en-GB" dirty="0">
                <a:solidFill>
                  <a:srgbClr val="00B050"/>
                </a:solidFill>
              </a:rPr>
              <a:t>8160</a:t>
            </a:r>
          </a:p>
          <a:p>
            <a:pPr algn="ctr"/>
            <a:r>
              <a:rPr lang="en-GB" dirty="0"/>
              <a:t>= 0.716 : 1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For every £1 of CL the business owes it owns</a:t>
            </a:r>
          </a:p>
          <a:p>
            <a:pPr algn="ctr"/>
            <a:r>
              <a:rPr lang="en-GB" dirty="0" smtClean="0"/>
              <a:t>£</a:t>
            </a:r>
            <a:r>
              <a:rPr lang="en-GB" dirty="0"/>
              <a:t>0.716 (72 pence) in CA.</a:t>
            </a:r>
          </a:p>
          <a:p>
            <a:pPr algn="ctr"/>
            <a:endParaRPr lang="en-GB" dirty="0"/>
          </a:p>
          <a:p>
            <a:pPr algn="ctr">
              <a:defRPr/>
            </a:pPr>
            <a:r>
              <a:rPr lang="en-GB" dirty="0"/>
              <a:t>Do you think this business has enough short </a:t>
            </a:r>
          </a:p>
          <a:p>
            <a:pPr algn="ctr">
              <a:defRPr/>
            </a:pPr>
            <a:r>
              <a:rPr lang="en-GB" dirty="0"/>
              <a:t>term assets to meet its short term debts?</a:t>
            </a:r>
          </a:p>
          <a:p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Liquidity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87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7"/>
          <p:cNvSpPr>
            <a:spLocks noChangeArrowheads="1"/>
          </p:cNvSpPr>
          <p:nvPr/>
        </p:nvSpPr>
        <p:spPr bwMode="auto">
          <a:xfrm>
            <a:off x="323527" y="2204864"/>
            <a:ext cx="3603625" cy="3071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tIns="0" bIns="0"/>
          <a:lstStyle/>
          <a:p>
            <a:pPr>
              <a:defRPr/>
            </a:pPr>
            <a:r>
              <a:rPr lang="en-GB" sz="1400" b="1" u="sng" dirty="0"/>
              <a:t>Statement of financial position </a:t>
            </a:r>
            <a:r>
              <a:rPr lang="en-GB" sz="1400" b="1" dirty="0"/>
              <a:t>	</a:t>
            </a:r>
            <a:r>
              <a:rPr lang="en-GB" sz="1400" b="1" dirty="0" smtClean="0"/>
              <a:t>£</a:t>
            </a:r>
            <a:r>
              <a:rPr lang="en-GB" sz="1400" b="1" dirty="0"/>
              <a:t>m</a:t>
            </a:r>
          </a:p>
          <a:p>
            <a:pPr>
              <a:defRPr/>
            </a:pPr>
            <a:r>
              <a:rPr lang="en-GB" sz="1400" b="1" dirty="0"/>
              <a:t>Non-current assets		19550</a:t>
            </a:r>
          </a:p>
          <a:p>
            <a:pPr>
              <a:defRPr/>
            </a:pPr>
            <a:r>
              <a:rPr lang="en-GB" sz="1400" b="1" dirty="0"/>
              <a:t>Inventories		</a:t>
            </a:r>
            <a:r>
              <a:rPr lang="en-GB" sz="1400" b="1" dirty="0">
                <a:solidFill>
                  <a:srgbClr val="FF0000"/>
                </a:solidFill>
              </a:rPr>
              <a:t> </a:t>
            </a:r>
            <a:r>
              <a:rPr lang="en-GB" sz="1400" b="1" dirty="0" smtClean="0">
                <a:solidFill>
                  <a:srgbClr val="FF0000"/>
                </a:solidFill>
              </a:rPr>
              <a:t>	 </a:t>
            </a:r>
            <a:r>
              <a:rPr lang="en-GB" sz="1400" b="1" dirty="0">
                <a:solidFill>
                  <a:srgbClr val="FF0000"/>
                </a:solidFill>
              </a:rPr>
              <a:t>2375</a:t>
            </a:r>
          </a:p>
          <a:p>
            <a:pPr>
              <a:defRPr/>
            </a:pPr>
            <a:r>
              <a:rPr lang="en-GB" sz="1400" b="1" dirty="0" smtClean="0"/>
              <a:t>Trade receivables</a:t>
            </a:r>
            <a:r>
              <a:rPr lang="en-GB" sz="1400" b="1" dirty="0"/>
              <a:t>		  1170</a:t>
            </a:r>
          </a:p>
          <a:p>
            <a:pPr>
              <a:defRPr/>
            </a:pPr>
            <a:r>
              <a:rPr lang="en-GB" sz="1400" b="1" dirty="0"/>
              <a:t>Cash &amp; cash equivalents	  2300</a:t>
            </a:r>
          </a:p>
          <a:p>
            <a:pPr>
              <a:defRPr/>
            </a:pPr>
            <a:r>
              <a:rPr lang="en-GB" sz="1400" b="1" dirty="0"/>
              <a:t>Total current assets		</a:t>
            </a:r>
            <a:r>
              <a:rPr lang="en-GB" sz="1400" b="1" dirty="0">
                <a:solidFill>
                  <a:srgbClr val="FF0000"/>
                </a:solidFill>
              </a:rPr>
              <a:t>  5845</a:t>
            </a:r>
          </a:p>
          <a:p>
            <a:pPr>
              <a:defRPr/>
            </a:pPr>
            <a:r>
              <a:rPr lang="en-GB" sz="1400" b="1" dirty="0"/>
              <a:t>Current liabilities		</a:t>
            </a:r>
            <a:r>
              <a:rPr lang="en-GB" sz="1400" b="1" dirty="0">
                <a:solidFill>
                  <a:srgbClr val="00B050"/>
                </a:solidFill>
              </a:rPr>
              <a:t>(8160)</a:t>
            </a:r>
          </a:p>
          <a:p>
            <a:pPr>
              <a:defRPr/>
            </a:pPr>
            <a:r>
              <a:rPr lang="en-GB" sz="1400" b="1" dirty="0"/>
              <a:t>Net current liabilities		(2315)</a:t>
            </a:r>
          </a:p>
          <a:p>
            <a:pPr>
              <a:defRPr/>
            </a:pPr>
            <a:r>
              <a:rPr lang="en-GB" sz="1400" b="1" dirty="0"/>
              <a:t>Non-current liabilities		(6000)</a:t>
            </a:r>
          </a:p>
          <a:p>
            <a:pPr>
              <a:defRPr/>
            </a:pPr>
            <a:r>
              <a:rPr lang="en-GB" sz="1400" b="1" dirty="0"/>
              <a:t>Net assets			11235</a:t>
            </a:r>
          </a:p>
          <a:p>
            <a:pPr>
              <a:defRPr/>
            </a:pPr>
            <a:endParaRPr lang="en-GB" sz="1400" b="1" dirty="0"/>
          </a:p>
          <a:p>
            <a:pPr>
              <a:defRPr/>
            </a:pPr>
            <a:r>
              <a:rPr lang="en-GB" sz="1400" b="1" dirty="0"/>
              <a:t>Share capital		  </a:t>
            </a:r>
            <a:r>
              <a:rPr lang="en-GB" sz="1400" b="1" dirty="0" smtClean="0"/>
              <a:t>7000</a:t>
            </a:r>
            <a:endParaRPr lang="en-GB" sz="1400" b="1" dirty="0"/>
          </a:p>
          <a:p>
            <a:pPr>
              <a:defRPr/>
            </a:pPr>
            <a:r>
              <a:rPr lang="en-GB" sz="1400" b="1" dirty="0"/>
              <a:t>Reserves &amp; retained earnings	  </a:t>
            </a:r>
            <a:r>
              <a:rPr lang="en-GB" sz="1400" b="1" dirty="0" smtClean="0"/>
              <a:t>4235</a:t>
            </a:r>
            <a:endParaRPr lang="en-GB" sz="1400" b="1" dirty="0"/>
          </a:p>
          <a:p>
            <a:pPr>
              <a:defRPr/>
            </a:pPr>
            <a:r>
              <a:rPr lang="en-GB" sz="1400" b="1" dirty="0"/>
              <a:t>Total equity		</a:t>
            </a:r>
            <a:r>
              <a:rPr lang="en-GB" sz="1400" b="1" dirty="0" smtClean="0"/>
              <a:t>	11235</a:t>
            </a:r>
            <a:endParaRPr lang="en-GB" sz="14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4283968" y="1844824"/>
            <a:ext cx="453650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GB" sz="2000" dirty="0" smtClean="0">
                <a:solidFill>
                  <a:srgbClr val="FF0000"/>
                </a:solidFill>
              </a:rPr>
              <a:t>Liquid capital ratio is calculated as:</a:t>
            </a:r>
            <a:endParaRPr lang="en-GB" sz="2000" dirty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</a:pPr>
            <a:r>
              <a:rPr lang="en-GB" sz="2000" u="sng" dirty="0">
                <a:solidFill>
                  <a:srgbClr val="FF0000"/>
                </a:solidFill>
              </a:rPr>
              <a:t>Current </a:t>
            </a:r>
            <a:r>
              <a:rPr lang="en-GB" sz="2000" u="sng" dirty="0" smtClean="0">
                <a:solidFill>
                  <a:srgbClr val="FF0000"/>
                </a:solidFill>
              </a:rPr>
              <a:t>assets - inventories</a:t>
            </a:r>
            <a:endParaRPr lang="en-GB" sz="2000" u="sng" dirty="0">
              <a:solidFill>
                <a:srgbClr val="FF0000"/>
              </a:solidFill>
            </a:endParaRPr>
          </a:p>
          <a:p>
            <a:pPr lvl="1"/>
            <a:r>
              <a:rPr lang="en-GB" sz="2000" dirty="0" smtClean="0">
                <a:solidFill>
                  <a:srgbClr val="FF0000"/>
                </a:solidFill>
              </a:rPr>
              <a:t>Current </a:t>
            </a:r>
            <a:r>
              <a:rPr lang="en-GB" sz="2000" dirty="0">
                <a:solidFill>
                  <a:srgbClr val="FF0000"/>
                </a:solidFill>
              </a:rPr>
              <a:t>liabilities</a:t>
            </a:r>
            <a:r>
              <a:rPr lang="en-GB" sz="2000" dirty="0"/>
              <a:t> </a:t>
            </a:r>
          </a:p>
          <a:p>
            <a:pPr algn="ctr"/>
            <a:endParaRPr lang="en-GB" dirty="0" smtClean="0"/>
          </a:p>
          <a:p>
            <a:pPr algn="ctr"/>
            <a:r>
              <a:rPr lang="en-GB" dirty="0" smtClean="0"/>
              <a:t>Current </a:t>
            </a:r>
            <a:r>
              <a:rPr lang="en-GB" dirty="0"/>
              <a:t>assets : current liabilities</a:t>
            </a:r>
          </a:p>
          <a:p>
            <a:pPr algn="ctr"/>
            <a:endParaRPr lang="en-GB" dirty="0"/>
          </a:p>
          <a:p>
            <a:pPr algn="ctr"/>
            <a:r>
              <a:rPr lang="en-GB" dirty="0" smtClean="0">
                <a:solidFill>
                  <a:srgbClr val="FF0000"/>
                </a:solidFill>
              </a:rPr>
              <a:t>(5845 – 2375)</a:t>
            </a:r>
            <a:r>
              <a:rPr lang="en-GB" dirty="0" smtClean="0"/>
              <a:t> </a:t>
            </a:r>
            <a:r>
              <a:rPr lang="en-GB" dirty="0"/>
              <a:t>: </a:t>
            </a:r>
            <a:r>
              <a:rPr lang="en-GB" dirty="0">
                <a:solidFill>
                  <a:srgbClr val="00B050"/>
                </a:solidFill>
              </a:rPr>
              <a:t>8160</a:t>
            </a:r>
          </a:p>
          <a:p>
            <a:pPr algn="ctr"/>
            <a:r>
              <a:rPr lang="en-GB" dirty="0" smtClean="0"/>
              <a:t>= 3470: 8160 </a:t>
            </a:r>
          </a:p>
          <a:p>
            <a:pPr algn="ctr"/>
            <a:r>
              <a:rPr lang="en-GB" dirty="0" smtClean="0"/>
              <a:t>0.425 </a:t>
            </a:r>
            <a:r>
              <a:rPr lang="en-GB" dirty="0"/>
              <a:t>: 1</a:t>
            </a:r>
          </a:p>
          <a:p>
            <a:pPr algn="ctr"/>
            <a:endParaRPr lang="en-GB" dirty="0"/>
          </a:p>
          <a:p>
            <a:pPr algn="ctr"/>
            <a:r>
              <a:rPr lang="en-GB" dirty="0"/>
              <a:t>For every £1 of </a:t>
            </a:r>
            <a:r>
              <a:rPr lang="en-GB" dirty="0" smtClean="0"/>
              <a:t>CL the </a:t>
            </a:r>
            <a:r>
              <a:rPr lang="en-GB" dirty="0"/>
              <a:t>business owes it owns</a:t>
            </a:r>
          </a:p>
          <a:p>
            <a:pPr algn="ctr"/>
            <a:r>
              <a:rPr lang="en-GB" dirty="0" smtClean="0"/>
              <a:t>£0.425 (42 </a:t>
            </a:r>
            <a:r>
              <a:rPr lang="en-GB" dirty="0"/>
              <a:t>pence) in </a:t>
            </a:r>
            <a:r>
              <a:rPr lang="en-GB" dirty="0" smtClean="0"/>
              <a:t>liquid assets.</a:t>
            </a:r>
            <a:endParaRPr lang="en-GB" dirty="0"/>
          </a:p>
          <a:p>
            <a:pPr algn="ctr"/>
            <a:endParaRPr lang="en-GB" dirty="0"/>
          </a:p>
          <a:p>
            <a:pPr algn="ctr">
              <a:defRPr/>
            </a:pPr>
            <a:r>
              <a:rPr lang="en-GB" dirty="0" smtClean="0"/>
              <a:t>The liquid capital ratio is a tougher measure of solvency as it excludes inventory. This is because stock is thought to be the hardest of the current assets to turn into cash quickly.</a:t>
            </a:r>
            <a:endParaRPr lang="en-GB" dirty="0"/>
          </a:p>
          <a:p>
            <a:endParaRPr lang="en-GB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228600"/>
            <a:ext cx="6248400" cy="1143000"/>
          </a:xfrm>
        </p:spPr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Liquidity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23527" y="5589240"/>
            <a:ext cx="36036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Formula can also be shown as:</a:t>
            </a:r>
          </a:p>
          <a:p>
            <a:r>
              <a:rPr lang="en-GB" u="sng" dirty="0" smtClean="0"/>
              <a:t>Liquid assets</a:t>
            </a:r>
          </a:p>
          <a:p>
            <a:r>
              <a:rPr lang="en-GB" dirty="0" smtClean="0"/>
              <a:t>Current liabilities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82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Liquidity</a:t>
            </a:r>
            <a:r>
              <a:rPr lang="en-GB" sz="2400" dirty="0"/>
              <a:t/>
            </a:r>
            <a:br>
              <a:rPr lang="en-GB" sz="2400" dirty="0"/>
            </a:br>
            <a:endParaRPr lang="en-GB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988840"/>
            <a:ext cx="6840760" cy="4608512"/>
          </a:xfrm>
        </p:spPr>
        <p:txBody>
          <a:bodyPr>
            <a:normAutofit/>
          </a:bodyPr>
          <a:lstStyle/>
          <a:p>
            <a:r>
              <a:rPr lang="en-GB" sz="1800" dirty="0" smtClean="0"/>
              <a:t>A business with low liquidity is in danger if short term creditors demand payment quickly e.g. the bank recalls an overdraft</a:t>
            </a:r>
          </a:p>
          <a:p>
            <a:r>
              <a:rPr lang="en-GB" sz="1800" dirty="0" smtClean="0"/>
              <a:t>Business may therefore seek to improve liquidity:</a:t>
            </a:r>
          </a:p>
          <a:p>
            <a:pPr lvl="1"/>
            <a:r>
              <a:rPr lang="en-GB" sz="1800" dirty="0" smtClean="0"/>
              <a:t>Increase current assets and/or reduce current liabilities</a:t>
            </a:r>
          </a:p>
          <a:p>
            <a:pPr lvl="2"/>
            <a:r>
              <a:rPr lang="en-GB" dirty="0" smtClean="0"/>
              <a:t>Sell assets that are no longer being used i.e. turn them from a non-current asset to a current asset (cash)</a:t>
            </a:r>
          </a:p>
          <a:p>
            <a:pPr lvl="2"/>
            <a:r>
              <a:rPr lang="en-GB" dirty="0" smtClean="0"/>
              <a:t>Move cash balances from current accounts to high interest bearing accounts so its value increases more rapidly</a:t>
            </a:r>
          </a:p>
          <a:p>
            <a:pPr lvl="2"/>
            <a:r>
              <a:rPr lang="en-GB" dirty="0" smtClean="0"/>
              <a:t>Switch to long term sources of finance</a:t>
            </a:r>
          </a:p>
          <a:p>
            <a:pPr lvl="2"/>
            <a:r>
              <a:rPr lang="en-GB" dirty="0" smtClean="0"/>
              <a:t>Monitor debtors to avoid bad debts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1916832"/>
            <a:ext cx="16561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400" dirty="0" smtClean="0"/>
          </a:p>
          <a:p>
            <a:pPr algn="ctr"/>
            <a:r>
              <a:rPr lang="en-GB" sz="1400" dirty="0" smtClean="0"/>
              <a:t>What is the relationship between cash flow and liquidity?</a:t>
            </a:r>
          </a:p>
          <a:p>
            <a:pPr algn="ctr"/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107632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Practice question</a:t>
            </a:r>
            <a:endParaRPr lang="en-GB" sz="2400" dirty="0"/>
          </a:p>
        </p:txBody>
      </p:sp>
      <p:sp>
        <p:nvSpPr>
          <p:cNvPr id="4" name="Action Button: Document 3">
            <a:hlinkClick r:id="rId3" highlightClick="1"/>
          </p:cNvPr>
          <p:cNvSpPr/>
          <p:nvPr/>
        </p:nvSpPr>
        <p:spPr>
          <a:xfrm>
            <a:off x="521804" y="2204864"/>
            <a:ext cx="720080" cy="1152128"/>
          </a:xfrm>
          <a:prstGeom prst="actionButton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35496" y="3573016"/>
            <a:ext cx="1763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View full statement of financial position.</a:t>
            </a:r>
            <a:endParaRPr lang="en-GB" sz="1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94753"/>
            <a:ext cx="4680520" cy="3840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876256" y="2188519"/>
            <a:ext cx="208823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Using the extract from SuperGroup Plc’s </a:t>
            </a:r>
            <a:r>
              <a:rPr lang="en-GB" dirty="0" smtClean="0"/>
              <a:t>statement </a:t>
            </a:r>
            <a:r>
              <a:rPr lang="en-GB" dirty="0"/>
              <a:t>of </a:t>
            </a:r>
            <a:r>
              <a:rPr lang="en-GB" dirty="0" smtClean="0"/>
              <a:t>financial position </a:t>
            </a:r>
            <a:r>
              <a:rPr lang="en-GB" dirty="0"/>
              <a:t>calculate:</a:t>
            </a:r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Current ratio</a:t>
            </a:r>
            <a:endParaRPr lang="en-GB" dirty="0"/>
          </a:p>
          <a:p>
            <a:pPr marL="342900" indent="-342900">
              <a:buFont typeface="+mj-lt"/>
              <a:buAutoNum type="alphaLcParenR"/>
            </a:pPr>
            <a:r>
              <a:rPr lang="en-GB" dirty="0" smtClean="0"/>
              <a:t>Liquid capital ratio</a:t>
            </a:r>
          </a:p>
          <a:p>
            <a:r>
              <a:rPr lang="en-GB" dirty="0" smtClean="0"/>
              <a:t>Comment </a:t>
            </a:r>
            <a:r>
              <a:rPr lang="en-GB" dirty="0"/>
              <a:t>on the </a:t>
            </a:r>
            <a:r>
              <a:rPr lang="en-GB" dirty="0" smtClean="0"/>
              <a:t>liquidity of </a:t>
            </a:r>
            <a:r>
              <a:rPr lang="en-GB" dirty="0"/>
              <a:t>SuperGroup Plc. </a:t>
            </a:r>
          </a:p>
        </p:txBody>
      </p:sp>
    </p:spTree>
    <p:extLst>
      <p:ext uri="{BB962C8B-B14F-4D97-AF65-F5344CB8AC3E}">
        <p14:creationId xmlns:p14="http://schemas.microsoft.com/office/powerpoint/2010/main" val="121110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1">
            <a:normAutofit/>
          </a:bodyPr>
          <a:lstStyle/>
          <a:p>
            <a:r>
              <a:rPr lang="en-GB" dirty="0" smtClean="0"/>
              <a:t>In this topic you have learnt about</a:t>
            </a:r>
          </a:p>
          <a:p>
            <a:pPr lvl="1"/>
            <a:r>
              <a:rPr lang="en-GB" dirty="0"/>
              <a:t>Calculation, interpretation, analysis and evaluation of:</a:t>
            </a:r>
          </a:p>
          <a:p>
            <a:pPr lvl="2"/>
            <a:r>
              <a:rPr lang="en-GB" dirty="0"/>
              <a:t>Current ratio: current assets/current liabilities</a:t>
            </a:r>
          </a:p>
          <a:p>
            <a:pPr lvl="2"/>
            <a:r>
              <a:rPr lang="en-GB" dirty="0"/>
              <a:t>Liquid capital ratio: (current assets-inventory)/current liabilities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051720" y="476672"/>
            <a:ext cx="7092280" cy="1143000"/>
          </a:xfrm>
        </p:spPr>
        <p:txBody>
          <a:bodyPr>
            <a:noAutofit/>
          </a:bodyPr>
          <a:lstStyle/>
          <a:p>
            <a:r>
              <a:rPr lang="en-GB" sz="2400" dirty="0">
                <a:solidFill>
                  <a:srgbClr val="000000"/>
                </a:solidFill>
              </a:rPr>
              <a:t>Measuring Liquidity</a:t>
            </a:r>
            <a:r>
              <a:rPr lang="en-GB" sz="2400" dirty="0" smtClean="0"/>
              <a:t/>
            </a:r>
            <a:br>
              <a:rPr lang="en-GB" sz="2400" dirty="0" smtClean="0"/>
            </a:b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730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">
  <a:themeElements>
    <a:clrScheme name="Custom 1">
      <a:dk1>
        <a:srgbClr val="000000"/>
      </a:dk1>
      <a:lt1>
        <a:srgbClr val="FFFFFF"/>
      </a:lt1>
      <a:dk2>
        <a:srgbClr val="FEDD61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</Template>
  <TotalTime>6169</TotalTime>
  <Words>483</Words>
  <Application>Microsoft Office PowerPoint</Application>
  <PresentationFormat>On-screen Show (4:3)</PresentationFormat>
  <Paragraphs>107</Paragraphs>
  <Slides>8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</vt:lpstr>
      <vt:lpstr>Measuring Liquidity</vt:lpstr>
      <vt:lpstr>Measuring Liquidity </vt:lpstr>
      <vt:lpstr>Measuring liquidity</vt:lpstr>
      <vt:lpstr>Measuring Liquidity </vt:lpstr>
      <vt:lpstr>Measuring Liquidity </vt:lpstr>
      <vt:lpstr>Measuring Liquidity </vt:lpstr>
      <vt:lpstr>Practice question</vt:lpstr>
      <vt:lpstr>Measuring Liquidity 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1.1.1</dc:title>
  <dc:creator>Time2Resources</dc:creator>
  <cp:lastModifiedBy>Helen</cp:lastModifiedBy>
  <cp:revision>402</cp:revision>
  <dcterms:created xsi:type="dcterms:W3CDTF">2009-08-01T13:37:35Z</dcterms:created>
  <dcterms:modified xsi:type="dcterms:W3CDTF">2017-02-12T15:03:40Z</dcterms:modified>
</cp:coreProperties>
</file>