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4932" autoAdjust="0"/>
  </p:normalViewPr>
  <p:slideViewPr>
    <p:cSldViewPr>
      <p:cViewPr>
        <p:scale>
          <a:sx n="106" d="100"/>
          <a:sy n="106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http://www.bbc.co.uk/news/business-36592776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6EE43-1511-4126-8AA4-C6FBF2C33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http://annualreport2014.supergroup.co.uk/financial-statements/balance-sheets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13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659277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nnualreport2014.supergroup.co.uk/financial-statements/balance-shee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512168"/>
          </a:xfrm>
        </p:spPr>
        <p:txBody>
          <a:bodyPr/>
          <a:lstStyle/>
          <a:p>
            <a:pPr algn="ctr"/>
            <a:r>
              <a:rPr lang="en-GB" sz="3200" dirty="0">
                <a:solidFill>
                  <a:srgbClr val="000000"/>
                </a:solidFill>
              </a:rPr>
              <a:t>Measuring Liquidity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F4</a:t>
            </a:r>
          </a:p>
          <a:p>
            <a:pPr algn="ctr"/>
            <a:r>
              <a:rPr lang="en-GB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Measuring liquidity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3131840" y="12789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IF I BORROW A MILLION POUNDS AM I A MILLIONAIRE?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Measuring Liquidity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63688" y="1772816"/>
            <a:ext cx="6264696" cy="3840163"/>
          </a:xfrm>
        </p:spPr>
        <p:txBody>
          <a:bodyPr numCol="1">
            <a:normAutofit/>
          </a:bodyPr>
          <a:lstStyle/>
          <a:p>
            <a:r>
              <a:rPr lang="en-GB" dirty="0" smtClean="0"/>
              <a:t>In this topic you will learn about</a:t>
            </a:r>
          </a:p>
          <a:p>
            <a:pPr lvl="1"/>
            <a:r>
              <a:rPr lang="en-GB" dirty="0" smtClean="0"/>
              <a:t>Calculation, interpretation, analysis and evaluation of:</a:t>
            </a:r>
          </a:p>
          <a:p>
            <a:pPr lvl="2"/>
            <a:r>
              <a:rPr lang="en-GB" dirty="0" smtClean="0"/>
              <a:t>Current ratio: current assets/current liabilities</a:t>
            </a:r>
          </a:p>
          <a:p>
            <a:pPr lvl="2"/>
            <a:r>
              <a:rPr lang="en-GB" dirty="0" smtClean="0"/>
              <a:t>Liquid capital ratio: (current assets-inventory)/current liabilities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sz="2400" dirty="0" smtClean="0"/>
              <a:t>Measuring liquidity</a:t>
            </a:r>
            <a:endParaRPr lang="en-GB" sz="24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720" y="1844824"/>
            <a:ext cx="6984776" cy="4798864"/>
          </a:xfrm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dirty="0"/>
              <a:t>L</a:t>
            </a:r>
            <a:r>
              <a:rPr lang="en-GB" sz="2400" dirty="0" smtClean="0"/>
              <a:t>iquidity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/>
              <a:t>A measure of a businesses’ ability to survive in the short term i.e. its ability to meet short term debts and day to day expenses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/>
              <a:t>If a business can not meet current liabilities from current assets then it is at risk of failure if creditors demand immediate payment of debts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Liquidity is calculated using the: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C</a:t>
            </a:r>
            <a:r>
              <a:rPr lang="en-GB" sz="2400" dirty="0" smtClean="0"/>
              <a:t>urrent ratio</a:t>
            </a:r>
          </a:p>
          <a:p>
            <a:pPr lvl="1">
              <a:spcBef>
                <a:spcPts val="0"/>
              </a:spcBef>
            </a:pPr>
            <a:r>
              <a:rPr lang="en-GB" sz="2400" dirty="0" smtClean="0"/>
              <a:t>Liquid capital ratio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376" y="1990637"/>
            <a:ext cx="1691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Define current assets and current liabilities.</a:t>
            </a:r>
            <a:endParaRPr lang="en-GB" sz="1400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632510" y="4869160"/>
            <a:ext cx="648072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0442" y="5878137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Why might a business be placed in administration?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8022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23527" y="2204864"/>
            <a:ext cx="3603625" cy="30718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/>
          <a:lstStyle/>
          <a:p>
            <a:pPr>
              <a:defRPr/>
            </a:pPr>
            <a:r>
              <a:rPr lang="en-GB" sz="1400" b="1" u="sng" dirty="0"/>
              <a:t>Statement of financial position </a:t>
            </a:r>
            <a:r>
              <a:rPr lang="en-GB" sz="1400" b="1" dirty="0"/>
              <a:t>	</a:t>
            </a:r>
            <a:r>
              <a:rPr lang="en-GB" sz="1400" b="1" dirty="0" smtClean="0"/>
              <a:t>£</a:t>
            </a:r>
            <a:r>
              <a:rPr lang="en-GB" sz="1400" b="1" dirty="0"/>
              <a:t>m</a:t>
            </a:r>
          </a:p>
          <a:p>
            <a:pPr>
              <a:defRPr/>
            </a:pPr>
            <a:r>
              <a:rPr lang="en-GB" sz="1400" b="1" dirty="0"/>
              <a:t>Non-current assets		19550</a:t>
            </a:r>
          </a:p>
          <a:p>
            <a:pPr>
              <a:defRPr/>
            </a:pPr>
            <a:r>
              <a:rPr lang="en-GB" sz="1400" b="1" dirty="0"/>
              <a:t>Inventories		  2375</a:t>
            </a:r>
          </a:p>
          <a:p>
            <a:pPr>
              <a:defRPr/>
            </a:pPr>
            <a:r>
              <a:rPr lang="en-GB" sz="1400" b="1" dirty="0" smtClean="0"/>
              <a:t>Trade receivables</a:t>
            </a:r>
            <a:r>
              <a:rPr lang="en-GB" sz="1400" b="1" dirty="0"/>
              <a:t>		  1170</a:t>
            </a:r>
          </a:p>
          <a:p>
            <a:pPr>
              <a:defRPr/>
            </a:pPr>
            <a:r>
              <a:rPr lang="en-GB" sz="1400" b="1" dirty="0"/>
              <a:t>Cash &amp; cash equivalents	  2300</a:t>
            </a:r>
          </a:p>
          <a:p>
            <a:pPr>
              <a:defRPr/>
            </a:pPr>
            <a:r>
              <a:rPr lang="en-GB" sz="1400" b="1" dirty="0"/>
              <a:t>Total current assets		</a:t>
            </a:r>
            <a:r>
              <a:rPr lang="en-GB" sz="1400" b="1" dirty="0">
                <a:solidFill>
                  <a:srgbClr val="FF0000"/>
                </a:solidFill>
              </a:rPr>
              <a:t>  5845</a:t>
            </a:r>
          </a:p>
          <a:p>
            <a:pPr>
              <a:defRPr/>
            </a:pPr>
            <a:r>
              <a:rPr lang="en-GB" sz="1400" b="1" dirty="0"/>
              <a:t>Current liabilities		</a:t>
            </a:r>
            <a:r>
              <a:rPr lang="en-GB" sz="1400" b="1" dirty="0">
                <a:solidFill>
                  <a:srgbClr val="00B050"/>
                </a:solidFill>
              </a:rPr>
              <a:t>(8160)</a:t>
            </a:r>
          </a:p>
          <a:p>
            <a:pPr>
              <a:defRPr/>
            </a:pPr>
            <a:r>
              <a:rPr lang="en-GB" sz="1400" b="1" dirty="0"/>
              <a:t>Net current liabilities		(2315)</a:t>
            </a:r>
          </a:p>
          <a:p>
            <a:pPr>
              <a:defRPr/>
            </a:pPr>
            <a:r>
              <a:rPr lang="en-GB" sz="1400" b="1" dirty="0"/>
              <a:t>Non-current liabilities		(6000)</a:t>
            </a:r>
          </a:p>
          <a:p>
            <a:pPr>
              <a:defRPr/>
            </a:pPr>
            <a:r>
              <a:rPr lang="en-GB" sz="1400" b="1" dirty="0"/>
              <a:t>Net assets			11235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 smtClean="0"/>
              <a:t>Owner’s </a:t>
            </a:r>
            <a:r>
              <a:rPr lang="en-GB" sz="1400" b="1" dirty="0"/>
              <a:t>capital		  </a:t>
            </a:r>
            <a:r>
              <a:rPr lang="en-GB" sz="1400" b="1" dirty="0" smtClean="0"/>
              <a:t>7000</a:t>
            </a:r>
            <a:endParaRPr lang="en-GB" sz="1400" b="1" dirty="0"/>
          </a:p>
          <a:p>
            <a:pPr>
              <a:defRPr/>
            </a:pPr>
            <a:r>
              <a:rPr lang="en-GB" sz="1400" b="1" dirty="0"/>
              <a:t>Reserves &amp; retained earnings	  </a:t>
            </a:r>
            <a:r>
              <a:rPr lang="en-GB" sz="1400" b="1" dirty="0" smtClean="0"/>
              <a:t>4235</a:t>
            </a:r>
            <a:endParaRPr lang="en-GB" sz="1400" b="1" dirty="0"/>
          </a:p>
          <a:p>
            <a:pPr>
              <a:defRPr/>
            </a:pPr>
            <a:r>
              <a:rPr lang="en-GB" sz="1400" b="1" dirty="0"/>
              <a:t>Total equity		</a:t>
            </a:r>
            <a:r>
              <a:rPr lang="en-GB" sz="1400" b="1" dirty="0" smtClean="0"/>
              <a:t>	11235</a:t>
            </a:r>
            <a:endParaRPr lang="en-GB" sz="1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427984" y="2204864"/>
            <a:ext cx="4536504" cy="448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Current ratio is calculated as:</a:t>
            </a:r>
            <a:endParaRPr lang="en-GB" sz="2400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GB" sz="2400" u="sng" dirty="0">
                <a:solidFill>
                  <a:srgbClr val="FF0000"/>
                </a:solidFill>
              </a:rPr>
              <a:t>Current assets</a:t>
            </a:r>
          </a:p>
          <a:p>
            <a:pPr lvl="1"/>
            <a:r>
              <a:rPr lang="en-GB" sz="2400" dirty="0" smtClean="0">
                <a:solidFill>
                  <a:srgbClr val="FF0000"/>
                </a:solidFill>
              </a:rPr>
              <a:t>Current </a:t>
            </a:r>
            <a:r>
              <a:rPr lang="en-GB" sz="2400" dirty="0">
                <a:solidFill>
                  <a:srgbClr val="FF0000"/>
                </a:solidFill>
              </a:rPr>
              <a:t>liabilities</a:t>
            </a:r>
            <a:r>
              <a:rPr lang="en-GB" sz="2400" dirty="0"/>
              <a:t> 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Current </a:t>
            </a:r>
            <a:r>
              <a:rPr lang="en-GB" dirty="0"/>
              <a:t>assets : current liabilities</a:t>
            </a:r>
          </a:p>
          <a:p>
            <a:pPr algn="ctr"/>
            <a:endParaRPr lang="en-GB" dirty="0"/>
          </a:p>
          <a:p>
            <a:pPr algn="ctr"/>
            <a:r>
              <a:rPr lang="en-GB" dirty="0">
                <a:solidFill>
                  <a:srgbClr val="FF0000"/>
                </a:solidFill>
              </a:rPr>
              <a:t>5845</a:t>
            </a:r>
            <a:r>
              <a:rPr lang="en-GB" dirty="0"/>
              <a:t> : </a:t>
            </a:r>
            <a:r>
              <a:rPr lang="en-GB" dirty="0">
                <a:solidFill>
                  <a:srgbClr val="00B050"/>
                </a:solidFill>
              </a:rPr>
              <a:t>8160</a:t>
            </a:r>
          </a:p>
          <a:p>
            <a:pPr algn="ctr"/>
            <a:r>
              <a:rPr lang="en-GB" dirty="0"/>
              <a:t>= 0.716 : 1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For every £1 of CL the business owes it owns</a:t>
            </a:r>
          </a:p>
          <a:p>
            <a:pPr algn="ctr"/>
            <a:r>
              <a:rPr lang="en-GB" dirty="0" smtClean="0"/>
              <a:t>£</a:t>
            </a:r>
            <a:r>
              <a:rPr lang="en-GB" dirty="0"/>
              <a:t>0.716 (72 pence) in CA.</a:t>
            </a:r>
          </a:p>
          <a:p>
            <a:pPr algn="ctr"/>
            <a:endParaRPr lang="en-GB" dirty="0"/>
          </a:p>
          <a:p>
            <a:pPr algn="ctr">
              <a:defRPr/>
            </a:pPr>
            <a:r>
              <a:rPr lang="en-GB" dirty="0"/>
              <a:t>Do you think this business has enough short </a:t>
            </a:r>
          </a:p>
          <a:p>
            <a:pPr algn="ctr">
              <a:defRPr/>
            </a:pPr>
            <a:r>
              <a:rPr lang="en-GB" dirty="0"/>
              <a:t>term assets to meet its short term debts?</a:t>
            </a:r>
          </a:p>
          <a:p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Measuring Liquidity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23527" y="2204864"/>
            <a:ext cx="3603625" cy="30718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0" bIns="0"/>
          <a:lstStyle/>
          <a:p>
            <a:pPr>
              <a:defRPr/>
            </a:pPr>
            <a:r>
              <a:rPr lang="en-GB" sz="1400" b="1" u="sng" dirty="0"/>
              <a:t>Statement of financial position </a:t>
            </a:r>
            <a:r>
              <a:rPr lang="en-GB" sz="1400" b="1" dirty="0"/>
              <a:t>	</a:t>
            </a:r>
            <a:r>
              <a:rPr lang="en-GB" sz="1400" b="1" dirty="0" smtClean="0"/>
              <a:t>£</a:t>
            </a:r>
            <a:r>
              <a:rPr lang="en-GB" sz="1400" b="1" dirty="0"/>
              <a:t>m</a:t>
            </a:r>
          </a:p>
          <a:p>
            <a:pPr>
              <a:defRPr/>
            </a:pPr>
            <a:r>
              <a:rPr lang="en-GB" sz="1400" b="1" dirty="0"/>
              <a:t>Non-current assets		19550</a:t>
            </a:r>
          </a:p>
          <a:p>
            <a:pPr>
              <a:defRPr/>
            </a:pPr>
            <a:r>
              <a:rPr lang="en-GB" sz="1400" b="1" dirty="0"/>
              <a:t>Inventories		</a:t>
            </a:r>
            <a:r>
              <a:rPr lang="en-GB" sz="1400" b="1" dirty="0">
                <a:solidFill>
                  <a:srgbClr val="FF0000"/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	 </a:t>
            </a:r>
            <a:r>
              <a:rPr lang="en-GB" sz="1400" b="1" dirty="0">
                <a:solidFill>
                  <a:srgbClr val="FF0000"/>
                </a:solidFill>
              </a:rPr>
              <a:t>2375</a:t>
            </a:r>
          </a:p>
          <a:p>
            <a:pPr>
              <a:defRPr/>
            </a:pPr>
            <a:r>
              <a:rPr lang="en-GB" sz="1400" b="1" dirty="0" smtClean="0"/>
              <a:t>Trade receivables</a:t>
            </a:r>
            <a:r>
              <a:rPr lang="en-GB" sz="1400" b="1" dirty="0"/>
              <a:t>		  1170</a:t>
            </a:r>
          </a:p>
          <a:p>
            <a:pPr>
              <a:defRPr/>
            </a:pPr>
            <a:r>
              <a:rPr lang="en-GB" sz="1400" b="1" dirty="0"/>
              <a:t>Cash &amp; cash equivalents	  2300</a:t>
            </a:r>
          </a:p>
          <a:p>
            <a:pPr>
              <a:defRPr/>
            </a:pPr>
            <a:r>
              <a:rPr lang="en-GB" sz="1400" b="1" dirty="0"/>
              <a:t>Total current assets		</a:t>
            </a:r>
            <a:r>
              <a:rPr lang="en-GB" sz="1400" b="1" dirty="0">
                <a:solidFill>
                  <a:srgbClr val="FF0000"/>
                </a:solidFill>
              </a:rPr>
              <a:t>  5845</a:t>
            </a:r>
          </a:p>
          <a:p>
            <a:pPr>
              <a:defRPr/>
            </a:pPr>
            <a:r>
              <a:rPr lang="en-GB" sz="1400" b="1" dirty="0"/>
              <a:t>Current liabilities		</a:t>
            </a:r>
            <a:r>
              <a:rPr lang="en-GB" sz="1400" b="1" dirty="0">
                <a:solidFill>
                  <a:srgbClr val="00B050"/>
                </a:solidFill>
              </a:rPr>
              <a:t>(8160)</a:t>
            </a:r>
          </a:p>
          <a:p>
            <a:pPr>
              <a:defRPr/>
            </a:pPr>
            <a:r>
              <a:rPr lang="en-GB" sz="1400" b="1" dirty="0"/>
              <a:t>Net current liabilities		(2315)</a:t>
            </a:r>
          </a:p>
          <a:p>
            <a:pPr>
              <a:defRPr/>
            </a:pPr>
            <a:r>
              <a:rPr lang="en-GB" sz="1400" b="1" dirty="0"/>
              <a:t>Non-current liabilities		(6000)</a:t>
            </a:r>
          </a:p>
          <a:p>
            <a:pPr>
              <a:defRPr/>
            </a:pPr>
            <a:r>
              <a:rPr lang="en-GB" sz="1400" b="1" dirty="0"/>
              <a:t>Net assets			11235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Share capital		  </a:t>
            </a:r>
            <a:r>
              <a:rPr lang="en-GB" sz="1400" b="1" dirty="0" smtClean="0"/>
              <a:t>7000</a:t>
            </a:r>
            <a:endParaRPr lang="en-GB" sz="1400" b="1" dirty="0"/>
          </a:p>
          <a:p>
            <a:pPr>
              <a:defRPr/>
            </a:pPr>
            <a:r>
              <a:rPr lang="en-GB" sz="1400" b="1" dirty="0"/>
              <a:t>Reserves &amp; retained earnings	  </a:t>
            </a:r>
            <a:r>
              <a:rPr lang="en-GB" sz="1400" b="1" dirty="0" smtClean="0"/>
              <a:t>4235</a:t>
            </a:r>
            <a:endParaRPr lang="en-GB" sz="1400" b="1" dirty="0"/>
          </a:p>
          <a:p>
            <a:pPr>
              <a:defRPr/>
            </a:pPr>
            <a:r>
              <a:rPr lang="en-GB" sz="1400" b="1" dirty="0"/>
              <a:t>Total equity		</a:t>
            </a:r>
            <a:r>
              <a:rPr lang="en-GB" sz="1400" b="1" dirty="0" smtClean="0"/>
              <a:t>	11235</a:t>
            </a:r>
            <a:endParaRPr lang="en-GB" sz="1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283968" y="1844824"/>
            <a:ext cx="45365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Liquid capital ratio is calculated as:</a:t>
            </a:r>
            <a:endParaRPr lang="en-GB" sz="2000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GB" sz="2000" u="sng" dirty="0">
                <a:solidFill>
                  <a:srgbClr val="FF0000"/>
                </a:solidFill>
              </a:rPr>
              <a:t>Current </a:t>
            </a:r>
            <a:r>
              <a:rPr lang="en-GB" sz="2000" u="sng" dirty="0" smtClean="0">
                <a:solidFill>
                  <a:srgbClr val="FF0000"/>
                </a:solidFill>
              </a:rPr>
              <a:t>assets - inventories</a:t>
            </a:r>
            <a:endParaRPr lang="en-GB" sz="2000" u="sng" dirty="0">
              <a:solidFill>
                <a:srgbClr val="FF0000"/>
              </a:solidFill>
            </a:endParaRPr>
          </a:p>
          <a:p>
            <a:pPr lvl="1"/>
            <a:r>
              <a:rPr lang="en-GB" sz="2000" dirty="0" smtClean="0">
                <a:solidFill>
                  <a:srgbClr val="FF0000"/>
                </a:solidFill>
              </a:rPr>
              <a:t>Current </a:t>
            </a:r>
            <a:r>
              <a:rPr lang="en-GB" sz="2000" dirty="0">
                <a:solidFill>
                  <a:srgbClr val="FF0000"/>
                </a:solidFill>
              </a:rPr>
              <a:t>liabilities</a:t>
            </a:r>
            <a:r>
              <a:rPr lang="en-GB" sz="2000" dirty="0"/>
              <a:t> 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Current </a:t>
            </a:r>
            <a:r>
              <a:rPr lang="en-GB" dirty="0"/>
              <a:t>assets : current liabilities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>
                <a:solidFill>
                  <a:srgbClr val="FF0000"/>
                </a:solidFill>
              </a:rPr>
              <a:t>(5845 – 2375)</a:t>
            </a:r>
            <a:r>
              <a:rPr lang="en-GB" dirty="0" smtClean="0"/>
              <a:t> </a:t>
            </a:r>
            <a:r>
              <a:rPr lang="en-GB" dirty="0"/>
              <a:t>: </a:t>
            </a:r>
            <a:r>
              <a:rPr lang="en-GB" dirty="0">
                <a:solidFill>
                  <a:srgbClr val="00B050"/>
                </a:solidFill>
              </a:rPr>
              <a:t>8160</a:t>
            </a:r>
          </a:p>
          <a:p>
            <a:pPr algn="ctr"/>
            <a:r>
              <a:rPr lang="en-GB" dirty="0" smtClean="0"/>
              <a:t>= 3470: 8160 </a:t>
            </a:r>
          </a:p>
          <a:p>
            <a:pPr algn="ctr"/>
            <a:r>
              <a:rPr lang="en-GB" dirty="0" smtClean="0"/>
              <a:t>0.425 </a:t>
            </a:r>
            <a:r>
              <a:rPr lang="en-GB" dirty="0"/>
              <a:t>: 1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For every £1 of </a:t>
            </a:r>
            <a:r>
              <a:rPr lang="en-GB" dirty="0" smtClean="0"/>
              <a:t>CL the </a:t>
            </a:r>
            <a:r>
              <a:rPr lang="en-GB" dirty="0"/>
              <a:t>business owes it owns</a:t>
            </a:r>
          </a:p>
          <a:p>
            <a:pPr algn="ctr"/>
            <a:r>
              <a:rPr lang="en-GB" dirty="0" smtClean="0"/>
              <a:t>£0.425 (42 </a:t>
            </a:r>
            <a:r>
              <a:rPr lang="en-GB" dirty="0"/>
              <a:t>pence) in </a:t>
            </a:r>
            <a:r>
              <a:rPr lang="en-GB" dirty="0" smtClean="0"/>
              <a:t>liquid assets.</a:t>
            </a:r>
            <a:endParaRPr lang="en-GB" dirty="0"/>
          </a:p>
          <a:p>
            <a:pPr algn="ctr"/>
            <a:endParaRPr lang="en-GB" dirty="0"/>
          </a:p>
          <a:p>
            <a:pPr algn="ctr">
              <a:defRPr/>
            </a:pPr>
            <a:r>
              <a:rPr lang="en-GB" dirty="0" smtClean="0"/>
              <a:t>The liquid capital ratio is a tougher measure of solvency as it excludes inventory. This is because stock is thought to be the hardest of the current assets to turn into cash quickly.</a:t>
            </a:r>
            <a:endParaRPr lang="en-GB" dirty="0"/>
          </a:p>
          <a:p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Measuring Liquidity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7" y="5589240"/>
            <a:ext cx="3603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Formula can also be shown as:</a:t>
            </a:r>
          </a:p>
          <a:p>
            <a:r>
              <a:rPr lang="en-GB" u="sng" dirty="0" smtClean="0"/>
              <a:t>Liquid assets</a:t>
            </a:r>
          </a:p>
          <a:p>
            <a:r>
              <a:rPr lang="en-GB" dirty="0" smtClean="0"/>
              <a:t>Current liabilities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24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Measuring Liquidity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988840"/>
            <a:ext cx="6840760" cy="4608512"/>
          </a:xfrm>
        </p:spPr>
        <p:txBody>
          <a:bodyPr>
            <a:normAutofit/>
          </a:bodyPr>
          <a:lstStyle/>
          <a:p>
            <a:r>
              <a:rPr lang="en-GB" sz="1800" dirty="0" smtClean="0"/>
              <a:t>A business with low liquidity is in danger if short term creditors demand payment quickly e.g. the bank recalls an overdraft</a:t>
            </a:r>
          </a:p>
          <a:p>
            <a:r>
              <a:rPr lang="en-GB" sz="1800" dirty="0" smtClean="0"/>
              <a:t>Business may therefore seek to improve liquidity:</a:t>
            </a:r>
          </a:p>
          <a:p>
            <a:pPr lvl="1"/>
            <a:r>
              <a:rPr lang="en-GB" sz="1800" dirty="0" smtClean="0"/>
              <a:t>Increase current assets and/or reduce current liabilities</a:t>
            </a:r>
          </a:p>
          <a:p>
            <a:pPr lvl="2"/>
            <a:r>
              <a:rPr lang="en-GB" dirty="0" smtClean="0"/>
              <a:t>Sell assets that are no longer being used i.e. turn them from a non-current asset to a current asset (cash)</a:t>
            </a:r>
          </a:p>
          <a:p>
            <a:pPr lvl="2"/>
            <a:r>
              <a:rPr lang="en-GB" dirty="0" smtClean="0"/>
              <a:t>Move cash balances from current accounts to high interest bearing accounts so its value increases more rapidly</a:t>
            </a:r>
          </a:p>
          <a:p>
            <a:pPr lvl="2"/>
            <a:r>
              <a:rPr lang="en-GB" dirty="0" smtClean="0"/>
              <a:t>Switch to long term sources of finance</a:t>
            </a:r>
          </a:p>
          <a:p>
            <a:pPr lvl="2"/>
            <a:r>
              <a:rPr lang="en-GB" dirty="0" smtClean="0"/>
              <a:t>Monitor debtors to avoid bad debts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916832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What is the relationship between cash flow and liquidity?</a:t>
            </a:r>
          </a:p>
          <a:p>
            <a:pPr algn="ctr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07632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Practice question</a:t>
            </a:r>
            <a:endParaRPr lang="en-GB" sz="2400" dirty="0"/>
          </a:p>
        </p:txBody>
      </p:sp>
      <p:sp>
        <p:nvSpPr>
          <p:cNvPr id="4" name="Action Button: Document 3">
            <a:hlinkClick r:id="rId3" highlightClick="1"/>
          </p:cNvPr>
          <p:cNvSpPr/>
          <p:nvPr/>
        </p:nvSpPr>
        <p:spPr>
          <a:xfrm>
            <a:off x="521804" y="2204864"/>
            <a:ext cx="720080" cy="115212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5496" y="3573016"/>
            <a:ext cx="1763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View full statement of financial position.</a:t>
            </a:r>
            <a:endParaRPr lang="en-GB" sz="1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94753"/>
            <a:ext cx="4680520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76256" y="2188519"/>
            <a:ext cx="20882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Using the extract from SuperGroup Plc’s </a:t>
            </a:r>
            <a:r>
              <a:rPr lang="en-GB" dirty="0" smtClean="0"/>
              <a:t>statement </a:t>
            </a:r>
            <a:r>
              <a:rPr lang="en-GB" dirty="0"/>
              <a:t>of </a:t>
            </a:r>
            <a:r>
              <a:rPr lang="en-GB" dirty="0" smtClean="0"/>
              <a:t>financial position </a:t>
            </a:r>
            <a:r>
              <a:rPr lang="en-GB" dirty="0"/>
              <a:t>calculate: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 smtClean="0"/>
              <a:t>Current ratio</a:t>
            </a:r>
            <a:endParaRPr lang="en-GB" dirty="0"/>
          </a:p>
          <a:p>
            <a:pPr marL="342900" indent="-342900">
              <a:buFont typeface="+mj-lt"/>
              <a:buAutoNum type="alphaLcParenR"/>
            </a:pPr>
            <a:r>
              <a:rPr lang="en-GB" dirty="0" smtClean="0"/>
              <a:t>Liquid capital ratio</a:t>
            </a:r>
          </a:p>
          <a:p>
            <a:r>
              <a:rPr lang="en-GB" dirty="0" smtClean="0"/>
              <a:t>Comment </a:t>
            </a:r>
            <a:r>
              <a:rPr lang="en-GB" dirty="0"/>
              <a:t>on the </a:t>
            </a:r>
            <a:r>
              <a:rPr lang="en-GB" dirty="0" smtClean="0"/>
              <a:t>liquidity of </a:t>
            </a:r>
            <a:r>
              <a:rPr lang="en-GB" dirty="0"/>
              <a:t>SuperGroup Plc. </a:t>
            </a:r>
          </a:p>
        </p:txBody>
      </p:sp>
    </p:spTree>
    <p:extLst>
      <p:ext uri="{BB962C8B-B14F-4D97-AF65-F5344CB8AC3E}">
        <p14:creationId xmlns:p14="http://schemas.microsoft.com/office/powerpoint/2010/main" val="121110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en-GB" dirty="0" smtClean="0"/>
              <a:t>In this topic you have learnt about</a:t>
            </a:r>
          </a:p>
          <a:p>
            <a:pPr lvl="1"/>
            <a:r>
              <a:rPr lang="en-GB" dirty="0"/>
              <a:t>Calculation, interpretation, analysis and evaluation of:</a:t>
            </a:r>
          </a:p>
          <a:p>
            <a:pPr lvl="2"/>
            <a:r>
              <a:rPr lang="en-GB" dirty="0"/>
              <a:t>Current ratio: current assets/current liabilities</a:t>
            </a:r>
          </a:p>
          <a:p>
            <a:pPr lvl="2"/>
            <a:r>
              <a:rPr lang="en-GB" dirty="0"/>
              <a:t>Liquid capital ratio: (current assets-inventory)/current liabilities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7092280" cy="1143000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Measuring Liquidity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6169</TotalTime>
  <Words>483</Words>
  <Application>Microsoft Office PowerPoint</Application>
  <PresentationFormat>On-screen Show (4:3)</PresentationFormat>
  <Paragraphs>107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</vt:lpstr>
      <vt:lpstr>Measuring Liquidity</vt:lpstr>
      <vt:lpstr>Measuring Liquidity </vt:lpstr>
      <vt:lpstr>Measuring liquidity</vt:lpstr>
      <vt:lpstr>Measuring Liquidity </vt:lpstr>
      <vt:lpstr>Measuring Liquidity </vt:lpstr>
      <vt:lpstr>Measuring Liquidity </vt:lpstr>
      <vt:lpstr>Practice question</vt:lpstr>
      <vt:lpstr>Measuring Liquidity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402</cp:revision>
  <dcterms:created xsi:type="dcterms:W3CDTF">2009-08-01T13:37:35Z</dcterms:created>
  <dcterms:modified xsi:type="dcterms:W3CDTF">2017-02-12T15:03:40Z</dcterms:modified>
</cp:coreProperties>
</file>