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72" r:id="rId5"/>
    <p:sldId id="270" r:id="rId6"/>
    <p:sldId id="274" r:id="rId7"/>
    <p:sldId id="269" r:id="rId8"/>
    <p:sldId id="261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512168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000000"/>
                </a:solidFill>
              </a:rPr>
              <a:t>Measuring </a:t>
            </a:r>
            <a:r>
              <a:rPr lang="en-GB" sz="3200" dirty="0" smtClean="0">
                <a:solidFill>
                  <a:srgbClr val="000000"/>
                </a:solidFill>
              </a:rPr>
              <a:t>Efficiency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F5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Measuring efficiency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7704" y="404664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Recap </a:t>
            </a:r>
            <a:r>
              <a:rPr lang="en-GB" dirty="0" err="1" smtClean="0">
                <a:solidFill>
                  <a:srgbClr val="00B0F0"/>
                </a:solidFill>
              </a:rPr>
              <a:t>C1</a:t>
            </a:r>
            <a:r>
              <a:rPr lang="en-GB" dirty="0" smtClean="0">
                <a:solidFill>
                  <a:srgbClr val="00B0F0"/>
                </a:solidFill>
              </a:rPr>
              <a:t>: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What were the purposes of accounting?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B0F0"/>
                </a:solidFill>
              </a:rPr>
              <a:t>What are trade receivables and trade payables?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B0F0"/>
                </a:solidFill>
              </a:rPr>
              <a:t>Can you link these 2 terms to the concepts of accruals and prepayments?</a:t>
            </a:r>
            <a:endParaRPr lang="en-GB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6248400" cy="3840163"/>
          </a:xfrm>
        </p:spPr>
        <p:txBody>
          <a:bodyPr numCol="1">
            <a:normAutofit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Calculation, interpretation, analysis and evaluation of:</a:t>
            </a:r>
          </a:p>
          <a:p>
            <a:pPr lvl="2"/>
            <a:r>
              <a:rPr lang="en-GB" dirty="0" smtClean="0"/>
              <a:t>Trade receivable days: (trade receivable/credit sales) x 365</a:t>
            </a:r>
          </a:p>
          <a:p>
            <a:pPr lvl="2"/>
            <a:r>
              <a:rPr lang="en-GB" dirty="0" smtClean="0"/>
              <a:t>Trade payable days: (trade payables/credit purchases) x365</a:t>
            </a:r>
          </a:p>
          <a:p>
            <a:pPr lvl="2"/>
            <a:r>
              <a:rPr lang="en-GB" dirty="0" smtClean="0"/>
              <a:t>Inventory turnover: (average inventory/cost of sales) x365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3728" y="2060848"/>
            <a:ext cx="6768752" cy="439248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Efficiency ratios assess the internal management of a business i.e. how efficient are managers in controlling the current assets</a:t>
            </a:r>
          </a:p>
          <a:p>
            <a:r>
              <a:rPr lang="en-GB" sz="2400" dirty="0" smtClean="0"/>
              <a:t>Efficiency ratios look at the management of cash and assets</a:t>
            </a:r>
          </a:p>
          <a:p>
            <a:pPr lvl="1"/>
            <a:r>
              <a:rPr lang="en-GB" sz="2400" dirty="0" smtClean="0"/>
              <a:t>Trade receivable days</a:t>
            </a:r>
          </a:p>
          <a:p>
            <a:pPr lvl="1"/>
            <a:r>
              <a:rPr lang="en-GB" sz="2400" dirty="0" smtClean="0"/>
              <a:t>Trade </a:t>
            </a:r>
            <a:r>
              <a:rPr lang="en-GB" sz="2400" dirty="0"/>
              <a:t>payable </a:t>
            </a:r>
            <a:r>
              <a:rPr lang="en-GB" sz="2400" dirty="0" smtClean="0"/>
              <a:t>days</a:t>
            </a:r>
          </a:p>
          <a:p>
            <a:pPr lvl="1"/>
            <a:r>
              <a:rPr lang="en-GB" sz="2400" dirty="0" smtClean="0"/>
              <a:t>Inventory </a:t>
            </a:r>
            <a:r>
              <a:rPr lang="en-GB" sz="2400" dirty="0"/>
              <a:t>turnover</a:t>
            </a:r>
          </a:p>
          <a:p>
            <a:pPr lvl="1"/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8130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br>
              <a:rPr lang="en-GB" sz="2400" dirty="0">
                <a:solidFill>
                  <a:srgbClr val="000000"/>
                </a:solidFill>
              </a:rPr>
            </a:br>
            <a:endParaRPr lang="en-GB" sz="2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07704" y="1772816"/>
            <a:ext cx="7128792" cy="489654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GB" sz="2400" dirty="0" smtClean="0"/>
              <a:t>Trade receivable days</a:t>
            </a:r>
          </a:p>
          <a:p>
            <a:pPr lvl="1">
              <a:spcBef>
                <a:spcPts val="0"/>
              </a:spcBef>
            </a:pPr>
            <a:r>
              <a:rPr lang="en-GB" sz="2400" dirty="0" smtClean="0"/>
              <a:t>A measure of how long it takes, on average, for customers to pay the business for goods or services it has purchased on credit</a:t>
            </a:r>
          </a:p>
          <a:p>
            <a:pPr lvl="1">
              <a:spcBef>
                <a:spcPts val="0"/>
              </a:spcBef>
            </a:pPr>
            <a:r>
              <a:rPr lang="en-GB" sz="2400" dirty="0" smtClean="0"/>
              <a:t>The customer is a debtor of the business</a:t>
            </a:r>
          </a:p>
          <a:p>
            <a:pPr lvl="1">
              <a:spcBef>
                <a:spcPts val="0"/>
              </a:spcBef>
            </a:pPr>
            <a:r>
              <a:rPr lang="en-GB" sz="2400" dirty="0" smtClean="0"/>
              <a:t>A business may try to have a shorter trade receivables days to ease cash flow problems</a:t>
            </a:r>
            <a:endParaRPr lang="en-GB" sz="2400" dirty="0" smtClean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GB" sz="2400" dirty="0" smtClean="0"/>
              <a:t>Calculated as:</a:t>
            </a:r>
          </a:p>
          <a:p>
            <a:pPr lvl="2">
              <a:spcBef>
                <a:spcPts val="0"/>
              </a:spcBef>
            </a:pPr>
            <a:r>
              <a:rPr lang="en-GB" sz="2200" u="sng" dirty="0" smtClean="0">
                <a:solidFill>
                  <a:srgbClr val="FF0000"/>
                </a:solidFill>
              </a:rPr>
              <a:t>Trade receivables</a:t>
            </a:r>
            <a:r>
              <a:rPr lang="en-GB" sz="2200" dirty="0" smtClean="0">
                <a:solidFill>
                  <a:srgbClr val="FF0000"/>
                </a:solidFill>
              </a:rPr>
              <a:t> </a:t>
            </a:r>
            <a:r>
              <a:rPr lang="en-GB" sz="2200" dirty="0" smtClean="0"/>
              <a:t>x </a:t>
            </a:r>
            <a:r>
              <a:rPr lang="en-GB" sz="2200" dirty="0"/>
              <a:t>365</a:t>
            </a:r>
          </a:p>
          <a:p>
            <a:pPr lvl="1">
              <a:spcBef>
                <a:spcPts val="0"/>
              </a:spcBef>
              <a:buNone/>
            </a:pPr>
            <a:r>
              <a:rPr lang="en-GB" sz="2400" dirty="0"/>
              <a:t>   </a:t>
            </a:r>
            <a:r>
              <a:rPr lang="en-GB" sz="2400" dirty="0" smtClean="0"/>
              <a:t>           </a:t>
            </a:r>
            <a:r>
              <a:rPr lang="en-GB" sz="2400" dirty="0" smtClean="0">
                <a:solidFill>
                  <a:srgbClr val="00B0F0"/>
                </a:solidFill>
              </a:rPr>
              <a:t>Credit sales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Trade receivables </a:t>
            </a:r>
            <a:r>
              <a:rPr lang="en-GB" sz="2400" dirty="0" smtClean="0"/>
              <a:t>	= </a:t>
            </a:r>
            <a:r>
              <a:rPr lang="en-GB" sz="2400" dirty="0" smtClean="0">
                <a:solidFill>
                  <a:srgbClr val="FF0000"/>
                </a:solidFill>
              </a:rPr>
              <a:t>£1 170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B0F0"/>
                </a:solidFill>
              </a:rPr>
              <a:t>Credit sales</a:t>
            </a:r>
            <a:r>
              <a:rPr lang="en-GB" sz="2400" dirty="0" smtClean="0"/>
              <a:t>		= </a:t>
            </a:r>
            <a:r>
              <a:rPr lang="en-GB" sz="2400" dirty="0" smtClean="0">
                <a:solidFill>
                  <a:srgbClr val="00B0F0"/>
                </a:solidFill>
              </a:rPr>
              <a:t>£35 400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£1 170</a:t>
            </a:r>
            <a:r>
              <a:rPr lang="en-GB" sz="2400" dirty="0" smtClean="0">
                <a:solidFill>
                  <a:srgbClr val="00B0F0"/>
                </a:solidFill>
              </a:rPr>
              <a:t>/£35 400 </a:t>
            </a:r>
            <a:r>
              <a:rPr lang="en-GB" sz="2400" dirty="0" smtClean="0"/>
              <a:t>x 365 = </a:t>
            </a:r>
            <a:r>
              <a:rPr lang="en-GB" sz="2400" dirty="0" smtClean="0">
                <a:solidFill>
                  <a:srgbClr val="7030A0"/>
                </a:solidFill>
              </a:rPr>
              <a:t>12 days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This shows that on average it takes </a:t>
            </a:r>
            <a:r>
              <a:rPr lang="en-GB" sz="2400" dirty="0">
                <a:solidFill>
                  <a:srgbClr val="7030A0"/>
                </a:solidFill>
              </a:rPr>
              <a:t>12 days </a:t>
            </a:r>
            <a:r>
              <a:rPr lang="en-GB" sz="2400" dirty="0"/>
              <a:t>to receive payment for goods and services sold on </a:t>
            </a:r>
            <a:r>
              <a:rPr lang="en-GB" sz="2400" dirty="0" smtClean="0"/>
              <a:t>credit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17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700808"/>
            <a:ext cx="7236296" cy="48965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</a:rPr>
              <a:t>Trade payable days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dirty="0" smtClean="0"/>
              <a:t>A measure of how long it takes, on average, for the business to pay for supplies it has purchased on credit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dirty="0" smtClean="0"/>
              <a:t>A business may try to have a longer trade payable days ratio to ease cash flow problems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dirty="0" smtClean="0"/>
              <a:t>A short payables days may result in discounts from suppliers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dirty="0" smtClean="0"/>
              <a:t>Calculated as: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200" u="sng" dirty="0" smtClean="0">
                <a:solidFill>
                  <a:srgbClr val="FF0000"/>
                </a:solidFill>
              </a:rPr>
              <a:t>Trade payable</a:t>
            </a:r>
            <a:r>
              <a:rPr lang="en-GB" sz="2200" dirty="0" smtClean="0">
                <a:solidFill>
                  <a:srgbClr val="FF0000"/>
                </a:solidFill>
              </a:rPr>
              <a:t>   </a:t>
            </a:r>
            <a:r>
              <a:rPr lang="en-GB" sz="2200" dirty="0" smtClean="0"/>
              <a:t>x </a:t>
            </a:r>
            <a:r>
              <a:rPr lang="en-GB" sz="2200" dirty="0"/>
              <a:t>365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>
                <a:solidFill>
                  <a:srgbClr val="FF0000"/>
                </a:solidFill>
              </a:rPr>
              <a:t>  </a:t>
            </a:r>
            <a:r>
              <a:rPr lang="en-GB" sz="2200" dirty="0" smtClean="0">
                <a:solidFill>
                  <a:srgbClr val="FF0000"/>
                </a:solidFill>
              </a:rPr>
              <a:t>	       </a:t>
            </a:r>
            <a:r>
              <a:rPr lang="en-GB" sz="2200" dirty="0" smtClean="0">
                <a:solidFill>
                  <a:srgbClr val="00B0F0"/>
                </a:solidFill>
              </a:rPr>
              <a:t>Credit purchases</a:t>
            </a:r>
            <a:endParaRPr lang="en-GB" sz="2200" dirty="0">
              <a:solidFill>
                <a:srgbClr val="00B0F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FF0000"/>
                </a:solidFill>
              </a:rPr>
              <a:t>Trade payables</a:t>
            </a:r>
            <a:r>
              <a:rPr lang="en-GB" sz="2200" dirty="0" smtClean="0"/>
              <a:t>	= </a:t>
            </a:r>
            <a:r>
              <a:rPr lang="en-GB" sz="2200" dirty="0" smtClean="0">
                <a:solidFill>
                  <a:srgbClr val="FF0000"/>
                </a:solidFill>
              </a:rPr>
              <a:t>£4 160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00B0F0"/>
                </a:solidFill>
              </a:rPr>
              <a:t>Credit purchases</a:t>
            </a:r>
            <a:r>
              <a:rPr lang="en-GB" sz="2200" dirty="0" smtClean="0"/>
              <a:t>	= </a:t>
            </a:r>
            <a:r>
              <a:rPr lang="en-GB" sz="2200" dirty="0" smtClean="0">
                <a:solidFill>
                  <a:srgbClr val="00B0F0"/>
                </a:solidFill>
              </a:rPr>
              <a:t>£30 100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FF0000"/>
                </a:solidFill>
              </a:rPr>
              <a:t>£4 160</a:t>
            </a:r>
            <a:r>
              <a:rPr lang="en-GB" sz="2200" dirty="0" smtClean="0"/>
              <a:t>/</a:t>
            </a:r>
            <a:r>
              <a:rPr lang="en-GB" sz="2200" dirty="0" smtClean="0">
                <a:solidFill>
                  <a:srgbClr val="00B0F0"/>
                </a:solidFill>
              </a:rPr>
              <a:t>£30 100 </a:t>
            </a:r>
            <a:r>
              <a:rPr lang="en-GB" sz="2200" dirty="0" smtClean="0"/>
              <a:t>x 365 = </a:t>
            </a:r>
            <a:r>
              <a:rPr lang="en-GB" sz="2200" dirty="0" smtClean="0">
                <a:solidFill>
                  <a:srgbClr val="7030A0"/>
                </a:solidFill>
              </a:rPr>
              <a:t>50 days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This shows that on average it takes </a:t>
            </a:r>
            <a:r>
              <a:rPr lang="en-GB" sz="2400" dirty="0" smtClean="0">
                <a:solidFill>
                  <a:srgbClr val="7030A0"/>
                </a:solidFill>
              </a:rPr>
              <a:t>50 </a:t>
            </a:r>
            <a:r>
              <a:rPr lang="en-GB" sz="2400" dirty="0">
                <a:solidFill>
                  <a:srgbClr val="7030A0"/>
                </a:solidFill>
              </a:rPr>
              <a:t>days </a:t>
            </a:r>
            <a:r>
              <a:rPr lang="en-GB" sz="2400" dirty="0"/>
              <a:t>to </a:t>
            </a:r>
            <a:r>
              <a:rPr lang="en-GB" sz="2400" dirty="0" smtClean="0"/>
              <a:t>make payments </a:t>
            </a:r>
            <a:r>
              <a:rPr lang="en-GB" sz="2400" dirty="0"/>
              <a:t>for goods and services </a:t>
            </a:r>
            <a:r>
              <a:rPr lang="en-GB" sz="2400" dirty="0" smtClean="0"/>
              <a:t>brought on credit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588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76872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en-GB" sz="1400" dirty="0"/>
          </a:p>
          <a:p>
            <a:pPr marL="342900" indent="-342900">
              <a:defRPr/>
            </a:pPr>
            <a:endParaRPr lang="en-GB" dirty="0" smtClean="0"/>
          </a:p>
          <a:p>
            <a:pPr marL="457200" indent="-457200">
              <a:buAutoNum type="arabicParenR"/>
              <a:defRPr/>
            </a:pPr>
            <a:r>
              <a:rPr lang="en-GB" sz="2000" dirty="0" smtClean="0"/>
              <a:t>Trade payable days was 50 days and trade receivable days was 12 days. Should this business be concerned? Justify your answer.</a:t>
            </a:r>
          </a:p>
          <a:p>
            <a:pPr>
              <a:defRPr/>
            </a:pPr>
            <a:endParaRPr lang="en-GB" sz="2000" dirty="0" smtClean="0"/>
          </a:p>
          <a:p>
            <a:pPr marL="457200" indent="-457200">
              <a:buAutoNum type="arabicParenR" startAt="2"/>
              <a:defRPr/>
            </a:pPr>
            <a:r>
              <a:rPr lang="en-GB" sz="2000" dirty="0" smtClean="0"/>
              <a:t>Trade payables </a:t>
            </a:r>
            <a:r>
              <a:rPr lang="en-GB" sz="2000" dirty="0"/>
              <a:t>are compared to </a:t>
            </a:r>
            <a:r>
              <a:rPr lang="en-GB" sz="2000" dirty="0" smtClean="0"/>
              <a:t>credit purchases and trade receivables </a:t>
            </a:r>
            <a:r>
              <a:rPr lang="en-GB" sz="2000" dirty="0"/>
              <a:t>to </a:t>
            </a:r>
            <a:r>
              <a:rPr lang="en-GB" sz="2000" dirty="0" smtClean="0"/>
              <a:t>credit sales. Use </a:t>
            </a:r>
            <a:r>
              <a:rPr lang="en-GB" sz="2000" dirty="0"/>
              <a:t>b</a:t>
            </a:r>
            <a:r>
              <a:rPr lang="en-GB" sz="2000" dirty="0" smtClean="0"/>
              <a:t>usiness terminology </a:t>
            </a:r>
            <a:r>
              <a:rPr lang="en-GB" sz="2000" dirty="0"/>
              <a:t>to explain the </a:t>
            </a:r>
            <a:r>
              <a:rPr lang="en-GB" sz="2000" dirty="0" smtClean="0"/>
              <a:t>relationship </a:t>
            </a:r>
            <a:r>
              <a:rPr lang="en-GB" sz="2000" dirty="0"/>
              <a:t>between these variables</a:t>
            </a:r>
            <a:r>
              <a:rPr lang="en-GB" sz="2000" dirty="0" smtClean="0"/>
              <a:t>.</a:t>
            </a:r>
          </a:p>
          <a:p>
            <a:pPr>
              <a:defRPr/>
            </a:pPr>
            <a:endParaRPr lang="en-GB" sz="2000" dirty="0"/>
          </a:p>
          <a:p>
            <a:pPr marL="342900" indent="-342900">
              <a:defRPr/>
            </a:pPr>
            <a:r>
              <a:rPr lang="en-GB" sz="2000" dirty="0" smtClean="0"/>
              <a:t>3)	What </a:t>
            </a:r>
            <a:r>
              <a:rPr lang="en-GB" sz="2000" dirty="0"/>
              <a:t>might be the expected </a:t>
            </a:r>
            <a:r>
              <a:rPr lang="en-GB" sz="2000" dirty="0" smtClean="0"/>
              <a:t>trade receivable days of</a:t>
            </a:r>
            <a:endParaRPr lang="en-GB" sz="2000" dirty="0"/>
          </a:p>
          <a:p>
            <a:pPr marL="1257300" lvl="2" indent="-342900">
              <a:buFontTx/>
              <a:buAutoNum type="alphaLcParenR"/>
              <a:defRPr/>
            </a:pPr>
            <a:r>
              <a:rPr lang="en-GB" sz="2000" dirty="0"/>
              <a:t>A high street coffee chain</a:t>
            </a:r>
          </a:p>
          <a:p>
            <a:pPr marL="1257300" lvl="2" indent="-342900">
              <a:buFontTx/>
              <a:buAutoNum type="alphaLcParenR"/>
              <a:defRPr/>
            </a:pPr>
            <a:r>
              <a:rPr lang="en-GB" sz="2000" dirty="0"/>
              <a:t>A commercial print company</a:t>
            </a:r>
          </a:p>
          <a:p>
            <a:pPr marL="342900" indent="-342900">
              <a:defRPr/>
            </a:pPr>
            <a:r>
              <a:rPr lang="en-GB" sz="2000" dirty="0" smtClean="0"/>
              <a:t>	Justify </a:t>
            </a:r>
            <a:r>
              <a:rPr lang="en-GB" sz="2000" dirty="0"/>
              <a:t>your answers.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Show your understanding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8712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720" y="274638"/>
            <a:ext cx="630646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br>
              <a:rPr lang="en-GB" sz="2400" dirty="0">
                <a:solidFill>
                  <a:srgbClr val="000000"/>
                </a:solidFill>
              </a:rPr>
            </a:br>
            <a:endParaRPr lang="en-GB" sz="24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1720" y="1916832"/>
            <a:ext cx="6840760" cy="49411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Inventory turnover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Measures how frequently a business turns over its inventory in a year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Will vary depending upon the nature of the firm</a:t>
            </a:r>
          </a:p>
          <a:p>
            <a:pPr marL="1143000" lvl="2" indent="-228600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Hot dog stand (hopefully daily!)</a:t>
            </a:r>
          </a:p>
          <a:p>
            <a:pPr marL="1143000" lvl="2" indent="-228600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Fashion retailer (at least each season)</a:t>
            </a:r>
          </a:p>
          <a:p>
            <a:pPr marL="1143000" lvl="2" indent="-228600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New car showroom (maybe twice a year)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Calculated as: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400" u="sng" dirty="0" smtClean="0"/>
              <a:t>Average inventory</a:t>
            </a:r>
            <a:r>
              <a:rPr lang="en-GB" sz="2400" dirty="0" smtClean="0"/>
              <a:t> x 365</a:t>
            </a:r>
            <a:endParaRPr lang="en-GB" u="sng" dirty="0" smtClean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400" dirty="0" smtClean="0"/>
              <a:t>        Cost </a:t>
            </a:r>
            <a:r>
              <a:rPr lang="en-GB" sz="2400" dirty="0"/>
              <a:t>of </a:t>
            </a:r>
            <a:r>
              <a:rPr lang="en-GB" sz="2400" dirty="0" smtClean="0"/>
              <a:t>sales</a:t>
            </a:r>
            <a:endParaRPr lang="en-GB" sz="24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2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03800" y="1772816"/>
            <a:ext cx="3671888" cy="3308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600" b="1" dirty="0"/>
          </a:p>
          <a:p>
            <a:pPr>
              <a:defRPr/>
            </a:pPr>
            <a:r>
              <a:rPr lang="en-GB" sz="1400" b="1" u="sng" dirty="0"/>
              <a:t>Statement of financial position </a:t>
            </a:r>
            <a:r>
              <a:rPr lang="en-GB" sz="1400" b="1" dirty="0"/>
              <a:t>	</a:t>
            </a:r>
            <a:r>
              <a:rPr lang="en-GB" sz="1400" b="1" dirty="0" smtClean="0"/>
              <a:t>£</a:t>
            </a:r>
            <a:r>
              <a:rPr lang="en-GB" sz="1400" b="1" dirty="0"/>
              <a:t>m</a:t>
            </a:r>
          </a:p>
          <a:p>
            <a:pPr>
              <a:defRPr/>
            </a:pPr>
            <a:r>
              <a:rPr lang="en-GB" sz="1400" b="1" dirty="0"/>
              <a:t>Non-current assets		19550</a:t>
            </a:r>
          </a:p>
          <a:p>
            <a:pPr>
              <a:defRPr/>
            </a:pPr>
            <a:r>
              <a:rPr lang="en-GB" sz="1400" b="1" dirty="0"/>
              <a:t>Inventories		  </a:t>
            </a:r>
            <a:r>
              <a:rPr lang="en-GB" sz="1400" b="1" dirty="0">
                <a:solidFill>
                  <a:srgbClr val="FF0000"/>
                </a:solidFill>
              </a:rPr>
              <a:t>2375</a:t>
            </a:r>
          </a:p>
          <a:p>
            <a:pPr>
              <a:defRPr/>
            </a:pPr>
            <a:r>
              <a:rPr lang="en-GB" sz="1400" b="1" dirty="0"/>
              <a:t>Receivables		  1170</a:t>
            </a:r>
          </a:p>
          <a:p>
            <a:pPr>
              <a:defRPr/>
            </a:pPr>
            <a:r>
              <a:rPr lang="en-GB" sz="1400" b="1" dirty="0"/>
              <a:t>Cash &amp; cash equivalents	  2300</a:t>
            </a:r>
          </a:p>
          <a:p>
            <a:pPr>
              <a:defRPr/>
            </a:pPr>
            <a:r>
              <a:rPr lang="en-GB" sz="1400" b="1" dirty="0"/>
              <a:t>Total current assets		  5845</a:t>
            </a:r>
          </a:p>
          <a:p>
            <a:pPr>
              <a:defRPr/>
            </a:pPr>
            <a:r>
              <a:rPr lang="en-GB" sz="1400" b="1" dirty="0"/>
              <a:t>Current liabilities		(8160)</a:t>
            </a:r>
          </a:p>
          <a:p>
            <a:pPr>
              <a:defRPr/>
            </a:pPr>
            <a:r>
              <a:rPr lang="en-GB" sz="1400" b="1" dirty="0"/>
              <a:t>Net current liabilities		(2315)</a:t>
            </a:r>
          </a:p>
          <a:p>
            <a:pPr>
              <a:defRPr/>
            </a:pPr>
            <a:r>
              <a:rPr lang="en-GB" sz="1400" b="1" dirty="0"/>
              <a:t>Non-current liabilities		(6000)</a:t>
            </a:r>
          </a:p>
          <a:p>
            <a:pPr>
              <a:defRPr/>
            </a:pPr>
            <a:r>
              <a:rPr lang="en-GB" sz="1400" b="1" dirty="0"/>
              <a:t>Net assets			11235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Share capital		  6000</a:t>
            </a:r>
          </a:p>
          <a:p>
            <a:pPr>
              <a:defRPr/>
            </a:pPr>
            <a:r>
              <a:rPr lang="en-GB" sz="1400" b="1" dirty="0"/>
              <a:t>Reserves &amp; retained earnings	  5235</a:t>
            </a:r>
          </a:p>
          <a:p>
            <a:pPr>
              <a:defRPr/>
            </a:pPr>
            <a:r>
              <a:rPr lang="en-GB" sz="1400" b="1" dirty="0"/>
              <a:t>Total equity		</a:t>
            </a:r>
            <a:r>
              <a:rPr lang="en-GB" sz="1400" b="1" dirty="0" smtClean="0"/>
              <a:t>	11235</a:t>
            </a:r>
            <a:endParaRPr lang="en-GB" sz="1400" b="1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95288" y="1772816"/>
            <a:ext cx="3816350" cy="3308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GB" sz="1400" b="1" u="sng" dirty="0"/>
              <a:t>Statement of comprehensive </a:t>
            </a:r>
            <a:r>
              <a:rPr lang="en-GB" sz="1400" b="1" u="sng" dirty="0" smtClean="0"/>
              <a:t>income</a:t>
            </a:r>
            <a:r>
              <a:rPr lang="en-GB" sz="1400" b="1" dirty="0"/>
              <a:t>	  £m</a:t>
            </a:r>
          </a:p>
          <a:p>
            <a:pPr>
              <a:defRPr/>
            </a:pPr>
            <a:r>
              <a:rPr lang="en-GB" sz="1400" b="1" dirty="0"/>
              <a:t>Revenue			 35400</a:t>
            </a:r>
          </a:p>
          <a:p>
            <a:pPr>
              <a:defRPr/>
            </a:pPr>
            <a:r>
              <a:rPr lang="en-GB" sz="1400" b="1" dirty="0"/>
              <a:t>Cost of sales		(</a:t>
            </a:r>
            <a:r>
              <a:rPr lang="en-GB" sz="1400" b="1" dirty="0">
                <a:solidFill>
                  <a:srgbClr val="00B050"/>
                </a:solidFill>
              </a:rPr>
              <a:t>30100</a:t>
            </a:r>
            <a:r>
              <a:rPr lang="en-GB" sz="1400" b="1" dirty="0"/>
              <a:t>)</a:t>
            </a:r>
          </a:p>
          <a:p>
            <a:pPr>
              <a:defRPr/>
            </a:pPr>
            <a:r>
              <a:rPr lang="en-GB" sz="1400" b="1" dirty="0"/>
              <a:t>Gross profit		   5300</a:t>
            </a:r>
          </a:p>
          <a:p>
            <a:pPr>
              <a:defRPr/>
            </a:pPr>
            <a:r>
              <a:rPr lang="en-GB" sz="1400" b="1" dirty="0"/>
              <a:t>Expenses			   (720)</a:t>
            </a:r>
          </a:p>
          <a:p>
            <a:pPr>
              <a:defRPr/>
            </a:pPr>
            <a:r>
              <a:rPr lang="en-GB" sz="1400" b="1" dirty="0"/>
              <a:t>Operating profit		  4580</a:t>
            </a:r>
          </a:p>
          <a:p>
            <a:pPr>
              <a:defRPr/>
            </a:pPr>
            <a:r>
              <a:rPr lang="en-GB" sz="1400" b="1" dirty="0"/>
              <a:t>Finance income		    300</a:t>
            </a:r>
          </a:p>
          <a:p>
            <a:pPr>
              <a:defRPr/>
            </a:pPr>
            <a:r>
              <a:rPr lang="en-GB" sz="1400" b="1" dirty="0"/>
              <a:t>Finance cost		   (260)</a:t>
            </a:r>
          </a:p>
          <a:p>
            <a:pPr>
              <a:defRPr/>
            </a:pPr>
            <a:r>
              <a:rPr lang="en-GB" sz="1400" b="1" dirty="0"/>
              <a:t>Profit before tax		  4620</a:t>
            </a:r>
          </a:p>
          <a:p>
            <a:pPr>
              <a:defRPr/>
            </a:pPr>
            <a:r>
              <a:rPr lang="en-GB" sz="1400" b="1" dirty="0"/>
              <a:t>Taxation			 (1109)</a:t>
            </a:r>
          </a:p>
          <a:p>
            <a:pPr>
              <a:defRPr/>
            </a:pPr>
            <a:r>
              <a:rPr lang="en-GB" sz="1400" b="1" dirty="0"/>
              <a:t>Profit for the year		  3511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9862" y="5113727"/>
            <a:ext cx="896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defRPr/>
            </a:pPr>
            <a:r>
              <a:rPr lang="en-GB" sz="1600" u="sng" dirty="0" smtClean="0">
                <a:solidFill>
                  <a:srgbClr val="FF0000"/>
                </a:solidFill>
              </a:rPr>
              <a:t>Average inventory</a:t>
            </a:r>
            <a:r>
              <a:rPr lang="en-GB" sz="1600" dirty="0" smtClean="0"/>
              <a:t>	x 365		</a:t>
            </a:r>
            <a:r>
              <a:rPr lang="en-GB" sz="1600" u="sng" dirty="0" smtClean="0">
                <a:solidFill>
                  <a:srgbClr val="FF0000"/>
                </a:solidFill>
              </a:rPr>
              <a:t>£2 375</a:t>
            </a:r>
            <a:r>
              <a:rPr lang="en-GB" sz="1600" dirty="0" smtClean="0"/>
              <a:t>  x 365 = </a:t>
            </a:r>
            <a:r>
              <a:rPr lang="en-GB" sz="1600" b="1" u="sng" dirty="0" smtClean="0"/>
              <a:t>28.79 times</a:t>
            </a:r>
            <a:endParaRPr lang="en-GB" sz="1600" b="1" u="sng" dirty="0"/>
          </a:p>
          <a:p>
            <a:pPr lvl="2">
              <a:defRPr/>
            </a:pPr>
            <a:r>
              <a:rPr lang="en-GB" sz="1600" dirty="0" smtClean="0">
                <a:solidFill>
                  <a:srgbClr val="00B050"/>
                </a:solidFill>
              </a:rPr>
              <a:t>Cost of sales</a:t>
            </a:r>
            <a:r>
              <a:rPr lang="en-GB" sz="1600" dirty="0" smtClean="0"/>
              <a:t>		                    </a:t>
            </a:r>
            <a:r>
              <a:rPr lang="en-GB" sz="1600" dirty="0" smtClean="0">
                <a:solidFill>
                  <a:srgbClr val="00B050"/>
                </a:solidFill>
              </a:rPr>
              <a:t>£30 100</a:t>
            </a:r>
            <a:endParaRPr lang="en-GB" sz="1600" dirty="0">
              <a:solidFill>
                <a:srgbClr val="00B050"/>
              </a:solidFill>
            </a:endParaRPr>
          </a:p>
          <a:p>
            <a:pPr algn="ctr">
              <a:defRPr/>
            </a:pPr>
            <a:endParaRPr lang="en-GB" sz="800" dirty="0"/>
          </a:p>
          <a:p>
            <a:pPr algn="ctr">
              <a:defRPr/>
            </a:pPr>
            <a:r>
              <a:rPr lang="en-GB" sz="1600" dirty="0"/>
              <a:t>On average for how long does this </a:t>
            </a:r>
            <a:r>
              <a:rPr lang="en-GB" sz="1600" dirty="0" smtClean="0"/>
              <a:t>business hold </a:t>
            </a:r>
            <a:r>
              <a:rPr lang="en-GB" sz="1600" dirty="0"/>
              <a:t>stock?</a:t>
            </a:r>
          </a:p>
          <a:p>
            <a:pPr algn="ctr">
              <a:defRPr/>
            </a:pPr>
            <a:endParaRPr lang="en-GB" sz="400" dirty="0"/>
          </a:p>
          <a:p>
            <a:pPr algn="ctr">
              <a:defRPr/>
            </a:pPr>
            <a:r>
              <a:rPr lang="en-GB" sz="1600" dirty="0"/>
              <a:t>What type of business might have this level of </a:t>
            </a:r>
            <a:r>
              <a:rPr lang="en-GB" sz="1600" dirty="0" smtClean="0"/>
              <a:t>inventory </a:t>
            </a:r>
            <a:r>
              <a:rPr lang="en-GB" sz="1600" dirty="0"/>
              <a:t>turnover? Justify your </a:t>
            </a:r>
            <a:r>
              <a:rPr lang="en-GB" sz="1600" dirty="0" smtClean="0"/>
              <a:t>answer.</a:t>
            </a:r>
            <a:endParaRPr lang="en-GB" sz="1600" dirty="0"/>
          </a:p>
          <a:p>
            <a:pPr algn="ctr">
              <a:defRPr/>
            </a:pPr>
            <a:endParaRPr lang="en-GB" sz="400" dirty="0"/>
          </a:p>
          <a:p>
            <a:pPr algn="ctr">
              <a:defRPr/>
            </a:pPr>
            <a:r>
              <a:rPr lang="en-GB" sz="1600" dirty="0"/>
              <a:t>Why might it be more accurate to divide by average </a:t>
            </a:r>
            <a:r>
              <a:rPr lang="en-GB" sz="1600" dirty="0" smtClean="0"/>
              <a:t>inventory </a:t>
            </a:r>
            <a:r>
              <a:rPr lang="en-GB" sz="1600" dirty="0"/>
              <a:t>held rather than just inventory?</a:t>
            </a:r>
          </a:p>
          <a:p>
            <a:endParaRPr lang="en-GB" sz="16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3728" y="274638"/>
            <a:ext cx="623446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br>
              <a:rPr lang="en-GB" sz="2400" dirty="0">
                <a:solidFill>
                  <a:srgbClr val="000000"/>
                </a:solidFill>
              </a:rPr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5558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Calculation, interpretation, analysis and evaluation of:</a:t>
            </a:r>
          </a:p>
          <a:p>
            <a:pPr lvl="2"/>
            <a:r>
              <a:rPr lang="en-GB" dirty="0"/>
              <a:t>Trade receivable days: (trade receivable/credit sales) x 365</a:t>
            </a:r>
          </a:p>
          <a:p>
            <a:pPr lvl="2"/>
            <a:r>
              <a:rPr lang="en-GB" dirty="0"/>
              <a:t>Trade payable days: (trade payables/credit purchases) x365</a:t>
            </a:r>
          </a:p>
          <a:p>
            <a:pPr lvl="2"/>
            <a:r>
              <a:rPr lang="en-GB" dirty="0"/>
              <a:t>Inventory turnover: (average inventory/cost of sales) x365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Efficiency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6222</TotalTime>
  <Words>438</Words>
  <Application>Microsoft Office PowerPoint</Application>
  <PresentationFormat>On-screen Show (4:3)</PresentationFormat>
  <Paragraphs>114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</vt:lpstr>
      <vt:lpstr>Measuring Efficiency</vt:lpstr>
      <vt:lpstr>Measuring Efficiency </vt:lpstr>
      <vt:lpstr>Measuring Efficiency </vt:lpstr>
      <vt:lpstr>Measuring Efficiency </vt:lpstr>
      <vt:lpstr>Measuring Efficiency </vt:lpstr>
      <vt:lpstr>Show your understanding</vt:lpstr>
      <vt:lpstr>Measuring Efficiency </vt:lpstr>
      <vt:lpstr>Measuring Efficiency </vt:lpstr>
      <vt:lpstr>Measuring Efficiency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408</cp:revision>
  <dcterms:created xsi:type="dcterms:W3CDTF">2009-08-01T13:37:35Z</dcterms:created>
  <dcterms:modified xsi:type="dcterms:W3CDTF">2017-02-12T15:03:37Z</dcterms:modified>
</cp:coreProperties>
</file>