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84932" autoAdjust="0"/>
  </p:normalViewPr>
  <p:slideViewPr>
    <p:cSldViewPr>
      <p:cViewPr>
        <p:scale>
          <a:sx n="106" d="100"/>
          <a:sy n="106" d="100"/>
        </p:scale>
        <p:origin x="-175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B821DF-053F-465B-8A3A-5CCB1C0BA598}" type="datetimeFigureOut">
              <a:rPr lang="en-US" smtClean="0"/>
              <a:pPr/>
              <a:t>2/12/2017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E0150C-54B0-4ED9-BCD8-F1C664DC41E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529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CEB2A-435C-40BD-A696-09D1F949D5C5}" type="datetimeFigureOut">
              <a:rPr lang="en-US" smtClean="0"/>
              <a:pPr/>
              <a:t>2/12/2017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C52F8-D14D-49FB-963A-D0594AB1E0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285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552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B6EE43-1511-4126-8AA4-C6FBF2C3328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651D97-E719-476C-B357-FDD0BB38942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0"/>
            <a:ext cx="9144000" cy="6400800"/>
            <a:chOff x="0" y="0"/>
            <a:chExt cx="9144000" cy="6400800"/>
          </a:xfrm>
        </p:grpSpPr>
        <p:sp>
          <p:nvSpPr>
            <p:cNvPr id="16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0" y="45720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553200"/>
            <a:ext cx="1676400" cy="228600"/>
          </a:xfrm>
        </p:spPr>
        <p:txBody>
          <a:bodyPr vert="horz" lIns="91440" tIns="45720" rIns="91440" bIns="45720" rtlCol="0"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E36CFC58-D41E-4E24-AFF6-FC4432159365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1553" y="6553200"/>
            <a:ext cx="1676400" cy="22860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70076" y="6553200"/>
            <a:ext cx="762000" cy="228600"/>
          </a:xfrm>
          <a:noFill/>
          <a:ln>
            <a:noFill/>
          </a:ln>
          <a:effectLst/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867400"/>
            <a:ext cx="6570722" cy="4572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648200"/>
            <a:ext cx="6553200" cy="1219200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1D897-2DBC-4702-862E-63BEA7C3BA98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9144000" cy="6858000"/>
            <a:chOff x="-442912" y="457200"/>
            <a:chExt cx="9144000" cy="6858000"/>
          </a:xfrm>
        </p:grpSpPr>
        <p:sp>
          <p:nvSpPr>
            <p:cNvPr id="18" name="Rectangle 17"/>
            <p:cNvSpPr/>
            <p:nvPr/>
          </p:nvSpPr>
          <p:spPr>
            <a:xfrm>
              <a:off x="-442912" y="457200"/>
              <a:ext cx="9129712" cy="1676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72288" y="457200"/>
              <a:ext cx="18288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872288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7367588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2298700"/>
            <a:ext cx="1447800" cy="38274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0"/>
            <a:ext cx="5943600" cy="3840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0207-6D92-4A2E-8D1F-CF32E9980CCB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533400"/>
            <a:ext cx="762000" cy="609600"/>
          </a:xfrm>
        </p:spPr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7390D-D41A-4EC6-AEB6-D9B2B746EC70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495800"/>
            <a:ext cx="1524000" cy="20574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1152" y="6556248"/>
            <a:ext cx="1673352" cy="228600"/>
          </a:xfrm>
        </p:spPr>
        <p:txBody>
          <a:bodyPr/>
          <a:lstStyle/>
          <a:p>
            <a:fld id="{5CF2AD47-6B98-4D82-867D-CD86E57DF61A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808" y="6556248"/>
            <a:ext cx="1673352" cy="228600"/>
          </a:xfrm>
        </p:spPr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67656" y="6556248"/>
            <a:ext cx="762000" cy="228600"/>
          </a:xfr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8903-366D-460B-9AD5-00399F5CA010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883DA-6C5C-4438-A4EC-2C755D4835D8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0" y="0"/>
            <a:ext cx="9144000" cy="1676400"/>
            <a:chOff x="0" y="0"/>
            <a:chExt cx="9144000" cy="16764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91440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FE39F-B4B7-4DE8-BBE1-D95255806007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/>
          <p:nvPr/>
        </p:nvGrpSpPr>
        <p:grpSpPr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8" name="Rectangle 7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Oval 8"/>
            <p:cNvSpPr/>
            <p:nvPr/>
          </p:nvSpPr>
          <p:spPr>
            <a:xfrm>
              <a:off x="952500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C8E02-F8BA-4752-B8B2-155C9CF3B77D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F6F8-8FBA-4F26-9800-0F833715770D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D364-AECF-4565-8F42-94AB3F4CAB51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457200" y="0"/>
              <a:ext cx="86868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86000"/>
            <a:ext cx="62484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14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516295EE-E9DF-4F74-8D7E-94BDE7766083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r" defTabSz="914400" rtl="0" eaLnBrk="1" latinLnBrk="0" hangingPunct="1">
        <a:spcBef>
          <a:spcPct val="0"/>
        </a:spcBef>
        <a:buNone/>
        <a:defRPr sz="4400" kern="1200" cap="small" spc="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800"/>
        </a:spcBef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800"/>
        </a:spcBef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200"/>
        </a:spcBef>
        <a:buClr>
          <a:schemeClr val="accent3"/>
        </a:buClr>
        <a:buSzPct val="80000"/>
        <a:buFont typeface="Wingdings" pitchFamily="2" charset="2"/>
        <a:buChar char="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200"/>
        </a:spcBef>
        <a:buClr>
          <a:schemeClr val="accent4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200"/>
        </a:spcBef>
        <a:buClr>
          <a:schemeClr val="accent5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960290" y="4725144"/>
            <a:ext cx="7164288" cy="1512168"/>
          </a:xfrm>
        </p:spPr>
        <p:txBody>
          <a:bodyPr/>
          <a:lstStyle/>
          <a:p>
            <a:pPr algn="ctr"/>
            <a:r>
              <a:rPr lang="en-GB" sz="3200" dirty="0" smtClean="0">
                <a:solidFill>
                  <a:srgbClr val="000000"/>
                </a:solidFill>
              </a:rPr>
              <a:t>Limitations of Ratios</a:t>
            </a:r>
            <a:endParaRPr lang="en-GB" sz="3200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355600"/>
            <a:ext cx="16916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cap="small" spc="200" dirty="0" smtClean="0">
                <a:solidFill>
                  <a:srgbClr val="000000"/>
                </a:solidFill>
                <a:latin typeface="Trebuchet MS"/>
                <a:ea typeface="+mj-ea"/>
                <a:cs typeface="+mj-cs"/>
              </a:rPr>
              <a:t>F6</a:t>
            </a:r>
          </a:p>
          <a:p>
            <a:pPr algn="ctr"/>
            <a:r>
              <a:rPr lang="en-GB" cap="small" spc="200" dirty="0" smtClean="0">
                <a:solidFill>
                  <a:srgbClr val="000000"/>
                </a:solidFill>
                <a:latin typeface="Trebuchet MS"/>
                <a:ea typeface="+mj-ea"/>
                <a:cs typeface="+mj-cs"/>
              </a:rPr>
              <a:t>Limitations of ratios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123728" y="548680"/>
            <a:ext cx="61926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B0F0"/>
                </a:solidFill>
              </a:rPr>
              <a:t>Recap </a:t>
            </a:r>
            <a:r>
              <a:rPr lang="en-GB" dirty="0" err="1" smtClean="0">
                <a:solidFill>
                  <a:srgbClr val="00B0F0"/>
                </a:solidFill>
              </a:rPr>
              <a:t>F3</a:t>
            </a:r>
            <a:r>
              <a:rPr lang="en-GB" dirty="0" smtClean="0">
                <a:solidFill>
                  <a:srgbClr val="00B0F0"/>
                </a:solidFill>
              </a:rPr>
              <a:t> – </a:t>
            </a:r>
            <a:r>
              <a:rPr lang="en-GB" dirty="0" err="1" smtClean="0">
                <a:solidFill>
                  <a:srgbClr val="00B0F0"/>
                </a:solidFill>
              </a:rPr>
              <a:t>F5</a:t>
            </a:r>
            <a:r>
              <a:rPr lang="en-GB" dirty="0" smtClean="0">
                <a:solidFill>
                  <a:srgbClr val="00B0F0"/>
                </a:solidFill>
              </a:rPr>
              <a:t>:</a:t>
            </a:r>
          </a:p>
          <a:p>
            <a:endParaRPr lang="en-GB" dirty="0">
              <a:solidFill>
                <a:srgbClr val="00B0F0"/>
              </a:solidFill>
            </a:endParaRPr>
          </a:p>
          <a:p>
            <a:r>
              <a:rPr lang="en-GB" dirty="0" smtClean="0">
                <a:solidFill>
                  <a:srgbClr val="00B0F0"/>
                </a:solidFill>
              </a:rPr>
              <a:t>Draw a spider diagram to show 9 ratios and their formula.</a:t>
            </a:r>
          </a:p>
          <a:p>
            <a:endParaRPr lang="en-GB" dirty="0">
              <a:solidFill>
                <a:srgbClr val="00B0F0"/>
              </a:solidFill>
            </a:endParaRPr>
          </a:p>
          <a:p>
            <a:r>
              <a:rPr lang="en-GB" dirty="0" smtClean="0">
                <a:solidFill>
                  <a:srgbClr val="00B0F0"/>
                </a:solidFill>
              </a:rPr>
              <a:t>Colour code them according to whether they measure profitability, liquidity or efficiency.</a:t>
            </a:r>
            <a:endParaRPr lang="en-GB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1720" y="476672"/>
            <a:ext cx="7092280" cy="1143000"/>
          </a:xfrm>
        </p:spPr>
        <p:txBody>
          <a:bodyPr>
            <a:normAutofit/>
          </a:bodyPr>
          <a:lstStyle/>
          <a:p>
            <a:r>
              <a:rPr lang="en-GB" sz="2400" dirty="0">
                <a:solidFill>
                  <a:srgbClr val="000000"/>
                </a:solidFill>
              </a:rPr>
              <a:t>Limitations of </a:t>
            </a:r>
            <a:r>
              <a:rPr lang="en-GB" sz="2400" dirty="0" smtClean="0">
                <a:solidFill>
                  <a:srgbClr val="000000"/>
                </a:solidFill>
              </a:rPr>
              <a:t>Ratios</a:t>
            </a:r>
            <a:r>
              <a:rPr lang="en-GB" sz="2400" dirty="0" smtClean="0"/>
              <a:t/>
            </a:r>
            <a:br>
              <a:rPr lang="en-GB" sz="2400" dirty="0" smtClean="0"/>
            </a:br>
            <a:endParaRPr lang="en-GB" sz="24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438400" y="2286000"/>
            <a:ext cx="6248400" cy="3840163"/>
          </a:xfrm>
        </p:spPr>
        <p:txBody>
          <a:bodyPr numCol="1">
            <a:normAutofit/>
          </a:bodyPr>
          <a:lstStyle/>
          <a:p>
            <a:r>
              <a:rPr lang="en-GB" dirty="0" smtClean="0"/>
              <a:t>In this topic you will learn about</a:t>
            </a:r>
          </a:p>
          <a:p>
            <a:pPr lvl="1"/>
            <a:r>
              <a:rPr lang="en-GB" dirty="0" smtClean="0"/>
              <a:t>Limitations of ratios when assessing business performance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8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4"/>
          <p:cNvSpPr>
            <a:spLocks noGrp="1"/>
          </p:cNvSpPr>
          <p:nvPr>
            <p:ph sz="half" idx="1"/>
          </p:nvPr>
        </p:nvSpPr>
        <p:spPr>
          <a:xfrm>
            <a:off x="2051720" y="1916832"/>
            <a:ext cx="3358480" cy="4536504"/>
          </a:xfrm>
        </p:spPr>
        <p:txBody>
          <a:bodyPr>
            <a:normAutofit fontScale="85000" lnSpcReduction="10000"/>
          </a:bodyPr>
          <a:lstStyle/>
          <a:p>
            <a:r>
              <a:rPr lang="en-GB" sz="2400" dirty="0" smtClean="0"/>
              <a:t>Strengths</a:t>
            </a:r>
          </a:p>
          <a:p>
            <a:pPr lvl="1"/>
            <a:r>
              <a:rPr lang="en-GB" sz="2400" dirty="0" smtClean="0"/>
              <a:t>Provides a tool for the interpretation of accounts</a:t>
            </a:r>
          </a:p>
          <a:p>
            <a:pPr lvl="1"/>
            <a:r>
              <a:rPr lang="en-GB" sz="2400" dirty="0" smtClean="0"/>
              <a:t>Structure from which comparisons can be made</a:t>
            </a:r>
          </a:p>
          <a:p>
            <a:pPr lvl="2"/>
            <a:r>
              <a:rPr lang="en-GB" sz="2400" dirty="0" smtClean="0"/>
              <a:t>Overtime</a:t>
            </a:r>
          </a:p>
          <a:p>
            <a:pPr lvl="2"/>
            <a:r>
              <a:rPr lang="en-GB" sz="2400" dirty="0" smtClean="0"/>
              <a:t>With other businesses</a:t>
            </a:r>
          </a:p>
          <a:p>
            <a:pPr lvl="1"/>
            <a:r>
              <a:rPr lang="en-GB" sz="2400" dirty="0" smtClean="0"/>
              <a:t>Aids decision making</a:t>
            </a:r>
          </a:p>
          <a:p>
            <a:pPr lvl="2"/>
            <a:r>
              <a:rPr lang="en-GB" sz="2400" dirty="0" smtClean="0"/>
              <a:t>Internally</a:t>
            </a:r>
          </a:p>
          <a:p>
            <a:pPr lvl="2"/>
            <a:r>
              <a:rPr lang="en-GB" sz="2400" dirty="0" smtClean="0"/>
              <a:t>Externally by investors</a:t>
            </a:r>
          </a:p>
          <a:p>
            <a:endParaRPr lang="en-GB" sz="1800" dirty="0" smtClean="0"/>
          </a:p>
        </p:txBody>
      </p:sp>
      <p:sp>
        <p:nvSpPr>
          <p:cNvPr id="27652" name="Rectangle 5"/>
          <p:cNvSpPr>
            <a:spLocks noGrp="1"/>
          </p:cNvSpPr>
          <p:nvPr>
            <p:ph sz="half" idx="2"/>
          </p:nvPr>
        </p:nvSpPr>
        <p:spPr>
          <a:xfrm>
            <a:off x="5652120" y="1844824"/>
            <a:ext cx="3240360" cy="3827463"/>
          </a:xfrm>
        </p:spPr>
        <p:txBody>
          <a:bodyPr>
            <a:noAutofit/>
          </a:bodyPr>
          <a:lstStyle/>
          <a:p>
            <a:r>
              <a:rPr lang="en-GB" sz="2000" dirty="0" smtClean="0"/>
              <a:t>Limitations</a:t>
            </a:r>
          </a:p>
          <a:p>
            <a:pPr lvl="1"/>
            <a:r>
              <a:rPr lang="en-GB" sz="2000" dirty="0" smtClean="0"/>
              <a:t>Possibility that accounts have been window dressed</a:t>
            </a:r>
          </a:p>
          <a:p>
            <a:pPr lvl="1"/>
            <a:r>
              <a:rPr lang="en-GB" sz="2000" dirty="0" smtClean="0"/>
              <a:t>Need to consider reasons behind ratios</a:t>
            </a:r>
          </a:p>
          <a:p>
            <a:pPr lvl="2"/>
            <a:r>
              <a:rPr lang="en-GB" sz="2000" dirty="0"/>
              <a:t>e</a:t>
            </a:r>
            <a:r>
              <a:rPr lang="en-GB" sz="2000" dirty="0" smtClean="0"/>
              <a:t>.g. is ROCE lower than previous years because of an investment programme</a:t>
            </a:r>
          </a:p>
          <a:p>
            <a:pPr lvl="1"/>
            <a:r>
              <a:rPr lang="en-GB" sz="2000" dirty="0" smtClean="0"/>
              <a:t>Quantitative information only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2132856"/>
            <a:ext cx="1835696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What other quantitative information could be used to assess the performance of a business?</a:t>
            </a:r>
          </a:p>
          <a:p>
            <a:pPr algn="ctr"/>
            <a:endParaRPr lang="en-GB" sz="1400" dirty="0" smtClean="0"/>
          </a:p>
          <a:p>
            <a:pPr algn="ctr"/>
            <a:r>
              <a:rPr lang="en-GB" sz="1400" dirty="0"/>
              <a:t>What other </a:t>
            </a:r>
            <a:r>
              <a:rPr lang="en-GB" sz="1400" dirty="0" smtClean="0"/>
              <a:t>qualitative </a:t>
            </a:r>
            <a:r>
              <a:rPr lang="en-GB" sz="1400" dirty="0"/>
              <a:t>information could be used to assess the performance of a business?</a:t>
            </a:r>
          </a:p>
          <a:p>
            <a:endParaRPr lang="en-GB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99792" y="260648"/>
            <a:ext cx="6162452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2400" dirty="0" smtClean="0"/>
              <a:t>Strengths and limitations of financial information for decision making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0952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/>
          </p:cNvSpPr>
          <p:nvPr>
            <p:ph type="body" idx="4294967295"/>
          </p:nvPr>
        </p:nvSpPr>
        <p:spPr>
          <a:xfrm>
            <a:off x="2123729" y="1700808"/>
            <a:ext cx="6768752" cy="4873625"/>
          </a:xfrm>
        </p:spPr>
        <p:txBody>
          <a:bodyPr/>
          <a:lstStyle/>
          <a:p>
            <a:r>
              <a:rPr lang="en-GB" dirty="0" smtClean="0"/>
              <a:t>In pairs choose 2 businesses who operate in the same industry e.g. 2 supermarkets, 2 football clubs</a:t>
            </a:r>
          </a:p>
          <a:p>
            <a:r>
              <a:rPr lang="en-GB" dirty="0" smtClean="0"/>
              <a:t>Go on the internet and print off the statement of financial position and statement of comprehensive (Google company name/investors)</a:t>
            </a:r>
          </a:p>
          <a:p>
            <a:r>
              <a:rPr lang="en-GB" dirty="0" smtClean="0"/>
              <a:t>The layout will vary from company to company but you should be able to identify the key information</a:t>
            </a:r>
          </a:p>
          <a:p>
            <a:r>
              <a:rPr lang="en-GB" dirty="0" smtClean="0"/>
              <a:t>Prepare a presentation comparing the performance of the two businesses over time and in comparison to each other</a:t>
            </a:r>
          </a:p>
          <a:p>
            <a:r>
              <a:rPr lang="en-GB" dirty="0" smtClean="0"/>
              <a:t>Present your findings to the rest of the class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99792" y="260648"/>
            <a:ext cx="6162452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2400" dirty="0" smtClean="0"/>
              <a:t>Activity – interpreting published accounts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59058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r>
              <a:rPr lang="en-GB" dirty="0" smtClean="0"/>
              <a:t>In this topic you have learnt about</a:t>
            </a:r>
          </a:p>
          <a:p>
            <a:pPr lvl="1"/>
            <a:r>
              <a:rPr lang="en-GB" dirty="0"/>
              <a:t>Limitations of ratios when assessing business performance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051720" y="476672"/>
            <a:ext cx="7092280" cy="1143000"/>
          </a:xfrm>
        </p:spPr>
        <p:txBody>
          <a:bodyPr>
            <a:noAutofit/>
          </a:bodyPr>
          <a:lstStyle/>
          <a:p>
            <a:r>
              <a:rPr lang="en-GB" sz="2400" dirty="0">
                <a:solidFill>
                  <a:srgbClr val="000000"/>
                </a:solidFill>
              </a:rPr>
              <a:t>Limitations of </a:t>
            </a:r>
            <a:r>
              <a:rPr lang="en-GB" sz="2400" dirty="0" smtClean="0">
                <a:solidFill>
                  <a:srgbClr val="000000"/>
                </a:solidFill>
              </a:rPr>
              <a:t>Ratios</a:t>
            </a:r>
            <a:r>
              <a:rPr lang="en-GB" sz="2400" dirty="0" smtClean="0"/>
              <a:t/>
            </a:r>
            <a:br>
              <a:rPr lang="en-GB" sz="2400" dirty="0" smtClean="0"/>
            </a:b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13730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">
  <a:themeElements>
    <a:clrScheme name="Custom 1">
      <a:dk1>
        <a:srgbClr val="000000"/>
      </a:dk1>
      <a:lt1>
        <a:srgbClr val="FFFFFF"/>
      </a:lt1>
      <a:dk2>
        <a:srgbClr val="FEDD61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</Template>
  <TotalTime>6170</TotalTime>
  <Words>261</Words>
  <Application>Microsoft Office PowerPoint</Application>
  <PresentationFormat>On-screen Show (4:3)</PresentationFormat>
  <Paragraphs>40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Mod</vt:lpstr>
      <vt:lpstr>Limitations of Ratios</vt:lpstr>
      <vt:lpstr>Limitations of Ratios </vt:lpstr>
      <vt:lpstr>Strengths and limitations of financial information for decision making</vt:lpstr>
      <vt:lpstr>Activity – interpreting published accounts</vt:lpstr>
      <vt:lpstr>Limitations of Ratios 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1.1.1</dc:title>
  <dc:creator>Time2Resources</dc:creator>
  <cp:lastModifiedBy>Helen</cp:lastModifiedBy>
  <cp:revision>404</cp:revision>
  <dcterms:created xsi:type="dcterms:W3CDTF">2009-08-01T13:37:35Z</dcterms:created>
  <dcterms:modified xsi:type="dcterms:W3CDTF">2017-02-12T15:03:34Z</dcterms:modified>
</cp:coreProperties>
</file>