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2" r:id="rId5"/>
    <p:sldId id="261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http://www.businessinsider.com/10-companies-that-control-what-we-buy-2014-7?IR=T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69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http://www.barclays.co.uk/business-banking/business-abroad/</a:t>
            </a:r>
          </a:p>
          <a:p>
            <a:r>
              <a:rPr lang="en-GB" dirty="0"/>
              <a:t>http://www.business.hsbc.uk/en-gb/imports-and-exports/exports</a:t>
            </a:r>
          </a:p>
          <a:p>
            <a:r>
              <a:rPr lang="en-GB" dirty="0"/>
              <a:t>https://commercialbanking.lloydsbank.com/products-and-services/international-trade/trade-finance/</a:t>
            </a:r>
          </a:p>
          <a:p>
            <a:r>
              <a:rPr lang="en-GB" dirty="0"/>
              <a:t>https://www.business.natwest.com/business/international-trade/international-finance/export-finance.html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insider.com/10-companies-that-control-what-we-buy-2014-7?IR=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rclays.co.uk/business-banking/business-abroad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usiness.natwest.com/business/international-trade/international-finance/export-finance.html" TargetMode="External"/><Relationship Id="rId5" Type="http://schemas.openxmlformats.org/officeDocument/2006/relationships/hyperlink" Target="https://commercialbanking.lloydsbank.com/products-and-services/international-trade/trade-finance/" TargetMode="External"/><Relationship Id="rId4" Type="http://schemas.openxmlformats.org/officeDocument/2006/relationships/hyperlink" Target="http://www.business.hsbc.uk/en-gb/imports-and-exports/expor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/>
              <a:t>Financing of </a:t>
            </a:r>
            <a:br>
              <a:rPr lang="en-GB" dirty="0"/>
            </a:br>
            <a:r>
              <a:rPr lang="en-GB" dirty="0"/>
              <a:t>international business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763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A2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Financing of international business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620688"/>
            <a:ext cx="5904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Did you know 10 multinational corporations control nearly everything you buy?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Can you name them?</a:t>
            </a:r>
            <a:endParaRPr lang="en-GB" dirty="0"/>
          </a:p>
        </p:txBody>
      </p:sp>
      <p:sp>
        <p:nvSpPr>
          <p:cNvPr id="6" name="Action Button: Help 5">
            <a:hlinkClick r:id="rId3" highlightClick="1"/>
          </p:cNvPr>
          <p:cNvSpPr/>
          <p:nvPr/>
        </p:nvSpPr>
        <p:spPr>
          <a:xfrm>
            <a:off x="5040052" y="2324056"/>
            <a:ext cx="648072" cy="936104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Financing of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Methods used to finance international trade, e.g. prepayment by the importer,  letters of credit, export credits, bank loans</a:t>
            </a: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Financing of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r>
              <a:rPr lang="en-GB" dirty="0"/>
              <a:t>There are a variety of methods used to finance international trade: </a:t>
            </a:r>
          </a:p>
          <a:p>
            <a:pPr lvl="1"/>
            <a:r>
              <a:rPr lang="en-GB" dirty="0"/>
              <a:t>prepayment by the importer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exporter will arrange for the buyer of the product to send payment before it is delivered</a:t>
            </a:r>
          </a:p>
          <a:p>
            <a:pPr lvl="2"/>
            <a:r>
              <a:rPr lang="en-GB" dirty="0"/>
              <a:t>This ensures that the exporter is paid for the products that are being exported</a:t>
            </a:r>
          </a:p>
          <a:p>
            <a:pPr lvl="2"/>
            <a:r>
              <a:rPr lang="en-GB" dirty="0"/>
              <a:t>This provides security for the exporter, knowing that they do not have to worry about credit control</a:t>
            </a:r>
          </a:p>
          <a:p>
            <a:pPr lvl="2"/>
            <a:r>
              <a:rPr lang="en-GB" dirty="0"/>
              <a:t>It means that it will have greater liquidity as cash flows into the business before the product has actually been sold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10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Financing of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r>
              <a:rPr lang="en-GB" dirty="0"/>
              <a:t>There are a variety of methods used to finance international trade: </a:t>
            </a:r>
          </a:p>
          <a:p>
            <a:pPr lvl="1"/>
            <a:r>
              <a:rPr lang="en-GB" dirty="0"/>
              <a:t>letters of credit</a:t>
            </a:r>
          </a:p>
          <a:p>
            <a:pPr lvl="2"/>
            <a:r>
              <a:rPr lang="en-GB" dirty="0"/>
              <a:t>A bank guarantee that the seller of a product will receive an agreed payment from the buyer</a:t>
            </a:r>
          </a:p>
          <a:p>
            <a:pPr lvl="2"/>
            <a:r>
              <a:rPr lang="en-GB" dirty="0"/>
              <a:t>This provides security for both parties</a:t>
            </a:r>
          </a:p>
          <a:p>
            <a:pPr lvl="2"/>
            <a:r>
              <a:rPr lang="en-GB" dirty="0"/>
              <a:t>This transfers the risk from the seller to the bank</a:t>
            </a:r>
          </a:p>
          <a:p>
            <a:pPr lvl="2"/>
            <a:r>
              <a:rPr lang="en-GB" dirty="0"/>
              <a:t>At the same time, the buyer receives documents to prove that the seller will uphold their end of the transaction i.e. deliver the product</a:t>
            </a:r>
          </a:p>
        </p:txBody>
      </p:sp>
    </p:spTree>
    <p:extLst>
      <p:ext uri="{BB962C8B-B14F-4D97-AF65-F5344CB8AC3E}">
        <p14:creationId xmlns:p14="http://schemas.microsoft.com/office/powerpoint/2010/main" val="4110346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Financing of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Th</a:t>
            </a:r>
            <a:r>
              <a:rPr lang="en-GB" dirty="0" smtClean="0"/>
              <a:t>ere </a:t>
            </a:r>
            <a:r>
              <a:rPr lang="en-GB" dirty="0"/>
              <a:t>are a variety of methods used to finance international trade: </a:t>
            </a:r>
          </a:p>
          <a:p>
            <a:pPr lvl="2"/>
            <a:r>
              <a:rPr lang="en-GB" dirty="0"/>
              <a:t>export credits</a:t>
            </a:r>
          </a:p>
          <a:p>
            <a:pPr lvl="3"/>
            <a:r>
              <a:rPr lang="en-GB" dirty="0"/>
              <a:t>Financial support or guarantees that are given to foreign businesses to help in buying goods or services from UK exporters</a:t>
            </a:r>
            <a:endParaRPr lang="en-GB" b="1" dirty="0"/>
          </a:p>
          <a:p>
            <a:pPr lvl="3"/>
            <a:r>
              <a:rPr lang="en-GB" dirty="0"/>
              <a:t>These are often provided by financial institutions or export credit agencies</a:t>
            </a:r>
          </a:p>
          <a:p>
            <a:pPr lvl="3"/>
            <a:r>
              <a:rPr lang="en-GB" dirty="0"/>
              <a:t>They might also be provided by the exporter themselves in order to create custom</a:t>
            </a:r>
          </a:p>
          <a:p>
            <a:pPr lvl="3"/>
            <a:r>
              <a:rPr lang="en-GB" dirty="0"/>
              <a:t>This means that the business will have to fund the export itself, deferring payment to a later date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96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Financing of 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912768" cy="4608512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Th</a:t>
            </a:r>
            <a:r>
              <a:rPr lang="en-GB" dirty="0" smtClean="0"/>
              <a:t>ere </a:t>
            </a:r>
            <a:r>
              <a:rPr lang="en-GB" dirty="0"/>
              <a:t>are a variety of methods used to finance international trade: </a:t>
            </a:r>
          </a:p>
          <a:p>
            <a:pPr lvl="2"/>
            <a:r>
              <a:rPr lang="en-GB" dirty="0"/>
              <a:t>bank loans</a:t>
            </a:r>
          </a:p>
          <a:p>
            <a:pPr lvl="3"/>
            <a:r>
              <a:rPr lang="en-GB" dirty="0"/>
              <a:t>This is a more traditional style arrangement, with businesses borrowing directly from financial institutions to import products</a:t>
            </a:r>
          </a:p>
          <a:p>
            <a:pPr lvl="3"/>
            <a:r>
              <a:rPr lang="en-GB" dirty="0"/>
              <a:t>Banks have vast experience of international business and can be a great source of financial and non-financial support for businesses looking to trade globally</a:t>
            </a:r>
          </a:p>
          <a:p>
            <a:pPr lvl="3"/>
            <a:r>
              <a:rPr lang="en-GB" dirty="0"/>
              <a:t>Interest will have to be paid on the loans</a:t>
            </a:r>
          </a:p>
          <a:p>
            <a:pPr lvl="3"/>
            <a:r>
              <a:rPr lang="en-GB" dirty="0"/>
              <a:t>This tends to be at a fixed rate over a specific period of time</a:t>
            </a:r>
          </a:p>
          <a:p>
            <a:pPr lvl="3"/>
            <a:endParaRPr lang="en-GB" dirty="0"/>
          </a:p>
          <a:p>
            <a:endParaRPr lang="en-GB" b="1" dirty="0"/>
          </a:p>
          <a:p>
            <a:pPr lvl="2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5445224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A.P2 Explain the types of finance available for international business.</a:t>
            </a:r>
          </a:p>
        </p:txBody>
      </p:sp>
    </p:spTree>
    <p:extLst>
      <p:ext uri="{BB962C8B-B14F-4D97-AF65-F5344CB8AC3E}">
        <p14:creationId xmlns:p14="http://schemas.microsoft.com/office/powerpoint/2010/main" val="7613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Financing of international business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FFC8E43-3407-4BBC-B98F-80D646351921}"/>
              </a:ext>
            </a:extLst>
          </p:cNvPr>
          <p:cNvGrpSpPr/>
          <p:nvPr/>
        </p:nvGrpSpPr>
        <p:grpSpPr>
          <a:xfrm>
            <a:off x="3131840" y="2204864"/>
            <a:ext cx="4824536" cy="3061504"/>
            <a:chOff x="107504" y="2060848"/>
            <a:chExt cx="1656184" cy="3061504"/>
          </a:xfrm>
        </p:grpSpPr>
        <p:sp>
          <p:nvSpPr>
            <p:cNvPr id="7" name="Action Button: Document 6">
              <a:hlinkClick r:id="rId3" highlightClick="1"/>
              <a:extLst>
                <a:ext uri="{FF2B5EF4-FFF2-40B4-BE49-F238E27FC236}">
                  <a16:creationId xmlns:a16="http://schemas.microsoft.com/office/drawing/2014/main" xmlns="" id="{15FD71A6-40F1-4AF1-B2F1-2BE0A5DCF9DC}"/>
                </a:ext>
              </a:extLst>
            </p:cNvPr>
            <p:cNvSpPr/>
            <p:nvPr/>
          </p:nvSpPr>
          <p:spPr>
            <a:xfrm>
              <a:off x="323528" y="2060848"/>
              <a:ext cx="432048" cy="432048"/>
            </a:xfrm>
            <a:prstGeom prst="actionButton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Action Button: Document 7">
              <a:hlinkClick r:id="rId4" highlightClick="1"/>
              <a:extLst>
                <a:ext uri="{FF2B5EF4-FFF2-40B4-BE49-F238E27FC236}">
                  <a16:creationId xmlns:a16="http://schemas.microsoft.com/office/drawing/2014/main" xmlns="" id="{79AE2405-B05E-4375-8EB9-2A0A3028AEC8}"/>
                </a:ext>
              </a:extLst>
            </p:cNvPr>
            <p:cNvSpPr/>
            <p:nvPr/>
          </p:nvSpPr>
          <p:spPr>
            <a:xfrm>
              <a:off x="971600" y="2060848"/>
              <a:ext cx="432048" cy="432048"/>
            </a:xfrm>
            <a:prstGeom prst="actionButton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Action Button: Document 8">
              <a:hlinkClick r:id="rId5" highlightClick="1"/>
              <a:extLst>
                <a:ext uri="{FF2B5EF4-FFF2-40B4-BE49-F238E27FC236}">
                  <a16:creationId xmlns:a16="http://schemas.microsoft.com/office/drawing/2014/main" xmlns="" id="{7CA4E226-D9DF-4C3B-9340-AE427F166794}"/>
                </a:ext>
              </a:extLst>
            </p:cNvPr>
            <p:cNvSpPr/>
            <p:nvPr/>
          </p:nvSpPr>
          <p:spPr>
            <a:xfrm>
              <a:off x="323528" y="2852936"/>
              <a:ext cx="432048" cy="432048"/>
            </a:xfrm>
            <a:prstGeom prst="actionButton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ction Button: Document 9">
              <a:hlinkClick r:id="rId6" highlightClick="1"/>
              <a:extLst>
                <a:ext uri="{FF2B5EF4-FFF2-40B4-BE49-F238E27FC236}">
                  <a16:creationId xmlns:a16="http://schemas.microsoft.com/office/drawing/2014/main" xmlns="" id="{BCF105C7-696B-4903-AEA4-6647D7D94CAE}"/>
                </a:ext>
              </a:extLst>
            </p:cNvPr>
            <p:cNvSpPr/>
            <p:nvPr/>
          </p:nvSpPr>
          <p:spPr>
            <a:xfrm>
              <a:off x="971600" y="2852936"/>
              <a:ext cx="432048" cy="432048"/>
            </a:xfrm>
            <a:prstGeom prst="actionButton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D5D8A04D-A786-4794-995F-F4619F87BA62}"/>
                </a:ext>
              </a:extLst>
            </p:cNvPr>
            <p:cNvSpPr txBox="1"/>
            <p:nvPr/>
          </p:nvSpPr>
          <p:spPr>
            <a:xfrm>
              <a:off x="107504" y="3645024"/>
              <a:ext cx="165618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Compare what  Barclays, HSBC, Lloyds and </a:t>
              </a:r>
              <a:r>
                <a:rPr lang="en-GB" dirty="0" err="1"/>
                <a:t>Natwest</a:t>
              </a:r>
              <a:r>
                <a:rPr lang="en-GB" dirty="0"/>
                <a:t> have to offer for financing and assisting international business.</a:t>
              </a:r>
            </a:p>
            <a:p>
              <a:pPr algn="ctr"/>
              <a:endParaRPr lang="en-GB" dirty="0"/>
            </a:p>
            <a:p>
              <a:pPr algn="ctr"/>
              <a:r>
                <a:rPr lang="en-GB" dirty="0"/>
                <a:t>Which bank would you choose?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0423695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2980</TotalTime>
  <Words>451</Words>
  <Application>Microsoft Office PowerPoint</Application>
  <PresentationFormat>On-screen Show (4:3)</PresentationFormat>
  <Paragraphs>52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</vt:lpstr>
      <vt:lpstr>Financing of  international business</vt:lpstr>
      <vt:lpstr>Financing of international business</vt:lpstr>
      <vt:lpstr>Financing of international business</vt:lpstr>
      <vt:lpstr>Financing of international business</vt:lpstr>
      <vt:lpstr>Financing of international business</vt:lpstr>
      <vt:lpstr>Financing of international business</vt:lpstr>
      <vt:lpstr>Financing of international business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404</cp:revision>
  <dcterms:created xsi:type="dcterms:W3CDTF">2009-08-01T13:37:35Z</dcterms:created>
  <dcterms:modified xsi:type="dcterms:W3CDTF">2017-08-22T10:00:58Z</dcterms:modified>
</cp:coreProperties>
</file>