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0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>
        <p:scale>
          <a:sx n="75" d="100"/>
          <a:sy n="75" d="100"/>
        </p:scale>
        <p:origin x="-2652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Rt</a:t>
            </a:r>
            <a:r>
              <a:rPr lang="en-GB" dirty="0" smtClean="0"/>
              <a:t> Hon Greg Hands</a:t>
            </a:r>
          </a:p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 of State in the Department for International Trade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https://www.gov.uk/government/organisations/uk-export-finance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531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http://www.bbc.co.uk/news/business-40992101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53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http://www.britishchambers.org.uk/business/international-trade/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57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https://www.youtube.com/watch?v=_edye1ozob4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http://www.bbc.co.uk/newsbeat/article/37595439/uk-artists-and-independent-record-labels-offered-new-music-export-grants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beat/article/37595439/uk-artists-and-independent-record-labels-offered-new-music-export-gran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organisations/uk-export-fin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4099210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chambers.org.uk/business/international-trad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edye1ozob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Support for </a:t>
            </a:r>
            <a:br>
              <a:rPr lang="en-GB" dirty="0"/>
            </a:br>
            <a:r>
              <a:rPr lang="en-GB" dirty="0"/>
              <a:t>international business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76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A3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Support for international business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55764"/>
            <a:ext cx="21717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99792" y="3212976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Do you know who this is?</a:t>
            </a:r>
          </a:p>
          <a:p>
            <a:pPr algn="ctr"/>
            <a:r>
              <a:rPr lang="en-GB" dirty="0" smtClean="0"/>
              <a:t>What is his job title (2017)?</a:t>
            </a:r>
          </a:p>
          <a:p>
            <a:pPr algn="ctr"/>
            <a:r>
              <a:rPr lang="en-GB" dirty="0" smtClean="0"/>
              <a:t>What does this involve?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960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Types of support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G</a:t>
            </a:r>
            <a:r>
              <a:rPr lang="en-GB" dirty="0" smtClean="0"/>
              <a:t>rants </a:t>
            </a:r>
            <a:r>
              <a:rPr lang="en-GB" dirty="0"/>
              <a:t>for international promotions</a:t>
            </a:r>
          </a:p>
          <a:p>
            <a:pPr lvl="2"/>
            <a:r>
              <a:rPr lang="en-GB" dirty="0"/>
              <a:t>These are normally provided by local and national government to businesses looking to increase exposure in overseas markets</a:t>
            </a:r>
          </a:p>
          <a:p>
            <a:pPr lvl="2"/>
            <a:r>
              <a:rPr lang="en-GB" dirty="0"/>
              <a:t>In turn, this will act to highlight local regions, benefitting the local economy</a:t>
            </a:r>
          </a:p>
          <a:p>
            <a:pPr lvl="2"/>
            <a:r>
              <a:rPr lang="en-GB" dirty="0"/>
              <a:t>Grants can also be provided to specific industries, highlighting a variety of areas that the UK excels in</a:t>
            </a:r>
          </a:p>
          <a:p>
            <a:pPr lvl="2"/>
            <a:r>
              <a:rPr lang="en-GB" dirty="0"/>
              <a:t>These industries are often highly skilled but might not have the financial support to promote themselves</a:t>
            </a:r>
          </a:p>
          <a:p>
            <a:pPr lvl="3"/>
            <a:endParaRPr lang="en-GB" dirty="0"/>
          </a:p>
          <a:p>
            <a:pPr lvl="2"/>
            <a:endParaRPr lang="en-GB" dirty="0"/>
          </a:p>
        </p:txBody>
      </p:sp>
      <p:sp>
        <p:nvSpPr>
          <p:cNvPr id="4" name="Action Button: Document 3">
            <a:hlinkClick r:id="rId3" highlightClick="1"/>
            <a:extLst>
              <a:ext uri="{FF2B5EF4-FFF2-40B4-BE49-F238E27FC236}">
                <a16:creationId xmlns:a16="http://schemas.microsoft.com/office/drawing/2014/main" xmlns="" id="{D9F17298-B1FA-4400-9EB9-187EDC7F22AF}"/>
              </a:ext>
            </a:extLst>
          </p:cNvPr>
          <p:cNvSpPr/>
          <p:nvPr/>
        </p:nvSpPr>
        <p:spPr>
          <a:xfrm>
            <a:off x="683568" y="2132856"/>
            <a:ext cx="576064" cy="50405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B56AB26-DC9A-4FE3-B6DD-0A1E290D6D11}"/>
              </a:ext>
            </a:extLst>
          </p:cNvPr>
          <p:cNvSpPr txBox="1"/>
          <p:nvPr/>
        </p:nvSpPr>
        <p:spPr>
          <a:xfrm>
            <a:off x="251520" y="285293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UK music exports receive a boost.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725144"/>
            <a:ext cx="16916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A.M1 Analyse the support that is available to contrasting businesses that operate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208005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Support for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Agencies that support international business, e.g. UK Export Finance, UK Trade and Investment, Chambers of Commerce, regional advisory organisations </a:t>
            </a:r>
          </a:p>
          <a:p>
            <a:pPr lvl="1"/>
            <a:r>
              <a:rPr lang="en-GB" dirty="0"/>
              <a:t>Types of support provided, e.g. UK Export Finance Advisors, trade fairs, identifying international partners, grants for </a:t>
            </a:r>
            <a:r>
              <a:rPr lang="en-GB"/>
              <a:t>international promotions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Agencies that support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UK </a:t>
            </a:r>
            <a:r>
              <a:rPr lang="en-GB" dirty="0"/>
              <a:t>Export Finance</a:t>
            </a:r>
          </a:p>
          <a:p>
            <a:pPr lvl="2"/>
            <a:r>
              <a:rPr lang="en-GB" dirty="0"/>
              <a:t>Government agency, UK Export Finance (UKEF), supports UK businesses by working with private insurance and finance companies to access credit</a:t>
            </a:r>
          </a:p>
          <a:p>
            <a:pPr lvl="2"/>
            <a:r>
              <a:rPr lang="en-GB" dirty="0"/>
              <a:t>It can directly finance businesses abroad out of its Direct Lending Facility. These then buy goods and services off UK exporters</a:t>
            </a:r>
          </a:p>
          <a:p>
            <a:pPr lvl="2"/>
            <a:r>
              <a:rPr lang="en-GB" dirty="0"/>
              <a:t>It also partners with large finance organisations such as  Santander, targeting foreign businesses that might require credit to buy UK products</a:t>
            </a:r>
          </a:p>
          <a:p>
            <a:pPr lvl="2"/>
            <a:r>
              <a:rPr lang="en-GB" dirty="0"/>
              <a:t>This helps UK businesses to export around the world</a:t>
            </a:r>
          </a:p>
          <a:p>
            <a:pPr lvl="3"/>
            <a:endParaRPr lang="en-GB" dirty="0"/>
          </a:p>
          <a:p>
            <a:endParaRPr lang="en-GB" b="1" dirty="0"/>
          </a:p>
          <a:p>
            <a:pPr lvl="2"/>
            <a:endParaRPr lang="en-GB" dirty="0"/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539552" y="2132856"/>
            <a:ext cx="792088" cy="93610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1835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Research the latest news and success stories from UK export finance.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Do any of these apply to the 2 businesses you are researching?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0410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Agencies that support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UK </a:t>
            </a:r>
            <a:r>
              <a:rPr lang="en-GB" dirty="0"/>
              <a:t>Trade and Investment </a:t>
            </a:r>
            <a:endParaRPr lang="en-GB" dirty="0" smtClean="0"/>
          </a:p>
          <a:p>
            <a:pPr lvl="2"/>
            <a:r>
              <a:rPr lang="en-GB" dirty="0"/>
              <a:t>R</a:t>
            </a:r>
            <a:r>
              <a:rPr lang="en-GB" dirty="0" smtClean="0"/>
              <a:t>eplaced </a:t>
            </a:r>
            <a:r>
              <a:rPr lang="en-GB" dirty="0"/>
              <a:t>by the Department for International </a:t>
            </a:r>
            <a:r>
              <a:rPr lang="en-GB" dirty="0" smtClean="0"/>
              <a:t>Trade, DIT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/>
              <a:t>in </a:t>
            </a:r>
            <a:r>
              <a:rPr lang="en-GB" dirty="0" smtClean="0"/>
              <a:t>2016</a:t>
            </a:r>
            <a:endParaRPr lang="en-GB" dirty="0"/>
          </a:p>
          <a:p>
            <a:pPr lvl="2"/>
            <a:r>
              <a:rPr lang="en-GB" dirty="0"/>
              <a:t>This looked to support increased exports of UK businesses and increased foreign direct investment </a:t>
            </a:r>
            <a:r>
              <a:rPr lang="en-GB" dirty="0" smtClean="0"/>
              <a:t>from </a:t>
            </a:r>
            <a:r>
              <a:rPr lang="en-GB" dirty="0"/>
              <a:t>businesses abroad</a:t>
            </a:r>
          </a:p>
          <a:p>
            <a:pPr lvl="2"/>
            <a:r>
              <a:rPr lang="en-GB" dirty="0"/>
              <a:t>DIT looks to promote UK businesses when trading with other countries</a:t>
            </a:r>
          </a:p>
          <a:p>
            <a:pPr lvl="2"/>
            <a:r>
              <a:rPr lang="en-GB" dirty="0"/>
              <a:t>It also looks to promote free trade, believing that this will increase both UK and global prosperity</a:t>
            </a:r>
          </a:p>
          <a:p>
            <a:pPr lvl="2"/>
            <a:r>
              <a:rPr lang="en-GB" dirty="0"/>
              <a:t>It will support UK businesses as we leave the EU</a:t>
            </a:r>
          </a:p>
          <a:p>
            <a:pPr lvl="3"/>
            <a:endParaRPr lang="en-GB" dirty="0"/>
          </a:p>
          <a:p>
            <a:endParaRPr lang="en-GB" b="1" dirty="0"/>
          </a:p>
          <a:p>
            <a:pPr lvl="2"/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85800" y="2564904"/>
            <a:ext cx="792088" cy="9361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717032"/>
            <a:ext cx="1763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the job of the UK’s top trade negotiator?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8121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Agencies that support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Chambers </a:t>
            </a:r>
            <a:r>
              <a:rPr lang="en-GB" dirty="0"/>
              <a:t>of Commerce</a:t>
            </a:r>
          </a:p>
          <a:p>
            <a:pPr lvl="2"/>
            <a:r>
              <a:rPr lang="en-GB" dirty="0"/>
              <a:t>The British Chambers of Commerce (BCC) acts as a voice for UK businesses across the country</a:t>
            </a:r>
          </a:p>
          <a:p>
            <a:pPr lvl="2"/>
            <a:r>
              <a:rPr lang="en-GB" dirty="0"/>
              <a:t>It is broken down into regional Chambers of Commerce, and seeks to improve the environment in which local businesses operate</a:t>
            </a:r>
          </a:p>
          <a:p>
            <a:pPr lvl="2"/>
            <a:r>
              <a:rPr lang="en-GB" dirty="0"/>
              <a:t>One aspect of this is to support UK businesses that undertake global trade</a:t>
            </a:r>
          </a:p>
          <a:p>
            <a:pPr lvl="2"/>
            <a:r>
              <a:rPr lang="en-GB" dirty="0"/>
              <a:t>As part of the BCC, the International Advisory Council focus on export opportunities for UK businesses</a:t>
            </a:r>
          </a:p>
          <a:p>
            <a:pPr lvl="2"/>
            <a:r>
              <a:rPr lang="en-GB" dirty="0"/>
              <a:t>Senior business leaders within the IAC advise the BCC on behalf of UK businesses</a:t>
            </a:r>
          </a:p>
          <a:p>
            <a:pPr lvl="2"/>
            <a:endParaRPr lang="en-GB" dirty="0"/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611560" y="2780928"/>
            <a:ext cx="720080" cy="93610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4149080"/>
            <a:ext cx="1835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Research the role of the BCC in supporting international trade.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8939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Agencies that support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R</a:t>
            </a:r>
            <a:r>
              <a:rPr lang="en-GB" dirty="0" smtClean="0"/>
              <a:t>egional </a:t>
            </a:r>
            <a:r>
              <a:rPr lang="en-GB" dirty="0"/>
              <a:t>advisory organisations</a:t>
            </a:r>
          </a:p>
          <a:p>
            <a:pPr lvl="2"/>
            <a:r>
              <a:rPr lang="en-GB" dirty="0"/>
              <a:t>These provide advice to UK businesses on a regional basis</a:t>
            </a:r>
          </a:p>
          <a:p>
            <a:pPr lvl="2"/>
            <a:r>
              <a:rPr lang="en-GB" dirty="0"/>
              <a:t>Members are mainly from private organisations</a:t>
            </a:r>
          </a:p>
          <a:p>
            <a:pPr lvl="2"/>
            <a:r>
              <a:rPr lang="en-GB" dirty="0"/>
              <a:t>However, they will often partner with government organisations such as local councils</a:t>
            </a:r>
          </a:p>
          <a:p>
            <a:pPr lvl="2"/>
            <a:r>
              <a:rPr lang="en-GB" dirty="0"/>
              <a:t>They will use their wealth of experience and contacts to support UK businesses that are looking to, or already do, export </a:t>
            </a:r>
          </a:p>
          <a:p>
            <a:endParaRPr lang="en-GB" b="1" dirty="0"/>
          </a:p>
          <a:p>
            <a:pPr lvl="2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the role of the RAO in your local area?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226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960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Types of support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UK </a:t>
            </a:r>
            <a:r>
              <a:rPr lang="en-GB" dirty="0"/>
              <a:t>Export Finance Advisors</a:t>
            </a:r>
          </a:p>
          <a:p>
            <a:pPr lvl="2"/>
            <a:r>
              <a:rPr lang="en-GB" dirty="0"/>
              <a:t>These are regional representatives of UKEF</a:t>
            </a:r>
          </a:p>
          <a:p>
            <a:pPr lvl="2"/>
            <a:r>
              <a:rPr lang="en-GB" dirty="0"/>
              <a:t>They can provide guidance to exporters on a local basis</a:t>
            </a:r>
          </a:p>
          <a:p>
            <a:pPr lvl="2"/>
            <a:r>
              <a:rPr lang="en-GB" dirty="0"/>
              <a:t>Advice might include</a:t>
            </a:r>
          </a:p>
          <a:p>
            <a:pPr lvl="3"/>
            <a:r>
              <a:rPr lang="en-GB" dirty="0"/>
              <a:t>How importers will pay for the goods and services supplied by the business</a:t>
            </a:r>
          </a:p>
          <a:p>
            <a:pPr lvl="3"/>
            <a:r>
              <a:rPr lang="en-GB" dirty="0"/>
              <a:t>Finance available for the business</a:t>
            </a:r>
          </a:p>
          <a:p>
            <a:pPr lvl="3"/>
            <a:r>
              <a:rPr lang="en-GB" dirty="0"/>
              <a:t>Insurance</a:t>
            </a:r>
          </a:p>
          <a:p>
            <a:pPr lvl="3"/>
            <a:r>
              <a:rPr lang="en-GB" dirty="0"/>
              <a:t>Dealing with fluctuations in exchange rates</a:t>
            </a:r>
          </a:p>
          <a:p>
            <a:pPr lvl="2"/>
            <a:r>
              <a:rPr lang="en-GB" dirty="0"/>
              <a:t>Other institutions also provide advice on export finance</a:t>
            </a:r>
          </a:p>
          <a:p>
            <a:pPr lvl="3"/>
            <a:endParaRPr lang="en-GB" dirty="0"/>
          </a:p>
          <a:p>
            <a:pPr lvl="2"/>
            <a:endParaRPr lang="en-GB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98023" y="3573016"/>
            <a:ext cx="1008112" cy="79208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7822" y="4509120"/>
            <a:ext cx="16958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do businesses benefit from being a member of a </a:t>
            </a:r>
            <a:r>
              <a:rPr lang="en-GB" dirty="0"/>
              <a:t>C</a:t>
            </a:r>
            <a:r>
              <a:rPr lang="en-GB" dirty="0" smtClean="0"/>
              <a:t>hamber of Commerce.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05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960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Types of support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T</a:t>
            </a:r>
            <a:r>
              <a:rPr lang="en-GB" dirty="0" smtClean="0"/>
              <a:t>rade </a:t>
            </a:r>
            <a:r>
              <a:rPr lang="en-GB" dirty="0"/>
              <a:t>fairs</a:t>
            </a:r>
          </a:p>
          <a:p>
            <a:pPr lvl="2"/>
            <a:r>
              <a:rPr lang="en-GB" dirty="0"/>
              <a:t>These are exhibitions where UK businesses in particular industries e.g. cars promote their products</a:t>
            </a:r>
          </a:p>
          <a:p>
            <a:pPr lvl="2"/>
            <a:r>
              <a:rPr lang="en-GB" dirty="0"/>
              <a:t>DIT help UK businesses attend trade fairs globally, making it easier for them to showcase their products abroad</a:t>
            </a:r>
          </a:p>
          <a:p>
            <a:pPr lvl="2"/>
            <a:r>
              <a:rPr lang="en-GB" dirty="0"/>
              <a:t>These are a type of sales promotion but are less costly than visiting potential buyers on an individual basis</a:t>
            </a:r>
          </a:p>
          <a:p>
            <a:pPr lvl="2"/>
            <a:r>
              <a:rPr lang="en-GB" dirty="0"/>
              <a:t>Specialist from all over the world will visit trade fairs to both buy and sell goods and services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1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960" y="260648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Types of support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/>
              <a:t>I</a:t>
            </a:r>
            <a:r>
              <a:rPr lang="en-GB" dirty="0" smtClean="0"/>
              <a:t>dentifying </a:t>
            </a:r>
            <a:r>
              <a:rPr lang="en-GB" dirty="0"/>
              <a:t>international partners</a:t>
            </a:r>
          </a:p>
          <a:p>
            <a:pPr lvl="2"/>
            <a:r>
              <a:rPr lang="en-GB" dirty="0"/>
              <a:t>There are plenty of organisations, such as financial and governmental institutions that will aid businesses in identifying and establishing links with foreign businesses</a:t>
            </a:r>
          </a:p>
          <a:p>
            <a:pPr lvl="2"/>
            <a:r>
              <a:rPr lang="en-GB" dirty="0"/>
              <a:t>These might include overseas manufacturers and suppliers that have greater product expertise or understanding of local markets</a:t>
            </a:r>
          </a:p>
          <a:p>
            <a:pPr lvl="2"/>
            <a:r>
              <a:rPr lang="en-GB" dirty="0"/>
              <a:t>This is often a more effective way of expanding into  international markets, particularly as these partners may have an established brand</a:t>
            </a:r>
          </a:p>
          <a:p>
            <a:pPr lvl="3"/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009938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2406</TotalTime>
  <Words>811</Words>
  <Application>Microsoft Office PowerPoint</Application>
  <PresentationFormat>On-screen Show (4:3)</PresentationFormat>
  <Paragraphs>87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</vt:lpstr>
      <vt:lpstr>Support for  international business</vt:lpstr>
      <vt:lpstr>Support for international business</vt:lpstr>
      <vt:lpstr>Agencies that support international business</vt:lpstr>
      <vt:lpstr>Agencies that support international business</vt:lpstr>
      <vt:lpstr>Agencies that support international business</vt:lpstr>
      <vt:lpstr>Agencies that support international business</vt:lpstr>
      <vt:lpstr>Types of support provided</vt:lpstr>
      <vt:lpstr>Types of support provided</vt:lpstr>
      <vt:lpstr>Types of support provided</vt:lpstr>
      <vt:lpstr>Types of support provided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409</cp:revision>
  <dcterms:created xsi:type="dcterms:W3CDTF">2009-08-01T13:37:35Z</dcterms:created>
  <dcterms:modified xsi:type="dcterms:W3CDTF">2017-08-22T09:47:12Z</dcterms:modified>
</cp:coreProperties>
</file>