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1" r:id="rId3"/>
    <p:sldId id="258" r:id="rId4"/>
    <p:sldId id="259" r:id="rId5"/>
    <p:sldId id="272" r:id="rId6"/>
    <p:sldId id="273" r:id="rId7"/>
    <p:sldId id="274" r:id="rId8"/>
    <p:sldId id="260" r:id="rId9"/>
    <p:sldId id="261" r:id="rId10"/>
    <p:sldId id="262" r:id="rId11"/>
    <p:sldId id="263" r:id="rId12"/>
    <p:sldId id="275" r:id="rId13"/>
    <p:sldId id="264" r:id="rId14"/>
    <p:sldId id="276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>
        <p:scale>
          <a:sx n="75" d="100"/>
          <a:sy n="75" d="100"/>
        </p:scale>
        <p:origin x="-2652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http://asean.org/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954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http://www.bbc.co.uk/news/business-38051383</a:t>
            </a:r>
          </a:p>
          <a:p>
            <a:r>
              <a:rPr lang="en-GB" dirty="0" smtClean="0"/>
              <a:t>http://www.bbc.co.uk/news/world-asia-34864978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20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http://www.bbc.co.uk/news/world-us-canada-36664622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95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https://www.youtube.com/watch?v=hW69aOz0CGE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588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http://www.bbc.co.uk/news/business-25274889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WTO agrees global trade deal worth $1tn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596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15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727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https://fullfact.org/europe/whats-difference-between-single-market-and-free-trade-agreement/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32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http://www.bbc.co.uk/news/world-europe-24825002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 restarts talks with Turkey after three years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15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13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http://asean.org/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93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world-europe-2482500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sean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world-asia-34864978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news/business-3805138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world-us-canada-3666462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W69aOz0CG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2527488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ullfact.org/europe/whats-difference-between-single-market-and-free-trade-agreemen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dirty="0"/>
              <a:t>International trading blocs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763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B2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International trading blocs</a:t>
            </a:r>
            <a:endParaRPr lang="en-GB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7EA872BD-B0D1-48DF-A7D2-28BA5DA59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6672"/>
            <a:ext cx="54864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F7E82CD-173A-4051-AE5B-3AD2F3200428}"/>
              </a:ext>
            </a:extLst>
          </p:cNvPr>
          <p:cNvSpPr txBox="1"/>
          <p:nvPr/>
        </p:nvSpPr>
        <p:spPr>
          <a:xfrm>
            <a:off x="2699792" y="3356992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</a:t>
            </a:r>
            <a:r>
              <a:rPr lang="en-GB" dirty="0" smtClean="0"/>
              <a:t>is </a:t>
            </a:r>
            <a:r>
              <a:rPr lang="en-GB" dirty="0"/>
              <a:t>meant by the term trading bloc</a:t>
            </a:r>
            <a:r>
              <a:rPr lang="en-GB" dirty="0" smtClean="0"/>
              <a:t>?</a:t>
            </a:r>
          </a:p>
          <a:p>
            <a:r>
              <a:rPr lang="en-GB" dirty="0" smtClean="0"/>
              <a:t>Can you identify any of the trading blocs shown above?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800" dirty="0"/>
              <a:t>Since its inception in 1958, the EU has grown from 6 to 28 member states, with Croatia the most recent country to join in 2013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In 2016 the UK voted to leave the EU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At the current time there are a further 5 candidate countries for EU membership i.e. Iceland, Macedonia, Montenegro, Serbia and Turkey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Potential positive implications of enlargement include:</a:t>
            </a:r>
          </a:p>
          <a:p>
            <a:pPr lvl="1">
              <a:spcBef>
                <a:spcPts val="0"/>
              </a:spcBef>
            </a:pPr>
            <a:r>
              <a:rPr lang="en-GB" sz="1600" dirty="0"/>
              <a:t>EU enlargement has increased the potential for economies of scale and free trade across a larger geographical area and population</a:t>
            </a:r>
          </a:p>
          <a:p>
            <a:pPr lvl="1">
              <a:spcBef>
                <a:spcPts val="0"/>
              </a:spcBef>
            </a:pPr>
            <a:r>
              <a:rPr lang="en-GB" sz="1600" dirty="0"/>
              <a:t>For consumers, the increased competition may drive down production costs leading to lower prices and increased choice and quality</a:t>
            </a:r>
          </a:p>
          <a:p>
            <a:pPr lvl="1">
              <a:spcBef>
                <a:spcPts val="0"/>
              </a:spcBef>
            </a:pPr>
            <a:r>
              <a:rPr lang="en-GB" sz="1600" dirty="0"/>
              <a:t>For businesses, they will be able to take advantage of the relative low wages of new accession countries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However, there are some potential negatives to EU enlargement, which include:</a:t>
            </a:r>
          </a:p>
          <a:p>
            <a:pPr lvl="1">
              <a:spcBef>
                <a:spcPts val="0"/>
              </a:spcBef>
            </a:pPr>
            <a:r>
              <a:rPr lang="en-GB" sz="1600" dirty="0"/>
              <a:t>Can the UK cope with the influx of migrant workers from new accession countries?</a:t>
            </a:r>
          </a:p>
          <a:p>
            <a:pPr lvl="1">
              <a:spcBef>
                <a:spcPts val="0"/>
              </a:spcBef>
            </a:pPr>
            <a:r>
              <a:rPr lang="en-GB" sz="1600" dirty="0"/>
              <a:t>New countries may require additional support from the EU, which may be partly funded by stronger nations</a:t>
            </a:r>
          </a:p>
          <a:p>
            <a:pPr lvl="1">
              <a:spcBef>
                <a:spcPts val="0"/>
              </a:spcBef>
            </a:pPr>
            <a:r>
              <a:rPr lang="en-GB" sz="1600" dirty="0"/>
              <a:t>EU enlargement may increase bureaucratic costs for all existing members</a:t>
            </a:r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665118" y="3212976"/>
            <a:ext cx="504056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422108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 2013 the EU restarted talks with Turkey after 3 years.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EU enlargement</a:t>
            </a:r>
          </a:p>
        </p:txBody>
      </p:sp>
    </p:spTree>
    <p:extLst>
      <p:ext uri="{BB962C8B-B14F-4D97-AF65-F5344CB8AC3E}">
        <p14:creationId xmlns:p14="http://schemas.microsoft.com/office/powerpoint/2010/main" val="2931495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70C0"/>
                </a:solidFill>
              </a:rPr>
              <a:t>Mercosur </a:t>
            </a:r>
            <a:r>
              <a:rPr lang="en-GB" dirty="0"/>
              <a:t>looks to promote free trade between Argentina, Brazil, Paraguay, Uruguay and Venezuela (which has been suspended since December 2016)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Bolivia, Chile, Colombia, Ecuador and Peru are associate members with less obligations attached 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The Common Market of the South is four times as large as the European Union in terms of area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The trading bloc has had a number of internal disputes, undermining its effectiveness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Mercosur</a:t>
            </a:r>
          </a:p>
        </p:txBody>
      </p:sp>
    </p:spTree>
    <p:extLst>
      <p:ext uri="{BB962C8B-B14F-4D97-AF65-F5344CB8AC3E}">
        <p14:creationId xmlns:p14="http://schemas.microsoft.com/office/powerpoint/2010/main" val="4290844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70C0"/>
                </a:solidFill>
              </a:rPr>
              <a:t>The Association of Southeast Asian Nations (ASEAN) </a:t>
            </a:r>
            <a:r>
              <a:rPr lang="en-GB" dirty="0"/>
              <a:t>was founded in 1967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Its members are Brunei, Cambodia, Indonesia, Laos, Malaysia, Myanmar (Formerly Burma), the Philippines, Singapore, Thailand and Vietnam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It is one of the fastest growing markets in the world and is a major producer of manufactured products, many of which are exported to the US and European countries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As it grows in size it looks to rival the EU and NAFTA in terms of economic power</a:t>
            </a:r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647564" y="2060848"/>
            <a:ext cx="576064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9512" y="2987660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Keep abreast of developments at ASEAN.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ASEAN</a:t>
            </a:r>
          </a:p>
        </p:txBody>
      </p:sp>
    </p:spTree>
    <p:extLst>
      <p:ext uri="{BB962C8B-B14F-4D97-AF65-F5344CB8AC3E}">
        <p14:creationId xmlns:p14="http://schemas.microsoft.com/office/powerpoint/2010/main" val="1191229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000" dirty="0"/>
              <a:t>If it was a single country ASEAN would be the fourth largest economy in the world</a:t>
            </a:r>
          </a:p>
          <a:p>
            <a:pPr>
              <a:spcBef>
                <a:spcPts val="0"/>
              </a:spcBef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At 600m it has a bigger population than both the EU and North America. With real GDP growth of over 5% over the years 2000-2013 it looks likely to become a significant economic powerhouse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It is a diverse market with rich cultural differences and differences in GDP per capita, with Singapore one of the richest countries in the world in terms of per capita income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As its economy continues to grow rapidly it will be able to compete effectively with the EU and NAFTA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ASEAN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2060848"/>
            <a:ext cx="15121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meant by GDP per capita?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128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000" dirty="0"/>
              <a:t>The Asia-Pacific Economic Cooperation (APEC) consists of 21 member states looking to promote prosperity across the region through economic integration</a:t>
            </a:r>
          </a:p>
          <a:p>
            <a:pPr>
              <a:spcBef>
                <a:spcPts val="0"/>
              </a:spcBef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Its members include China, Russia and the USA and account for 45% of world trade</a:t>
            </a:r>
          </a:p>
          <a:p>
            <a:pPr>
              <a:spcBef>
                <a:spcPts val="0"/>
              </a:spcBef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Its rules and regulations are nowhere near as strong as the EU and NAFTA</a:t>
            </a:r>
          </a:p>
          <a:p>
            <a:pPr>
              <a:spcBef>
                <a:spcPts val="0"/>
              </a:spcBef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Its primary goal is to support sustainable economic growth throughout its member states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APEC</a:t>
            </a:r>
          </a:p>
        </p:txBody>
      </p:sp>
      <p:sp>
        <p:nvSpPr>
          <p:cNvPr id="2" name="Action Button: Movie 1">
            <a:hlinkClick r:id="rId3" highlightClick="1"/>
          </p:cNvPr>
          <p:cNvSpPr/>
          <p:nvPr/>
        </p:nvSpPr>
        <p:spPr>
          <a:xfrm>
            <a:off x="359532" y="4344516"/>
            <a:ext cx="108012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07504" y="5157192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1400" dirty="0"/>
              <a:t>Anti-</a:t>
            </a:r>
            <a:r>
              <a:rPr lang="en-GB" sz="1400" dirty="0" err="1"/>
              <a:t>Apec</a:t>
            </a:r>
            <a:r>
              <a:rPr lang="en-GB" sz="1400" dirty="0"/>
              <a:t> protests take place in </a:t>
            </a:r>
            <a:r>
              <a:rPr lang="en-GB" sz="1400" dirty="0" smtClean="0"/>
              <a:t>Manila.</a:t>
            </a:r>
            <a:endParaRPr lang="en-GB" sz="1400" dirty="0"/>
          </a:p>
          <a:p>
            <a:endParaRPr lang="en-GB" dirty="0"/>
          </a:p>
        </p:txBody>
      </p:sp>
      <p:sp>
        <p:nvSpPr>
          <p:cNvPr id="5" name="Action Button: Document 4">
            <a:hlinkClick r:id="rId4" highlightClick="1"/>
          </p:cNvPr>
          <p:cNvSpPr/>
          <p:nvPr/>
        </p:nvSpPr>
        <p:spPr>
          <a:xfrm>
            <a:off x="611560" y="1844824"/>
            <a:ext cx="648072" cy="11521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51520" y="3212976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US election leaves questions for </a:t>
            </a:r>
            <a:r>
              <a:rPr lang="en-GB" sz="1400" dirty="0" err="1" smtClean="0"/>
              <a:t>Apec</a:t>
            </a:r>
            <a:r>
              <a:rPr lang="en-GB" sz="1400" dirty="0" smtClean="0"/>
              <a:t>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142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000" b="1" dirty="0">
                <a:solidFill>
                  <a:srgbClr val="0070C0"/>
                </a:solidFill>
              </a:rPr>
              <a:t>The North American Free Trade Association (NAFTA) </a:t>
            </a:r>
            <a:r>
              <a:rPr lang="en-GB" sz="2000" dirty="0"/>
              <a:t>was founded in 1994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It is a trilateral agreement between the USA, Canada and Mexico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Its aim is to eliminate any barriers to trade between the three countries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The agreement led to significant FDI into Mexico, particularly from the USA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Often, production was transferred from the USA to Mexico, creating significant tension amongst American workers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However, it is clear that NAFTA has led to significant growth since its introduction</a:t>
            </a:r>
          </a:p>
          <a:p>
            <a:pPr>
              <a:spcBef>
                <a:spcPts val="0"/>
              </a:spcBef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NAFTA</a:t>
            </a:r>
          </a:p>
        </p:txBody>
      </p:sp>
      <p:sp>
        <p:nvSpPr>
          <p:cNvPr id="2" name="Action Button: Document 1">
            <a:hlinkClick r:id="rId3" highlightClick="1"/>
          </p:cNvPr>
          <p:cNvSpPr/>
          <p:nvPr/>
        </p:nvSpPr>
        <p:spPr>
          <a:xfrm>
            <a:off x="611560" y="2060848"/>
            <a:ext cx="576064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0" y="3140968"/>
            <a:ext cx="1763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How will the UK leaving the EU affect relations with NAFTA?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004" y="5229200"/>
            <a:ext cx="1691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B.P4 Explore the role of trading blocs on international trade.</a:t>
            </a:r>
          </a:p>
        </p:txBody>
      </p:sp>
    </p:spTree>
    <p:extLst>
      <p:ext uri="{BB962C8B-B14F-4D97-AF65-F5344CB8AC3E}">
        <p14:creationId xmlns:p14="http://schemas.microsoft.com/office/powerpoint/2010/main" val="567322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11663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Trading blocs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51520" y="1916832"/>
          <a:ext cx="8352928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55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Trading Bloc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</a:t>
                      </a:r>
                      <a:r>
                        <a:rPr lang="en-GB" baseline="0" dirty="0"/>
                        <a:t> it functions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Successes and failures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European</a:t>
                      </a:r>
                      <a:r>
                        <a:rPr lang="en-GB" baseline="0" dirty="0"/>
                        <a:t> Union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ASEAN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NAFTA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5696" y="1196752"/>
            <a:ext cx="7308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Work in pairs to complete the table below.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606598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Select one trading bloc and prepare a brief presentation to outline how it functions and evidence of success or failures.</a:t>
            </a:r>
          </a:p>
        </p:txBody>
      </p:sp>
    </p:spTree>
    <p:extLst>
      <p:ext uri="{BB962C8B-B14F-4D97-AF65-F5344CB8AC3E}">
        <p14:creationId xmlns:p14="http://schemas.microsoft.com/office/powerpoint/2010/main" val="1804376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trading blocs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 World Trade Organization (WTO)</a:t>
            </a:r>
          </a:p>
          <a:p>
            <a:pPr lvl="1"/>
            <a:r>
              <a:rPr lang="en-GB" dirty="0"/>
              <a:t>Customs unions and common markets, e.g. European Union (EU), Mercosur (South American nations)</a:t>
            </a:r>
          </a:p>
          <a:p>
            <a:pPr lvl="1"/>
            <a:r>
              <a:rPr lang="en-GB" dirty="0"/>
              <a:t>Free-trade areas such as North American Free Trade Area (NAFTA), Asia-Pacific Economic Cooperation (APEC). </a:t>
            </a: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Types of trading blocs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128792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Preferential trade areas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Members agree to either reduce or eliminate trade barriers for a select number of goods or services, resulting in partial trade liberalisation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Free trade areas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Members agree to either reduce or eliminate trade barriers for all goods and services, resulting in trade liberalisation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Customs unions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Members agree to the removal of trade barriers amongst themselves and a common approach to trade barriers when dealing with countries outside of the bloc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 a sense the bloc is now acting as one homogenous group</a:t>
            </a:r>
          </a:p>
        </p:txBody>
      </p:sp>
    </p:spTree>
    <p:extLst>
      <p:ext uri="{BB962C8B-B14F-4D97-AF65-F5344CB8AC3E}">
        <p14:creationId xmlns:p14="http://schemas.microsoft.com/office/powerpoint/2010/main" val="51789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Types of trading blocs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128792" cy="51845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Common markets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Members agree to the removal of trade barriers as well as the freedom of movement of factors of production within the bloc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Often also involves the agreement of common economic policies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Economic unions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Comprises of the features of both a customs union and a common market, including common economic policies</a:t>
            </a:r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539552" y="4581128"/>
            <a:ext cx="72008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5517232"/>
            <a:ext cx="1835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Trading blocs in numbers.</a:t>
            </a:r>
          </a:p>
        </p:txBody>
      </p:sp>
    </p:spTree>
    <p:extLst>
      <p:ext uri="{BB962C8B-B14F-4D97-AF65-F5344CB8AC3E}">
        <p14:creationId xmlns:p14="http://schemas.microsoft.com/office/powerpoint/2010/main" val="234335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932767"/>
            <a:ext cx="7236296" cy="459257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/>
              <a:t>Progress towards complete trade liberalisation has increased in recent years. One of the main organisations involved in this has been the World Trade Organisation.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200" dirty="0"/>
              <a:t>Established in 1995, its purpose is to promote free trade by persuading countries to abolish import tariffs and other barriers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200" dirty="0"/>
              <a:t>The WTO is the only international agency overseeing the rules of international trade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200" dirty="0"/>
              <a:t>It polices free trade agreements and settles trade disputes between governments and organises trade negotiations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200" dirty="0"/>
              <a:t>WTO decisions are absolute and every member must abide by its rulings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200" dirty="0"/>
              <a:t>There are currently 160 members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200" dirty="0"/>
              <a:t>Most Favoured Nation (MFN) status is required for all members providing trade advantages such as reduced tariffs</a:t>
            </a: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122832" y="1821296"/>
            <a:ext cx="1674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WTO’s mission statement:</a:t>
            </a:r>
          </a:p>
          <a:p>
            <a:endParaRPr lang="en-GB" sz="1400" dirty="0"/>
          </a:p>
          <a:p>
            <a:r>
              <a:rPr lang="en-GB" sz="1400" i="1" dirty="0"/>
              <a:t>“The WTO is the international organisation whose primary purpose is to open trade for the benefit of all.”</a:t>
            </a:r>
          </a:p>
        </p:txBody>
      </p:sp>
      <p:sp>
        <p:nvSpPr>
          <p:cNvPr id="5" name="Action Button: Document 4">
            <a:hlinkClick r:id="rId3" highlightClick="1"/>
          </p:cNvPr>
          <p:cNvSpPr/>
          <p:nvPr/>
        </p:nvSpPr>
        <p:spPr>
          <a:xfrm>
            <a:off x="467544" y="4077072"/>
            <a:ext cx="648072" cy="93610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12051" y="520250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WTO’s $1trn deal in 2013.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sz="2700" dirty="0"/>
              <a:t>The World Trade Organisation (WTO)</a:t>
            </a:r>
            <a:br>
              <a:rPr lang="en-GB" sz="2700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11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000" dirty="0"/>
              <a:t>The WTO seeks to reduce trade barriers in order to promote world trade.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GB" sz="2000" dirty="0"/>
              <a:t>Trading blocs might conflict with the WTO because they:</a:t>
            </a:r>
          </a:p>
          <a:p>
            <a:pPr marL="914400" lvl="3">
              <a:lnSpc>
                <a:spcPct val="150000"/>
              </a:lnSpc>
              <a:spcBef>
                <a:spcPts val="0"/>
              </a:spcBef>
            </a:pPr>
            <a:r>
              <a:rPr lang="en-GB" sz="2000" dirty="0"/>
              <a:t>Distort trade by creating barriers</a:t>
            </a:r>
          </a:p>
          <a:p>
            <a:pPr marL="914400" lvl="3">
              <a:lnSpc>
                <a:spcPct val="150000"/>
              </a:lnSpc>
              <a:spcBef>
                <a:spcPts val="0"/>
              </a:spcBef>
            </a:pPr>
            <a:r>
              <a:rPr lang="en-GB" sz="2000" dirty="0"/>
              <a:t>Negatively impact on non-members</a:t>
            </a:r>
          </a:p>
          <a:p>
            <a:pPr marL="914400" lvl="3">
              <a:lnSpc>
                <a:spcPct val="150000"/>
              </a:lnSpc>
              <a:spcBef>
                <a:spcPts val="0"/>
              </a:spcBef>
            </a:pPr>
            <a:r>
              <a:rPr lang="en-GB" sz="2000" dirty="0"/>
              <a:t>Allocate resources in an inefficient manner</a:t>
            </a:r>
          </a:p>
          <a:p>
            <a:pPr marL="914400" lvl="3">
              <a:lnSpc>
                <a:spcPct val="150000"/>
              </a:lnSpc>
              <a:spcBef>
                <a:spcPts val="0"/>
              </a:spcBef>
            </a:pPr>
            <a:r>
              <a:rPr lang="en-GB" sz="2000" dirty="0"/>
              <a:t>Lead to protectionist policies between trading blocs</a:t>
            </a:r>
          </a:p>
          <a:p>
            <a:pPr marL="914400" lvl="3">
              <a:lnSpc>
                <a:spcPct val="150000"/>
              </a:lnSpc>
              <a:spcBef>
                <a:spcPts val="0"/>
              </a:spcBef>
            </a:pPr>
            <a:r>
              <a:rPr lang="en-GB" sz="2000" dirty="0"/>
              <a:t>Contravene a key requirement for WTO membership in that all members must have MFN status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Conflicts between </a:t>
            </a:r>
            <a:br>
              <a:rPr lang="en-GB" sz="2400" dirty="0"/>
            </a:br>
            <a:r>
              <a:rPr lang="en-GB" sz="2400" dirty="0"/>
              <a:t>trading blocs and WTO</a:t>
            </a:r>
          </a:p>
        </p:txBody>
      </p:sp>
    </p:spTree>
    <p:extLst>
      <p:ext uri="{BB962C8B-B14F-4D97-AF65-F5344CB8AC3E}">
        <p14:creationId xmlns:p14="http://schemas.microsoft.com/office/powerpoint/2010/main" val="2238376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Impact on businesses of trading blocs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531" y="1844824"/>
            <a:ext cx="7092280" cy="4536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There are a large number of potential impacts, both positive and negative. Some of these include:</a:t>
            </a:r>
          </a:p>
          <a:p>
            <a:r>
              <a:rPr lang="en-GB" dirty="0"/>
              <a:t>Free trade within the bloc encouraging specialisation and trade</a:t>
            </a:r>
          </a:p>
          <a:p>
            <a:r>
              <a:rPr lang="en-GB" dirty="0"/>
              <a:t>Easier access to knowledge, workers and components</a:t>
            </a:r>
          </a:p>
          <a:p>
            <a:r>
              <a:rPr lang="en-GB" dirty="0"/>
              <a:t>Economies of scale</a:t>
            </a:r>
          </a:p>
          <a:p>
            <a:r>
              <a:rPr lang="en-GB" dirty="0"/>
              <a:t>Take advantage of favourable differences between members e.g. taxes or labour costs</a:t>
            </a:r>
          </a:p>
          <a:p>
            <a:r>
              <a:rPr lang="en-GB" dirty="0"/>
              <a:t>May reduce trade with countries outside of the bloc</a:t>
            </a:r>
          </a:p>
          <a:p>
            <a:r>
              <a:rPr lang="en-GB" dirty="0"/>
              <a:t>Not all members may have same power</a:t>
            </a:r>
          </a:p>
          <a:p>
            <a:r>
              <a:rPr lang="en-GB" dirty="0"/>
              <a:t>May damage domestic industries</a:t>
            </a:r>
          </a:p>
        </p:txBody>
      </p:sp>
    </p:spTree>
    <p:extLst>
      <p:ext uri="{BB962C8B-B14F-4D97-AF65-F5344CB8AC3E}">
        <p14:creationId xmlns:p14="http://schemas.microsoft.com/office/powerpoint/2010/main" val="139870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700" dirty="0"/>
              <a:t>The Single European Market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3525" y="2420888"/>
          <a:ext cx="8568954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4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Trade</a:t>
                      </a:r>
                      <a:r>
                        <a:rPr lang="en-GB" sz="1400" baseline="0" dirty="0">
                          <a:solidFill>
                            <a:srgbClr val="FF0000"/>
                          </a:solidFill>
                        </a:rPr>
                        <a:t> creation</a:t>
                      </a:r>
                    </a:p>
                    <a:p>
                      <a:r>
                        <a:rPr lang="en-GB" sz="1400" baseline="0" dirty="0"/>
                        <a:t>Trade is encouraged within member states because there are no barriers, so additional trade is created within the bloc.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Trade diversion</a:t>
                      </a:r>
                    </a:p>
                    <a:p>
                      <a:r>
                        <a:rPr lang="en-GB" sz="1400" dirty="0"/>
                        <a:t>The existence of the</a:t>
                      </a:r>
                      <a:r>
                        <a:rPr lang="en-GB" sz="1400" baseline="0" dirty="0"/>
                        <a:t> common external tariff, diverts trade away from the EU. Goods within the SEM may be more expensive, and this could damage consumer welfare.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Competition</a:t>
                      </a:r>
                    </a:p>
                    <a:p>
                      <a:r>
                        <a:rPr lang="en-GB" sz="1400" dirty="0"/>
                        <a:t>Stronger</a:t>
                      </a:r>
                      <a:r>
                        <a:rPr lang="en-GB" sz="1400" baseline="0" dirty="0"/>
                        <a:t> competitive forces within the SEM can drive productive and dynamic efficiency, which will benefit consumers.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Monopolies</a:t>
                      </a:r>
                    </a:p>
                    <a:p>
                      <a:r>
                        <a:rPr lang="en-GB" sz="1400" dirty="0"/>
                        <a:t>In some markets</a:t>
                      </a:r>
                      <a:r>
                        <a:rPr lang="en-GB" sz="1400" baseline="0" dirty="0"/>
                        <a:t> e.g. gas and electricity, tariffs have seen significant merger activity and the creation of large monopolies seeking to exploit the available economies of scale.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Access to markets</a:t>
                      </a:r>
                    </a:p>
                    <a:p>
                      <a:r>
                        <a:rPr lang="en-GB" sz="1400" dirty="0"/>
                        <a:t>The SEM creates a market of 28 countries and a population of</a:t>
                      </a:r>
                      <a:r>
                        <a:rPr lang="en-GB" sz="1400" baseline="0" dirty="0"/>
                        <a:t> over 500m, offering significant scope for businesses to expand.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Unemployment</a:t>
                      </a:r>
                    </a:p>
                    <a:p>
                      <a:r>
                        <a:rPr lang="en-GB" sz="1400" dirty="0"/>
                        <a:t>In some countries, workers may lose their jobs as production is transferred to member states with lower labour costs.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Freedom of movement</a:t>
                      </a:r>
                    </a:p>
                    <a:p>
                      <a:r>
                        <a:rPr lang="en-GB" sz="1400" dirty="0"/>
                        <a:t>There is the right to live and work anywhere within the SEM</a:t>
                      </a:r>
                      <a:r>
                        <a:rPr lang="en-GB" sz="1400" baseline="0" dirty="0"/>
                        <a:t> without restriction which boosts labour mobility.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Cost</a:t>
                      </a:r>
                    </a:p>
                    <a:p>
                      <a:r>
                        <a:rPr lang="en-GB" sz="1400" dirty="0"/>
                        <a:t>Membership of the SEM costs the</a:t>
                      </a:r>
                      <a:r>
                        <a:rPr lang="en-GB" sz="1400" baseline="0" dirty="0"/>
                        <a:t> UK around £</a:t>
                      </a:r>
                      <a:r>
                        <a:rPr lang="en-GB" sz="1400" baseline="0" dirty="0" err="1"/>
                        <a:t>15b</a:t>
                      </a:r>
                      <a:r>
                        <a:rPr lang="en-GB" sz="1400" baseline="0" dirty="0"/>
                        <a:t> per year.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724367"/>
            <a:ext cx="8424936" cy="887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The Single market has 27 member</a:t>
            </a:r>
            <a:r>
              <a:rPr kumimoji="0" lang="en-GB" sz="1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states and is a major world trading power. </a:t>
            </a:r>
            <a:r>
              <a:rPr lang="en-GB" sz="1600" baseline="0" dirty="0"/>
              <a:t>As</a:t>
            </a:r>
            <a:r>
              <a:rPr lang="en-GB" sz="1600" dirty="0"/>
              <a:t> an economic force, it is larger than the USA. The UK voted to leave in 2016.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9039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000" dirty="0"/>
              <a:t>The EU is not a free trade area as such, but a customs union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A free trade area is a group of countries that have removed most or all tariffs and/or quotas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A customs union will involve internal free trade amongst member states, but also includes a </a:t>
            </a:r>
            <a:r>
              <a:rPr lang="en-GB" sz="2000" b="1" dirty="0">
                <a:solidFill>
                  <a:srgbClr val="0070C0"/>
                </a:solidFill>
              </a:rPr>
              <a:t>common external tariff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Each member of the customs union cannot pursue their own international trade policy, instead trade negotiations are conducted on behalf of all member states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The EU is the biggest customs union in the world with a 15.5% share of world trade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It is important to differentiate a customs union from the </a:t>
            </a:r>
            <a:r>
              <a:rPr lang="en-GB" sz="2000" b="1" dirty="0">
                <a:solidFill>
                  <a:srgbClr val="0070C0"/>
                </a:solidFill>
              </a:rPr>
              <a:t>Single European Market</a:t>
            </a:r>
            <a:r>
              <a:rPr lang="en-GB" sz="2000" dirty="0">
                <a:solidFill>
                  <a:srgbClr val="0070C0"/>
                </a:solidFill>
              </a:rPr>
              <a:t> </a:t>
            </a:r>
            <a:r>
              <a:rPr lang="en-GB" sz="2000" dirty="0"/>
              <a:t>(SEM), which in addition to having no internal trade barriers and a common external tariff, also involves the </a:t>
            </a:r>
            <a:r>
              <a:rPr lang="en-GB" sz="2000" b="1" dirty="0">
                <a:solidFill>
                  <a:srgbClr val="0070C0"/>
                </a:solidFill>
              </a:rPr>
              <a:t>free movement of goods, services, capital and labour which promotes deeper economic integration and market liberalisation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Customs unions</a:t>
            </a:r>
          </a:p>
        </p:txBody>
      </p:sp>
      <p:sp>
        <p:nvSpPr>
          <p:cNvPr id="2" name="Action Button: Movie 1">
            <a:hlinkClick r:id="rId3" highlightClick="1"/>
          </p:cNvPr>
          <p:cNvSpPr/>
          <p:nvPr/>
        </p:nvSpPr>
        <p:spPr>
          <a:xfrm>
            <a:off x="467544" y="2204864"/>
            <a:ext cx="720080" cy="50405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3068960"/>
            <a:ext cx="1584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What’s the difference between a single market and a free trade agreement?</a:t>
            </a:r>
          </a:p>
        </p:txBody>
      </p:sp>
    </p:spTree>
    <p:extLst>
      <p:ext uri="{BB962C8B-B14F-4D97-AF65-F5344CB8AC3E}">
        <p14:creationId xmlns:p14="http://schemas.microsoft.com/office/powerpoint/2010/main" val="3102090018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2533</TotalTime>
  <Words>1678</Words>
  <Application>Microsoft Office PowerPoint</Application>
  <PresentationFormat>On-screen Show (4:3)</PresentationFormat>
  <Paragraphs>178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</vt:lpstr>
      <vt:lpstr>International trading blocs</vt:lpstr>
      <vt:lpstr>International trading blocs</vt:lpstr>
      <vt:lpstr>Types of trading blocs</vt:lpstr>
      <vt:lpstr>Types of trading blocs</vt:lpstr>
      <vt:lpstr>  The World Trade Organisation (WTO)  </vt:lpstr>
      <vt:lpstr>Conflicts between  trading blocs and WTO</vt:lpstr>
      <vt:lpstr>Impact on businesses of trading blocs</vt:lpstr>
      <vt:lpstr>     The Single European Market      </vt:lpstr>
      <vt:lpstr>Customs unions</vt:lpstr>
      <vt:lpstr>EU enlargement</vt:lpstr>
      <vt:lpstr>Mercosur</vt:lpstr>
      <vt:lpstr>ASEAN</vt:lpstr>
      <vt:lpstr>ASEAN</vt:lpstr>
      <vt:lpstr>APEC</vt:lpstr>
      <vt:lpstr>NAFTA</vt:lpstr>
      <vt:lpstr>Trading blocs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415</cp:revision>
  <dcterms:created xsi:type="dcterms:W3CDTF">2009-08-01T13:37:35Z</dcterms:created>
  <dcterms:modified xsi:type="dcterms:W3CDTF">2017-08-22T11:27:11Z</dcterms:modified>
</cp:coreProperties>
</file>