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5" r:id="rId9"/>
    <p:sldId id="262" r:id="rId10"/>
    <p:sldId id="264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660"/>
  </p:normalViewPr>
  <p:slideViewPr>
    <p:cSldViewPr>
      <p:cViewPr>
        <p:scale>
          <a:sx n="75" d="100"/>
          <a:sy n="75" d="100"/>
        </p:scale>
        <p:origin x="-2652" y="-11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821DF-053F-465B-8A3A-5CCB1C0BA598}" type="datetimeFigureOut">
              <a:rPr lang="en-US" smtClean="0"/>
              <a:pPr/>
              <a:t>8/22/2017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0150C-54B0-4ED9-BCD8-F1C664DC41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529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CEB2A-435C-40BD-A696-09D1F949D5C5}" type="datetimeFigureOut">
              <a:rPr lang="en-US" smtClean="0"/>
              <a:pPr/>
              <a:t>8/22/2017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C52F8-D14D-49FB-963A-D0594AB1E0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285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22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https://www.escrow.com/what-is-escrow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307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http://www.bbc.co.uk/news/av/business-40710835/why-you-should-pay-in-the-local-currency-when-abroad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537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http://www.bbc.co.uk/news/business-40552294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143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E36CFC58-D41E-4E24-AFF6-FC4432159365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D897-2DBC-4702-862E-63BEA7C3BA98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0207-6D92-4A2E-8D1F-CF32E9980CCB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390D-D41A-4EC6-AEB6-D9B2B746EC70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5CF2AD47-6B98-4D82-867D-CD86E57DF61A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903-366D-460B-9AD5-00399F5CA010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83DA-6C5C-4438-A4EC-2C755D4835D8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E39F-B4B7-4DE8-BBE1-D95255806007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8E02-F8BA-4752-B8B2-155C9CF3B77D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F6F8-8FBA-4F26-9800-0F833715770D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D364-AECF-4565-8F42-94AB3F4CAB51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516295EE-E9DF-4F74-8D7E-94BDE7766083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av/business-40710835/why-you-should-pay-in-the-local-currency-when-abroa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4055229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crow.com/what-is-escro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960290" y="4725144"/>
            <a:ext cx="7164288" cy="1368152"/>
          </a:xfrm>
        </p:spPr>
        <p:txBody>
          <a:bodyPr/>
          <a:lstStyle/>
          <a:p>
            <a:pPr algn="ctr"/>
            <a:r>
              <a:rPr lang="en-GB" dirty="0"/>
              <a:t>International business support systems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355600"/>
            <a:ext cx="17636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cap="small" spc="200" dirty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C2</a:t>
            </a:r>
          </a:p>
          <a:p>
            <a:pPr algn="ctr"/>
            <a:r>
              <a:rPr lang="en-GB" cap="small" spc="200" dirty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International business support systems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908720"/>
            <a:ext cx="6336704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International payment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6624736" cy="4536504"/>
          </a:xfrm>
        </p:spPr>
        <p:txBody>
          <a:bodyPr>
            <a:normAutofit/>
          </a:bodyPr>
          <a:lstStyle/>
          <a:p>
            <a:pPr lvl="1"/>
            <a:r>
              <a:rPr lang="en-GB" b="1" dirty="0"/>
              <a:t>International payment methods </a:t>
            </a:r>
            <a:r>
              <a:rPr lang="en-GB" dirty="0"/>
              <a:t>take a number of forms:</a:t>
            </a:r>
          </a:p>
          <a:p>
            <a:pPr lvl="2"/>
            <a:r>
              <a:rPr lang="en-GB" dirty="0"/>
              <a:t>International credit cards</a:t>
            </a:r>
          </a:p>
          <a:p>
            <a:pPr lvl="3"/>
            <a:r>
              <a:rPr lang="en-GB" dirty="0"/>
              <a:t>Credit (and debit) cards e.g. MasterCard or Visa are accepted globally and are normally used for e-commerce purposes</a:t>
            </a:r>
          </a:p>
          <a:p>
            <a:pPr lvl="3"/>
            <a:r>
              <a:rPr lang="en-GB" dirty="0"/>
              <a:t>They are reliable, fast and secure </a:t>
            </a:r>
          </a:p>
          <a:p>
            <a:pPr lvl="2"/>
            <a:r>
              <a:rPr lang="en-GB" dirty="0"/>
              <a:t>International bank transfers</a:t>
            </a:r>
          </a:p>
          <a:p>
            <a:pPr lvl="3"/>
            <a:r>
              <a:rPr lang="en-GB" dirty="0"/>
              <a:t>This occurs when customers pay for e-commerce purchases using an internet banking facility </a:t>
            </a:r>
          </a:p>
          <a:p>
            <a:pPr lvl="3"/>
            <a:r>
              <a:rPr lang="en-GB" dirty="0"/>
              <a:t>As the business operates using a business banking facility, with its own bank, the process should be quick and easy to undertake</a:t>
            </a:r>
          </a:p>
        </p:txBody>
      </p:sp>
      <p:sp>
        <p:nvSpPr>
          <p:cNvPr id="4" name="Action Button: Movie 3">
            <a:hlinkClick r:id="rId3" highlightClick="1"/>
          </p:cNvPr>
          <p:cNvSpPr/>
          <p:nvPr/>
        </p:nvSpPr>
        <p:spPr>
          <a:xfrm>
            <a:off x="395536" y="2420888"/>
            <a:ext cx="1080120" cy="648072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0" y="3429000"/>
            <a:ext cx="17636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Why you should pay in the local currency when </a:t>
            </a:r>
            <a:r>
              <a:rPr lang="en-GB" sz="1400" dirty="0" smtClean="0"/>
              <a:t>abroad.</a:t>
            </a:r>
            <a:endParaRPr lang="en-GB" sz="1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040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International payment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6624736" cy="4536504"/>
          </a:xfrm>
        </p:spPr>
        <p:txBody>
          <a:bodyPr>
            <a:normAutofit/>
          </a:bodyPr>
          <a:lstStyle/>
          <a:p>
            <a:pPr lvl="1"/>
            <a:r>
              <a:rPr lang="en-GB" b="1" dirty="0"/>
              <a:t>International payment methods </a:t>
            </a:r>
            <a:r>
              <a:rPr lang="en-GB" dirty="0"/>
              <a:t>have been transformed</a:t>
            </a:r>
          </a:p>
          <a:p>
            <a:pPr lvl="2"/>
            <a:r>
              <a:rPr lang="en-GB" dirty="0"/>
              <a:t>Commercial payment systems</a:t>
            </a:r>
          </a:p>
          <a:p>
            <a:pPr lvl="3"/>
            <a:r>
              <a:rPr lang="en-GB" dirty="0"/>
              <a:t>Any form of payment that is operated through profit making organisations</a:t>
            </a:r>
          </a:p>
          <a:p>
            <a:pPr lvl="3"/>
            <a:r>
              <a:rPr lang="en-GB" dirty="0"/>
              <a:t>Businesses such as PayPal and Visa make paying for goods and services easy</a:t>
            </a:r>
          </a:p>
          <a:p>
            <a:pPr lvl="3"/>
            <a:r>
              <a:rPr lang="en-GB" dirty="0"/>
              <a:t>However, they will receive a payment for each transaction that occurs</a:t>
            </a:r>
          </a:p>
          <a:p>
            <a:pPr lvl="3"/>
            <a:r>
              <a:rPr lang="en-GB" dirty="0"/>
              <a:t>This is worthwhile for those undertaking the transactions as it provides security and convenience for businesses and customers</a:t>
            </a:r>
          </a:p>
        </p:txBody>
      </p:sp>
      <p:sp>
        <p:nvSpPr>
          <p:cNvPr id="4" name="Action Button: Document 3">
            <a:hlinkClick r:id="rId3" highlightClick="1"/>
          </p:cNvPr>
          <p:cNvSpPr/>
          <p:nvPr/>
        </p:nvSpPr>
        <p:spPr>
          <a:xfrm>
            <a:off x="539552" y="2348880"/>
            <a:ext cx="720080" cy="1080120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9512" y="3717032"/>
            <a:ext cx="144016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Stripe strikes </a:t>
            </a:r>
            <a:r>
              <a:rPr lang="en-GB" sz="1400" dirty="0" err="1"/>
              <a:t>Alipay</a:t>
            </a:r>
            <a:r>
              <a:rPr lang="en-GB" sz="1400" dirty="0"/>
              <a:t> and WeChat Pay deal for China </a:t>
            </a:r>
            <a:r>
              <a:rPr lang="en-GB" sz="1400" dirty="0" smtClean="0"/>
              <a:t>access.</a:t>
            </a:r>
            <a:endParaRPr lang="en-GB" sz="1400" dirty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445224"/>
            <a:ext cx="17636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C.P6 Explain how business support systems enable a selected business to trade internationally.</a:t>
            </a:r>
          </a:p>
        </p:txBody>
      </p:sp>
    </p:spTree>
    <p:extLst>
      <p:ext uri="{BB962C8B-B14F-4D97-AF65-F5344CB8AC3E}">
        <p14:creationId xmlns:p14="http://schemas.microsoft.com/office/powerpoint/2010/main" val="3417649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International business support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6624736" cy="4536504"/>
          </a:xfrm>
        </p:spPr>
        <p:txBody>
          <a:bodyPr>
            <a:normAutofit/>
          </a:bodyPr>
          <a:lstStyle/>
          <a:p>
            <a:r>
              <a:rPr lang="en-GB" dirty="0"/>
              <a:t>In this topic you will learn about</a:t>
            </a:r>
          </a:p>
          <a:p>
            <a:pPr lvl="1"/>
            <a:r>
              <a:rPr lang="en-GB" dirty="0"/>
              <a:t>The influence of the internet, e.g. speed and ease of communication, changes to business processes</a:t>
            </a:r>
          </a:p>
          <a:p>
            <a:pPr lvl="1"/>
            <a:r>
              <a:rPr lang="en-GB" dirty="0"/>
              <a:t>International payment methods, e.g. cash in advance, letters of credit, open account, consignment, international credit cards, international bank transfers, commercial  payment systems</a:t>
            </a:r>
          </a:p>
        </p:txBody>
      </p:sp>
    </p:spTree>
    <p:extLst>
      <p:ext uri="{BB962C8B-B14F-4D97-AF65-F5344CB8AC3E}">
        <p14:creationId xmlns:p14="http://schemas.microsoft.com/office/powerpoint/2010/main" val="39581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International business support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6624736" cy="4536504"/>
          </a:xfrm>
        </p:spPr>
        <p:txBody>
          <a:bodyPr>
            <a:normAutofit/>
          </a:bodyPr>
          <a:lstStyle/>
          <a:p>
            <a:r>
              <a:rPr lang="en-GB" dirty="0"/>
              <a:t>The internet has transformed businesses that operate internationally</a:t>
            </a:r>
          </a:p>
          <a:p>
            <a:pPr lvl="1"/>
            <a:r>
              <a:rPr lang="en-GB" dirty="0"/>
              <a:t>The </a:t>
            </a:r>
            <a:r>
              <a:rPr lang="en-GB" b="1" dirty="0"/>
              <a:t>speed of the internet </a:t>
            </a:r>
            <a:r>
              <a:rPr lang="en-GB" dirty="0"/>
              <a:t>means that businesses can communicate in real time with customers and other businesses</a:t>
            </a:r>
          </a:p>
          <a:p>
            <a:pPr lvl="1"/>
            <a:r>
              <a:rPr lang="en-GB" dirty="0"/>
              <a:t>This means that transactions can take place there and then</a:t>
            </a:r>
          </a:p>
          <a:p>
            <a:pPr lvl="1"/>
            <a:r>
              <a:rPr lang="en-GB" dirty="0"/>
              <a:t>Customers are happier and the business can process payment quicker</a:t>
            </a:r>
          </a:p>
        </p:txBody>
      </p:sp>
    </p:spTree>
    <p:extLst>
      <p:ext uri="{BB962C8B-B14F-4D97-AF65-F5344CB8AC3E}">
        <p14:creationId xmlns:p14="http://schemas.microsoft.com/office/powerpoint/2010/main" val="3319587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International business support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6624736" cy="4536504"/>
          </a:xfrm>
        </p:spPr>
        <p:txBody>
          <a:bodyPr>
            <a:normAutofit/>
          </a:bodyPr>
          <a:lstStyle/>
          <a:p>
            <a:pPr lvl="1"/>
            <a:r>
              <a:rPr lang="en-GB" dirty="0"/>
              <a:t>The </a:t>
            </a:r>
            <a:r>
              <a:rPr lang="en-GB" b="1" dirty="0"/>
              <a:t>ease of communication </a:t>
            </a:r>
            <a:r>
              <a:rPr lang="en-GB" dirty="0"/>
              <a:t>means that businesses can send and receive messages such as e-mails, videos and pictures, literature and a range of other notifications</a:t>
            </a:r>
          </a:p>
          <a:p>
            <a:pPr lvl="1"/>
            <a:r>
              <a:rPr lang="en-GB" dirty="0"/>
              <a:t>This makes it easier to provide information to other businesses and potential buyers</a:t>
            </a:r>
          </a:p>
          <a:p>
            <a:pPr lvl="1"/>
            <a:r>
              <a:rPr lang="en-GB" dirty="0"/>
              <a:t>Therefore, sales revenue should increase</a:t>
            </a:r>
          </a:p>
          <a:p>
            <a:pPr lvl="1"/>
            <a:r>
              <a:rPr lang="en-GB" dirty="0"/>
              <a:t>It is also easier for the business to send and receive information from within the organisation to other departments around the world</a:t>
            </a:r>
          </a:p>
        </p:txBody>
      </p:sp>
    </p:spTree>
    <p:extLst>
      <p:ext uri="{BB962C8B-B14F-4D97-AF65-F5344CB8AC3E}">
        <p14:creationId xmlns:p14="http://schemas.microsoft.com/office/powerpoint/2010/main" val="1393933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International business support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6624736" cy="4536504"/>
          </a:xfrm>
        </p:spPr>
        <p:txBody>
          <a:bodyPr>
            <a:normAutofit/>
          </a:bodyPr>
          <a:lstStyle/>
          <a:p>
            <a:pPr lvl="1"/>
            <a:r>
              <a:rPr lang="en-GB" b="1" dirty="0"/>
              <a:t>Changes to business processes </a:t>
            </a:r>
            <a:r>
              <a:rPr lang="en-GB" dirty="0"/>
              <a:t>mean that systems used by the business have altered dramatically</a:t>
            </a:r>
          </a:p>
          <a:p>
            <a:pPr lvl="1"/>
            <a:r>
              <a:rPr lang="en-GB" dirty="0"/>
              <a:t>It is quicker and easier to process payments by using e-commerce</a:t>
            </a:r>
          </a:p>
          <a:p>
            <a:pPr lvl="1"/>
            <a:r>
              <a:rPr lang="en-GB" dirty="0"/>
              <a:t>Letters can be delivered though e-mail rather than the use of post</a:t>
            </a:r>
          </a:p>
          <a:p>
            <a:pPr lvl="1"/>
            <a:r>
              <a:rPr lang="en-GB" dirty="0"/>
              <a:t>Financial, and other, information can be delivered real time and effectively</a:t>
            </a:r>
          </a:p>
        </p:txBody>
      </p:sp>
    </p:spTree>
    <p:extLst>
      <p:ext uri="{BB962C8B-B14F-4D97-AF65-F5344CB8AC3E}">
        <p14:creationId xmlns:p14="http://schemas.microsoft.com/office/powerpoint/2010/main" val="1965249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International payment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6624736" cy="4536504"/>
          </a:xfrm>
        </p:spPr>
        <p:txBody>
          <a:bodyPr>
            <a:normAutofit/>
          </a:bodyPr>
          <a:lstStyle/>
          <a:p>
            <a:pPr lvl="1"/>
            <a:r>
              <a:rPr lang="en-GB" b="1" dirty="0"/>
              <a:t>International payment methods </a:t>
            </a:r>
            <a:r>
              <a:rPr lang="en-GB" dirty="0"/>
              <a:t>take a number of forms:</a:t>
            </a:r>
          </a:p>
          <a:p>
            <a:pPr lvl="2"/>
            <a:r>
              <a:rPr lang="en-GB" dirty="0"/>
              <a:t>Cash in advance</a:t>
            </a:r>
          </a:p>
          <a:p>
            <a:pPr lvl="3"/>
            <a:r>
              <a:rPr lang="en-GB" dirty="0"/>
              <a:t>This occurs when the importer pays for the product before it is delivered</a:t>
            </a:r>
          </a:p>
          <a:p>
            <a:pPr lvl="3"/>
            <a:r>
              <a:rPr lang="en-GB" dirty="0"/>
              <a:t>Therefore, there is no credit risk</a:t>
            </a:r>
          </a:p>
          <a:p>
            <a:pPr lvl="3"/>
            <a:r>
              <a:rPr lang="en-GB" dirty="0"/>
              <a:t>Buyers can use credit cards or send payment electronically</a:t>
            </a:r>
          </a:p>
          <a:p>
            <a:pPr lvl="3"/>
            <a:r>
              <a:rPr lang="en-GB" dirty="0"/>
              <a:t>However, this form of payment places greater risk on the importer, as the product might not be delivered</a:t>
            </a:r>
          </a:p>
          <a:p>
            <a:pPr lvl="3"/>
            <a:r>
              <a:rPr lang="en-GB" dirty="0"/>
              <a:t>Escrow services occur when payment is kept by a third party. It is then paid once the product has been received</a:t>
            </a:r>
          </a:p>
        </p:txBody>
      </p:sp>
      <p:sp>
        <p:nvSpPr>
          <p:cNvPr id="4" name="Action Button: Help 3">
            <a:hlinkClick r:id="rId3" highlightClick="1"/>
          </p:cNvPr>
          <p:cNvSpPr/>
          <p:nvPr/>
        </p:nvSpPr>
        <p:spPr>
          <a:xfrm>
            <a:off x="683568" y="3068960"/>
            <a:ext cx="648072" cy="108012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07504" y="4653136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What is Escrow?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644729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International payment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6624736" cy="4536504"/>
          </a:xfrm>
        </p:spPr>
        <p:txBody>
          <a:bodyPr>
            <a:normAutofit/>
          </a:bodyPr>
          <a:lstStyle/>
          <a:p>
            <a:pPr lvl="1"/>
            <a:r>
              <a:rPr lang="en-GB" b="1" dirty="0"/>
              <a:t>International payment methods </a:t>
            </a:r>
            <a:r>
              <a:rPr lang="en-GB" dirty="0"/>
              <a:t>take a number of forms:</a:t>
            </a:r>
          </a:p>
          <a:p>
            <a:pPr lvl="2"/>
            <a:r>
              <a:rPr lang="en-GB" dirty="0"/>
              <a:t>Letters of credit</a:t>
            </a:r>
          </a:p>
          <a:p>
            <a:pPr lvl="3"/>
            <a:r>
              <a:rPr lang="en-GB" dirty="0"/>
              <a:t>This occurs when a bank undertakes to pay the exporter once terms and conditions have been met</a:t>
            </a:r>
          </a:p>
          <a:p>
            <a:pPr lvl="3"/>
            <a:r>
              <a:rPr lang="en-GB" dirty="0"/>
              <a:t>This carries a medium risk to importers as it is clear that the exporter has sent the product before payment</a:t>
            </a:r>
          </a:p>
          <a:p>
            <a:pPr lvl="3"/>
            <a:r>
              <a:rPr lang="en-GB" dirty="0"/>
              <a:t>Exporters are guaranteed payment as long as they have met the terms and conditions set out by the bank</a:t>
            </a:r>
          </a:p>
          <a:p>
            <a:pPr lvl="3"/>
            <a:r>
              <a:rPr lang="en-GB" dirty="0"/>
              <a:t>This might take time as the facility to do this has to be set up with the bank</a:t>
            </a:r>
          </a:p>
          <a:p>
            <a:pPr lvl="3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5381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International payment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6624736" cy="4536504"/>
          </a:xfrm>
        </p:spPr>
        <p:txBody>
          <a:bodyPr>
            <a:normAutofit/>
          </a:bodyPr>
          <a:lstStyle/>
          <a:p>
            <a:pPr lvl="1"/>
            <a:r>
              <a:rPr lang="en-GB" b="1" dirty="0"/>
              <a:t>International payment methods </a:t>
            </a:r>
            <a:r>
              <a:rPr lang="en-GB" dirty="0"/>
              <a:t>take a number of forms:</a:t>
            </a:r>
          </a:p>
          <a:p>
            <a:pPr lvl="2"/>
            <a:r>
              <a:rPr lang="en-GB" dirty="0"/>
              <a:t>Open account</a:t>
            </a:r>
          </a:p>
          <a:p>
            <a:pPr lvl="3"/>
            <a:r>
              <a:rPr lang="en-GB" dirty="0"/>
              <a:t>This occurs when goods are delivered before payment is due</a:t>
            </a:r>
          </a:p>
          <a:p>
            <a:pPr lvl="3"/>
            <a:r>
              <a:rPr lang="en-GB" dirty="0"/>
              <a:t>This might lead to increased sales as it has a positive impact on the cash flow of importers</a:t>
            </a:r>
          </a:p>
          <a:p>
            <a:pPr lvl="3"/>
            <a:r>
              <a:rPr lang="en-GB" dirty="0"/>
              <a:t>In competitive international markets this is a selling point for the exporter</a:t>
            </a:r>
          </a:p>
          <a:p>
            <a:pPr lvl="3"/>
            <a:r>
              <a:rPr lang="en-GB" dirty="0"/>
              <a:t>However, this increases the level of risk of the exporter</a:t>
            </a:r>
          </a:p>
          <a:p>
            <a:pPr lvl="3"/>
            <a:r>
              <a:rPr lang="en-GB" dirty="0"/>
              <a:t>Therefore, it might take out insurance in case of non-payment</a:t>
            </a:r>
          </a:p>
        </p:txBody>
      </p:sp>
    </p:spTree>
    <p:extLst>
      <p:ext uri="{BB962C8B-B14F-4D97-AF65-F5344CB8AC3E}">
        <p14:creationId xmlns:p14="http://schemas.microsoft.com/office/powerpoint/2010/main" val="1158047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International payment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6624736" cy="4536504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GB" b="1" dirty="0"/>
              <a:t>International payment methods </a:t>
            </a:r>
            <a:r>
              <a:rPr lang="en-GB" dirty="0"/>
              <a:t>take a number of forms:</a:t>
            </a:r>
          </a:p>
          <a:p>
            <a:pPr lvl="2"/>
            <a:r>
              <a:rPr lang="en-GB" dirty="0"/>
              <a:t>Consignment </a:t>
            </a:r>
          </a:p>
          <a:p>
            <a:pPr lvl="3"/>
            <a:r>
              <a:rPr lang="en-GB" dirty="0"/>
              <a:t>This occurs when a foreign distributor acts as an intermediary between the importer and exporter</a:t>
            </a:r>
          </a:p>
          <a:p>
            <a:pPr lvl="3"/>
            <a:r>
              <a:rPr lang="en-GB" dirty="0"/>
              <a:t>The distributor will take control of receiving and delivering the goods</a:t>
            </a:r>
          </a:p>
          <a:p>
            <a:pPr lvl="3"/>
            <a:r>
              <a:rPr lang="en-GB" dirty="0"/>
              <a:t>This is still risky, but many larger distributors will build a reputation for honesty and reliability</a:t>
            </a:r>
          </a:p>
          <a:p>
            <a:pPr lvl="3"/>
            <a:r>
              <a:rPr lang="en-GB" dirty="0"/>
              <a:t>It will speed up the delivery process as the distributor will have a better understanding of the market that it operates in</a:t>
            </a:r>
          </a:p>
          <a:p>
            <a:pPr lvl="3"/>
            <a:r>
              <a:rPr lang="en-GB" dirty="0"/>
              <a:t>The exporter will not have to worry about transportation or storage in the target market</a:t>
            </a:r>
          </a:p>
          <a:p>
            <a:pPr lvl="3"/>
            <a:r>
              <a:rPr lang="en-GB" dirty="0"/>
              <a:t>Again, the export can obtain insurance to mitigate risk if something goes wrong</a:t>
            </a:r>
          </a:p>
        </p:txBody>
      </p:sp>
    </p:spTree>
    <p:extLst>
      <p:ext uri="{BB962C8B-B14F-4D97-AF65-F5344CB8AC3E}">
        <p14:creationId xmlns:p14="http://schemas.microsoft.com/office/powerpoint/2010/main" val="1841698114"/>
      </p:ext>
    </p:extLst>
  </p:cSld>
  <p:clrMapOvr>
    <a:masterClrMapping/>
  </p:clrMapOvr>
</p:sld>
</file>

<file path=ppt/theme/theme1.xml><?xml version="1.0" encoding="utf-8"?>
<a:theme xmlns:a="http://schemas.openxmlformats.org/drawingml/2006/main" name="Mod">
  <a:themeElements>
    <a:clrScheme name="Custom 1">
      <a:dk1>
        <a:srgbClr val="000000"/>
      </a:dk1>
      <a:lt1>
        <a:srgbClr val="FFFFFF"/>
      </a:lt1>
      <a:dk2>
        <a:srgbClr val="FEDD61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3193</TotalTime>
  <Words>804</Words>
  <Application>Microsoft Office PowerPoint</Application>
  <PresentationFormat>On-screen Show (4:3)</PresentationFormat>
  <Paragraphs>80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Mod</vt:lpstr>
      <vt:lpstr>International business support systems</vt:lpstr>
      <vt:lpstr>International business support systems</vt:lpstr>
      <vt:lpstr>International business support systems</vt:lpstr>
      <vt:lpstr>International business support systems</vt:lpstr>
      <vt:lpstr>International business support systems</vt:lpstr>
      <vt:lpstr>International payment methods</vt:lpstr>
      <vt:lpstr>International payment methods</vt:lpstr>
      <vt:lpstr>International payment methods</vt:lpstr>
      <vt:lpstr>International payment methods</vt:lpstr>
      <vt:lpstr>International payment methods</vt:lpstr>
      <vt:lpstr>International payment methods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</dc:title>
  <dc:creator>Time2Resources</dc:creator>
  <cp:lastModifiedBy>Helen</cp:lastModifiedBy>
  <cp:revision>457</cp:revision>
  <dcterms:created xsi:type="dcterms:W3CDTF">2009-08-01T13:37:35Z</dcterms:created>
  <dcterms:modified xsi:type="dcterms:W3CDTF">2017-08-22T12:28:16Z</dcterms:modified>
</cp:coreProperties>
</file>