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5"/>
  </p:notesMasterIdLst>
  <p:handoutMasterIdLst>
    <p:handoutMasterId r:id="rId16"/>
  </p:handoutMasterIdLst>
  <p:sldIdLst>
    <p:sldId id="256" r:id="rId2"/>
    <p:sldId id="257" r:id="rId3"/>
    <p:sldId id="258" r:id="rId4"/>
    <p:sldId id="259" r:id="rId5"/>
    <p:sldId id="266" r:id="rId6"/>
    <p:sldId id="267" r:id="rId7"/>
    <p:sldId id="268" r:id="rId8"/>
    <p:sldId id="269" r:id="rId9"/>
    <p:sldId id="270" r:id="rId10"/>
    <p:sldId id="273" r:id="rId11"/>
    <p:sldId id="271" r:id="rId12"/>
    <p:sldId id="272" r:id="rId13"/>
    <p:sldId id="26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5" autoAdjust="0"/>
    <p:restoredTop sz="94660"/>
  </p:normalViewPr>
  <p:slideViewPr>
    <p:cSldViewPr>
      <p:cViewPr>
        <p:scale>
          <a:sx n="86" d="100"/>
          <a:sy n="86" d="100"/>
        </p:scale>
        <p:origin x="-2322" y="-89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EB821DF-053F-465B-8A3A-5CCB1C0BA598}" type="datetimeFigureOut">
              <a:rPr lang="en-US" smtClean="0"/>
              <a:pPr/>
              <a:t>8/22/2017</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E0150C-54B0-4ED9-BCD8-F1C664DC41E9}" type="slidenum">
              <a:rPr lang="en-GB" smtClean="0"/>
              <a:pPr/>
              <a:t>‹#›</a:t>
            </a:fld>
            <a:endParaRPr lang="en-GB"/>
          </a:p>
        </p:txBody>
      </p:sp>
    </p:spTree>
    <p:extLst>
      <p:ext uri="{BB962C8B-B14F-4D97-AF65-F5344CB8AC3E}">
        <p14:creationId xmlns:p14="http://schemas.microsoft.com/office/powerpoint/2010/main" val="21265296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8CEB2A-435C-40BD-A696-09D1F949D5C5}" type="datetimeFigureOut">
              <a:rPr lang="en-US" smtClean="0"/>
              <a:pPr/>
              <a:t>8/22/2017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5C52F8-D14D-49FB-963A-D0594AB1E07D}" type="slidenum">
              <a:rPr lang="en-GB" smtClean="0"/>
              <a:pPr/>
              <a:t>‹#›</a:t>
            </a:fld>
            <a:endParaRPr lang="en-GB"/>
          </a:p>
        </p:txBody>
      </p:sp>
    </p:spTree>
    <p:extLst>
      <p:ext uri="{BB962C8B-B14F-4D97-AF65-F5344CB8AC3E}">
        <p14:creationId xmlns:p14="http://schemas.microsoft.com/office/powerpoint/2010/main" val="1580285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peruthisweek.com/news-the-business-of-getting-guinea-pigs-to-perus-dinner-tables-13078"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1</a:t>
            </a:fld>
            <a:endParaRPr lang="en-GB"/>
          </a:p>
        </p:txBody>
      </p:sp>
    </p:spTree>
    <p:extLst>
      <p:ext uri="{BB962C8B-B14F-4D97-AF65-F5344CB8AC3E}">
        <p14:creationId xmlns:p14="http://schemas.microsoft.com/office/powerpoint/2010/main" val="278722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https://www.theguardian.com/business/2012/dec/09/fresh-not-easy-tesco-british-failure-america</a:t>
            </a:r>
          </a:p>
        </p:txBody>
      </p:sp>
      <p:sp>
        <p:nvSpPr>
          <p:cNvPr id="4" name="Slide Number Placeholder 3"/>
          <p:cNvSpPr>
            <a:spLocks noGrp="1"/>
          </p:cNvSpPr>
          <p:nvPr>
            <p:ph type="sldNum" sz="quarter" idx="10"/>
          </p:nvPr>
        </p:nvSpPr>
        <p:spPr/>
        <p:txBody>
          <a:bodyPr/>
          <a:lstStyle/>
          <a:p>
            <a:fld id="{2A5C52F8-D14D-49FB-963A-D0594AB1E07D}" type="slidenum">
              <a:rPr lang="en-GB" smtClean="0"/>
              <a:pPr/>
              <a:t>3</a:t>
            </a:fld>
            <a:endParaRPr lang="en-GB"/>
          </a:p>
        </p:txBody>
      </p:sp>
    </p:spTree>
    <p:extLst>
      <p:ext uri="{BB962C8B-B14F-4D97-AF65-F5344CB8AC3E}">
        <p14:creationId xmlns:p14="http://schemas.microsoft.com/office/powerpoint/2010/main" val="4249769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http://www.worldbusinessculture.com/</a:t>
            </a:r>
          </a:p>
        </p:txBody>
      </p:sp>
      <p:sp>
        <p:nvSpPr>
          <p:cNvPr id="4" name="Slide Number Placeholder 3"/>
          <p:cNvSpPr>
            <a:spLocks noGrp="1"/>
          </p:cNvSpPr>
          <p:nvPr>
            <p:ph type="sldNum" sz="quarter" idx="10"/>
          </p:nvPr>
        </p:nvSpPr>
        <p:spPr/>
        <p:txBody>
          <a:bodyPr/>
          <a:lstStyle/>
          <a:p>
            <a:fld id="{2A5C52F8-D14D-49FB-963A-D0594AB1E07D}" type="slidenum">
              <a:rPr lang="en-GB" smtClean="0"/>
              <a:pPr/>
              <a:t>4</a:t>
            </a:fld>
            <a:endParaRPr lang="en-GB"/>
          </a:p>
        </p:txBody>
      </p:sp>
    </p:spTree>
    <p:extLst>
      <p:ext uri="{BB962C8B-B14F-4D97-AF65-F5344CB8AC3E}">
        <p14:creationId xmlns:p14="http://schemas.microsoft.com/office/powerpoint/2010/main" val="18343135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http://www.bbc.co.uk/news/business-36638929</a:t>
            </a:r>
          </a:p>
        </p:txBody>
      </p:sp>
      <p:sp>
        <p:nvSpPr>
          <p:cNvPr id="4" name="Slide Number Placeholder 3"/>
          <p:cNvSpPr>
            <a:spLocks noGrp="1"/>
          </p:cNvSpPr>
          <p:nvPr>
            <p:ph type="sldNum" sz="quarter" idx="10"/>
          </p:nvPr>
        </p:nvSpPr>
        <p:spPr/>
        <p:txBody>
          <a:bodyPr/>
          <a:lstStyle/>
          <a:p>
            <a:fld id="{2A5C52F8-D14D-49FB-963A-D0594AB1E07D}" type="slidenum">
              <a:rPr lang="en-GB" smtClean="0"/>
              <a:pPr/>
              <a:t>5</a:t>
            </a:fld>
            <a:endParaRPr lang="en-GB"/>
          </a:p>
        </p:txBody>
      </p:sp>
    </p:spTree>
    <p:extLst>
      <p:ext uri="{BB962C8B-B14F-4D97-AF65-F5344CB8AC3E}">
        <p14:creationId xmlns:p14="http://schemas.microsoft.com/office/powerpoint/2010/main" val="899009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u="sng" kern="1200" dirty="0">
                <a:solidFill>
                  <a:schemeClr val="tx1"/>
                </a:solidFill>
                <a:effectLst/>
                <a:latin typeface="+mn-lt"/>
                <a:ea typeface="+mn-ea"/>
                <a:cs typeface="+mn-cs"/>
                <a:hlinkClick r:id="rId3"/>
              </a:rPr>
              <a:t>http://www.peruthisweek.com/news-the-business-of-getting-guinea-pigs-to-perus-dinner-tables-13078</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6</a:t>
            </a:fld>
            <a:endParaRPr lang="en-GB"/>
          </a:p>
        </p:txBody>
      </p:sp>
    </p:spTree>
    <p:extLst>
      <p:ext uri="{BB962C8B-B14F-4D97-AF65-F5344CB8AC3E}">
        <p14:creationId xmlns:p14="http://schemas.microsoft.com/office/powerpoint/2010/main" val="1602777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https://www.youtube.com/watch?v=q_BxxyhPFNs</a:t>
            </a:r>
          </a:p>
        </p:txBody>
      </p:sp>
      <p:sp>
        <p:nvSpPr>
          <p:cNvPr id="4" name="Slide Number Placeholder 3"/>
          <p:cNvSpPr>
            <a:spLocks noGrp="1"/>
          </p:cNvSpPr>
          <p:nvPr>
            <p:ph type="sldNum" sz="quarter" idx="10"/>
          </p:nvPr>
        </p:nvSpPr>
        <p:spPr/>
        <p:txBody>
          <a:bodyPr/>
          <a:lstStyle/>
          <a:p>
            <a:fld id="{2A5C52F8-D14D-49FB-963A-D0594AB1E07D}" type="slidenum">
              <a:rPr lang="en-GB" smtClean="0"/>
              <a:pPr/>
              <a:t>10</a:t>
            </a:fld>
            <a:endParaRPr lang="en-GB"/>
          </a:p>
        </p:txBody>
      </p:sp>
    </p:spTree>
    <p:extLst>
      <p:ext uri="{BB962C8B-B14F-4D97-AF65-F5344CB8AC3E}">
        <p14:creationId xmlns:p14="http://schemas.microsoft.com/office/powerpoint/2010/main" val="10494063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http://www.bbc.co.uk/news/av/business-40863146/i-couldn-t-tell-my-parents-i-had-started-a-business</a:t>
            </a:r>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11</a:t>
            </a:fld>
            <a:endParaRPr lang="en-GB"/>
          </a:p>
        </p:txBody>
      </p:sp>
    </p:spTree>
    <p:extLst>
      <p:ext uri="{BB962C8B-B14F-4D97-AF65-F5344CB8AC3E}">
        <p14:creationId xmlns:p14="http://schemas.microsoft.com/office/powerpoint/2010/main" val="15872491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mtClean="0"/>
              <a:t>http://www.movehub.com/blog/which-country-quiz</a:t>
            </a:r>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13</a:t>
            </a:fld>
            <a:endParaRPr lang="en-GB"/>
          </a:p>
        </p:txBody>
      </p:sp>
    </p:spTree>
    <p:extLst>
      <p:ext uri="{BB962C8B-B14F-4D97-AF65-F5344CB8AC3E}">
        <p14:creationId xmlns:p14="http://schemas.microsoft.com/office/powerpoint/2010/main" val="3901793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1"/>
          <p:cNvGrpSpPr/>
          <p:nvPr/>
        </p:nvGrpSpPr>
        <p:grpSpPr>
          <a:xfrm>
            <a:off x="0" y="0"/>
            <a:ext cx="9144000" cy="6400800"/>
            <a:chOff x="0" y="0"/>
            <a:chExt cx="9144000" cy="6400800"/>
          </a:xfrm>
        </p:grpSpPr>
        <p:sp>
          <p:nvSpPr>
            <p:cNvPr id="16" name="Rectangle 15"/>
            <p:cNvSpPr/>
            <p:nvPr/>
          </p:nvSpPr>
          <p:spPr>
            <a:xfrm>
              <a:off x="1828800" y="4572000"/>
              <a:ext cx="6858000" cy="1828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10"/>
            <p:cNvGrpSpPr/>
            <p:nvPr/>
          </p:nvGrpSpPr>
          <p:grpSpPr>
            <a:xfrm>
              <a:off x="0" y="0"/>
              <a:ext cx="9144000" cy="6400800"/>
              <a:chOff x="0" y="0"/>
              <a:chExt cx="9144000" cy="6400800"/>
            </a:xfrm>
          </p:grpSpPr>
          <p:sp>
            <p:nvSpPr>
              <p:cNvPr id="15" name="Rectangle 14"/>
              <p:cNvSpPr/>
              <p:nvPr/>
            </p:nvSpPr>
            <p:spPr>
              <a:xfrm>
                <a:off x="0" y="0"/>
                <a:ext cx="1828800" cy="6400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0" y="4572000"/>
                <a:ext cx="91440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Rectangle 12"/>
            <p:cNvSpPr/>
            <p:nvPr/>
          </p:nvSpPr>
          <p:spPr>
            <a:xfrm>
              <a:off x="0" y="45720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Date Placeholder 3"/>
          <p:cNvSpPr>
            <a:spLocks noGrp="1"/>
          </p:cNvSpPr>
          <p:nvPr>
            <p:ph type="dt" sz="half" idx="10"/>
          </p:nvPr>
        </p:nvSpPr>
        <p:spPr>
          <a:xfrm>
            <a:off x="6934200" y="6553200"/>
            <a:ext cx="1676400" cy="228600"/>
          </a:xfrm>
        </p:spPr>
        <p:txBody>
          <a:bodyPr vert="horz" lIns="91440" tIns="45720" rIns="91440" bIns="45720" rtlCol="0" anchor="t" anchorCtr="0"/>
          <a:lstStyle>
            <a:lvl1pPr marL="0" algn="r" defTabSz="914400" rtl="0" eaLnBrk="1" latinLnBrk="0" hangingPunct="1">
              <a:defRPr sz="900" kern="1200" cap="small" baseline="0">
                <a:solidFill>
                  <a:sysClr val="windowText" lastClr="000000"/>
                </a:solidFill>
                <a:latin typeface="+mj-lt"/>
                <a:ea typeface="+mn-ea"/>
                <a:cs typeface="+mn-cs"/>
              </a:defRPr>
            </a:lvl1pPr>
          </a:lstStyle>
          <a:p>
            <a:fld id="{E36CFC58-D41E-4E24-AFF6-FC4432159365}" type="datetime1">
              <a:rPr lang="en-US" smtClean="0"/>
              <a:pPr/>
              <a:t>8/22/2017</a:t>
            </a:fld>
            <a:endParaRPr lang="en-GB"/>
          </a:p>
        </p:txBody>
      </p:sp>
      <p:sp>
        <p:nvSpPr>
          <p:cNvPr id="5" name="Footer Placeholder 4"/>
          <p:cNvSpPr>
            <a:spLocks noGrp="1"/>
          </p:cNvSpPr>
          <p:nvPr>
            <p:ph type="ftr" sz="quarter" idx="11"/>
          </p:nvPr>
        </p:nvSpPr>
        <p:spPr>
          <a:xfrm>
            <a:off x="1891553" y="6553200"/>
            <a:ext cx="1676400" cy="228600"/>
          </a:xfrm>
        </p:spPr>
        <p:txBody>
          <a:bodyPr anchor="t" anchorCtr="0"/>
          <a:lstStyle>
            <a:lvl1pPr>
              <a:defRPr>
                <a:solidFill>
                  <a:sysClr val="windowText" lastClr="000000"/>
                </a:solidFill>
              </a:defRPr>
            </a:lvl1pPr>
          </a:lstStyle>
          <a:p>
            <a:r>
              <a:rPr lang="en-GB"/>
              <a:t>1.4.1 The meaning of market failure</a:t>
            </a:r>
          </a:p>
        </p:txBody>
      </p:sp>
      <p:sp>
        <p:nvSpPr>
          <p:cNvPr id="6" name="Slide Number Placeholder 5"/>
          <p:cNvSpPr>
            <a:spLocks noGrp="1"/>
          </p:cNvSpPr>
          <p:nvPr>
            <p:ph type="sldNum" sz="quarter" idx="12"/>
          </p:nvPr>
        </p:nvSpPr>
        <p:spPr>
          <a:xfrm>
            <a:off x="4870076" y="6553200"/>
            <a:ext cx="762000" cy="228600"/>
          </a:xfrm>
          <a:noFill/>
          <a:ln>
            <a:noFill/>
          </a:ln>
          <a:effectLst/>
        </p:spPr>
        <p:txBody>
          <a:bodyPr/>
          <a:lstStyle>
            <a:lvl1pPr algn="ctr">
              <a:defRPr sz="900" kern="1200" cap="small" baseline="0">
                <a:solidFill>
                  <a:sysClr val="windowText" lastClr="000000"/>
                </a:solidFill>
                <a:latin typeface="+mj-lt"/>
                <a:ea typeface="+mn-ea"/>
                <a:cs typeface="+mn-cs"/>
              </a:defRPr>
            </a:lvl1pPr>
          </a:lstStyle>
          <a:p>
            <a:fld id="{7A52EB75-A76F-4F4A-9051-0F946D070F9F}" type="slidenum">
              <a:rPr lang="en-GB" smtClean="0"/>
              <a:pPr/>
              <a:t>‹#›</a:t>
            </a:fld>
            <a:endParaRPr lang="en-GB"/>
          </a:p>
        </p:txBody>
      </p:sp>
      <p:sp>
        <p:nvSpPr>
          <p:cNvPr id="3" name="Subtitle 2"/>
          <p:cNvSpPr>
            <a:spLocks noGrp="1"/>
          </p:cNvSpPr>
          <p:nvPr>
            <p:ph type="subTitle" idx="1"/>
          </p:nvPr>
        </p:nvSpPr>
        <p:spPr>
          <a:xfrm>
            <a:off x="1905000" y="5867400"/>
            <a:ext cx="6570722" cy="457200"/>
          </a:xfrm>
        </p:spPr>
        <p:txBody>
          <a:bodyPr>
            <a:normAutofit/>
            <a:scene3d>
              <a:camera prst="orthographicFront"/>
              <a:lightRig rig="soft" dir="t">
                <a:rot lat="0" lon="0" rev="10800000"/>
              </a:lightRig>
            </a:scene3d>
            <a:sp3d>
              <a:contourClr>
                <a:srgbClr val="DDDDDD"/>
              </a:contourClr>
            </a:sp3d>
          </a:bodyPr>
          <a:lstStyle>
            <a:lvl1pPr marL="0" indent="0" algn="l">
              <a:spcBef>
                <a:spcPts val="0"/>
              </a:spcBef>
              <a:buNone/>
              <a:defRPr sz="2000">
                <a:solidFill>
                  <a:schemeClr val="tx1">
                    <a:alpha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2" name="Title 1"/>
          <p:cNvSpPr>
            <a:spLocks noGrp="1"/>
          </p:cNvSpPr>
          <p:nvPr>
            <p:ph type="ctrTitle"/>
          </p:nvPr>
        </p:nvSpPr>
        <p:spPr>
          <a:xfrm>
            <a:off x="1905000" y="4648200"/>
            <a:ext cx="6553200" cy="1219200"/>
          </a:xfrm>
        </p:spPr>
        <p:txBody>
          <a:bodyPr anchor="b" anchorCtr="0">
            <a:noAutofit/>
          </a:bodyPr>
          <a:lstStyle>
            <a:lvl1pPr algn="l">
              <a:defRPr sz="3600"/>
            </a:lvl1pPr>
          </a:lstStyle>
          <a:p>
            <a:r>
              <a:rPr lang="en-US"/>
              <a:t>Click to edit Master title style</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33B1D897-2DBC-4702-862E-63BEA7C3BA98}" type="datetime1">
              <a:rPr lang="en-US" smtClean="0"/>
              <a:pPr/>
              <a:t>8/22/2017</a:t>
            </a:fld>
            <a:endParaRPr lang="en-GB"/>
          </a:p>
        </p:txBody>
      </p:sp>
      <p:sp>
        <p:nvSpPr>
          <p:cNvPr id="5" name="Footer Placeholder 4"/>
          <p:cNvSpPr>
            <a:spLocks noGrp="1"/>
          </p:cNvSpPr>
          <p:nvPr>
            <p:ph type="ftr" sz="quarter" idx="11"/>
          </p:nvPr>
        </p:nvSpPr>
        <p:spPr/>
        <p:txBody>
          <a:bodyPr/>
          <a:lstStyle/>
          <a:p>
            <a:r>
              <a:rPr lang="en-GB"/>
              <a:t>1.4.1 The meaning of market failure</a:t>
            </a:r>
          </a:p>
        </p:txBody>
      </p:sp>
      <p:sp>
        <p:nvSpPr>
          <p:cNvPr id="6" name="Slide Number Placeholder 5"/>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10"/>
          <p:cNvGrpSpPr/>
          <p:nvPr/>
        </p:nvGrpSpPr>
        <p:grpSpPr>
          <a:xfrm>
            <a:off x="0" y="0"/>
            <a:ext cx="9144000" cy="6858000"/>
            <a:chOff x="-442912" y="457200"/>
            <a:chExt cx="9144000" cy="6858000"/>
          </a:xfrm>
        </p:grpSpPr>
        <p:sp>
          <p:nvSpPr>
            <p:cNvPr id="18" name="Rectangle 17"/>
            <p:cNvSpPr/>
            <p:nvPr/>
          </p:nvSpPr>
          <p:spPr>
            <a:xfrm>
              <a:off x="-442912" y="457200"/>
              <a:ext cx="9129712" cy="1676400"/>
            </a:xfrm>
            <a:prstGeom prst="rect">
              <a:avLst/>
            </a:prstGeom>
            <a:solidFill>
              <a:schemeClr val="accent3"/>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a:off x="6872288" y="457200"/>
              <a:ext cx="1828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Rectangle 19"/>
            <p:cNvSpPr/>
            <p:nvPr/>
          </p:nvSpPr>
          <p:spPr>
            <a:xfrm>
              <a:off x="6872288" y="45720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1" name="Oval 20"/>
            <p:cNvSpPr/>
            <p:nvPr/>
          </p:nvSpPr>
          <p:spPr>
            <a:xfrm>
              <a:off x="7367588"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467600" y="2298700"/>
            <a:ext cx="1447800" cy="3827463"/>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533400" y="2286000"/>
            <a:ext cx="5943600" cy="38401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54480207-6D92-4A2E-8D1F-CF32E9980CCB}" type="datetime1">
              <a:rPr lang="en-US" smtClean="0"/>
              <a:pPr/>
              <a:t>8/22/2017</a:t>
            </a:fld>
            <a:endParaRPr lang="en-GB"/>
          </a:p>
        </p:txBody>
      </p:sp>
      <p:sp>
        <p:nvSpPr>
          <p:cNvPr id="5" name="Footer Placeholder 4"/>
          <p:cNvSpPr>
            <a:spLocks noGrp="1"/>
          </p:cNvSpPr>
          <p:nvPr>
            <p:ph type="ftr" sz="quarter" idx="11"/>
          </p:nvPr>
        </p:nvSpPr>
        <p:spPr/>
        <p:txBody>
          <a:bodyPr/>
          <a:lstStyle/>
          <a:p>
            <a:r>
              <a:rPr lang="en-GB"/>
              <a:t>1.4.1 The meaning of market failure</a:t>
            </a:r>
          </a:p>
        </p:txBody>
      </p:sp>
      <p:sp>
        <p:nvSpPr>
          <p:cNvPr id="6" name="Slide Number Placeholder 5"/>
          <p:cNvSpPr>
            <a:spLocks noGrp="1"/>
          </p:cNvSpPr>
          <p:nvPr>
            <p:ph type="sldNum" sz="quarter" idx="12"/>
          </p:nvPr>
        </p:nvSpPr>
        <p:spPr>
          <a:xfrm>
            <a:off x="7848600" y="533400"/>
            <a:ext cx="762000" cy="609600"/>
          </a:xfrm>
        </p:spPr>
        <p:txBody>
          <a:bodyPr/>
          <a:lstStyle/>
          <a:p>
            <a:fld id="{7A52EB75-A76F-4F4A-9051-0F946D070F9F}"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6187390D-D41A-4EC6-AEB6-D9B2B746EC70}" type="datetime1">
              <a:rPr lang="en-US" smtClean="0"/>
              <a:pPr/>
              <a:t>8/22/2017</a:t>
            </a:fld>
            <a:endParaRPr lang="en-GB"/>
          </a:p>
        </p:txBody>
      </p:sp>
      <p:sp>
        <p:nvSpPr>
          <p:cNvPr id="5" name="Footer Placeholder 4"/>
          <p:cNvSpPr>
            <a:spLocks noGrp="1"/>
          </p:cNvSpPr>
          <p:nvPr>
            <p:ph type="ftr" sz="quarter" idx="11"/>
          </p:nvPr>
        </p:nvSpPr>
        <p:spPr/>
        <p:txBody>
          <a:bodyPr/>
          <a:lstStyle/>
          <a:p>
            <a:r>
              <a:rPr lang="en-GB"/>
              <a:t>1.4.1 The meaning of market failure</a:t>
            </a:r>
          </a:p>
        </p:txBody>
      </p:sp>
      <p:sp>
        <p:nvSpPr>
          <p:cNvPr id="6" name="Slide Number Placeholder 5"/>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10"/>
          <p:cNvGrpSpPr/>
          <p:nvPr/>
        </p:nvGrpSpPr>
        <p:grpSpPr>
          <a:xfrm>
            <a:off x="0" y="0"/>
            <a:ext cx="9144000" cy="6858000"/>
            <a:chOff x="0" y="0"/>
            <a:chExt cx="9144000" cy="6858000"/>
          </a:xfrm>
        </p:grpSpPr>
        <p:sp>
          <p:nvSpPr>
            <p:cNvPr id="7" name="Rectangle 6"/>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0" y="25146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28800" y="2514600"/>
              <a:ext cx="73152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Title 1"/>
          <p:cNvSpPr>
            <a:spLocks noGrp="1"/>
          </p:cNvSpPr>
          <p:nvPr>
            <p:ph type="title"/>
          </p:nvPr>
        </p:nvSpPr>
        <p:spPr>
          <a:xfrm>
            <a:off x="1905000" y="2667000"/>
            <a:ext cx="6629400" cy="1143000"/>
          </a:xfrm>
        </p:spPr>
        <p:txBody>
          <a:bodyPr vert="horz" lIns="91440" tIns="45720" rIns="91440" bIns="45720" rtlCol="0" anchor="b" anchorCtr="0">
            <a:noAutofit/>
          </a:bodyPr>
          <a:lstStyle>
            <a:lvl1pPr algn="l" defTabSz="914400" rtl="0" eaLnBrk="1" latinLnBrk="0" hangingPunct="1">
              <a:spcBef>
                <a:spcPct val="0"/>
              </a:spcBef>
              <a:buNone/>
              <a:defRPr sz="3600" kern="1200" cap="small" spc="200" baseline="0">
                <a:solidFill>
                  <a:schemeClr val="tx1"/>
                </a:solidFill>
                <a:latin typeface="+mj-lt"/>
                <a:ea typeface="+mj-ea"/>
                <a:cs typeface="+mj-cs"/>
              </a:defRPr>
            </a:lvl1pPr>
          </a:lstStyle>
          <a:p>
            <a:r>
              <a:rPr lang="en-US"/>
              <a:t>Click to edit Master title style</a:t>
            </a:r>
            <a:endParaRPr/>
          </a:p>
        </p:txBody>
      </p:sp>
      <p:sp>
        <p:nvSpPr>
          <p:cNvPr id="3" name="Text Placeholder 2"/>
          <p:cNvSpPr>
            <a:spLocks noGrp="1"/>
          </p:cNvSpPr>
          <p:nvPr>
            <p:ph type="body" idx="1"/>
          </p:nvPr>
        </p:nvSpPr>
        <p:spPr>
          <a:xfrm>
            <a:off x="152400" y="4495800"/>
            <a:ext cx="1524000" cy="2057400"/>
          </a:xfrm>
        </p:spPr>
        <p:txBody>
          <a:bodyPr vert="horz" lIns="91440" tIns="45720" rIns="91440" bIns="45720" rtlCol="0">
            <a:normAutofit/>
          </a:bodyPr>
          <a:lstStyle>
            <a:lvl1pPr marL="0" indent="0">
              <a:lnSpc>
                <a:spcPct val="200000"/>
              </a:lnSpc>
              <a:buNone/>
              <a:defRPr sz="1600" b="1" kern="1200">
                <a:solidFill>
                  <a:srgbClr val="000000">
                    <a:alpha val="50196"/>
                  </a:srgb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lnSpc>
                <a:spcPct val="150000"/>
              </a:lnSpc>
              <a:spcBef>
                <a:spcPts val="1800"/>
              </a:spcBef>
              <a:buClr>
                <a:schemeClr val="accent1"/>
              </a:buClr>
              <a:buSzPct val="80000"/>
              <a:buFont typeface="Wingdings" pitchFamily="2" charset="2"/>
              <a:buNone/>
            </a:pPr>
            <a:r>
              <a:rPr lang="en-US"/>
              <a:t>Click to edit Master text styles</a:t>
            </a:r>
          </a:p>
        </p:txBody>
      </p:sp>
      <p:sp>
        <p:nvSpPr>
          <p:cNvPr id="4" name="Date Placeholder 3"/>
          <p:cNvSpPr>
            <a:spLocks noGrp="1"/>
          </p:cNvSpPr>
          <p:nvPr>
            <p:ph type="dt" sz="half" idx="10"/>
          </p:nvPr>
        </p:nvSpPr>
        <p:spPr>
          <a:xfrm>
            <a:off x="6931152" y="6556248"/>
            <a:ext cx="1673352" cy="228600"/>
          </a:xfrm>
        </p:spPr>
        <p:txBody>
          <a:bodyPr/>
          <a:lstStyle/>
          <a:p>
            <a:fld id="{5CF2AD47-6B98-4D82-867D-CD86E57DF61A}" type="datetime1">
              <a:rPr lang="en-US" smtClean="0"/>
              <a:pPr/>
              <a:t>8/22/2017</a:t>
            </a:fld>
            <a:endParaRPr lang="en-GB"/>
          </a:p>
        </p:txBody>
      </p:sp>
      <p:sp>
        <p:nvSpPr>
          <p:cNvPr id="5" name="Footer Placeholder 4"/>
          <p:cNvSpPr>
            <a:spLocks noGrp="1"/>
          </p:cNvSpPr>
          <p:nvPr>
            <p:ph type="ftr" sz="quarter" idx="11"/>
          </p:nvPr>
        </p:nvSpPr>
        <p:spPr>
          <a:xfrm>
            <a:off x="1892808" y="6556248"/>
            <a:ext cx="1673352" cy="228600"/>
          </a:xfrm>
        </p:spPr>
        <p:txBody>
          <a:bodyPr/>
          <a:lstStyle/>
          <a:p>
            <a:r>
              <a:rPr lang="en-GB"/>
              <a:t>1.4.1 The meaning of market failure</a:t>
            </a:r>
          </a:p>
        </p:txBody>
      </p:sp>
      <p:sp>
        <p:nvSpPr>
          <p:cNvPr id="6" name="Slide Number Placeholder 5"/>
          <p:cNvSpPr>
            <a:spLocks noGrp="1"/>
          </p:cNvSpPr>
          <p:nvPr>
            <p:ph type="sldNum" sz="quarter" idx="12"/>
          </p:nvPr>
        </p:nvSpPr>
        <p:spPr>
          <a:xfrm>
            <a:off x="4867656" y="6556248"/>
            <a:ext cx="762000" cy="228600"/>
          </a:xfrm>
          <a:noFill/>
          <a:ln>
            <a:noFill/>
          </a:ln>
          <a:effectLst/>
        </p:spPr>
        <p:txBody>
          <a:bodyPr vert="horz" lIns="91440" tIns="45720" rIns="91440" bIns="45720" rtlCol="0" anchor="ctr"/>
          <a:lstStyle>
            <a:lvl1pPr marL="0" algn="ctr" defTabSz="914400" rtl="0" eaLnBrk="1" latinLnBrk="0" hangingPunct="1">
              <a:defRPr sz="900" kern="1200" cap="small" baseline="0">
                <a:solidFill>
                  <a:sysClr val="windowText" lastClr="000000"/>
                </a:solidFill>
                <a:latin typeface="+mj-lt"/>
                <a:ea typeface="+mn-ea"/>
                <a:cs typeface="+mn-cs"/>
              </a:defRPr>
            </a:lvl1pPr>
          </a:lstStyle>
          <a:p>
            <a:fld id="{7A52EB75-A76F-4F4A-9051-0F946D070F9F}"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248400" cy="1143000"/>
          </a:xfrm>
        </p:spPr>
        <p:txBody>
          <a:bodyPr/>
          <a:lstStyle/>
          <a:p>
            <a:r>
              <a:rPr lang="en-US"/>
              <a:t>Click to edit Master title style</a:t>
            </a:r>
            <a:endParaRPr/>
          </a:p>
        </p:txBody>
      </p:sp>
      <p:sp>
        <p:nvSpPr>
          <p:cNvPr id="3" name="Content Placeholder 2"/>
          <p:cNvSpPr>
            <a:spLocks noGrp="1"/>
          </p:cNvSpPr>
          <p:nvPr>
            <p:ph sz="half" idx="1"/>
          </p:nvPr>
        </p:nvSpPr>
        <p:spPr>
          <a:xfrm>
            <a:off x="2438400" y="2298700"/>
            <a:ext cx="2971800" cy="3827463"/>
          </a:xfrm>
        </p:spPr>
        <p:txBody>
          <a:bodyPr>
            <a:normAutofit/>
          </a:bodyPr>
          <a:lstStyle>
            <a:lvl1pPr marL="228600" indent="-228600">
              <a:defRPr sz="1800"/>
            </a:lvl1pPr>
            <a:lvl2pPr marL="457200" indent="-228600">
              <a:defRPr sz="1800"/>
            </a:lvl2pPr>
            <a:lvl3pPr marL="685800" indent="-228600">
              <a:defRPr sz="18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5715000" y="2298700"/>
            <a:ext cx="2971800" cy="3827463"/>
          </a:xfrm>
        </p:spPr>
        <p:txBody>
          <a:bodyPr>
            <a:normAutofit/>
          </a:bodyPr>
          <a:lstStyle>
            <a:lvl1pPr marL="228600" indent="-228600">
              <a:defRPr sz="1800"/>
            </a:lvl1pPr>
            <a:lvl2pPr marL="457200" indent="-228600">
              <a:defRPr sz="1800"/>
            </a:lvl2pPr>
            <a:lvl3pPr marL="685800" indent="-228600">
              <a:defRPr sz="18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F5C68903-366D-460B-9AD5-00399F5CA010}" type="datetime1">
              <a:rPr lang="en-US" smtClean="0"/>
              <a:pPr/>
              <a:t>8/22/2017</a:t>
            </a:fld>
            <a:endParaRPr lang="en-GB"/>
          </a:p>
        </p:txBody>
      </p:sp>
      <p:sp>
        <p:nvSpPr>
          <p:cNvPr id="6" name="Footer Placeholder 5"/>
          <p:cNvSpPr>
            <a:spLocks noGrp="1"/>
          </p:cNvSpPr>
          <p:nvPr>
            <p:ph type="ftr" sz="quarter" idx="11"/>
          </p:nvPr>
        </p:nvSpPr>
        <p:spPr/>
        <p:txBody>
          <a:bodyPr/>
          <a:lstStyle/>
          <a:p>
            <a:r>
              <a:rPr lang="en-GB"/>
              <a:t>1.4.1 The meaning of market failure</a:t>
            </a:r>
          </a:p>
        </p:txBody>
      </p:sp>
      <p:sp>
        <p:nvSpPr>
          <p:cNvPr id="7" name="Slide Number Placeholder 6"/>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248400" cy="1143000"/>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2438400" y="2291697"/>
            <a:ext cx="2971800" cy="639762"/>
          </a:xfrm>
        </p:spPr>
        <p:txBody>
          <a:bodyPr vert="horz" lIns="91440" tIns="45720" rIns="91440" bIns="45720" rtlCol="0" anchor="ctr" anchorCtr="0">
            <a:noAutofit/>
          </a:bodyPr>
          <a:lstStyle>
            <a:lvl1pPr marL="0" indent="0">
              <a:buNone/>
              <a:defRPr sz="2200" b="0" kern="120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ts val="1800"/>
              </a:spcBef>
              <a:buClr>
                <a:schemeClr val="accent1"/>
              </a:buClr>
              <a:buSzPct val="80000"/>
              <a:buFont typeface="Wingdings" pitchFamily="2" charset="2"/>
              <a:buNone/>
            </a:pPr>
            <a:r>
              <a:rPr lang="en-US"/>
              <a:t>Click to edit Master text styles</a:t>
            </a:r>
          </a:p>
        </p:txBody>
      </p:sp>
      <p:sp>
        <p:nvSpPr>
          <p:cNvPr id="4" name="Content Placeholder 3"/>
          <p:cNvSpPr>
            <a:spLocks noGrp="1"/>
          </p:cNvSpPr>
          <p:nvPr>
            <p:ph sz="half" idx="2"/>
          </p:nvPr>
        </p:nvSpPr>
        <p:spPr>
          <a:xfrm>
            <a:off x="2447925" y="3137647"/>
            <a:ext cx="2971800" cy="2999232"/>
          </a:xfrm>
        </p:spPr>
        <p:txBody>
          <a:bodyPr vert="horz" lIns="91440" tIns="45720" rIns="91440" bIns="45720" rtlCol="0">
            <a:normAutofit/>
          </a:bodyPr>
          <a:lstStyle>
            <a:lvl1pPr marL="228600" indent="-228600" algn="l" defTabSz="914400" rtl="0" eaLnBrk="1" latinLnBrk="0" hangingPunct="1">
              <a:buSzPct val="80000"/>
              <a:buFont typeface="Wingdings" pitchFamily="2" charset="2"/>
              <a:defRPr sz="1800" kern="1200">
                <a:solidFill>
                  <a:schemeClr val="tx1"/>
                </a:solidFill>
                <a:latin typeface="+mn-lt"/>
                <a:ea typeface="+mn-ea"/>
                <a:cs typeface="+mn-cs"/>
              </a:defRPr>
            </a:lvl1pPr>
            <a:lvl2pPr marL="4572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2pPr>
            <a:lvl3pPr marL="6858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3pPr>
            <a:lvl4pPr marL="9144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4pPr>
            <a:lvl5pPr marL="11430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5715000" y="2291697"/>
            <a:ext cx="2971800" cy="639762"/>
          </a:xfrm>
        </p:spPr>
        <p:txBody>
          <a:bodyPr anchor="ctr" anchorCtr="0">
            <a:noAutofit/>
          </a:bodyPr>
          <a:lstStyle>
            <a:lvl1pPr marL="0" indent="0">
              <a:buNone/>
              <a:defRPr sz="22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715000" y="3137647"/>
            <a:ext cx="2971800" cy="3001962"/>
          </a:xfrm>
        </p:spPr>
        <p:txBody>
          <a:bodyPr vert="horz" lIns="91440" tIns="45720" rIns="91440" bIns="45720" rtlCol="0">
            <a:normAutofit/>
          </a:bodyPr>
          <a:lstStyle>
            <a:lvl1pPr marL="228600" indent="-228600" algn="l" defTabSz="914400" rtl="0" eaLnBrk="1" latinLnBrk="0" hangingPunct="1">
              <a:buSzPct val="80000"/>
              <a:buFont typeface="Wingdings" pitchFamily="2" charset="2"/>
              <a:defRPr sz="1800" kern="1200">
                <a:solidFill>
                  <a:schemeClr val="tx1"/>
                </a:solidFill>
                <a:latin typeface="+mn-lt"/>
                <a:ea typeface="+mn-ea"/>
                <a:cs typeface="+mn-cs"/>
              </a:defRPr>
            </a:lvl1pPr>
            <a:lvl2pPr marL="457200" indent="-228600" algn="l" defTabSz="914400" rtl="0" eaLnBrk="1" latinLnBrk="0" hangingPunct="1">
              <a:buSzPct val="80000"/>
              <a:buFont typeface="Wingdings" pitchFamily="2" charset="2"/>
              <a:defRPr sz="1800" kern="1200">
                <a:solidFill>
                  <a:schemeClr val="tx1"/>
                </a:solidFill>
                <a:latin typeface="+mn-lt"/>
                <a:ea typeface="+mn-ea"/>
                <a:cs typeface="+mn-cs"/>
              </a:defRPr>
            </a:lvl2pPr>
            <a:lvl3pPr marL="685800" indent="-228600" algn="l" defTabSz="914400" rtl="0" eaLnBrk="1" latinLnBrk="0" hangingPunct="1">
              <a:buSzPct val="80000"/>
              <a:buFont typeface="Wingdings" pitchFamily="2" charset="2"/>
              <a:defRPr sz="1800" kern="1200">
                <a:solidFill>
                  <a:schemeClr val="tx1"/>
                </a:solidFill>
                <a:latin typeface="+mn-lt"/>
                <a:ea typeface="+mn-ea"/>
                <a:cs typeface="+mn-cs"/>
              </a:defRPr>
            </a:lvl3pPr>
            <a:lvl4pPr marL="914400" indent="-228600" algn="l" defTabSz="914400" rtl="0" eaLnBrk="1" latinLnBrk="0" hangingPunct="1">
              <a:buSzPct val="80000"/>
              <a:buFont typeface="Wingdings" pitchFamily="2" charset="2"/>
              <a:defRPr sz="1800" kern="1200">
                <a:solidFill>
                  <a:schemeClr val="tx1"/>
                </a:solidFill>
                <a:latin typeface="+mn-lt"/>
                <a:ea typeface="+mn-ea"/>
                <a:cs typeface="+mn-cs"/>
              </a:defRPr>
            </a:lvl4pPr>
            <a:lvl5pPr marL="1143000" indent="-228600" algn="l" defTabSz="914400" rtl="0" eaLnBrk="1" latinLnBrk="0" hangingPunct="1">
              <a:buSzPct val="80000"/>
              <a:buFont typeface="Wingdings" pitchFamily="2" charset="2"/>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31D883DA-6C5C-4438-A4EC-2C755D4835D8}" type="datetime1">
              <a:rPr lang="en-US" smtClean="0"/>
              <a:pPr/>
              <a:t>8/22/2017</a:t>
            </a:fld>
            <a:endParaRPr lang="en-GB"/>
          </a:p>
        </p:txBody>
      </p:sp>
      <p:sp>
        <p:nvSpPr>
          <p:cNvPr id="8" name="Footer Placeholder 7"/>
          <p:cNvSpPr>
            <a:spLocks noGrp="1"/>
          </p:cNvSpPr>
          <p:nvPr>
            <p:ph type="ftr" sz="quarter" idx="11"/>
          </p:nvPr>
        </p:nvSpPr>
        <p:spPr/>
        <p:txBody>
          <a:bodyPr/>
          <a:lstStyle/>
          <a:p>
            <a:r>
              <a:rPr lang="en-GB"/>
              <a:t>1.4.1 The meaning of market failure</a:t>
            </a:r>
          </a:p>
        </p:txBody>
      </p:sp>
      <p:sp>
        <p:nvSpPr>
          <p:cNvPr id="9" name="Slide Number Placeholder 8"/>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grpSp>
        <p:nvGrpSpPr>
          <p:cNvPr id="6" name="Group 10"/>
          <p:cNvGrpSpPr/>
          <p:nvPr/>
        </p:nvGrpSpPr>
        <p:grpSpPr>
          <a:xfrm>
            <a:off x="0" y="0"/>
            <a:ext cx="9144000" cy="1676400"/>
            <a:chOff x="0" y="0"/>
            <a:chExt cx="9144000" cy="1676400"/>
          </a:xfrm>
        </p:grpSpPr>
        <p:sp>
          <p:nvSpPr>
            <p:cNvPr id="7" name="Rectangle 6"/>
            <p:cNvSpPr/>
            <p:nvPr/>
          </p:nvSpPr>
          <p:spPr>
            <a:xfrm>
              <a:off x="0" y="0"/>
              <a:ext cx="91440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520FE39F-B4B7-4DE8-BBE1-D95255806007}" type="datetime1">
              <a:rPr lang="en-US" smtClean="0"/>
              <a:pPr/>
              <a:t>8/22/2017</a:t>
            </a:fld>
            <a:endParaRPr lang="en-GB"/>
          </a:p>
        </p:txBody>
      </p:sp>
      <p:sp>
        <p:nvSpPr>
          <p:cNvPr id="4" name="Footer Placeholder 3"/>
          <p:cNvSpPr>
            <a:spLocks noGrp="1"/>
          </p:cNvSpPr>
          <p:nvPr>
            <p:ph type="ftr" sz="quarter" idx="11"/>
          </p:nvPr>
        </p:nvSpPr>
        <p:spPr/>
        <p:txBody>
          <a:bodyPr/>
          <a:lstStyle/>
          <a:p>
            <a:r>
              <a:rPr lang="en-GB"/>
              <a:t>1.4.1 The meaning of market failure</a:t>
            </a:r>
          </a:p>
        </p:txBody>
      </p:sp>
      <p:sp>
        <p:nvSpPr>
          <p:cNvPr id="5" name="Slide Number Placeholder 4"/>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9"/>
          <p:cNvGrpSpPr/>
          <p:nvPr/>
        </p:nvGrpSpPr>
        <p:grpSpPr>
          <a:xfrm>
            <a:off x="0" y="0"/>
            <a:ext cx="1828800" cy="1676400"/>
            <a:chOff x="457200" y="457200"/>
            <a:chExt cx="1828800" cy="1676400"/>
          </a:xfrm>
        </p:grpSpPr>
        <p:sp>
          <p:nvSpPr>
            <p:cNvPr id="8" name="Rectangle 7"/>
            <p:cNvSpPr/>
            <p:nvPr/>
          </p:nvSpPr>
          <p:spPr>
            <a:xfrm>
              <a:off x="457200" y="457200"/>
              <a:ext cx="1828800" cy="1676400"/>
            </a:xfrm>
            <a:prstGeom prst="rect">
              <a:avLst/>
            </a:prstGeom>
            <a:solidFill>
              <a:schemeClr val="accent2"/>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Oval 8"/>
            <p:cNvSpPr/>
            <p:nvPr/>
          </p:nvSpPr>
          <p:spPr>
            <a:xfrm>
              <a:off x="952500"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Date Placeholder 1"/>
          <p:cNvSpPr>
            <a:spLocks noGrp="1"/>
          </p:cNvSpPr>
          <p:nvPr>
            <p:ph type="dt" sz="half" idx="10"/>
          </p:nvPr>
        </p:nvSpPr>
        <p:spPr/>
        <p:txBody>
          <a:bodyPr/>
          <a:lstStyle/>
          <a:p>
            <a:fld id="{9E3C8E02-F8BA-4752-B8B2-155C9CF3B77D}" type="datetime1">
              <a:rPr lang="en-US" smtClean="0"/>
              <a:pPr/>
              <a:t>8/22/2017</a:t>
            </a:fld>
            <a:endParaRPr lang="en-GB"/>
          </a:p>
        </p:txBody>
      </p:sp>
      <p:sp>
        <p:nvSpPr>
          <p:cNvPr id="3" name="Footer Placeholder 2"/>
          <p:cNvSpPr>
            <a:spLocks noGrp="1"/>
          </p:cNvSpPr>
          <p:nvPr>
            <p:ph type="ftr" sz="quarter" idx="11"/>
          </p:nvPr>
        </p:nvSpPr>
        <p:spPr/>
        <p:txBody>
          <a:bodyPr/>
          <a:lstStyle/>
          <a:p>
            <a:r>
              <a:rPr lang="en-GB"/>
              <a:t>1.4.1 The meaning of market failure</a:t>
            </a:r>
          </a:p>
        </p:txBody>
      </p:sp>
      <p:sp>
        <p:nvSpPr>
          <p:cNvPr id="4" name="Slide Number Placeholder 3"/>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41448" y="228600"/>
            <a:ext cx="6245352" cy="1143000"/>
          </a:xfr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US"/>
              <a:t>Click to edit Master title style</a:t>
            </a:r>
            <a:endParaRPr/>
          </a:p>
        </p:txBody>
      </p:sp>
      <p:sp>
        <p:nvSpPr>
          <p:cNvPr id="3" name="Content Placeholder 2"/>
          <p:cNvSpPr>
            <a:spLocks noGrp="1"/>
          </p:cNvSpPr>
          <p:nvPr>
            <p:ph idx="1"/>
          </p:nvPr>
        </p:nvSpPr>
        <p:spPr>
          <a:xfrm>
            <a:off x="2706624" y="2446991"/>
            <a:ext cx="5715000" cy="3531198"/>
          </a:xfrm>
        </p:spPr>
        <p:txBody>
          <a:bodyPr>
            <a:normAutofit/>
          </a:bodyPr>
          <a:lstStyle>
            <a:lvl1pPr>
              <a:defRPr sz="22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164592" y="3031490"/>
            <a:ext cx="1524000" cy="2362200"/>
          </a:xfrm>
        </p:spPr>
        <p:txBody>
          <a:bodyPr/>
          <a:lstStyle>
            <a:lvl1pPr marL="0" indent="0">
              <a:lnSpc>
                <a:spcPct val="150000"/>
              </a:lnSpc>
              <a:buNone/>
              <a:defRPr sz="1400" b="1">
                <a:solidFill>
                  <a:srgbClr val="000000">
                    <a:alpha val="50196"/>
                  </a:srgb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85F6F8-8FBA-4F26-9800-0F833715770D}" type="datetime1">
              <a:rPr lang="en-US" smtClean="0"/>
              <a:pPr/>
              <a:t>8/22/2017</a:t>
            </a:fld>
            <a:endParaRPr lang="en-GB"/>
          </a:p>
        </p:txBody>
      </p:sp>
      <p:sp>
        <p:nvSpPr>
          <p:cNvPr id="6" name="Footer Placeholder 5"/>
          <p:cNvSpPr>
            <a:spLocks noGrp="1"/>
          </p:cNvSpPr>
          <p:nvPr>
            <p:ph type="ftr" sz="quarter" idx="11"/>
          </p:nvPr>
        </p:nvSpPr>
        <p:spPr/>
        <p:txBody>
          <a:bodyPr/>
          <a:lstStyle/>
          <a:p>
            <a:r>
              <a:rPr lang="en-GB"/>
              <a:t>1.4.1 The meaning of market failure</a:t>
            </a:r>
          </a:p>
        </p:txBody>
      </p:sp>
      <p:sp>
        <p:nvSpPr>
          <p:cNvPr id="7" name="Slide Number Placeholder 6"/>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41448" y="228600"/>
            <a:ext cx="6245352" cy="1143000"/>
          </a:xfr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US"/>
              <a:t>Click to edit Master title style</a:t>
            </a:r>
            <a:endParaRPr/>
          </a:p>
        </p:txBody>
      </p:sp>
      <p:sp>
        <p:nvSpPr>
          <p:cNvPr id="3" name="Picture Placeholder 2"/>
          <p:cNvSpPr>
            <a:spLocks noGrp="1"/>
          </p:cNvSpPr>
          <p:nvPr>
            <p:ph type="pic" idx="1"/>
          </p:nvPr>
        </p:nvSpPr>
        <p:spPr>
          <a:xfrm>
            <a:off x="2706624" y="2450592"/>
            <a:ext cx="5715000" cy="3529584"/>
          </a:xfrm>
          <a:noFill/>
          <a:ln w="101600" cmpd="sng">
            <a:miter lim="800000"/>
          </a:ln>
          <a:effectLst>
            <a:outerShdw blurRad="63500" sx="102000" sy="102000" algn="ctr" rotWithShape="0">
              <a:prstClr val="black">
                <a:alpha val="30000"/>
              </a:prstClr>
            </a:outerShdw>
          </a:effectLst>
        </p:spPr>
        <p:style>
          <a:lnRef idx="3">
            <a:schemeClr val="lt1"/>
          </a:lnRef>
          <a:fillRef idx="1">
            <a:schemeClr val="accent2"/>
          </a:fillRef>
          <a:effectRef idx="1">
            <a:schemeClr val="accent2"/>
          </a:effectRef>
          <a:fontRef idx="none"/>
        </p:style>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164592" y="3031489"/>
            <a:ext cx="1527048" cy="2359152"/>
          </a:xfrm>
        </p:spPr>
        <p:txBody>
          <a:bodyPr vert="horz" lIns="91440" tIns="45720" rIns="91440" bIns="45720" rtlCol="0">
            <a:normAutofit/>
          </a:bodyPr>
          <a:lstStyle>
            <a:lvl1pPr marL="0" indent="0">
              <a:lnSpc>
                <a:spcPct val="150000"/>
              </a:lnSpc>
              <a:buNone/>
              <a:defRPr sz="1400" b="1" kern="1200">
                <a:solidFill>
                  <a:srgbClr val="000000">
                    <a:alpha val="50196"/>
                  </a:srgb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50000"/>
              </a:lnSpc>
              <a:spcBef>
                <a:spcPts val="1800"/>
              </a:spcBef>
              <a:buClr>
                <a:schemeClr val="accent1"/>
              </a:buClr>
              <a:buSzPct val="80000"/>
              <a:buFont typeface="Wingdings" pitchFamily="2" charset="2"/>
              <a:buNone/>
            </a:pPr>
            <a:r>
              <a:rPr lang="en-US"/>
              <a:t>Click to edit Master text styles</a:t>
            </a:r>
          </a:p>
        </p:txBody>
      </p:sp>
      <p:sp>
        <p:nvSpPr>
          <p:cNvPr id="5" name="Date Placeholder 4"/>
          <p:cNvSpPr>
            <a:spLocks noGrp="1"/>
          </p:cNvSpPr>
          <p:nvPr>
            <p:ph type="dt" sz="half" idx="10"/>
          </p:nvPr>
        </p:nvSpPr>
        <p:spPr/>
        <p:txBody>
          <a:bodyPr/>
          <a:lstStyle/>
          <a:p>
            <a:fld id="{8FBCD364-AECF-4565-8F42-94AB3F4CAB51}" type="datetime1">
              <a:rPr lang="en-US" smtClean="0"/>
              <a:pPr/>
              <a:t>8/22/2017</a:t>
            </a:fld>
            <a:endParaRPr lang="en-GB"/>
          </a:p>
        </p:txBody>
      </p:sp>
      <p:sp>
        <p:nvSpPr>
          <p:cNvPr id="6" name="Footer Placeholder 5"/>
          <p:cNvSpPr>
            <a:spLocks noGrp="1"/>
          </p:cNvSpPr>
          <p:nvPr>
            <p:ph type="ftr" sz="quarter" idx="11"/>
          </p:nvPr>
        </p:nvSpPr>
        <p:spPr/>
        <p:txBody>
          <a:bodyPr/>
          <a:lstStyle/>
          <a:p>
            <a:r>
              <a:rPr lang="en-GB"/>
              <a:t>1.4.1 The meaning of market failure</a:t>
            </a:r>
          </a:p>
        </p:txBody>
      </p:sp>
      <p:sp>
        <p:nvSpPr>
          <p:cNvPr id="7" name="Slide Number Placeholder 6"/>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 name="Group 11"/>
          <p:cNvGrpSpPr/>
          <p:nvPr/>
        </p:nvGrpSpPr>
        <p:grpSpPr>
          <a:xfrm>
            <a:off x="0" y="0"/>
            <a:ext cx="9144000" cy="6858000"/>
            <a:chOff x="0" y="0"/>
            <a:chExt cx="9144000" cy="6858000"/>
          </a:xfrm>
        </p:grpSpPr>
        <p:sp>
          <p:nvSpPr>
            <p:cNvPr id="7" name="Rectangle 6"/>
            <p:cNvSpPr/>
            <p:nvPr/>
          </p:nvSpPr>
          <p:spPr>
            <a:xfrm>
              <a:off x="457200" y="0"/>
              <a:ext cx="86868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Oval 10"/>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Text Placeholder 2"/>
          <p:cNvSpPr>
            <a:spLocks noGrp="1"/>
          </p:cNvSpPr>
          <p:nvPr>
            <p:ph type="body" idx="1"/>
          </p:nvPr>
        </p:nvSpPr>
        <p:spPr>
          <a:xfrm>
            <a:off x="2438400" y="2286000"/>
            <a:ext cx="6248400" cy="3840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2" name="Title Placeholder 1"/>
          <p:cNvSpPr>
            <a:spLocks noGrp="1"/>
          </p:cNvSpPr>
          <p:nvPr>
            <p:ph type="title"/>
          </p:nvPr>
        </p:nvSpPr>
        <p:spPr>
          <a:xfrm>
            <a:off x="2438400" y="228600"/>
            <a:ext cx="6248400" cy="1143000"/>
          </a:xfrm>
          <a:prstGeom prst="rect">
            <a:avLst/>
          </a:prstGeom>
        </p:spPr>
        <p:txBody>
          <a:bodyPr vert="horz" lIns="91440" tIns="45720" rIns="91440" bIns="45720" rtlCol="0" anchor="ctr">
            <a:normAutofit/>
          </a:bodyPr>
          <a:lstStyle/>
          <a:p>
            <a:r>
              <a:rPr lang="en-US"/>
              <a:t>Click to edit Master title style</a:t>
            </a:r>
            <a:endParaRPr/>
          </a:p>
        </p:txBody>
      </p:sp>
      <p:sp>
        <p:nvSpPr>
          <p:cNvPr id="4" name="Date Placeholder 3"/>
          <p:cNvSpPr>
            <a:spLocks noGrp="1"/>
          </p:cNvSpPr>
          <p:nvPr>
            <p:ph type="dt" sz="half" idx="2"/>
          </p:nvPr>
        </p:nvSpPr>
        <p:spPr>
          <a:xfrm>
            <a:off x="6553200" y="6351494"/>
            <a:ext cx="2133600" cy="365125"/>
          </a:xfrm>
          <a:prstGeom prst="rect">
            <a:avLst/>
          </a:prstGeom>
        </p:spPr>
        <p:txBody>
          <a:bodyPr vert="horz" lIns="91440" tIns="45720" rIns="91440" bIns="45720" rtlCol="0" anchor="ctr"/>
          <a:lstStyle>
            <a:lvl1pPr algn="r">
              <a:defRPr sz="900" cap="small" baseline="0">
                <a:solidFill>
                  <a:schemeClr val="tx1"/>
                </a:solidFill>
                <a:latin typeface="+mj-lt"/>
              </a:defRPr>
            </a:lvl1pPr>
          </a:lstStyle>
          <a:p>
            <a:fld id="{516295EE-E9DF-4F74-8D7E-94BDE7766083}" type="datetime1">
              <a:rPr lang="en-US" smtClean="0"/>
              <a:pPr/>
              <a:t>8/22/2017</a:t>
            </a:fld>
            <a:endParaRPr lang="en-GB"/>
          </a:p>
        </p:txBody>
      </p:sp>
      <p:sp>
        <p:nvSpPr>
          <p:cNvPr id="5" name="Footer Placeholder 4"/>
          <p:cNvSpPr>
            <a:spLocks noGrp="1"/>
          </p:cNvSpPr>
          <p:nvPr>
            <p:ph type="ftr" sz="quarter" idx="3"/>
          </p:nvPr>
        </p:nvSpPr>
        <p:spPr>
          <a:xfrm>
            <a:off x="2438400" y="6356350"/>
            <a:ext cx="2895600" cy="365125"/>
          </a:xfrm>
          <a:prstGeom prst="rect">
            <a:avLst/>
          </a:prstGeom>
        </p:spPr>
        <p:txBody>
          <a:bodyPr vert="horz" lIns="91440" tIns="45720" rIns="91440" bIns="45720" rtlCol="0" anchor="ctr"/>
          <a:lstStyle>
            <a:lvl1pPr algn="l">
              <a:defRPr sz="900" cap="small" baseline="0">
                <a:solidFill>
                  <a:schemeClr val="tx1"/>
                </a:solidFill>
                <a:latin typeface="+mj-lt"/>
              </a:defRPr>
            </a:lvl1pPr>
          </a:lstStyle>
          <a:p>
            <a:r>
              <a:rPr lang="en-GB"/>
              <a:t>1.4.1 The meaning of market failure</a:t>
            </a:r>
          </a:p>
        </p:txBody>
      </p:sp>
      <p:sp>
        <p:nvSpPr>
          <p:cNvPr id="6" name="Slide Number Placeholder 5"/>
          <p:cNvSpPr>
            <a:spLocks noGrp="1"/>
          </p:cNvSpPr>
          <p:nvPr>
            <p:ph type="sldNum" sz="quarter" idx="4"/>
          </p:nvPr>
        </p:nvSpPr>
        <p:spPr>
          <a:xfrm>
            <a:off x="533400" y="533400"/>
            <a:ext cx="762000" cy="609600"/>
          </a:xfrm>
          <a:prstGeom prst="rect">
            <a:avLst/>
          </a:prstGeom>
        </p:spPr>
        <p:txBody>
          <a:bodyPr vert="horz" lIns="91440" tIns="45720" rIns="91440" bIns="45720" rtlCol="0" anchor="ctr"/>
          <a:lstStyle>
            <a:lvl1pPr algn="ctr">
              <a:defRPr sz="1600" cap="small" baseline="0">
                <a:solidFill>
                  <a:schemeClr val="tx1"/>
                </a:solidFill>
                <a:latin typeface="+mj-lt"/>
              </a:defRPr>
            </a:lvl1pPr>
          </a:lstStyle>
          <a:p>
            <a:fld id="{7A52EB75-A76F-4F4A-9051-0F946D070F9F}"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r" defTabSz="914400" rtl="0" eaLnBrk="1" latinLnBrk="0" hangingPunct="1">
        <a:spcBef>
          <a:spcPct val="0"/>
        </a:spcBef>
        <a:buNone/>
        <a:defRPr sz="4400" kern="1200" cap="small" spc="200" baseline="0">
          <a:solidFill>
            <a:schemeClr val="tx1"/>
          </a:solidFill>
          <a:latin typeface="+mj-lt"/>
          <a:ea typeface="+mj-ea"/>
          <a:cs typeface="+mj-cs"/>
        </a:defRPr>
      </a:lvl1pPr>
    </p:titleStyle>
    <p:bodyStyle>
      <a:lvl1pPr marL="457200" indent="-457200" algn="l" defTabSz="914400" rtl="0" eaLnBrk="1" latinLnBrk="0" hangingPunct="1">
        <a:spcBef>
          <a:spcPts val="1800"/>
        </a:spcBef>
        <a:buClr>
          <a:schemeClr val="accent1"/>
        </a:buClr>
        <a:buSzPct val="80000"/>
        <a:buFont typeface="Wingdings" pitchFamily="2" charset="2"/>
        <a:buChar char=""/>
        <a:defRPr sz="2200" kern="1200">
          <a:solidFill>
            <a:schemeClr val="tx1"/>
          </a:solidFill>
          <a:latin typeface="+mn-lt"/>
          <a:ea typeface="+mn-ea"/>
          <a:cs typeface="+mn-cs"/>
        </a:defRPr>
      </a:lvl1pPr>
      <a:lvl2pPr marL="914400" indent="-457200" algn="l" defTabSz="914400" rtl="0" eaLnBrk="1" latinLnBrk="0" hangingPunct="1">
        <a:spcBef>
          <a:spcPts val="1800"/>
        </a:spcBef>
        <a:buClr>
          <a:schemeClr val="accent2"/>
        </a:buClr>
        <a:buSzPct val="80000"/>
        <a:buFont typeface="Wingdings" pitchFamily="2" charset="2"/>
        <a:buChar char=""/>
        <a:defRPr sz="2000" kern="1200">
          <a:solidFill>
            <a:schemeClr val="tx1"/>
          </a:solidFill>
          <a:latin typeface="+mn-lt"/>
          <a:ea typeface="+mn-ea"/>
          <a:cs typeface="+mn-cs"/>
        </a:defRPr>
      </a:lvl2pPr>
      <a:lvl3pPr marL="1371600" indent="-457200" algn="l" defTabSz="914400" rtl="0" eaLnBrk="1" latinLnBrk="0" hangingPunct="1">
        <a:spcBef>
          <a:spcPts val="1200"/>
        </a:spcBef>
        <a:buClr>
          <a:schemeClr val="accent3"/>
        </a:buClr>
        <a:buSzPct val="80000"/>
        <a:buFont typeface="Wingdings" pitchFamily="2" charset="2"/>
        <a:buChar char=""/>
        <a:defRPr sz="1800" kern="1200">
          <a:solidFill>
            <a:schemeClr val="tx1"/>
          </a:solidFill>
          <a:latin typeface="+mn-lt"/>
          <a:ea typeface="+mn-ea"/>
          <a:cs typeface="+mn-cs"/>
        </a:defRPr>
      </a:lvl3pPr>
      <a:lvl4pPr marL="1828800" indent="-457200" algn="l" defTabSz="914400" rtl="0" eaLnBrk="1" latinLnBrk="0" hangingPunct="1">
        <a:spcBef>
          <a:spcPts val="1200"/>
        </a:spcBef>
        <a:buClr>
          <a:schemeClr val="accent4"/>
        </a:buClr>
        <a:buSzPct val="80000"/>
        <a:buFont typeface="Wingdings" pitchFamily="2" charset="2"/>
        <a:buChar char=""/>
        <a:defRPr sz="1600" kern="1200">
          <a:solidFill>
            <a:schemeClr val="tx1"/>
          </a:solidFill>
          <a:latin typeface="+mn-lt"/>
          <a:ea typeface="+mn-ea"/>
          <a:cs typeface="+mn-cs"/>
        </a:defRPr>
      </a:lvl4pPr>
      <a:lvl5pPr marL="2286000" indent="-457200" algn="l" defTabSz="914400" rtl="0" eaLnBrk="1" latinLnBrk="0" hangingPunct="1">
        <a:spcBef>
          <a:spcPts val="1200"/>
        </a:spcBef>
        <a:buClr>
          <a:schemeClr val="accent5"/>
        </a:buClr>
        <a:buSzPct val="80000"/>
        <a:buFont typeface="Wingdings" pitchFamily="2" charset="2"/>
        <a:buChar char=""/>
        <a:defRPr sz="1600" kern="1200">
          <a:solidFill>
            <a:schemeClr val="tx1"/>
          </a:solidFill>
          <a:latin typeface="+mn-lt"/>
          <a:ea typeface="+mn-ea"/>
          <a:cs typeface="+mn-cs"/>
        </a:defRPr>
      </a:lvl5pPr>
      <a:lvl6pPr marL="2743200" indent="-457200" algn="l" defTabSz="914400" rtl="0" eaLnBrk="1" latinLnBrk="0" hangingPunct="1">
        <a:spcBef>
          <a:spcPts val="1200"/>
        </a:spcBef>
        <a:buClr>
          <a:schemeClr val="accent6"/>
        </a:buClr>
        <a:buSzPct val="90000"/>
        <a:buFont typeface="Wingdings" pitchFamily="2" charset="2"/>
        <a:buChar char=""/>
        <a:defRPr sz="1600" kern="1200">
          <a:solidFill>
            <a:schemeClr val="tx1"/>
          </a:solidFill>
          <a:latin typeface="+mn-lt"/>
          <a:ea typeface="+mn-ea"/>
          <a:cs typeface="+mn-cs"/>
        </a:defRPr>
      </a:lvl6pPr>
      <a:lvl7pPr marL="3200400" indent="-457200" algn="l" defTabSz="914400" rtl="0" eaLnBrk="1" latinLnBrk="0" hangingPunct="1">
        <a:spcBef>
          <a:spcPts val="1200"/>
        </a:spcBef>
        <a:buClr>
          <a:schemeClr val="accent1"/>
        </a:buClr>
        <a:buSzPct val="70000"/>
        <a:buFont typeface="Wingdings" pitchFamily="2" charset="2"/>
        <a:buChar char="¢"/>
        <a:defRPr sz="1600" kern="1200" baseline="0">
          <a:solidFill>
            <a:schemeClr val="tx1"/>
          </a:solidFill>
          <a:latin typeface="+mn-lt"/>
          <a:ea typeface="+mn-ea"/>
          <a:cs typeface="+mn-cs"/>
        </a:defRPr>
      </a:lvl7pPr>
      <a:lvl8pPr marL="3657600" indent="-457200" algn="l" defTabSz="914400" rtl="0" eaLnBrk="1" latinLnBrk="0" hangingPunct="1">
        <a:spcBef>
          <a:spcPts val="1200"/>
        </a:spcBef>
        <a:buClr>
          <a:schemeClr val="accent3"/>
        </a:buClr>
        <a:buFont typeface="Courier New" pitchFamily="49" charset="0"/>
        <a:buChar char="o"/>
        <a:defRPr sz="1600" kern="1200" baseline="0">
          <a:solidFill>
            <a:schemeClr val="tx1"/>
          </a:solidFill>
          <a:latin typeface="+mn-lt"/>
          <a:ea typeface="+mn-ea"/>
          <a:cs typeface="+mn-cs"/>
        </a:defRPr>
      </a:lvl8pPr>
      <a:lvl9pPr marL="4114800" indent="-457200" algn="l" defTabSz="914400" rtl="0" eaLnBrk="1" latinLnBrk="0" hangingPunct="1">
        <a:spcBef>
          <a:spcPts val="1200"/>
        </a:spcBef>
        <a:buClr>
          <a:schemeClr val="accent5"/>
        </a:buClr>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q_BxxyhPFN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bbc.co.uk/news/av/business-40863146/i-couldn-t-tell-my-parents-i-had-started-a-busines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movehub.com/blog/which-country-quiz"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theguardian.com/business/2012/dec/09/fresh-not-easy-tesco-british-failure-america"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worldbusinessculture.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bbc.co.uk/news/business-36638929"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peruthisweek.com/news-the-business-of-getting-guinea-pigs-to-perus-dinner-tables-13078"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ctrTitle"/>
          </p:nvPr>
        </p:nvSpPr>
        <p:spPr>
          <a:xfrm>
            <a:off x="1960290" y="4725144"/>
            <a:ext cx="7164288" cy="1368152"/>
          </a:xfrm>
        </p:spPr>
        <p:txBody>
          <a:bodyPr/>
          <a:lstStyle/>
          <a:p>
            <a:pPr algn="ctr"/>
            <a:r>
              <a:rPr lang="en-GB" dirty="0"/>
              <a:t>Cultural factors</a:t>
            </a:r>
          </a:p>
        </p:txBody>
      </p:sp>
      <p:sp>
        <p:nvSpPr>
          <p:cNvPr id="4" name="Rectangle 3"/>
          <p:cNvSpPr/>
          <p:nvPr/>
        </p:nvSpPr>
        <p:spPr>
          <a:xfrm>
            <a:off x="0" y="355600"/>
            <a:ext cx="1763688" cy="923330"/>
          </a:xfrm>
          <a:prstGeom prst="rect">
            <a:avLst/>
          </a:prstGeom>
        </p:spPr>
        <p:txBody>
          <a:bodyPr wrap="square">
            <a:spAutoFit/>
          </a:bodyPr>
          <a:lstStyle/>
          <a:p>
            <a:pPr algn="ctr"/>
            <a:r>
              <a:rPr lang="en-GB" cap="small" spc="200" dirty="0">
                <a:solidFill>
                  <a:srgbClr val="000000"/>
                </a:solidFill>
                <a:latin typeface="Trebuchet MS"/>
                <a:ea typeface="+mj-ea"/>
                <a:cs typeface="+mj-cs"/>
              </a:rPr>
              <a:t>D1</a:t>
            </a:r>
          </a:p>
          <a:p>
            <a:pPr algn="ctr"/>
            <a:r>
              <a:rPr lang="en-GB" cap="small" spc="200" dirty="0">
                <a:solidFill>
                  <a:srgbClr val="000000"/>
                </a:solidFill>
                <a:latin typeface="Trebuchet MS"/>
                <a:ea typeface="+mj-ea"/>
                <a:cs typeface="+mj-cs"/>
              </a:rPr>
              <a:t>Cultural factors</a:t>
            </a:r>
            <a:endParaRPr lang="en-GB" dirty="0"/>
          </a:p>
        </p:txBody>
      </p:sp>
      <p:sp>
        <p:nvSpPr>
          <p:cNvPr id="5" name="TextBox 4">
            <a:extLst>
              <a:ext uri="{FF2B5EF4-FFF2-40B4-BE49-F238E27FC236}">
                <a16:creationId xmlns="" xmlns:a16="http://schemas.microsoft.com/office/drawing/2014/main" id="{909E4FC6-36FB-428E-BAC2-7030D0065F3E}"/>
              </a:ext>
            </a:extLst>
          </p:cNvPr>
          <p:cNvSpPr txBox="1"/>
          <p:nvPr/>
        </p:nvSpPr>
        <p:spPr>
          <a:xfrm>
            <a:off x="2051720" y="692696"/>
            <a:ext cx="6912768" cy="2308324"/>
          </a:xfrm>
          <a:prstGeom prst="rect">
            <a:avLst/>
          </a:prstGeom>
          <a:noFill/>
        </p:spPr>
        <p:txBody>
          <a:bodyPr wrap="square" rtlCol="0">
            <a:spAutoFit/>
          </a:bodyPr>
          <a:lstStyle/>
          <a:p>
            <a:r>
              <a:rPr lang="en-GB" sz="2400" dirty="0"/>
              <a:t>Describe your own culture. </a:t>
            </a:r>
          </a:p>
          <a:p>
            <a:r>
              <a:rPr lang="en-GB" sz="2400" dirty="0"/>
              <a:t>What are the defining characteristics?</a:t>
            </a:r>
          </a:p>
          <a:p>
            <a:r>
              <a:rPr lang="en-GB" sz="2400" dirty="0"/>
              <a:t>How do these differ from other cultures you may be familiar with?</a:t>
            </a:r>
          </a:p>
          <a:p>
            <a:r>
              <a:rPr lang="en-GB" sz="2400" dirty="0"/>
              <a:t>Have you visited any countries where the culture is different?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1800" y="332656"/>
            <a:ext cx="6248400" cy="1143000"/>
          </a:xfrm>
        </p:spPr>
        <p:txBody>
          <a:bodyPr>
            <a:normAutofit/>
          </a:bodyPr>
          <a:lstStyle/>
          <a:p>
            <a:r>
              <a:rPr lang="en-GB" sz="2400" dirty="0"/>
              <a:t>Values</a:t>
            </a:r>
          </a:p>
        </p:txBody>
      </p:sp>
      <p:sp>
        <p:nvSpPr>
          <p:cNvPr id="3" name="Content Placeholder 2"/>
          <p:cNvSpPr>
            <a:spLocks noGrp="1"/>
          </p:cNvSpPr>
          <p:nvPr>
            <p:ph idx="1"/>
          </p:nvPr>
        </p:nvSpPr>
        <p:spPr>
          <a:xfrm>
            <a:off x="2051720" y="1988840"/>
            <a:ext cx="6840760" cy="4536504"/>
          </a:xfrm>
        </p:spPr>
        <p:txBody>
          <a:bodyPr>
            <a:normAutofit lnSpcReduction="10000"/>
          </a:bodyPr>
          <a:lstStyle/>
          <a:p>
            <a:pPr marL="0" indent="0">
              <a:buNone/>
            </a:pPr>
            <a:r>
              <a:rPr lang="en-GB" dirty="0"/>
              <a:t>As part of these cultural differences it is apparent that people have </a:t>
            </a:r>
            <a:r>
              <a:rPr lang="en-GB" b="1" dirty="0">
                <a:solidFill>
                  <a:srgbClr val="0070C0"/>
                </a:solidFill>
              </a:rPr>
              <a:t>different values</a:t>
            </a:r>
            <a:r>
              <a:rPr lang="en-GB" dirty="0"/>
              <a:t>. Value is subjective and is dependent on the individual. However, upbringing and the environment in which one lives have had a significant impact on this.</a:t>
            </a:r>
          </a:p>
          <a:p>
            <a:pPr marL="0" indent="0">
              <a:buNone/>
            </a:pPr>
            <a:r>
              <a:rPr lang="en-GB" dirty="0"/>
              <a:t>This means that businesses can use their understanding of culture to help market their products. Promoting products based on ethnicity, for example, will ensure that a marketing budget is more likely to be spent effectively.</a:t>
            </a:r>
          </a:p>
          <a:p>
            <a:pPr marL="0" indent="0">
              <a:buNone/>
            </a:pPr>
            <a:r>
              <a:rPr lang="en-GB" dirty="0"/>
              <a:t>Again, having self-awareness and an understanding of where other people are coming from, ensures that the business is likely to be more successful.</a:t>
            </a:r>
          </a:p>
        </p:txBody>
      </p:sp>
      <p:sp>
        <p:nvSpPr>
          <p:cNvPr id="4" name="Action Button: Movie 3">
            <a:hlinkClick r:id="rId3" highlightClick="1"/>
          </p:cNvPr>
          <p:cNvSpPr/>
          <p:nvPr/>
        </p:nvSpPr>
        <p:spPr>
          <a:xfrm>
            <a:off x="323528" y="1988840"/>
            <a:ext cx="1152128" cy="720080"/>
          </a:xfrm>
          <a:prstGeom prst="actionButtonMovi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323528" y="2852936"/>
            <a:ext cx="1152128" cy="954107"/>
          </a:xfrm>
          <a:prstGeom prst="rect">
            <a:avLst/>
          </a:prstGeom>
          <a:noFill/>
        </p:spPr>
        <p:txBody>
          <a:bodyPr wrap="square" rtlCol="0">
            <a:spAutoFit/>
          </a:bodyPr>
          <a:lstStyle/>
          <a:p>
            <a:pPr algn="ctr"/>
            <a:r>
              <a:rPr lang="en-GB" sz="1400" dirty="0"/>
              <a:t>Is this the end of the special relationship?</a:t>
            </a:r>
          </a:p>
        </p:txBody>
      </p:sp>
    </p:spTree>
    <p:extLst>
      <p:ext uri="{BB962C8B-B14F-4D97-AF65-F5344CB8AC3E}">
        <p14:creationId xmlns:p14="http://schemas.microsoft.com/office/powerpoint/2010/main" val="4113214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60648"/>
            <a:ext cx="6248400" cy="1143000"/>
          </a:xfrm>
        </p:spPr>
        <p:txBody>
          <a:bodyPr>
            <a:normAutofit/>
          </a:bodyPr>
          <a:lstStyle/>
          <a:p>
            <a:r>
              <a:rPr lang="en-GB" sz="2400" dirty="0"/>
              <a:t>Attitudes to business and work</a:t>
            </a:r>
          </a:p>
        </p:txBody>
      </p:sp>
      <p:sp>
        <p:nvSpPr>
          <p:cNvPr id="3" name="Content Placeholder 2"/>
          <p:cNvSpPr>
            <a:spLocks noGrp="1"/>
          </p:cNvSpPr>
          <p:nvPr>
            <p:ph idx="1"/>
          </p:nvPr>
        </p:nvSpPr>
        <p:spPr>
          <a:xfrm>
            <a:off x="2123728" y="1916832"/>
            <a:ext cx="6768752" cy="4536504"/>
          </a:xfrm>
        </p:spPr>
        <p:txBody>
          <a:bodyPr>
            <a:normAutofit fontScale="92500" lnSpcReduction="10000"/>
          </a:bodyPr>
          <a:lstStyle/>
          <a:p>
            <a:r>
              <a:rPr lang="en-GB" dirty="0"/>
              <a:t>Attitudes to business and work vary across the globe</a:t>
            </a:r>
          </a:p>
          <a:p>
            <a:r>
              <a:rPr lang="en-GB" dirty="0"/>
              <a:t>The UK has some of the longest work hours in the EU, whilst countries such as France and those based in Scandinavia work less</a:t>
            </a:r>
          </a:p>
          <a:p>
            <a:r>
              <a:rPr lang="en-GB" dirty="0"/>
              <a:t>‘Work to live, or live to work’ is a quote that reflects this</a:t>
            </a:r>
          </a:p>
          <a:p>
            <a:r>
              <a:rPr lang="en-GB" dirty="0"/>
              <a:t>A relaxed attitude to business and work in some countries is likely to require an informal approach to business</a:t>
            </a:r>
          </a:p>
          <a:p>
            <a:r>
              <a:rPr lang="en-GB" dirty="0"/>
              <a:t>This might include discussing work outside normal working environments such as the office</a:t>
            </a:r>
          </a:p>
          <a:p>
            <a:r>
              <a:rPr lang="en-GB" dirty="0"/>
              <a:t>Instead, contracts and other business might be discussed over a drink in the bar or whilst playing golf</a:t>
            </a:r>
          </a:p>
          <a:p>
            <a:pPr marL="0" indent="0">
              <a:buNone/>
            </a:pPr>
            <a:endParaRPr lang="en-GB" dirty="0"/>
          </a:p>
          <a:p>
            <a:pPr marL="0" indent="0">
              <a:buNone/>
            </a:pPr>
            <a:endParaRPr lang="en-GB" dirty="0"/>
          </a:p>
          <a:p>
            <a:pPr marL="0" indent="0">
              <a:buNone/>
            </a:pPr>
            <a:endParaRPr lang="en-GB" b="1" dirty="0">
              <a:solidFill>
                <a:srgbClr val="0070C0"/>
              </a:solidFill>
            </a:endParaRPr>
          </a:p>
        </p:txBody>
      </p:sp>
      <p:sp>
        <p:nvSpPr>
          <p:cNvPr id="4" name="Action Button: Movie 3">
            <a:hlinkClick r:id="rId3" highlightClick="1"/>
          </p:cNvPr>
          <p:cNvSpPr/>
          <p:nvPr/>
        </p:nvSpPr>
        <p:spPr>
          <a:xfrm>
            <a:off x="467544" y="2492896"/>
            <a:ext cx="936104" cy="720080"/>
          </a:xfrm>
          <a:prstGeom prst="actionButtonMovi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107504" y="3501008"/>
            <a:ext cx="1656184" cy="954107"/>
          </a:xfrm>
          <a:prstGeom prst="rect">
            <a:avLst/>
          </a:prstGeom>
          <a:noFill/>
        </p:spPr>
        <p:txBody>
          <a:bodyPr wrap="square" rtlCol="0">
            <a:spAutoFit/>
          </a:bodyPr>
          <a:lstStyle/>
          <a:p>
            <a:pPr algn="ctr"/>
            <a:r>
              <a:rPr lang="en-GB" sz="1400" dirty="0" smtClean="0"/>
              <a:t>Would you be happy to tell your parents if you had stared a business?</a:t>
            </a:r>
            <a:endParaRPr lang="en-GB" sz="1400" dirty="0"/>
          </a:p>
        </p:txBody>
      </p:sp>
    </p:spTree>
    <p:extLst>
      <p:ext uri="{BB962C8B-B14F-4D97-AF65-F5344CB8AC3E}">
        <p14:creationId xmlns:p14="http://schemas.microsoft.com/office/powerpoint/2010/main" val="186420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60648"/>
            <a:ext cx="6248400" cy="1143000"/>
          </a:xfrm>
        </p:spPr>
        <p:txBody>
          <a:bodyPr>
            <a:normAutofit/>
          </a:bodyPr>
          <a:lstStyle/>
          <a:p>
            <a:r>
              <a:rPr lang="en-GB" sz="2400" dirty="0"/>
              <a:t>Openness to change</a:t>
            </a:r>
          </a:p>
        </p:txBody>
      </p:sp>
      <p:sp>
        <p:nvSpPr>
          <p:cNvPr id="3" name="Content Placeholder 2"/>
          <p:cNvSpPr>
            <a:spLocks noGrp="1"/>
          </p:cNvSpPr>
          <p:nvPr>
            <p:ph idx="1"/>
          </p:nvPr>
        </p:nvSpPr>
        <p:spPr>
          <a:xfrm>
            <a:off x="2123728" y="1916832"/>
            <a:ext cx="6768752" cy="4536504"/>
          </a:xfrm>
        </p:spPr>
        <p:txBody>
          <a:bodyPr>
            <a:normAutofit/>
          </a:bodyPr>
          <a:lstStyle/>
          <a:p>
            <a:r>
              <a:rPr lang="en-GB" dirty="0"/>
              <a:t>The extent to which countries are open to change will have a big impact on exports</a:t>
            </a:r>
          </a:p>
          <a:p>
            <a:r>
              <a:rPr lang="en-GB" dirty="0"/>
              <a:t>Some societies remain very closed and are not prepared to tolerate major change</a:t>
            </a:r>
          </a:p>
          <a:p>
            <a:r>
              <a:rPr lang="en-GB" dirty="0"/>
              <a:t>This can affect the sales of goods and services that deviate from the norm in these societies</a:t>
            </a:r>
          </a:p>
          <a:p>
            <a:r>
              <a:rPr lang="en-GB" dirty="0"/>
              <a:t>A business that exports will have to take this into account. Understanding local markets is therefore important </a:t>
            </a:r>
          </a:p>
          <a:p>
            <a:endParaRPr lang="en-GB" dirty="0"/>
          </a:p>
          <a:p>
            <a:pPr marL="0" indent="0">
              <a:buNone/>
            </a:pPr>
            <a:endParaRPr lang="en-GB" b="1" dirty="0">
              <a:solidFill>
                <a:srgbClr val="0070C0"/>
              </a:solidFill>
            </a:endParaRPr>
          </a:p>
        </p:txBody>
      </p:sp>
    </p:spTree>
    <p:extLst>
      <p:ext uri="{BB962C8B-B14F-4D97-AF65-F5344CB8AC3E}">
        <p14:creationId xmlns:p14="http://schemas.microsoft.com/office/powerpoint/2010/main" val="382709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Discussions</a:t>
            </a:r>
          </a:p>
        </p:txBody>
      </p:sp>
      <p:sp>
        <p:nvSpPr>
          <p:cNvPr id="3" name="Content Placeholder 2"/>
          <p:cNvSpPr>
            <a:spLocks noGrp="1"/>
          </p:cNvSpPr>
          <p:nvPr>
            <p:ph idx="1"/>
          </p:nvPr>
        </p:nvSpPr>
        <p:spPr/>
        <p:txBody>
          <a:bodyPr/>
          <a:lstStyle/>
          <a:p>
            <a:r>
              <a:rPr lang="en-GB" dirty="0"/>
              <a:t>To what extent are cultural clashes likely to be the biggest problem when looking to export goods and services?</a:t>
            </a:r>
          </a:p>
          <a:p>
            <a:r>
              <a:rPr lang="en-GB" dirty="0"/>
              <a:t>To what extent should religious factors be the biggest consideration when developing global marketing campaigns?</a:t>
            </a:r>
          </a:p>
        </p:txBody>
      </p:sp>
      <p:sp>
        <p:nvSpPr>
          <p:cNvPr id="4" name="Action Button: Document 3">
            <a:hlinkClick r:id="rId3" highlightClick="1"/>
          </p:cNvPr>
          <p:cNvSpPr/>
          <p:nvPr/>
        </p:nvSpPr>
        <p:spPr>
          <a:xfrm>
            <a:off x="539552" y="2996952"/>
            <a:ext cx="648072" cy="1080120"/>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179512" y="4437112"/>
            <a:ext cx="1368152" cy="954107"/>
          </a:xfrm>
          <a:prstGeom prst="rect">
            <a:avLst/>
          </a:prstGeom>
          <a:noFill/>
        </p:spPr>
        <p:txBody>
          <a:bodyPr wrap="square" rtlCol="0">
            <a:spAutoFit/>
          </a:bodyPr>
          <a:lstStyle/>
          <a:p>
            <a:pPr algn="ctr"/>
            <a:r>
              <a:rPr lang="en-GB" sz="1400" dirty="0" smtClean="0"/>
              <a:t>Which country would suit you? Try this interactive quiz.</a:t>
            </a:r>
            <a:endParaRPr lang="en-GB" sz="1400" dirty="0"/>
          </a:p>
        </p:txBody>
      </p:sp>
    </p:spTree>
    <p:extLst>
      <p:ext uri="{BB962C8B-B14F-4D97-AF65-F5344CB8AC3E}">
        <p14:creationId xmlns:p14="http://schemas.microsoft.com/office/powerpoint/2010/main" val="3414327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476672"/>
            <a:ext cx="6248400" cy="1143000"/>
          </a:xfrm>
        </p:spPr>
        <p:txBody>
          <a:bodyPr>
            <a:normAutofit/>
          </a:bodyPr>
          <a:lstStyle/>
          <a:p>
            <a:r>
              <a:rPr lang="en-GB" sz="2400" dirty="0"/>
              <a:t>Cultural factors</a:t>
            </a:r>
          </a:p>
        </p:txBody>
      </p:sp>
      <p:sp>
        <p:nvSpPr>
          <p:cNvPr id="3" name="Content Placeholder 2"/>
          <p:cNvSpPr>
            <a:spLocks noGrp="1"/>
          </p:cNvSpPr>
          <p:nvPr>
            <p:ph idx="1"/>
          </p:nvPr>
        </p:nvSpPr>
        <p:spPr>
          <a:xfrm>
            <a:off x="2267744" y="1988840"/>
            <a:ext cx="6624736" cy="4536504"/>
          </a:xfrm>
        </p:spPr>
        <p:txBody>
          <a:bodyPr>
            <a:normAutofit/>
          </a:bodyPr>
          <a:lstStyle/>
          <a:p>
            <a:r>
              <a:rPr lang="en-GB" dirty="0"/>
              <a:t>In this topic you will learn about</a:t>
            </a:r>
          </a:p>
          <a:p>
            <a:pPr lvl="1"/>
            <a:r>
              <a:rPr lang="en-GB" dirty="0"/>
              <a:t>Cultural factors, e.g. language, ethnic make-up of populations, social structures, religion, values, attitudes to business, attitudes to work, openness to change</a:t>
            </a:r>
          </a:p>
        </p:txBody>
      </p:sp>
    </p:spTree>
    <p:extLst>
      <p:ext uri="{BB962C8B-B14F-4D97-AF65-F5344CB8AC3E}">
        <p14:creationId xmlns:p14="http://schemas.microsoft.com/office/powerpoint/2010/main" val="39581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1800" y="332656"/>
            <a:ext cx="6248400" cy="1143000"/>
          </a:xfrm>
        </p:spPr>
        <p:txBody>
          <a:bodyPr>
            <a:normAutofit/>
          </a:bodyPr>
          <a:lstStyle/>
          <a:p>
            <a:r>
              <a:rPr lang="en-GB" sz="2400" dirty="0"/>
              <a:t>Cultural factors</a:t>
            </a:r>
          </a:p>
        </p:txBody>
      </p:sp>
      <p:sp>
        <p:nvSpPr>
          <p:cNvPr id="3" name="Content Placeholder 2"/>
          <p:cNvSpPr>
            <a:spLocks noGrp="1"/>
          </p:cNvSpPr>
          <p:nvPr>
            <p:ph idx="1"/>
          </p:nvPr>
        </p:nvSpPr>
        <p:spPr>
          <a:xfrm>
            <a:off x="2051720" y="1988840"/>
            <a:ext cx="6840760" cy="4536504"/>
          </a:xfrm>
        </p:spPr>
        <p:txBody>
          <a:bodyPr>
            <a:normAutofit/>
          </a:bodyPr>
          <a:lstStyle/>
          <a:p>
            <a:pPr marL="0" indent="0">
              <a:buNone/>
            </a:pPr>
            <a:r>
              <a:rPr lang="en-GB" b="1" dirty="0">
                <a:solidFill>
                  <a:srgbClr val="0070C0"/>
                </a:solidFill>
              </a:rPr>
              <a:t>Cultural factors</a:t>
            </a:r>
            <a:r>
              <a:rPr lang="en-GB" dirty="0"/>
              <a:t> are the lifestyle, customs and values of a group of people.</a:t>
            </a:r>
          </a:p>
          <a:p>
            <a:pPr marL="0" indent="0">
              <a:buNone/>
            </a:pPr>
            <a:r>
              <a:rPr lang="en-GB" dirty="0"/>
              <a:t>It is important for a business to recognise these factors when targeting markets. Without an insight and understanding it is likely that a business will fail to establish a significant presence in the market.</a:t>
            </a:r>
          </a:p>
          <a:p>
            <a:pPr marL="0" indent="0">
              <a:buNone/>
            </a:pPr>
            <a:r>
              <a:rPr lang="en-GB" dirty="0"/>
              <a:t>It is essential that a business understands the requirements of the target market, whilst at the same time ensuring that it does not use inappropriate marketing, very likely innocently, to upset it.</a:t>
            </a:r>
          </a:p>
        </p:txBody>
      </p:sp>
      <p:sp>
        <p:nvSpPr>
          <p:cNvPr id="4" name="Action Button: Document 3">
            <a:hlinkClick r:id="rId3" highlightClick="1"/>
          </p:cNvPr>
          <p:cNvSpPr/>
          <p:nvPr/>
        </p:nvSpPr>
        <p:spPr>
          <a:xfrm>
            <a:off x="539552" y="1916832"/>
            <a:ext cx="576064" cy="1008112"/>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107504" y="3284984"/>
            <a:ext cx="1584176" cy="523220"/>
          </a:xfrm>
          <a:prstGeom prst="rect">
            <a:avLst/>
          </a:prstGeom>
          <a:noFill/>
        </p:spPr>
        <p:txBody>
          <a:bodyPr wrap="square" rtlCol="0">
            <a:spAutoFit/>
          </a:bodyPr>
          <a:lstStyle/>
          <a:p>
            <a:pPr algn="ctr"/>
            <a:r>
              <a:rPr lang="en-GB" sz="1400" dirty="0"/>
              <a:t>Why did Tesco fail in the USA?</a:t>
            </a:r>
          </a:p>
        </p:txBody>
      </p:sp>
    </p:spTree>
    <p:extLst>
      <p:ext uri="{BB962C8B-B14F-4D97-AF65-F5344CB8AC3E}">
        <p14:creationId xmlns:p14="http://schemas.microsoft.com/office/powerpoint/2010/main" val="1693892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1800" y="332656"/>
            <a:ext cx="6248400" cy="1143000"/>
          </a:xfrm>
        </p:spPr>
        <p:txBody>
          <a:bodyPr>
            <a:normAutofit/>
          </a:bodyPr>
          <a:lstStyle/>
          <a:p>
            <a:r>
              <a:rPr lang="en-GB" sz="2400" dirty="0"/>
              <a:t>Cultural differences</a:t>
            </a:r>
          </a:p>
        </p:txBody>
      </p:sp>
      <p:sp>
        <p:nvSpPr>
          <p:cNvPr id="3" name="Content Placeholder 2"/>
          <p:cNvSpPr>
            <a:spLocks noGrp="1"/>
          </p:cNvSpPr>
          <p:nvPr>
            <p:ph idx="1"/>
          </p:nvPr>
        </p:nvSpPr>
        <p:spPr>
          <a:xfrm>
            <a:off x="2051720" y="1988840"/>
            <a:ext cx="6840760" cy="4536504"/>
          </a:xfrm>
        </p:spPr>
        <p:txBody>
          <a:bodyPr>
            <a:normAutofit fontScale="92500" lnSpcReduction="10000"/>
          </a:bodyPr>
          <a:lstStyle/>
          <a:p>
            <a:pPr marL="0" indent="0">
              <a:buNone/>
            </a:pPr>
            <a:r>
              <a:rPr lang="en-GB" b="1" dirty="0">
                <a:solidFill>
                  <a:srgbClr val="0070C0"/>
                </a:solidFill>
              </a:rPr>
              <a:t>Cultural differences </a:t>
            </a:r>
            <a:r>
              <a:rPr lang="en-GB" dirty="0"/>
              <a:t>occur because different types of people have different lifestyles, customs and values. Therefore, their perception of situations is different.</a:t>
            </a:r>
          </a:p>
          <a:p>
            <a:pPr marL="0" indent="0">
              <a:buNone/>
            </a:pPr>
            <a:r>
              <a:rPr lang="en-GB" dirty="0"/>
              <a:t>Language, behaviour and gestures are interpreted differently. This means that businesses must employ people that have an awareness of the cultures of the markets in which they are operating.</a:t>
            </a:r>
          </a:p>
          <a:p>
            <a:pPr marL="0" indent="0">
              <a:buNone/>
            </a:pPr>
            <a:r>
              <a:rPr lang="en-GB" dirty="0"/>
              <a:t>This becomes more complex when dealing with a variety of cultures at the same time e.g. often seen in cosmopolitan centres such as London.</a:t>
            </a:r>
          </a:p>
          <a:p>
            <a:pPr marL="0" indent="0">
              <a:buNone/>
            </a:pPr>
            <a:r>
              <a:rPr lang="en-GB" dirty="0"/>
              <a:t>Understanding other people’s behaviour, whilst being able to put forward ones own views in a respectful way, are clearly important.</a:t>
            </a:r>
          </a:p>
        </p:txBody>
      </p:sp>
      <p:sp>
        <p:nvSpPr>
          <p:cNvPr id="4" name="Action Button: Document 3">
            <a:hlinkClick r:id="rId3" highlightClick="1"/>
          </p:cNvPr>
          <p:cNvSpPr/>
          <p:nvPr/>
        </p:nvSpPr>
        <p:spPr>
          <a:xfrm>
            <a:off x="467544" y="1901139"/>
            <a:ext cx="864096" cy="648072"/>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179512" y="2708920"/>
            <a:ext cx="1512168" cy="2893100"/>
          </a:xfrm>
          <a:prstGeom prst="rect">
            <a:avLst/>
          </a:prstGeom>
          <a:noFill/>
        </p:spPr>
        <p:txBody>
          <a:bodyPr wrap="square" rtlCol="0">
            <a:spAutoFit/>
          </a:bodyPr>
          <a:lstStyle/>
          <a:p>
            <a:pPr algn="ctr"/>
            <a:r>
              <a:rPr lang="en-GB" sz="1400" dirty="0"/>
              <a:t>In small groups choose a country and read up on business etiquette.</a:t>
            </a:r>
          </a:p>
          <a:p>
            <a:pPr algn="ctr"/>
            <a:endParaRPr lang="en-GB" sz="1400" dirty="0"/>
          </a:p>
          <a:p>
            <a:pPr algn="ctr"/>
            <a:r>
              <a:rPr lang="en-GB" sz="1400" dirty="0"/>
              <a:t>Explain to the rest of the class what are the key requirements of doing business in the country of your choice.</a:t>
            </a:r>
          </a:p>
        </p:txBody>
      </p:sp>
    </p:spTree>
    <p:extLst>
      <p:ext uri="{BB962C8B-B14F-4D97-AF65-F5344CB8AC3E}">
        <p14:creationId xmlns:p14="http://schemas.microsoft.com/office/powerpoint/2010/main" val="545490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1800" y="332656"/>
            <a:ext cx="6248400" cy="1143000"/>
          </a:xfrm>
        </p:spPr>
        <p:txBody>
          <a:bodyPr>
            <a:normAutofit/>
          </a:bodyPr>
          <a:lstStyle/>
          <a:p>
            <a:r>
              <a:rPr lang="en-GB" sz="2400" dirty="0"/>
              <a:t>Language</a:t>
            </a:r>
          </a:p>
        </p:txBody>
      </p:sp>
      <p:sp>
        <p:nvSpPr>
          <p:cNvPr id="3" name="Content Placeholder 2"/>
          <p:cNvSpPr>
            <a:spLocks noGrp="1"/>
          </p:cNvSpPr>
          <p:nvPr>
            <p:ph idx="1"/>
          </p:nvPr>
        </p:nvSpPr>
        <p:spPr>
          <a:xfrm>
            <a:off x="2051720" y="1988840"/>
            <a:ext cx="6840760" cy="4536504"/>
          </a:xfrm>
        </p:spPr>
        <p:txBody>
          <a:bodyPr>
            <a:normAutofit lnSpcReduction="10000"/>
          </a:bodyPr>
          <a:lstStyle/>
          <a:p>
            <a:pPr marL="0" indent="0">
              <a:buNone/>
            </a:pPr>
            <a:r>
              <a:rPr lang="en-GB" b="1" dirty="0">
                <a:solidFill>
                  <a:srgbClr val="0070C0"/>
                </a:solidFill>
              </a:rPr>
              <a:t>Language</a:t>
            </a:r>
            <a:r>
              <a:rPr lang="en-GB" dirty="0"/>
              <a:t> barriers can cause significant issues when doing business. Often, English is seen as the business language and it is clear that many business people are happy to negotiate using English.</a:t>
            </a:r>
          </a:p>
          <a:p>
            <a:pPr marL="0" indent="0">
              <a:buNone/>
            </a:pPr>
            <a:r>
              <a:rPr lang="en-GB" dirty="0"/>
              <a:t>However, with vast new markets, such as the BRICS countries, having opened up in the past two decades, being able to market products in other languages effectively is increasingly important.</a:t>
            </a:r>
          </a:p>
          <a:p>
            <a:pPr marL="0" indent="0">
              <a:buNone/>
            </a:pPr>
            <a:r>
              <a:rPr lang="en-GB" dirty="0"/>
              <a:t>It looks unprofessional and can compromise a deal if the marketing of a product is let down by poor language. A poor letter of application might mean not getting an interview. In the same way, poor advertising based on language can lose customers.</a:t>
            </a:r>
          </a:p>
        </p:txBody>
      </p:sp>
      <p:sp>
        <p:nvSpPr>
          <p:cNvPr id="4" name="Action Button: Document 3">
            <a:hlinkClick r:id="rId3" highlightClick="1"/>
          </p:cNvPr>
          <p:cNvSpPr/>
          <p:nvPr/>
        </p:nvSpPr>
        <p:spPr>
          <a:xfrm>
            <a:off x="683568" y="2060848"/>
            <a:ext cx="504056" cy="648072"/>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143508" y="2917304"/>
            <a:ext cx="1584176" cy="738664"/>
          </a:xfrm>
          <a:prstGeom prst="rect">
            <a:avLst/>
          </a:prstGeom>
          <a:noFill/>
        </p:spPr>
        <p:txBody>
          <a:bodyPr wrap="square" rtlCol="0">
            <a:spAutoFit/>
          </a:bodyPr>
          <a:lstStyle/>
          <a:p>
            <a:r>
              <a:rPr lang="en-GB" sz="1400" dirty="0"/>
              <a:t>Wife cake and evil water: The perils of auto-translation.</a:t>
            </a:r>
          </a:p>
        </p:txBody>
      </p:sp>
    </p:spTree>
    <p:extLst>
      <p:ext uri="{BB962C8B-B14F-4D97-AF65-F5344CB8AC3E}">
        <p14:creationId xmlns:p14="http://schemas.microsoft.com/office/powerpoint/2010/main" val="1718436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60648"/>
            <a:ext cx="6248400" cy="1143000"/>
          </a:xfrm>
        </p:spPr>
        <p:txBody>
          <a:bodyPr>
            <a:normAutofit/>
          </a:bodyPr>
          <a:lstStyle/>
          <a:p>
            <a:r>
              <a:rPr lang="en-GB" sz="2400" dirty="0"/>
              <a:t>Ethnic make-up of populations</a:t>
            </a:r>
          </a:p>
        </p:txBody>
      </p:sp>
      <p:sp>
        <p:nvSpPr>
          <p:cNvPr id="3" name="Content Placeholder 2"/>
          <p:cNvSpPr>
            <a:spLocks noGrp="1"/>
          </p:cNvSpPr>
          <p:nvPr>
            <p:ph idx="1"/>
          </p:nvPr>
        </p:nvSpPr>
        <p:spPr>
          <a:xfrm>
            <a:off x="2123728" y="1916832"/>
            <a:ext cx="6768752" cy="4536504"/>
          </a:xfrm>
        </p:spPr>
        <p:txBody>
          <a:bodyPr>
            <a:normAutofit lnSpcReduction="10000"/>
          </a:bodyPr>
          <a:lstStyle/>
          <a:p>
            <a:pPr marL="0" indent="0">
              <a:buNone/>
            </a:pPr>
            <a:r>
              <a:rPr lang="en-GB" b="1" dirty="0">
                <a:solidFill>
                  <a:srgbClr val="0070C0"/>
                </a:solidFill>
              </a:rPr>
              <a:t>Cultural diversity </a:t>
            </a:r>
            <a:r>
              <a:rPr lang="en-GB" dirty="0"/>
              <a:t>is the range of different peoples within a society, which may be based on ethnicity, beliefs or other similar factors.</a:t>
            </a:r>
          </a:p>
          <a:p>
            <a:pPr marL="0" indent="0">
              <a:buNone/>
            </a:pPr>
            <a:r>
              <a:rPr lang="en-GB" dirty="0"/>
              <a:t>This means that different people hold different values and society attempts to take into account all peoples’ values in order to create a just and fair world.</a:t>
            </a:r>
          </a:p>
          <a:p>
            <a:pPr marL="0" indent="0">
              <a:buNone/>
            </a:pPr>
            <a:r>
              <a:rPr lang="en-GB" dirty="0"/>
              <a:t>As the world becomes increasingly diverse businesses will have to take this into account. This is because </a:t>
            </a:r>
            <a:r>
              <a:rPr lang="en-GB" b="1" dirty="0">
                <a:solidFill>
                  <a:srgbClr val="0070C0"/>
                </a:solidFill>
              </a:rPr>
              <a:t>groups of people across the globe have different interests and values</a:t>
            </a:r>
            <a:r>
              <a:rPr lang="en-GB" dirty="0"/>
              <a:t>. Those businesses that cater for this will thrive but will struggle to identify exactly what niches in the market that they have to fill. Those who don’t are likely to lose market share. </a:t>
            </a:r>
          </a:p>
          <a:p>
            <a:pPr marL="0" indent="0">
              <a:buNone/>
            </a:pPr>
            <a:endParaRPr lang="en-GB" dirty="0"/>
          </a:p>
          <a:p>
            <a:pPr marL="0" indent="0">
              <a:buNone/>
            </a:pPr>
            <a:endParaRPr lang="en-GB" b="1" dirty="0">
              <a:solidFill>
                <a:srgbClr val="0070C0"/>
              </a:solidFill>
            </a:endParaRPr>
          </a:p>
        </p:txBody>
      </p:sp>
      <p:sp>
        <p:nvSpPr>
          <p:cNvPr id="4" name="Action Button: Document 3">
            <a:hlinkClick r:id="rId3" highlightClick="1"/>
          </p:cNvPr>
          <p:cNvSpPr/>
          <p:nvPr/>
        </p:nvSpPr>
        <p:spPr>
          <a:xfrm>
            <a:off x="467544" y="2276872"/>
            <a:ext cx="864096" cy="1080120"/>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107504" y="3789040"/>
            <a:ext cx="1656184" cy="954107"/>
          </a:xfrm>
          <a:prstGeom prst="rect">
            <a:avLst/>
          </a:prstGeom>
          <a:noFill/>
        </p:spPr>
        <p:txBody>
          <a:bodyPr wrap="square" rtlCol="0">
            <a:spAutoFit/>
          </a:bodyPr>
          <a:lstStyle/>
          <a:p>
            <a:pPr algn="ctr"/>
            <a:r>
              <a:rPr lang="en-GB" sz="1400" dirty="0"/>
              <a:t>Is farming guinea pigs for the dinner table a niche market?</a:t>
            </a:r>
          </a:p>
        </p:txBody>
      </p:sp>
    </p:spTree>
    <p:extLst>
      <p:ext uri="{BB962C8B-B14F-4D97-AF65-F5344CB8AC3E}">
        <p14:creationId xmlns:p14="http://schemas.microsoft.com/office/powerpoint/2010/main" val="2827932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60648"/>
            <a:ext cx="6248400" cy="1143000"/>
          </a:xfrm>
        </p:spPr>
        <p:txBody>
          <a:bodyPr>
            <a:normAutofit/>
          </a:bodyPr>
          <a:lstStyle/>
          <a:p>
            <a:r>
              <a:rPr lang="en-GB" sz="2400" dirty="0"/>
              <a:t>Ethnic make-up of populations</a:t>
            </a:r>
          </a:p>
        </p:txBody>
      </p:sp>
      <p:sp>
        <p:nvSpPr>
          <p:cNvPr id="3" name="Content Placeholder 2"/>
          <p:cNvSpPr>
            <a:spLocks noGrp="1"/>
          </p:cNvSpPr>
          <p:nvPr>
            <p:ph idx="1"/>
          </p:nvPr>
        </p:nvSpPr>
        <p:spPr>
          <a:xfrm>
            <a:off x="2123728" y="1916832"/>
            <a:ext cx="6768752" cy="4536504"/>
          </a:xfrm>
        </p:spPr>
        <p:txBody>
          <a:bodyPr/>
          <a:lstStyle/>
          <a:p>
            <a:pPr marL="0" indent="0">
              <a:buNone/>
            </a:pPr>
            <a:r>
              <a:rPr lang="en-GB" dirty="0"/>
              <a:t>Global businesses must access different ethnicities if they are to be successful in the future. </a:t>
            </a:r>
          </a:p>
          <a:p>
            <a:pPr marL="0" indent="0">
              <a:buNone/>
            </a:pPr>
            <a:r>
              <a:rPr lang="en-GB" dirty="0"/>
              <a:t>This can be clearly seen in the diversity of nations that are seeing significant economic growth. China, Vietnam, India, Brazil, Nigeria, Indonesia etc. The list shows the different ethnicities that businesses must understand if they are to succeed.</a:t>
            </a:r>
          </a:p>
          <a:p>
            <a:pPr marL="0" indent="0">
              <a:buNone/>
            </a:pPr>
            <a:r>
              <a:rPr lang="en-GB" dirty="0"/>
              <a:t>This means that businesses must be global in nature. Making cultural diversity a key element of decision making will give the business a greater chance of succeeding in a fast changing global market.</a:t>
            </a:r>
          </a:p>
          <a:p>
            <a:pPr marL="0" indent="0">
              <a:buNone/>
            </a:pPr>
            <a:endParaRPr lang="en-GB" dirty="0"/>
          </a:p>
          <a:p>
            <a:pPr marL="0" indent="0">
              <a:buNone/>
            </a:pPr>
            <a:endParaRPr lang="en-GB" b="1" dirty="0">
              <a:solidFill>
                <a:srgbClr val="0070C0"/>
              </a:solidFill>
            </a:endParaRPr>
          </a:p>
        </p:txBody>
      </p:sp>
    </p:spTree>
    <p:extLst>
      <p:ext uri="{BB962C8B-B14F-4D97-AF65-F5344CB8AC3E}">
        <p14:creationId xmlns:p14="http://schemas.microsoft.com/office/powerpoint/2010/main" val="670668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60648"/>
            <a:ext cx="6248400" cy="1143000"/>
          </a:xfrm>
        </p:spPr>
        <p:txBody>
          <a:bodyPr>
            <a:normAutofit/>
          </a:bodyPr>
          <a:lstStyle/>
          <a:p>
            <a:r>
              <a:rPr lang="en-GB" sz="2400" dirty="0"/>
              <a:t>Social structures</a:t>
            </a:r>
          </a:p>
        </p:txBody>
      </p:sp>
      <p:sp>
        <p:nvSpPr>
          <p:cNvPr id="3" name="Content Placeholder 2"/>
          <p:cNvSpPr>
            <a:spLocks noGrp="1"/>
          </p:cNvSpPr>
          <p:nvPr>
            <p:ph idx="1"/>
          </p:nvPr>
        </p:nvSpPr>
        <p:spPr>
          <a:xfrm>
            <a:off x="2123728" y="1916832"/>
            <a:ext cx="6768752" cy="4536504"/>
          </a:xfrm>
        </p:spPr>
        <p:txBody>
          <a:bodyPr>
            <a:normAutofit/>
          </a:bodyPr>
          <a:lstStyle/>
          <a:p>
            <a:r>
              <a:rPr lang="en-GB" sz="2000" dirty="0"/>
              <a:t>Social structures are the shared institutions within society where people interact and live together</a:t>
            </a:r>
          </a:p>
          <a:p>
            <a:r>
              <a:rPr lang="en-GB" sz="2000" dirty="0"/>
              <a:t>Social structures look at how society is organised based on relationships e.g. between family, in education and in the workplace</a:t>
            </a:r>
          </a:p>
          <a:p>
            <a:r>
              <a:rPr lang="en-GB" sz="2000" dirty="0"/>
              <a:t>The values and standards shared by people and groups within society will impact on the way that people interact with each other</a:t>
            </a:r>
          </a:p>
          <a:p>
            <a:r>
              <a:rPr lang="en-GB" sz="2000" dirty="0"/>
              <a:t>Social structures might include politics, law, religion and the family unit within a society. These impact on how we are expected to behave</a:t>
            </a:r>
          </a:p>
          <a:p>
            <a:endParaRPr lang="en-GB" sz="2000" dirty="0"/>
          </a:p>
          <a:p>
            <a:pPr marL="0" indent="0">
              <a:buNone/>
            </a:pPr>
            <a:endParaRPr lang="en-GB" dirty="0"/>
          </a:p>
          <a:p>
            <a:pPr marL="0" indent="0">
              <a:buNone/>
            </a:pPr>
            <a:endParaRPr lang="en-GB" b="1" dirty="0">
              <a:solidFill>
                <a:srgbClr val="0070C0"/>
              </a:solidFill>
            </a:endParaRPr>
          </a:p>
        </p:txBody>
      </p:sp>
    </p:spTree>
    <p:extLst>
      <p:ext uri="{BB962C8B-B14F-4D97-AF65-F5344CB8AC3E}">
        <p14:creationId xmlns:p14="http://schemas.microsoft.com/office/powerpoint/2010/main" val="220621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60648"/>
            <a:ext cx="6248400" cy="1143000"/>
          </a:xfrm>
        </p:spPr>
        <p:txBody>
          <a:bodyPr>
            <a:normAutofit/>
          </a:bodyPr>
          <a:lstStyle/>
          <a:p>
            <a:r>
              <a:rPr lang="en-GB" sz="2400" dirty="0"/>
              <a:t>Religion</a:t>
            </a:r>
          </a:p>
        </p:txBody>
      </p:sp>
      <p:sp>
        <p:nvSpPr>
          <p:cNvPr id="3" name="Content Placeholder 2"/>
          <p:cNvSpPr>
            <a:spLocks noGrp="1"/>
          </p:cNvSpPr>
          <p:nvPr>
            <p:ph idx="1"/>
          </p:nvPr>
        </p:nvSpPr>
        <p:spPr>
          <a:xfrm>
            <a:off x="2123728" y="1916832"/>
            <a:ext cx="6768752" cy="4536504"/>
          </a:xfrm>
        </p:spPr>
        <p:txBody>
          <a:bodyPr>
            <a:normAutofit/>
          </a:bodyPr>
          <a:lstStyle/>
          <a:p>
            <a:r>
              <a:rPr lang="en-GB" sz="2000" dirty="0"/>
              <a:t>Religion has a significant impact on businesses looking to do business </a:t>
            </a:r>
            <a:r>
              <a:rPr lang="en-GB" sz="2000" dirty="0" smtClean="0"/>
              <a:t>abroad</a:t>
            </a:r>
            <a:endParaRPr lang="en-GB" sz="2000" dirty="0"/>
          </a:p>
          <a:p>
            <a:r>
              <a:rPr lang="en-GB" sz="2000" dirty="0"/>
              <a:t>In many countries individuals and groups look to religion to establish what is acceptable in the business world. For example, certain foods cannot be eaten or methods of finance differ</a:t>
            </a:r>
          </a:p>
          <a:p>
            <a:r>
              <a:rPr lang="en-GB" sz="2000" dirty="0"/>
              <a:t>Offending different religious groups can ruin the reputation of a business, whilst ensuring products are suitable can lead to increased trade</a:t>
            </a:r>
          </a:p>
          <a:p>
            <a:r>
              <a:rPr lang="en-GB" sz="2000" dirty="0"/>
              <a:t>The sharing of a religious cultures can enhance trade, particularly as networks can be established that allow for the selling of goods and services</a:t>
            </a:r>
          </a:p>
          <a:p>
            <a:pPr marL="0" indent="0">
              <a:buNone/>
            </a:pPr>
            <a:endParaRPr lang="en-GB" dirty="0"/>
          </a:p>
          <a:p>
            <a:pPr marL="0" indent="0">
              <a:buNone/>
            </a:pPr>
            <a:endParaRPr lang="en-GB" dirty="0"/>
          </a:p>
          <a:p>
            <a:pPr marL="0" indent="0">
              <a:buNone/>
            </a:pPr>
            <a:endParaRPr lang="en-GB" b="1" dirty="0">
              <a:solidFill>
                <a:srgbClr val="0070C0"/>
              </a:solidFill>
            </a:endParaRPr>
          </a:p>
        </p:txBody>
      </p:sp>
    </p:spTree>
    <p:extLst>
      <p:ext uri="{BB962C8B-B14F-4D97-AF65-F5344CB8AC3E}">
        <p14:creationId xmlns:p14="http://schemas.microsoft.com/office/powerpoint/2010/main" val="106309878"/>
      </p:ext>
    </p:extLst>
  </p:cSld>
  <p:clrMapOvr>
    <a:masterClrMapping/>
  </p:clrMapOvr>
</p:sld>
</file>

<file path=ppt/theme/theme1.xml><?xml version="1.0" encoding="utf-8"?>
<a:theme xmlns:a="http://schemas.openxmlformats.org/drawingml/2006/main" name="Mod">
  <a:themeElements>
    <a:clrScheme name="Custom 1">
      <a:dk1>
        <a:srgbClr val="000000"/>
      </a:dk1>
      <a:lt1>
        <a:srgbClr val="FFFFFF"/>
      </a:lt1>
      <a:dk2>
        <a:srgbClr val="FEDD61"/>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Mod">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od">
      <a:fillStyleLst>
        <a:solidFill>
          <a:schemeClr val="phClr"/>
        </a:solidFill>
        <a:solidFill>
          <a:schemeClr val="phClr">
            <a:tint val="80000"/>
          </a:schemeClr>
        </a:solidFill>
        <a:solidFill>
          <a:schemeClr val="phClr">
            <a:shade val="30000"/>
            <a:satMod val="150000"/>
          </a:schemeClr>
        </a:solidFill>
      </a:fillStyleLst>
      <a:lnStyleLst>
        <a:ln w="9525" cap="flat" cmpd="sng" algn="ctr">
          <a:solidFill>
            <a:schemeClr val="phClr">
              <a:tint val="90000"/>
              <a:satMod val="105000"/>
            </a:schemeClr>
          </a:solidFill>
          <a:prstDash val="solid"/>
        </a:ln>
        <a:ln w="50800" cap="flat" cmpd="sng" algn="ctr">
          <a:solidFill>
            <a:schemeClr val="phClr">
              <a:tint val="90000"/>
            </a:schemeClr>
          </a:solidFill>
          <a:prstDash val="solid"/>
        </a:ln>
        <a:ln w="76200" cap="flat" cmpd="dbl" algn="ctr">
          <a:solidFill>
            <a:schemeClr val="phClr">
              <a:tint val="90000"/>
            </a:schemeClr>
          </a:solidFill>
          <a:prstDash val="solid"/>
        </a:ln>
      </a:lnStyleLst>
      <a:effectStyleLst>
        <a:effectStyle>
          <a:effectLst/>
        </a:effectStyle>
        <a:effectStyle>
          <a:effectLst>
            <a:outerShdw blurRad="76200" dist="25400" dir="5400000" sx="101000" sy="101000" rotWithShape="0">
              <a:srgbClr val="000000">
                <a:alpha val="50000"/>
              </a:srgbClr>
            </a:outerShdw>
          </a:effectLst>
        </a:effectStyle>
        <a:effectStyle>
          <a:effectLst>
            <a:outerShdw blurRad="76200" dist="50800" dir="5400000" sx="101000" sy="101000" rotWithShape="0">
              <a:srgbClr val="000000">
                <a:alpha val="50000"/>
              </a:srgbClr>
            </a:outerShdw>
            <a:reflection blurRad="12700" stA="30000" endPos="30000" dist="50800" dir="5400000" sy="-100000" rotWithShape="0"/>
          </a:effectLst>
          <a:scene3d>
            <a:camera prst="orthographicFront">
              <a:rot lat="0" lon="0" rev="0"/>
            </a:camera>
            <a:lightRig rig="twoPt" dir="t">
              <a:rot lat="0" lon="0" rev="5400000"/>
            </a:lightRig>
          </a:scene3d>
          <a:sp3d prstMaterial="softmetal">
            <a:bevelT w="63500" h="25400" prst="coolSlant"/>
          </a:sp3d>
        </a:effectStyle>
      </a:effectStyleLst>
      <a:bgFillStyleLst>
        <a:solidFill>
          <a:schemeClr val="phClr">
            <a:satMod val="125000"/>
          </a:schemeClr>
        </a:solidFill>
        <a:solidFill>
          <a:schemeClr val="phClr">
            <a:shade val="30000"/>
            <a:satMod val="150000"/>
          </a:schemeClr>
        </a:solidFill>
        <a:gradFill>
          <a:gsLst>
            <a:gs pos="0">
              <a:schemeClr val="phClr">
                <a:tint val="100000"/>
                <a:shade val="80000"/>
                <a:satMod val="135000"/>
              </a:schemeClr>
            </a:gs>
            <a:gs pos="55000">
              <a:schemeClr val="phClr">
                <a:tint val="70000"/>
                <a:shade val="100000"/>
                <a:satMod val="150000"/>
              </a:schemeClr>
            </a:gs>
            <a:gs pos="100000">
              <a:schemeClr val="phClr">
                <a:tint val="70000"/>
                <a:shade val="100000"/>
                <a:satMod val="15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Template>
  <TotalTime>2856</TotalTime>
  <Words>1245</Words>
  <Application>Microsoft Office PowerPoint</Application>
  <PresentationFormat>On-screen Show (4:3)</PresentationFormat>
  <Paragraphs>87</Paragraphs>
  <Slides>13</Slides>
  <Notes>8</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Mod</vt:lpstr>
      <vt:lpstr>Cultural factors</vt:lpstr>
      <vt:lpstr>Cultural factors</vt:lpstr>
      <vt:lpstr>Cultural factors</vt:lpstr>
      <vt:lpstr>Cultural differences</vt:lpstr>
      <vt:lpstr>Language</vt:lpstr>
      <vt:lpstr>Ethnic make-up of populations</vt:lpstr>
      <vt:lpstr>Ethnic make-up of populations</vt:lpstr>
      <vt:lpstr>Social structures</vt:lpstr>
      <vt:lpstr>Religion</vt:lpstr>
      <vt:lpstr>Values</vt:lpstr>
      <vt:lpstr>Attitudes to business and work</vt:lpstr>
      <vt:lpstr>Openness to change</vt:lpstr>
      <vt:lpstr>Discussions</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dc:title>
  <dc:creator>Time2Resources</dc:creator>
  <cp:lastModifiedBy>Helen</cp:lastModifiedBy>
  <cp:revision>460</cp:revision>
  <dcterms:created xsi:type="dcterms:W3CDTF">2009-08-01T13:37:35Z</dcterms:created>
  <dcterms:modified xsi:type="dcterms:W3CDTF">2017-08-22T13:52:21Z</dcterms:modified>
</cp:coreProperties>
</file>