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17"/>
  </p:notesMasterIdLst>
  <p:handoutMasterIdLst>
    <p:handoutMasterId r:id="rId18"/>
  </p:handoutMasterIdLst>
  <p:sldIdLst>
    <p:sldId id="256" r:id="rId2"/>
    <p:sldId id="257" r:id="rId3"/>
    <p:sldId id="269" r:id="rId4"/>
    <p:sldId id="270" r:id="rId5"/>
    <p:sldId id="271" r:id="rId6"/>
    <p:sldId id="258" r:id="rId7"/>
    <p:sldId id="260" r:id="rId8"/>
    <p:sldId id="262" r:id="rId9"/>
    <p:sldId id="263" r:id="rId10"/>
    <p:sldId id="264" r:id="rId11"/>
    <p:sldId id="265" r:id="rId12"/>
    <p:sldId id="266" r:id="rId13"/>
    <p:sldId id="267" r:id="rId14"/>
    <p:sldId id="268" r:id="rId15"/>
    <p:sldId id="272"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65" autoAdjust="0"/>
    <p:restoredTop sz="94660"/>
  </p:normalViewPr>
  <p:slideViewPr>
    <p:cSldViewPr>
      <p:cViewPr varScale="1">
        <p:scale>
          <a:sx n="123" d="100"/>
          <a:sy n="123" d="100"/>
        </p:scale>
        <p:origin x="-1272"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EB821DF-053F-465B-8A3A-5CCB1C0BA598}" type="datetimeFigureOut">
              <a:rPr lang="en-US" smtClean="0"/>
              <a:pPr/>
              <a:t>8/22/2017</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CE0150C-54B0-4ED9-BCD8-F1C664DC41E9}" type="slidenum">
              <a:rPr lang="en-GB" smtClean="0"/>
              <a:pPr/>
              <a:t>‹#›</a:t>
            </a:fld>
            <a:endParaRPr lang="en-GB"/>
          </a:p>
        </p:txBody>
      </p:sp>
    </p:spTree>
    <p:extLst>
      <p:ext uri="{BB962C8B-B14F-4D97-AF65-F5344CB8AC3E}">
        <p14:creationId xmlns:p14="http://schemas.microsoft.com/office/powerpoint/2010/main" val="21265296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8CEB2A-435C-40BD-A696-09D1F949D5C5}" type="datetimeFigureOut">
              <a:rPr lang="en-US" smtClean="0"/>
              <a:pPr/>
              <a:t>8/22/2017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5C52F8-D14D-49FB-963A-D0594AB1E07D}" type="slidenum">
              <a:rPr lang="en-GB" smtClean="0"/>
              <a:pPr/>
              <a:t>‹#›</a:t>
            </a:fld>
            <a:endParaRPr lang="en-GB"/>
          </a:p>
        </p:txBody>
      </p:sp>
    </p:spTree>
    <p:extLst>
      <p:ext uri="{BB962C8B-B14F-4D97-AF65-F5344CB8AC3E}">
        <p14:creationId xmlns:p14="http://schemas.microsoft.com/office/powerpoint/2010/main" val="15802854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youtube.com/watch?v=gficoigz1xs" TargetMode="External"/><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hyperlink" Target="http://news.bbc.co.uk/1/hi/technology/7290322.stm"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https://www.youtube.com/watch?v=EcrFudqIGr4</a:t>
            </a:r>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1</a:t>
            </a:fld>
            <a:endParaRPr lang="en-GB"/>
          </a:p>
        </p:txBody>
      </p:sp>
    </p:spTree>
    <p:extLst>
      <p:ext uri="{BB962C8B-B14F-4D97-AF65-F5344CB8AC3E}">
        <p14:creationId xmlns:p14="http://schemas.microsoft.com/office/powerpoint/2010/main" val="2787223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EF86478-02F8-4478-BB13-83978AA302C6}" type="slidenum">
              <a:rPr lang="en-US" smtClean="0"/>
              <a:pPr>
                <a:defRPr/>
              </a:pPr>
              <a:t>5</a:t>
            </a:fld>
            <a:endParaRPr lang="en-US" dirty="0"/>
          </a:p>
        </p:txBody>
      </p:sp>
    </p:spTree>
    <p:extLst>
      <p:ext uri="{BB962C8B-B14F-4D97-AF65-F5344CB8AC3E}">
        <p14:creationId xmlns:p14="http://schemas.microsoft.com/office/powerpoint/2010/main" val="4994009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a:p>
            <a:pPr marL="0" marR="0" indent="0" algn="l" defTabSz="914400" rtl="0" eaLnBrk="1" fontAlgn="auto" latinLnBrk="0" hangingPunct="1">
              <a:lnSpc>
                <a:spcPct val="100000"/>
              </a:lnSpc>
              <a:spcBef>
                <a:spcPts val="0"/>
              </a:spcBef>
              <a:spcAft>
                <a:spcPts val="0"/>
              </a:spcAft>
              <a:buClrTx/>
              <a:buSzTx/>
              <a:buFontTx/>
              <a:buNone/>
              <a:tabLst/>
              <a:defRPr/>
            </a:pPr>
            <a:r>
              <a:rPr lang="en-GB" sz="1200" u="sng" kern="1200" dirty="0">
                <a:solidFill>
                  <a:schemeClr val="tx1"/>
                </a:solidFill>
                <a:effectLst/>
                <a:latin typeface="+mn-lt"/>
                <a:ea typeface="+mn-ea"/>
                <a:cs typeface="+mn-cs"/>
                <a:hlinkClick r:id="rId3"/>
              </a:rPr>
              <a:t>https://www.youtube.com/watch?v=gficoigz1xs</a:t>
            </a:r>
            <a:endParaRPr lang="en-GB" sz="1200" kern="1200" dirty="0">
              <a:solidFill>
                <a:schemeClr val="tx1"/>
              </a:solidFill>
              <a:effectLst/>
              <a:latin typeface="+mn-lt"/>
              <a:ea typeface="+mn-ea"/>
              <a:cs typeface="+mn-cs"/>
            </a:endParaRPr>
          </a:p>
          <a:p>
            <a:endParaRPr lang="en-GB" dirty="0"/>
          </a:p>
          <a:p>
            <a:r>
              <a:rPr lang="en-GB" dirty="0" err="1"/>
              <a:t>Youtube</a:t>
            </a:r>
            <a:endParaRPr lang="en-GB" dirty="0"/>
          </a:p>
          <a:p>
            <a:pPr marL="0" marR="0" indent="0" algn="l" defTabSz="914400" rtl="0" eaLnBrk="1" fontAlgn="auto" latinLnBrk="0" hangingPunct="1">
              <a:lnSpc>
                <a:spcPct val="100000"/>
              </a:lnSpc>
              <a:spcBef>
                <a:spcPts val="0"/>
              </a:spcBef>
              <a:spcAft>
                <a:spcPts val="0"/>
              </a:spcAft>
              <a:buClrTx/>
              <a:buSzTx/>
              <a:buFontTx/>
              <a:buNone/>
              <a:tabLst/>
              <a:defRPr/>
            </a:pPr>
            <a:r>
              <a:rPr lang="en-GB" sz="1200" b="1" i="0" kern="1200" dirty="0">
                <a:solidFill>
                  <a:schemeClr val="tx1"/>
                </a:solidFill>
                <a:latin typeface="+mn-lt"/>
                <a:ea typeface="+mn-ea"/>
                <a:cs typeface="+mn-cs"/>
              </a:rPr>
              <a:t>An Inside Look at Google - Working at Google</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b="1" i="0" kern="120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b="1" i="0" kern="1200" dirty="0">
                <a:solidFill>
                  <a:schemeClr val="tx1"/>
                </a:solidFill>
                <a:latin typeface="+mn-lt"/>
                <a:ea typeface="+mn-ea"/>
                <a:cs typeface="+mn-cs"/>
              </a:rPr>
              <a:t>http://www.nytimes.com/2013/03/16/business/at-google-a-place-to-work-and-play.html?_r=0</a:t>
            </a:r>
          </a:p>
          <a:p>
            <a:endParaRPr lang="en-GB" dirty="0"/>
          </a:p>
          <a:p>
            <a:r>
              <a:rPr lang="en-GB" dirty="0"/>
              <a:t>BBC</a:t>
            </a:r>
          </a:p>
          <a:p>
            <a:r>
              <a:rPr lang="en-GB" sz="1200" b="1" i="0" kern="1200" dirty="0">
                <a:solidFill>
                  <a:schemeClr val="tx1"/>
                </a:solidFill>
                <a:latin typeface="+mn-lt"/>
                <a:ea typeface="+mn-ea"/>
                <a:cs typeface="+mn-cs"/>
              </a:rPr>
              <a:t>Google your way to a wacky office</a:t>
            </a:r>
          </a:p>
          <a:p>
            <a:pPr fontAlgn="t"/>
            <a:r>
              <a:rPr lang="en-GB" sz="1200" b="0" i="0" kern="1200" dirty="0">
                <a:solidFill>
                  <a:schemeClr val="tx1"/>
                </a:solidFill>
                <a:latin typeface="+mn-lt"/>
                <a:ea typeface="+mn-ea"/>
                <a:cs typeface="+mn-cs"/>
              </a:rPr>
              <a:t>By Jane Wakefield </a:t>
            </a:r>
            <a:br>
              <a:rPr lang="en-GB" sz="1200" b="0" i="0" kern="1200" dirty="0">
                <a:solidFill>
                  <a:schemeClr val="tx1"/>
                </a:solidFill>
                <a:latin typeface="+mn-lt"/>
                <a:ea typeface="+mn-ea"/>
                <a:cs typeface="+mn-cs"/>
              </a:rPr>
            </a:br>
            <a:r>
              <a:rPr lang="en-GB" sz="1200" b="0" i="0" kern="1200" dirty="0">
                <a:solidFill>
                  <a:schemeClr val="tx1"/>
                </a:solidFill>
                <a:latin typeface="+mn-lt"/>
                <a:ea typeface="+mn-ea"/>
                <a:cs typeface="+mn-cs"/>
              </a:rPr>
              <a:t>BBC Technology reporter, BBC News website, in Zurich</a:t>
            </a:r>
          </a:p>
          <a:p>
            <a:pPr fontAlgn="t"/>
            <a:r>
              <a:rPr lang="en-GB" sz="1200" b="0" i="0" kern="1200" dirty="0">
                <a:solidFill>
                  <a:schemeClr val="tx1"/>
                </a:solidFill>
                <a:latin typeface="+mn-lt"/>
                <a:ea typeface="+mn-ea"/>
                <a:cs typeface="+mn-cs"/>
              </a:rPr>
              <a:t/>
            </a:r>
            <a:br>
              <a:rPr lang="en-GB" sz="1200" b="0" i="0" kern="1200" dirty="0">
                <a:solidFill>
                  <a:schemeClr val="tx1"/>
                </a:solidFill>
                <a:latin typeface="+mn-lt"/>
                <a:ea typeface="+mn-ea"/>
                <a:cs typeface="+mn-cs"/>
              </a:rPr>
            </a:br>
            <a:endParaRPr lang="en-GB" sz="1200" b="0" i="0" kern="1200" dirty="0">
              <a:solidFill>
                <a:schemeClr val="tx1"/>
              </a:solidFill>
              <a:latin typeface="+mn-lt"/>
              <a:ea typeface="+mn-ea"/>
              <a:cs typeface="+mn-cs"/>
            </a:endParaRPr>
          </a:p>
          <a:p>
            <a:pPr fontAlgn="t"/>
            <a:r>
              <a:rPr lang="en-GB" sz="1200" b="0" i="0" kern="1200" dirty="0">
                <a:solidFill>
                  <a:schemeClr val="tx1"/>
                </a:solidFill>
                <a:latin typeface="+mn-lt"/>
                <a:ea typeface="+mn-ea"/>
                <a:cs typeface="+mn-cs"/>
              </a:rPr>
              <a:t>Click to play</a:t>
            </a:r>
          </a:p>
          <a:p>
            <a:pPr fontAlgn="t"/>
            <a:r>
              <a:rPr lang="en-GB" sz="1200" b="0" i="0" u="none" strike="noStrike" kern="1200" dirty="0">
                <a:solidFill>
                  <a:schemeClr val="tx1"/>
                </a:solidFill>
                <a:latin typeface="+mn-lt"/>
                <a:ea typeface="+mn-ea"/>
                <a:cs typeface="+mn-cs"/>
                <a:hlinkClick r:id="rId4"/>
              </a:rPr>
              <a:t>Click to play</a:t>
            </a:r>
          </a:p>
          <a:p>
            <a:pPr fontAlgn="t"/>
            <a:r>
              <a:rPr lang="en-GB" sz="1200" b="0" i="0" kern="1200" dirty="0">
                <a:solidFill>
                  <a:schemeClr val="tx1"/>
                </a:solidFill>
                <a:latin typeface="+mn-lt"/>
                <a:ea typeface="+mn-ea"/>
                <a:cs typeface="+mn-cs"/>
              </a:rPr>
              <a:t>Sliding into work at Google HQ</a:t>
            </a:r>
          </a:p>
          <a:p>
            <a:r>
              <a:rPr lang="en-GB" sz="1200" b="1" i="0" kern="1200" dirty="0">
                <a:solidFill>
                  <a:schemeClr val="tx1"/>
                </a:solidFill>
                <a:latin typeface="+mn-lt"/>
                <a:ea typeface="+mn-ea"/>
                <a:cs typeface="+mn-cs"/>
              </a:rPr>
              <a:t>If your ideal workspace includes a slide, a games room, a 'chill-out' aquarium and plenty of free food then you had better get your CV into Google.</a:t>
            </a:r>
            <a:endParaRPr lang="en-GB" dirty="0"/>
          </a:p>
        </p:txBody>
      </p:sp>
      <p:sp>
        <p:nvSpPr>
          <p:cNvPr id="4" name="Slide Number Placeholder 3"/>
          <p:cNvSpPr>
            <a:spLocks noGrp="1"/>
          </p:cNvSpPr>
          <p:nvPr>
            <p:ph type="sldNum" sz="quarter" idx="10"/>
          </p:nvPr>
        </p:nvSpPr>
        <p:spPr/>
        <p:txBody>
          <a:bodyPr/>
          <a:lstStyle/>
          <a:p>
            <a:fld id="{F19DBF0D-C5AC-4A8B-9A85-38C16965D8EA}" type="slidenum">
              <a:rPr lang="en-GB" smtClean="0"/>
              <a:pPr/>
              <a:t>6</a:t>
            </a:fld>
            <a:endParaRPr lang="en-GB"/>
          </a:p>
        </p:txBody>
      </p:sp>
    </p:spTree>
    <p:extLst>
      <p:ext uri="{BB962C8B-B14F-4D97-AF65-F5344CB8AC3E}">
        <p14:creationId xmlns:p14="http://schemas.microsoft.com/office/powerpoint/2010/main" val="12431685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https://www.youtube.com/watch?v=AbFIPc34AJ8</a:t>
            </a:r>
          </a:p>
          <a:p>
            <a:r>
              <a:rPr lang="en-GB" dirty="0"/>
              <a:t>https://www.youtube.com/watch?v=5CcLIPaUz3E</a:t>
            </a:r>
          </a:p>
        </p:txBody>
      </p:sp>
      <p:sp>
        <p:nvSpPr>
          <p:cNvPr id="4" name="Slide Number Placeholder 3"/>
          <p:cNvSpPr>
            <a:spLocks noGrp="1"/>
          </p:cNvSpPr>
          <p:nvPr>
            <p:ph type="sldNum" sz="quarter" idx="10"/>
          </p:nvPr>
        </p:nvSpPr>
        <p:spPr/>
        <p:txBody>
          <a:bodyPr/>
          <a:lstStyle/>
          <a:p>
            <a:fld id="{2A5C52F8-D14D-49FB-963A-D0594AB1E07D}" type="slidenum">
              <a:rPr lang="en-GB" smtClean="0"/>
              <a:pPr/>
              <a:t>7</a:t>
            </a:fld>
            <a:endParaRPr lang="en-GB"/>
          </a:p>
        </p:txBody>
      </p:sp>
    </p:spTree>
    <p:extLst>
      <p:ext uri="{BB962C8B-B14F-4D97-AF65-F5344CB8AC3E}">
        <p14:creationId xmlns:p14="http://schemas.microsoft.com/office/powerpoint/2010/main" val="15449989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http://www.bbc.co.uk/news/business-35522516</a:t>
            </a:r>
          </a:p>
        </p:txBody>
      </p:sp>
      <p:sp>
        <p:nvSpPr>
          <p:cNvPr id="4" name="Slide Number Placeholder 3"/>
          <p:cNvSpPr>
            <a:spLocks noGrp="1"/>
          </p:cNvSpPr>
          <p:nvPr>
            <p:ph type="sldNum" sz="quarter" idx="10"/>
          </p:nvPr>
        </p:nvSpPr>
        <p:spPr/>
        <p:txBody>
          <a:bodyPr/>
          <a:lstStyle/>
          <a:p>
            <a:fld id="{2A5C52F8-D14D-49FB-963A-D0594AB1E07D}" type="slidenum">
              <a:rPr lang="en-GB" smtClean="0"/>
              <a:pPr/>
              <a:t>8</a:t>
            </a:fld>
            <a:endParaRPr lang="en-GB"/>
          </a:p>
        </p:txBody>
      </p:sp>
    </p:spTree>
    <p:extLst>
      <p:ext uri="{BB962C8B-B14F-4D97-AF65-F5344CB8AC3E}">
        <p14:creationId xmlns:p14="http://schemas.microsoft.com/office/powerpoint/2010/main" val="21046020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http://www.zingtrain.com/org-culture-steps</a:t>
            </a:r>
          </a:p>
        </p:txBody>
      </p:sp>
      <p:sp>
        <p:nvSpPr>
          <p:cNvPr id="4" name="Slide Number Placeholder 3"/>
          <p:cNvSpPr>
            <a:spLocks noGrp="1"/>
          </p:cNvSpPr>
          <p:nvPr>
            <p:ph type="sldNum" sz="quarter" idx="10"/>
          </p:nvPr>
        </p:nvSpPr>
        <p:spPr/>
        <p:txBody>
          <a:bodyPr/>
          <a:lstStyle/>
          <a:p>
            <a:fld id="{2A5C52F8-D14D-49FB-963A-D0594AB1E07D}" type="slidenum">
              <a:rPr lang="en-GB" smtClean="0"/>
              <a:pPr/>
              <a:t>9</a:t>
            </a:fld>
            <a:endParaRPr lang="en-GB"/>
          </a:p>
        </p:txBody>
      </p:sp>
    </p:spTree>
    <p:extLst>
      <p:ext uri="{BB962C8B-B14F-4D97-AF65-F5344CB8AC3E}">
        <p14:creationId xmlns:p14="http://schemas.microsoft.com/office/powerpoint/2010/main" val="34982634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http://www.casestudyinc.com/glocalization-examples-think-globally-and-act-locally</a:t>
            </a:r>
          </a:p>
          <a:p>
            <a:r>
              <a:rPr lang="en-GB" dirty="0"/>
              <a:t>http://www.bbc.co.uk/news/business-30115555</a:t>
            </a:r>
          </a:p>
        </p:txBody>
      </p:sp>
      <p:sp>
        <p:nvSpPr>
          <p:cNvPr id="4" name="Slide Number Placeholder 3"/>
          <p:cNvSpPr>
            <a:spLocks noGrp="1"/>
          </p:cNvSpPr>
          <p:nvPr>
            <p:ph type="sldNum" sz="quarter" idx="10"/>
          </p:nvPr>
        </p:nvSpPr>
        <p:spPr/>
        <p:txBody>
          <a:bodyPr/>
          <a:lstStyle/>
          <a:p>
            <a:fld id="{2A5C52F8-D14D-49FB-963A-D0594AB1E07D}" type="slidenum">
              <a:rPr lang="en-GB" smtClean="0"/>
              <a:pPr/>
              <a:t>11</a:t>
            </a:fld>
            <a:endParaRPr lang="en-GB"/>
          </a:p>
        </p:txBody>
      </p:sp>
    </p:spTree>
    <p:extLst>
      <p:ext uri="{BB962C8B-B14F-4D97-AF65-F5344CB8AC3E}">
        <p14:creationId xmlns:p14="http://schemas.microsoft.com/office/powerpoint/2010/main" val="20637875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11"/>
          <p:cNvGrpSpPr/>
          <p:nvPr/>
        </p:nvGrpSpPr>
        <p:grpSpPr>
          <a:xfrm>
            <a:off x="0" y="0"/>
            <a:ext cx="9144000" cy="6400800"/>
            <a:chOff x="0" y="0"/>
            <a:chExt cx="9144000" cy="6400800"/>
          </a:xfrm>
        </p:grpSpPr>
        <p:sp>
          <p:nvSpPr>
            <p:cNvPr id="16" name="Rectangle 15"/>
            <p:cNvSpPr/>
            <p:nvPr/>
          </p:nvSpPr>
          <p:spPr>
            <a:xfrm>
              <a:off x="1828800" y="4572000"/>
              <a:ext cx="6858000" cy="1828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10"/>
            <p:cNvGrpSpPr/>
            <p:nvPr/>
          </p:nvGrpSpPr>
          <p:grpSpPr>
            <a:xfrm>
              <a:off x="0" y="0"/>
              <a:ext cx="9144000" cy="6400800"/>
              <a:chOff x="0" y="0"/>
              <a:chExt cx="9144000" cy="6400800"/>
            </a:xfrm>
          </p:grpSpPr>
          <p:sp>
            <p:nvSpPr>
              <p:cNvPr id="15" name="Rectangle 14"/>
              <p:cNvSpPr/>
              <p:nvPr/>
            </p:nvSpPr>
            <p:spPr>
              <a:xfrm>
                <a:off x="0" y="0"/>
                <a:ext cx="1828800" cy="64008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0" y="4572000"/>
                <a:ext cx="9144000" cy="18288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Rectangle 12"/>
            <p:cNvSpPr/>
            <p:nvPr/>
          </p:nvSpPr>
          <p:spPr>
            <a:xfrm>
              <a:off x="0" y="4572000"/>
              <a:ext cx="1828800" cy="1828800"/>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4" name="Date Placeholder 3"/>
          <p:cNvSpPr>
            <a:spLocks noGrp="1"/>
          </p:cNvSpPr>
          <p:nvPr>
            <p:ph type="dt" sz="half" idx="10"/>
          </p:nvPr>
        </p:nvSpPr>
        <p:spPr>
          <a:xfrm>
            <a:off x="6934200" y="6553200"/>
            <a:ext cx="1676400" cy="228600"/>
          </a:xfrm>
        </p:spPr>
        <p:txBody>
          <a:bodyPr vert="horz" lIns="91440" tIns="45720" rIns="91440" bIns="45720" rtlCol="0" anchor="t" anchorCtr="0"/>
          <a:lstStyle>
            <a:lvl1pPr marL="0" algn="r" defTabSz="914400" rtl="0" eaLnBrk="1" latinLnBrk="0" hangingPunct="1">
              <a:defRPr sz="900" kern="1200" cap="small" baseline="0">
                <a:solidFill>
                  <a:sysClr val="windowText" lastClr="000000"/>
                </a:solidFill>
                <a:latin typeface="+mj-lt"/>
                <a:ea typeface="+mn-ea"/>
                <a:cs typeface="+mn-cs"/>
              </a:defRPr>
            </a:lvl1pPr>
          </a:lstStyle>
          <a:p>
            <a:fld id="{E36CFC58-D41E-4E24-AFF6-FC4432159365}" type="datetime1">
              <a:rPr lang="en-US" smtClean="0"/>
              <a:pPr/>
              <a:t>8/22/2017</a:t>
            </a:fld>
            <a:endParaRPr lang="en-GB"/>
          </a:p>
        </p:txBody>
      </p:sp>
      <p:sp>
        <p:nvSpPr>
          <p:cNvPr id="5" name="Footer Placeholder 4"/>
          <p:cNvSpPr>
            <a:spLocks noGrp="1"/>
          </p:cNvSpPr>
          <p:nvPr>
            <p:ph type="ftr" sz="quarter" idx="11"/>
          </p:nvPr>
        </p:nvSpPr>
        <p:spPr>
          <a:xfrm>
            <a:off x="1891553" y="6553200"/>
            <a:ext cx="1676400" cy="228600"/>
          </a:xfrm>
        </p:spPr>
        <p:txBody>
          <a:bodyPr anchor="t" anchorCtr="0"/>
          <a:lstStyle>
            <a:lvl1pPr>
              <a:defRPr>
                <a:solidFill>
                  <a:sysClr val="windowText" lastClr="000000"/>
                </a:solidFill>
              </a:defRPr>
            </a:lvl1pPr>
          </a:lstStyle>
          <a:p>
            <a:r>
              <a:rPr lang="en-GB"/>
              <a:t>1.4.1 The meaning of market failure</a:t>
            </a:r>
          </a:p>
        </p:txBody>
      </p:sp>
      <p:sp>
        <p:nvSpPr>
          <p:cNvPr id="6" name="Slide Number Placeholder 5"/>
          <p:cNvSpPr>
            <a:spLocks noGrp="1"/>
          </p:cNvSpPr>
          <p:nvPr>
            <p:ph type="sldNum" sz="quarter" idx="12"/>
          </p:nvPr>
        </p:nvSpPr>
        <p:spPr>
          <a:xfrm>
            <a:off x="4870076" y="6553200"/>
            <a:ext cx="762000" cy="228600"/>
          </a:xfrm>
          <a:noFill/>
          <a:ln>
            <a:noFill/>
          </a:ln>
          <a:effectLst/>
        </p:spPr>
        <p:txBody>
          <a:bodyPr/>
          <a:lstStyle>
            <a:lvl1pPr algn="ctr">
              <a:defRPr sz="900" kern="1200" cap="small" baseline="0">
                <a:solidFill>
                  <a:sysClr val="windowText" lastClr="000000"/>
                </a:solidFill>
                <a:latin typeface="+mj-lt"/>
                <a:ea typeface="+mn-ea"/>
                <a:cs typeface="+mn-cs"/>
              </a:defRPr>
            </a:lvl1pPr>
          </a:lstStyle>
          <a:p>
            <a:fld id="{7A52EB75-A76F-4F4A-9051-0F946D070F9F}" type="slidenum">
              <a:rPr lang="en-GB" smtClean="0"/>
              <a:pPr/>
              <a:t>‹#›</a:t>
            </a:fld>
            <a:endParaRPr lang="en-GB"/>
          </a:p>
        </p:txBody>
      </p:sp>
      <p:sp>
        <p:nvSpPr>
          <p:cNvPr id="3" name="Subtitle 2"/>
          <p:cNvSpPr>
            <a:spLocks noGrp="1"/>
          </p:cNvSpPr>
          <p:nvPr>
            <p:ph type="subTitle" idx="1"/>
          </p:nvPr>
        </p:nvSpPr>
        <p:spPr>
          <a:xfrm>
            <a:off x="1905000" y="5867400"/>
            <a:ext cx="6570722" cy="457200"/>
          </a:xfrm>
        </p:spPr>
        <p:txBody>
          <a:bodyPr>
            <a:normAutofit/>
            <a:scene3d>
              <a:camera prst="orthographicFront"/>
              <a:lightRig rig="soft" dir="t">
                <a:rot lat="0" lon="0" rev="10800000"/>
              </a:lightRig>
            </a:scene3d>
            <a:sp3d>
              <a:contourClr>
                <a:srgbClr val="DDDDDD"/>
              </a:contourClr>
            </a:sp3d>
          </a:bodyPr>
          <a:lstStyle>
            <a:lvl1pPr marL="0" indent="0" algn="l">
              <a:spcBef>
                <a:spcPts val="0"/>
              </a:spcBef>
              <a:buNone/>
              <a:defRPr sz="2000">
                <a:solidFill>
                  <a:schemeClr val="tx1">
                    <a:alpha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
        <p:nvSpPr>
          <p:cNvPr id="2" name="Title 1"/>
          <p:cNvSpPr>
            <a:spLocks noGrp="1"/>
          </p:cNvSpPr>
          <p:nvPr>
            <p:ph type="ctrTitle"/>
          </p:nvPr>
        </p:nvSpPr>
        <p:spPr>
          <a:xfrm>
            <a:off x="1905000" y="4648200"/>
            <a:ext cx="6553200" cy="1219200"/>
          </a:xfrm>
        </p:spPr>
        <p:txBody>
          <a:bodyPr anchor="b" anchorCtr="0">
            <a:noAutofit/>
          </a:bodyPr>
          <a:lstStyle>
            <a:lvl1pPr algn="l">
              <a:defRPr sz="3600"/>
            </a:lvl1pPr>
          </a:lstStyle>
          <a:p>
            <a:r>
              <a:rPr lang="en-US"/>
              <a:t>Click to edit Master title style</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33B1D897-2DBC-4702-862E-63BEA7C3BA98}" type="datetime1">
              <a:rPr lang="en-US" smtClean="0"/>
              <a:pPr/>
              <a:t>8/22/2017</a:t>
            </a:fld>
            <a:endParaRPr lang="en-GB"/>
          </a:p>
        </p:txBody>
      </p:sp>
      <p:sp>
        <p:nvSpPr>
          <p:cNvPr id="5" name="Footer Placeholder 4"/>
          <p:cNvSpPr>
            <a:spLocks noGrp="1"/>
          </p:cNvSpPr>
          <p:nvPr>
            <p:ph type="ftr" sz="quarter" idx="11"/>
          </p:nvPr>
        </p:nvSpPr>
        <p:spPr/>
        <p:txBody>
          <a:bodyPr/>
          <a:lstStyle/>
          <a:p>
            <a:r>
              <a:rPr lang="en-GB"/>
              <a:t>1.4.1 The meaning of market failure</a:t>
            </a:r>
          </a:p>
        </p:txBody>
      </p:sp>
      <p:sp>
        <p:nvSpPr>
          <p:cNvPr id="6" name="Slide Number Placeholder 5"/>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10"/>
          <p:cNvGrpSpPr/>
          <p:nvPr/>
        </p:nvGrpSpPr>
        <p:grpSpPr>
          <a:xfrm>
            <a:off x="0" y="0"/>
            <a:ext cx="9144000" cy="6858000"/>
            <a:chOff x="-442912" y="457200"/>
            <a:chExt cx="9144000" cy="6858000"/>
          </a:xfrm>
        </p:grpSpPr>
        <p:sp>
          <p:nvSpPr>
            <p:cNvPr id="18" name="Rectangle 17"/>
            <p:cNvSpPr/>
            <p:nvPr/>
          </p:nvSpPr>
          <p:spPr>
            <a:xfrm>
              <a:off x="-442912" y="457200"/>
              <a:ext cx="9129712" cy="1676400"/>
            </a:xfrm>
            <a:prstGeom prst="rect">
              <a:avLst/>
            </a:prstGeom>
            <a:solidFill>
              <a:schemeClr val="accent3"/>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Rectangle 18"/>
            <p:cNvSpPr/>
            <p:nvPr/>
          </p:nvSpPr>
          <p:spPr>
            <a:xfrm>
              <a:off x="6872288" y="457200"/>
              <a:ext cx="18288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Rectangle 19"/>
            <p:cNvSpPr/>
            <p:nvPr/>
          </p:nvSpPr>
          <p:spPr>
            <a:xfrm>
              <a:off x="6872288" y="457200"/>
              <a:ext cx="1828800" cy="167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1" name="Oval 20"/>
            <p:cNvSpPr/>
            <p:nvPr/>
          </p:nvSpPr>
          <p:spPr>
            <a:xfrm>
              <a:off x="7367588" y="8763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Vertical Title 1"/>
          <p:cNvSpPr>
            <a:spLocks noGrp="1"/>
          </p:cNvSpPr>
          <p:nvPr>
            <p:ph type="title" orient="vert"/>
          </p:nvPr>
        </p:nvSpPr>
        <p:spPr>
          <a:xfrm>
            <a:off x="7467600" y="2298700"/>
            <a:ext cx="1447800" cy="3827463"/>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533400" y="2286000"/>
            <a:ext cx="5943600" cy="38401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54480207-6D92-4A2E-8D1F-CF32E9980CCB}" type="datetime1">
              <a:rPr lang="en-US" smtClean="0"/>
              <a:pPr/>
              <a:t>8/22/2017</a:t>
            </a:fld>
            <a:endParaRPr lang="en-GB"/>
          </a:p>
        </p:txBody>
      </p:sp>
      <p:sp>
        <p:nvSpPr>
          <p:cNvPr id="5" name="Footer Placeholder 4"/>
          <p:cNvSpPr>
            <a:spLocks noGrp="1"/>
          </p:cNvSpPr>
          <p:nvPr>
            <p:ph type="ftr" sz="quarter" idx="11"/>
          </p:nvPr>
        </p:nvSpPr>
        <p:spPr/>
        <p:txBody>
          <a:bodyPr/>
          <a:lstStyle/>
          <a:p>
            <a:r>
              <a:rPr lang="en-GB"/>
              <a:t>1.4.1 The meaning of market failure</a:t>
            </a:r>
          </a:p>
        </p:txBody>
      </p:sp>
      <p:sp>
        <p:nvSpPr>
          <p:cNvPr id="6" name="Slide Number Placeholder 5"/>
          <p:cNvSpPr>
            <a:spLocks noGrp="1"/>
          </p:cNvSpPr>
          <p:nvPr>
            <p:ph type="sldNum" sz="quarter" idx="12"/>
          </p:nvPr>
        </p:nvSpPr>
        <p:spPr>
          <a:xfrm>
            <a:off x="7848600" y="533400"/>
            <a:ext cx="762000" cy="609600"/>
          </a:xfrm>
        </p:spPr>
        <p:txBody>
          <a:bodyPr/>
          <a:lstStyle/>
          <a:p>
            <a:fld id="{7A52EB75-A76F-4F4A-9051-0F946D070F9F}"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6187390D-D41A-4EC6-AEB6-D9B2B746EC70}" type="datetime1">
              <a:rPr lang="en-US" smtClean="0"/>
              <a:pPr/>
              <a:t>8/22/2017</a:t>
            </a:fld>
            <a:endParaRPr lang="en-GB"/>
          </a:p>
        </p:txBody>
      </p:sp>
      <p:sp>
        <p:nvSpPr>
          <p:cNvPr id="5" name="Footer Placeholder 4"/>
          <p:cNvSpPr>
            <a:spLocks noGrp="1"/>
          </p:cNvSpPr>
          <p:nvPr>
            <p:ph type="ftr" sz="quarter" idx="11"/>
          </p:nvPr>
        </p:nvSpPr>
        <p:spPr/>
        <p:txBody>
          <a:bodyPr/>
          <a:lstStyle/>
          <a:p>
            <a:r>
              <a:rPr lang="en-GB"/>
              <a:t>1.4.1 The meaning of market failure</a:t>
            </a:r>
          </a:p>
        </p:txBody>
      </p:sp>
      <p:sp>
        <p:nvSpPr>
          <p:cNvPr id="6" name="Slide Number Placeholder 5"/>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0" name="Group 10"/>
          <p:cNvGrpSpPr/>
          <p:nvPr/>
        </p:nvGrpSpPr>
        <p:grpSpPr>
          <a:xfrm>
            <a:off x="0" y="0"/>
            <a:ext cx="9144000" cy="6858000"/>
            <a:chOff x="0" y="0"/>
            <a:chExt cx="9144000" cy="6858000"/>
          </a:xfrm>
        </p:grpSpPr>
        <p:sp>
          <p:nvSpPr>
            <p:cNvPr id="7" name="Rectangle 6"/>
            <p:cNvSpPr/>
            <p:nvPr/>
          </p:nvSpPr>
          <p:spPr>
            <a:xfrm>
              <a:off x="0" y="0"/>
              <a:ext cx="18288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0" y="2514600"/>
              <a:ext cx="1828800" cy="1828800"/>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1828800" y="2514600"/>
              <a:ext cx="7315200" cy="18288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sp>
        <p:nvSpPr>
          <p:cNvPr id="2" name="Title 1"/>
          <p:cNvSpPr>
            <a:spLocks noGrp="1"/>
          </p:cNvSpPr>
          <p:nvPr>
            <p:ph type="title"/>
          </p:nvPr>
        </p:nvSpPr>
        <p:spPr>
          <a:xfrm>
            <a:off x="1905000" y="2667000"/>
            <a:ext cx="6629400" cy="1143000"/>
          </a:xfrm>
        </p:spPr>
        <p:txBody>
          <a:bodyPr vert="horz" lIns="91440" tIns="45720" rIns="91440" bIns="45720" rtlCol="0" anchor="b" anchorCtr="0">
            <a:noAutofit/>
          </a:bodyPr>
          <a:lstStyle>
            <a:lvl1pPr algn="l" defTabSz="914400" rtl="0" eaLnBrk="1" latinLnBrk="0" hangingPunct="1">
              <a:spcBef>
                <a:spcPct val="0"/>
              </a:spcBef>
              <a:buNone/>
              <a:defRPr sz="3600" kern="1200" cap="small" spc="200" baseline="0">
                <a:solidFill>
                  <a:schemeClr val="tx1"/>
                </a:solidFill>
                <a:latin typeface="+mj-lt"/>
                <a:ea typeface="+mj-ea"/>
                <a:cs typeface="+mj-cs"/>
              </a:defRPr>
            </a:lvl1pPr>
          </a:lstStyle>
          <a:p>
            <a:r>
              <a:rPr lang="en-US"/>
              <a:t>Click to edit Master title style</a:t>
            </a:r>
            <a:endParaRPr/>
          </a:p>
        </p:txBody>
      </p:sp>
      <p:sp>
        <p:nvSpPr>
          <p:cNvPr id="3" name="Text Placeholder 2"/>
          <p:cNvSpPr>
            <a:spLocks noGrp="1"/>
          </p:cNvSpPr>
          <p:nvPr>
            <p:ph type="body" idx="1"/>
          </p:nvPr>
        </p:nvSpPr>
        <p:spPr>
          <a:xfrm>
            <a:off x="152400" y="4495800"/>
            <a:ext cx="1524000" cy="2057400"/>
          </a:xfrm>
        </p:spPr>
        <p:txBody>
          <a:bodyPr vert="horz" lIns="91440" tIns="45720" rIns="91440" bIns="45720" rtlCol="0">
            <a:normAutofit/>
          </a:bodyPr>
          <a:lstStyle>
            <a:lvl1pPr marL="0" indent="0">
              <a:lnSpc>
                <a:spcPct val="200000"/>
              </a:lnSpc>
              <a:buNone/>
              <a:defRPr sz="1600" b="1" kern="1200">
                <a:solidFill>
                  <a:srgbClr val="000000">
                    <a:alpha val="50196"/>
                  </a:srgb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lnSpc>
                <a:spcPct val="150000"/>
              </a:lnSpc>
              <a:spcBef>
                <a:spcPts val="1800"/>
              </a:spcBef>
              <a:buClr>
                <a:schemeClr val="accent1"/>
              </a:buClr>
              <a:buSzPct val="80000"/>
              <a:buFont typeface="Wingdings" pitchFamily="2" charset="2"/>
              <a:buNone/>
            </a:pPr>
            <a:r>
              <a:rPr lang="en-US"/>
              <a:t>Click to edit Master text styles</a:t>
            </a:r>
          </a:p>
        </p:txBody>
      </p:sp>
      <p:sp>
        <p:nvSpPr>
          <p:cNvPr id="4" name="Date Placeholder 3"/>
          <p:cNvSpPr>
            <a:spLocks noGrp="1"/>
          </p:cNvSpPr>
          <p:nvPr>
            <p:ph type="dt" sz="half" idx="10"/>
          </p:nvPr>
        </p:nvSpPr>
        <p:spPr>
          <a:xfrm>
            <a:off x="6931152" y="6556248"/>
            <a:ext cx="1673352" cy="228600"/>
          </a:xfrm>
        </p:spPr>
        <p:txBody>
          <a:bodyPr/>
          <a:lstStyle/>
          <a:p>
            <a:fld id="{5CF2AD47-6B98-4D82-867D-CD86E57DF61A}" type="datetime1">
              <a:rPr lang="en-US" smtClean="0"/>
              <a:pPr/>
              <a:t>8/22/2017</a:t>
            </a:fld>
            <a:endParaRPr lang="en-GB"/>
          </a:p>
        </p:txBody>
      </p:sp>
      <p:sp>
        <p:nvSpPr>
          <p:cNvPr id="5" name="Footer Placeholder 4"/>
          <p:cNvSpPr>
            <a:spLocks noGrp="1"/>
          </p:cNvSpPr>
          <p:nvPr>
            <p:ph type="ftr" sz="quarter" idx="11"/>
          </p:nvPr>
        </p:nvSpPr>
        <p:spPr>
          <a:xfrm>
            <a:off x="1892808" y="6556248"/>
            <a:ext cx="1673352" cy="228600"/>
          </a:xfrm>
        </p:spPr>
        <p:txBody>
          <a:bodyPr/>
          <a:lstStyle/>
          <a:p>
            <a:r>
              <a:rPr lang="en-GB"/>
              <a:t>1.4.1 The meaning of market failure</a:t>
            </a:r>
          </a:p>
        </p:txBody>
      </p:sp>
      <p:sp>
        <p:nvSpPr>
          <p:cNvPr id="6" name="Slide Number Placeholder 5"/>
          <p:cNvSpPr>
            <a:spLocks noGrp="1"/>
          </p:cNvSpPr>
          <p:nvPr>
            <p:ph type="sldNum" sz="quarter" idx="12"/>
          </p:nvPr>
        </p:nvSpPr>
        <p:spPr>
          <a:xfrm>
            <a:off x="4867656" y="6556248"/>
            <a:ext cx="762000" cy="228600"/>
          </a:xfrm>
          <a:noFill/>
          <a:ln>
            <a:noFill/>
          </a:ln>
          <a:effectLst/>
        </p:spPr>
        <p:txBody>
          <a:bodyPr vert="horz" lIns="91440" tIns="45720" rIns="91440" bIns="45720" rtlCol="0" anchor="ctr"/>
          <a:lstStyle>
            <a:lvl1pPr marL="0" algn="ctr" defTabSz="914400" rtl="0" eaLnBrk="1" latinLnBrk="0" hangingPunct="1">
              <a:defRPr sz="900" kern="1200" cap="small" baseline="0">
                <a:solidFill>
                  <a:sysClr val="windowText" lastClr="000000"/>
                </a:solidFill>
                <a:latin typeface="+mj-lt"/>
                <a:ea typeface="+mn-ea"/>
                <a:cs typeface="+mn-cs"/>
              </a:defRPr>
            </a:lvl1pPr>
          </a:lstStyle>
          <a:p>
            <a:fld id="{7A52EB75-A76F-4F4A-9051-0F946D070F9F}"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438400" y="228600"/>
            <a:ext cx="6248400" cy="1143000"/>
          </a:xfrm>
        </p:spPr>
        <p:txBody>
          <a:bodyPr/>
          <a:lstStyle/>
          <a:p>
            <a:r>
              <a:rPr lang="en-US"/>
              <a:t>Click to edit Master title style</a:t>
            </a:r>
            <a:endParaRPr/>
          </a:p>
        </p:txBody>
      </p:sp>
      <p:sp>
        <p:nvSpPr>
          <p:cNvPr id="3" name="Content Placeholder 2"/>
          <p:cNvSpPr>
            <a:spLocks noGrp="1"/>
          </p:cNvSpPr>
          <p:nvPr>
            <p:ph sz="half" idx="1"/>
          </p:nvPr>
        </p:nvSpPr>
        <p:spPr>
          <a:xfrm>
            <a:off x="2438400" y="2298700"/>
            <a:ext cx="2971800" cy="3827463"/>
          </a:xfrm>
        </p:spPr>
        <p:txBody>
          <a:bodyPr>
            <a:normAutofit/>
          </a:bodyPr>
          <a:lstStyle>
            <a:lvl1pPr marL="228600" indent="-228600">
              <a:defRPr sz="1800"/>
            </a:lvl1pPr>
            <a:lvl2pPr marL="457200" indent="-228600">
              <a:defRPr sz="1800"/>
            </a:lvl2pPr>
            <a:lvl3pPr marL="685800" indent="-228600">
              <a:defRPr sz="1800"/>
            </a:lvl3pPr>
            <a:lvl4pPr marL="914400" indent="-228600">
              <a:defRPr sz="1800"/>
            </a:lvl4pPr>
            <a:lvl5pPr marL="1143000" indent="-228600">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5715000" y="2298700"/>
            <a:ext cx="2971800" cy="3827463"/>
          </a:xfrm>
        </p:spPr>
        <p:txBody>
          <a:bodyPr>
            <a:normAutofit/>
          </a:bodyPr>
          <a:lstStyle>
            <a:lvl1pPr marL="228600" indent="-228600">
              <a:defRPr sz="1800"/>
            </a:lvl1pPr>
            <a:lvl2pPr marL="457200" indent="-228600">
              <a:defRPr sz="1800"/>
            </a:lvl2pPr>
            <a:lvl3pPr marL="685800" indent="-228600">
              <a:defRPr sz="1800"/>
            </a:lvl3pPr>
            <a:lvl4pPr marL="914400" indent="-228600">
              <a:defRPr sz="1800"/>
            </a:lvl4pPr>
            <a:lvl5pPr marL="1143000" indent="-228600">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F5C68903-366D-460B-9AD5-00399F5CA010}" type="datetime1">
              <a:rPr lang="en-US" smtClean="0"/>
              <a:pPr/>
              <a:t>8/22/2017</a:t>
            </a:fld>
            <a:endParaRPr lang="en-GB"/>
          </a:p>
        </p:txBody>
      </p:sp>
      <p:sp>
        <p:nvSpPr>
          <p:cNvPr id="6" name="Footer Placeholder 5"/>
          <p:cNvSpPr>
            <a:spLocks noGrp="1"/>
          </p:cNvSpPr>
          <p:nvPr>
            <p:ph type="ftr" sz="quarter" idx="11"/>
          </p:nvPr>
        </p:nvSpPr>
        <p:spPr/>
        <p:txBody>
          <a:bodyPr/>
          <a:lstStyle/>
          <a:p>
            <a:r>
              <a:rPr lang="en-GB"/>
              <a:t>1.4.1 The meaning of market failure</a:t>
            </a:r>
          </a:p>
        </p:txBody>
      </p:sp>
      <p:sp>
        <p:nvSpPr>
          <p:cNvPr id="7" name="Slide Number Placeholder 6"/>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38400" y="228600"/>
            <a:ext cx="6248400" cy="1143000"/>
          </a:xfrm>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2438400" y="2291697"/>
            <a:ext cx="2971800" cy="639762"/>
          </a:xfrm>
        </p:spPr>
        <p:txBody>
          <a:bodyPr vert="horz" lIns="91440" tIns="45720" rIns="91440" bIns="45720" rtlCol="0" anchor="ctr" anchorCtr="0">
            <a:noAutofit/>
          </a:bodyPr>
          <a:lstStyle>
            <a:lvl1pPr marL="0" indent="0">
              <a:buNone/>
              <a:defRPr sz="2200" b="0" kern="120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ts val="1800"/>
              </a:spcBef>
              <a:buClr>
                <a:schemeClr val="accent1"/>
              </a:buClr>
              <a:buSzPct val="80000"/>
              <a:buFont typeface="Wingdings" pitchFamily="2" charset="2"/>
              <a:buNone/>
            </a:pPr>
            <a:r>
              <a:rPr lang="en-US"/>
              <a:t>Click to edit Master text styles</a:t>
            </a:r>
          </a:p>
        </p:txBody>
      </p:sp>
      <p:sp>
        <p:nvSpPr>
          <p:cNvPr id="4" name="Content Placeholder 3"/>
          <p:cNvSpPr>
            <a:spLocks noGrp="1"/>
          </p:cNvSpPr>
          <p:nvPr>
            <p:ph sz="half" idx="2"/>
          </p:nvPr>
        </p:nvSpPr>
        <p:spPr>
          <a:xfrm>
            <a:off x="2447925" y="3137647"/>
            <a:ext cx="2971800" cy="2999232"/>
          </a:xfrm>
        </p:spPr>
        <p:txBody>
          <a:bodyPr vert="horz" lIns="91440" tIns="45720" rIns="91440" bIns="45720" rtlCol="0">
            <a:normAutofit/>
          </a:bodyPr>
          <a:lstStyle>
            <a:lvl1pPr marL="228600" indent="-228600" algn="l" defTabSz="914400" rtl="0" eaLnBrk="1" latinLnBrk="0" hangingPunct="1">
              <a:buSzPct val="80000"/>
              <a:buFont typeface="Wingdings" pitchFamily="2" charset="2"/>
              <a:defRPr sz="1800" kern="1200">
                <a:solidFill>
                  <a:schemeClr val="tx1"/>
                </a:solidFill>
                <a:latin typeface="+mn-lt"/>
                <a:ea typeface="+mn-ea"/>
                <a:cs typeface="+mn-cs"/>
              </a:defRPr>
            </a:lvl1pPr>
            <a:lvl2pPr marL="457200" indent="-228600" algn="l" defTabSz="914400" rtl="0" eaLnBrk="1" latinLnBrk="0" hangingPunct="1">
              <a:buSzPct val="80000"/>
              <a:buFont typeface="Wingdings" pitchFamily="2" charset="2"/>
              <a:tabLst/>
              <a:defRPr sz="1800" kern="1200">
                <a:solidFill>
                  <a:schemeClr val="tx1"/>
                </a:solidFill>
                <a:latin typeface="+mn-lt"/>
                <a:ea typeface="+mn-ea"/>
                <a:cs typeface="+mn-cs"/>
              </a:defRPr>
            </a:lvl2pPr>
            <a:lvl3pPr marL="685800" indent="-228600" algn="l" defTabSz="914400" rtl="0" eaLnBrk="1" latinLnBrk="0" hangingPunct="1">
              <a:buSzPct val="80000"/>
              <a:buFont typeface="Wingdings" pitchFamily="2" charset="2"/>
              <a:tabLst/>
              <a:defRPr sz="1800" kern="1200">
                <a:solidFill>
                  <a:schemeClr val="tx1"/>
                </a:solidFill>
                <a:latin typeface="+mn-lt"/>
                <a:ea typeface="+mn-ea"/>
                <a:cs typeface="+mn-cs"/>
              </a:defRPr>
            </a:lvl3pPr>
            <a:lvl4pPr marL="914400" indent="-228600" algn="l" defTabSz="914400" rtl="0" eaLnBrk="1" latinLnBrk="0" hangingPunct="1">
              <a:buSzPct val="80000"/>
              <a:buFont typeface="Wingdings" pitchFamily="2" charset="2"/>
              <a:tabLst/>
              <a:defRPr sz="1800" kern="1200">
                <a:solidFill>
                  <a:schemeClr val="tx1"/>
                </a:solidFill>
                <a:latin typeface="+mn-lt"/>
                <a:ea typeface="+mn-ea"/>
                <a:cs typeface="+mn-cs"/>
              </a:defRPr>
            </a:lvl4pPr>
            <a:lvl5pPr marL="1143000" indent="-228600" algn="l" defTabSz="914400" rtl="0" eaLnBrk="1" latinLnBrk="0" hangingPunct="1">
              <a:buSzPct val="80000"/>
              <a:buFont typeface="Wingdings" pitchFamily="2" charset="2"/>
              <a:tabLst/>
              <a:defRPr sz="1800" kern="1200">
                <a:solidFill>
                  <a:schemeClr val="tx1"/>
                </a:solidFill>
                <a:latin typeface="+mn-lt"/>
                <a:ea typeface="+mn-ea"/>
                <a:cs typeface="+mn-cs"/>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5715000" y="2291697"/>
            <a:ext cx="2971800" cy="639762"/>
          </a:xfrm>
        </p:spPr>
        <p:txBody>
          <a:bodyPr anchor="ctr" anchorCtr="0">
            <a:noAutofit/>
          </a:bodyPr>
          <a:lstStyle>
            <a:lvl1pPr marL="0" indent="0">
              <a:buNone/>
              <a:defRPr sz="22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715000" y="3137647"/>
            <a:ext cx="2971800" cy="3001962"/>
          </a:xfrm>
        </p:spPr>
        <p:txBody>
          <a:bodyPr vert="horz" lIns="91440" tIns="45720" rIns="91440" bIns="45720" rtlCol="0">
            <a:normAutofit/>
          </a:bodyPr>
          <a:lstStyle>
            <a:lvl1pPr marL="228600" indent="-228600" algn="l" defTabSz="914400" rtl="0" eaLnBrk="1" latinLnBrk="0" hangingPunct="1">
              <a:buSzPct val="80000"/>
              <a:buFont typeface="Wingdings" pitchFamily="2" charset="2"/>
              <a:defRPr sz="1800" kern="1200">
                <a:solidFill>
                  <a:schemeClr val="tx1"/>
                </a:solidFill>
                <a:latin typeface="+mn-lt"/>
                <a:ea typeface="+mn-ea"/>
                <a:cs typeface="+mn-cs"/>
              </a:defRPr>
            </a:lvl1pPr>
            <a:lvl2pPr marL="457200" indent="-228600" algn="l" defTabSz="914400" rtl="0" eaLnBrk="1" latinLnBrk="0" hangingPunct="1">
              <a:buSzPct val="80000"/>
              <a:buFont typeface="Wingdings" pitchFamily="2" charset="2"/>
              <a:defRPr sz="1800" kern="1200">
                <a:solidFill>
                  <a:schemeClr val="tx1"/>
                </a:solidFill>
                <a:latin typeface="+mn-lt"/>
                <a:ea typeface="+mn-ea"/>
                <a:cs typeface="+mn-cs"/>
              </a:defRPr>
            </a:lvl2pPr>
            <a:lvl3pPr marL="685800" indent="-228600" algn="l" defTabSz="914400" rtl="0" eaLnBrk="1" latinLnBrk="0" hangingPunct="1">
              <a:buSzPct val="80000"/>
              <a:buFont typeface="Wingdings" pitchFamily="2" charset="2"/>
              <a:defRPr sz="1800" kern="1200">
                <a:solidFill>
                  <a:schemeClr val="tx1"/>
                </a:solidFill>
                <a:latin typeface="+mn-lt"/>
                <a:ea typeface="+mn-ea"/>
                <a:cs typeface="+mn-cs"/>
              </a:defRPr>
            </a:lvl3pPr>
            <a:lvl4pPr marL="914400" indent="-228600" algn="l" defTabSz="914400" rtl="0" eaLnBrk="1" latinLnBrk="0" hangingPunct="1">
              <a:buSzPct val="80000"/>
              <a:buFont typeface="Wingdings" pitchFamily="2" charset="2"/>
              <a:defRPr sz="1800" kern="1200">
                <a:solidFill>
                  <a:schemeClr val="tx1"/>
                </a:solidFill>
                <a:latin typeface="+mn-lt"/>
                <a:ea typeface="+mn-ea"/>
                <a:cs typeface="+mn-cs"/>
              </a:defRPr>
            </a:lvl4pPr>
            <a:lvl5pPr marL="1143000" indent="-228600" algn="l" defTabSz="914400" rtl="0" eaLnBrk="1" latinLnBrk="0" hangingPunct="1">
              <a:buSzPct val="80000"/>
              <a:buFont typeface="Wingdings" pitchFamily="2" charset="2"/>
              <a:defRPr sz="1800" kern="1200">
                <a:solidFill>
                  <a:schemeClr val="tx1"/>
                </a:solidFill>
                <a:latin typeface="+mn-lt"/>
                <a:ea typeface="+mn-ea"/>
                <a:cs typeface="+mn-cs"/>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31D883DA-6C5C-4438-A4EC-2C755D4835D8}" type="datetime1">
              <a:rPr lang="en-US" smtClean="0"/>
              <a:pPr/>
              <a:t>8/22/2017</a:t>
            </a:fld>
            <a:endParaRPr lang="en-GB"/>
          </a:p>
        </p:txBody>
      </p:sp>
      <p:sp>
        <p:nvSpPr>
          <p:cNvPr id="8" name="Footer Placeholder 7"/>
          <p:cNvSpPr>
            <a:spLocks noGrp="1"/>
          </p:cNvSpPr>
          <p:nvPr>
            <p:ph type="ftr" sz="quarter" idx="11"/>
          </p:nvPr>
        </p:nvSpPr>
        <p:spPr/>
        <p:txBody>
          <a:bodyPr/>
          <a:lstStyle/>
          <a:p>
            <a:r>
              <a:rPr lang="en-GB"/>
              <a:t>1.4.1 The meaning of market failure</a:t>
            </a:r>
          </a:p>
        </p:txBody>
      </p:sp>
      <p:sp>
        <p:nvSpPr>
          <p:cNvPr id="9" name="Slide Number Placeholder 8"/>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grpSp>
        <p:nvGrpSpPr>
          <p:cNvPr id="6" name="Group 10"/>
          <p:cNvGrpSpPr/>
          <p:nvPr/>
        </p:nvGrpSpPr>
        <p:grpSpPr>
          <a:xfrm>
            <a:off x="0" y="0"/>
            <a:ext cx="9144000" cy="1676400"/>
            <a:chOff x="0" y="0"/>
            <a:chExt cx="9144000" cy="1676400"/>
          </a:xfrm>
        </p:grpSpPr>
        <p:sp>
          <p:nvSpPr>
            <p:cNvPr id="7" name="Rectangle 6"/>
            <p:cNvSpPr/>
            <p:nvPr/>
          </p:nvSpPr>
          <p:spPr>
            <a:xfrm>
              <a:off x="0" y="0"/>
              <a:ext cx="9144000" cy="16764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 name="Rectangle 8"/>
            <p:cNvSpPr/>
            <p:nvPr/>
          </p:nvSpPr>
          <p:spPr>
            <a:xfrm>
              <a:off x="0" y="0"/>
              <a:ext cx="1828800" cy="167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Oval 9"/>
            <p:cNvSpPr/>
            <p:nvPr/>
          </p:nvSpPr>
          <p:spPr>
            <a:xfrm>
              <a:off x="495300" y="4191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520FE39F-B4B7-4DE8-BBE1-D95255806007}" type="datetime1">
              <a:rPr lang="en-US" smtClean="0"/>
              <a:pPr/>
              <a:t>8/22/2017</a:t>
            </a:fld>
            <a:endParaRPr lang="en-GB"/>
          </a:p>
        </p:txBody>
      </p:sp>
      <p:sp>
        <p:nvSpPr>
          <p:cNvPr id="4" name="Footer Placeholder 3"/>
          <p:cNvSpPr>
            <a:spLocks noGrp="1"/>
          </p:cNvSpPr>
          <p:nvPr>
            <p:ph type="ftr" sz="quarter" idx="11"/>
          </p:nvPr>
        </p:nvSpPr>
        <p:spPr/>
        <p:txBody>
          <a:bodyPr/>
          <a:lstStyle/>
          <a:p>
            <a:r>
              <a:rPr lang="en-GB"/>
              <a:t>1.4.1 The meaning of market failure</a:t>
            </a:r>
          </a:p>
        </p:txBody>
      </p:sp>
      <p:sp>
        <p:nvSpPr>
          <p:cNvPr id="5" name="Slide Number Placeholder 4"/>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5" name="Group 9"/>
          <p:cNvGrpSpPr/>
          <p:nvPr/>
        </p:nvGrpSpPr>
        <p:grpSpPr>
          <a:xfrm>
            <a:off x="0" y="0"/>
            <a:ext cx="1828800" cy="1676400"/>
            <a:chOff x="457200" y="457200"/>
            <a:chExt cx="1828800" cy="1676400"/>
          </a:xfrm>
        </p:grpSpPr>
        <p:sp>
          <p:nvSpPr>
            <p:cNvPr id="8" name="Rectangle 7"/>
            <p:cNvSpPr/>
            <p:nvPr/>
          </p:nvSpPr>
          <p:spPr>
            <a:xfrm>
              <a:off x="457200" y="457200"/>
              <a:ext cx="1828800" cy="1676400"/>
            </a:xfrm>
            <a:prstGeom prst="rect">
              <a:avLst/>
            </a:prstGeom>
            <a:solidFill>
              <a:schemeClr val="accent2"/>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Oval 8"/>
            <p:cNvSpPr/>
            <p:nvPr/>
          </p:nvSpPr>
          <p:spPr>
            <a:xfrm>
              <a:off x="952500" y="8763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Date Placeholder 1"/>
          <p:cNvSpPr>
            <a:spLocks noGrp="1"/>
          </p:cNvSpPr>
          <p:nvPr>
            <p:ph type="dt" sz="half" idx="10"/>
          </p:nvPr>
        </p:nvSpPr>
        <p:spPr/>
        <p:txBody>
          <a:bodyPr/>
          <a:lstStyle/>
          <a:p>
            <a:fld id="{9E3C8E02-F8BA-4752-B8B2-155C9CF3B77D}" type="datetime1">
              <a:rPr lang="en-US" smtClean="0"/>
              <a:pPr/>
              <a:t>8/22/2017</a:t>
            </a:fld>
            <a:endParaRPr lang="en-GB"/>
          </a:p>
        </p:txBody>
      </p:sp>
      <p:sp>
        <p:nvSpPr>
          <p:cNvPr id="3" name="Footer Placeholder 2"/>
          <p:cNvSpPr>
            <a:spLocks noGrp="1"/>
          </p:cNvSpPr>
          <p:nvPr>
            <p:ph type="ftr" sz="quarter" idx="11"/>
          </p:nvPr>
        </p:nvSpPr>
        <p:spPr/>
        <p:txBody>
          <a:bodyPr/>
          <a:lstStyle/>
          <a:p>
            <a:r>
              <a:rPr lang="en-GB"/>
              <a:t>1.4.1 The meaning of market failure</a:t>
            </a:r>
          </a:p>
        </p:txBody>
      </p:sp>
      <p:sp>
        <p:nvSpPr>
          <p:cNvPr id="4" name="Slide Number Placeholder 3"/>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41448" y="228600"/>
            <a:ext cx="6245352" cy="1143000"/>
          </a:xfrm>
        </p:spPr>
        <p:txBody>
          <a:bodyPr vert="horz" lIns="91440" tIns="45720" rIns="91440" bIns="45720" rtlCol="0" anchor="ctr">
            <a:normAutofit/>
          </a:bodyPr>
          <a:lstStyle>
            <a:lvl1pPr algn="r" defTabSz="914400" rtl="0" eaLnBrk="1" latinLnBrk="0" hangingPunct="1">
              <a:spcBef>
                <a:spcPct val="0"/>
              </a:spcBef>
              <a:buNone/>
              <a:defRPr sz="4400" kern="1200" cap="small" spc="200" baseline="0">
                <a:solidFill>
                  <a:schemeClr val="tx1"/>
                </a:solidFill>
                <a:latin typeface="+mj-lt"/>
                <a:ea typeface="+mj-ea"/>
                <a:cs typeface="+mj-cs"/>
              </a:defRPr>
            </a:lvl1pPr>
          </a:lstStyle>
          <a:p>
            <a:r>
              <a:rPr lang="en-US"/>
              <a:t>Click to edit Master title style</a:t>
            </a:r>
            <a:endParaRPr/>
          </a:p>
        </p:txBody>
      </p:sp>
      <p:sp>
        <p:nvSpPr>
          <p:cNvPr id="3" name="Content Placeholder 2"/>
          <p:cNvSpPr>
            <a:spLocks noGrp="1"/>
          </p:cNvSpPr>
          <p:nvPr>
            <p:ph idx="1"/>
          </p:nvPr>
        </p:nvSpPr>
        <p:spPr>
          <a:xfrm>
            <a:off x="2706624" y="2446991"/>
            <a:ext cx="5715000" cy="3531198"/>
          </a:xfrm>
        </p:spPr>
        <p:txBody>
          <a:bodyPr>
            <a:normAutofit/>
          </a:bodyPr>
          <a:lstStyle>
            <a:lvl1pPr>
              <a:defRPr sz="22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164592" y="3031490"/>
            <a:ext cx="1524000" cy="2362200"/>
          </a:xfrm>
        </p:spPr>
        <p:txBody>
          <a:bodyPr/>
          <a:lstStyle>
            <a:lvl1pPr marL="0" indent="0">
              <a:lnSpc>
                <a:spcPct val="150000"/>
              </a:lnSpc>
              <a:buNone/>
              <a:defRPr sz="1400" b="1">
                <a:solidFill>
                  <a:srgbClr val="000000">
                    <a:alpha val="50196"/>
                  </a:srgb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E85F6F8-8FBA-4F26-9800-0F833715770D}" type="datetime1">
              <a:rPr lang="en-US" smtClean="0"/>
              <a:pPr/>
              <a:t>8/22/2017</a:t>
            </a:fld>
            <a:endParaRPr lang="en-GB"/>
          </a:p>
        </p:txBody>
      </p:sp>
      <p:sp>
        <p:nvSpPr>
          <p:cNvPr id="6" name="Footer Placeholder 5"/>
          <p:cNvSpPr>
            <a:spLocks noGrp="1"/>
          </p:cNvSpPr>
          <p:nvPr>
            <p:ph type="ftr" sz="quarter" idx="11"/>
          </p:nvPr>
        </p:nvSpPr>
        <p:spPr/>
        <p:txBody>
          <a:bodyPr/>
          <a:lstStyle/>
          <a:p>
            <a:r>
              <a:rPr lang="en-GB"/>
              <a:t>1.4.1 The meaning of market failure</a:t>
            </a:r>
          </a:p>
        </p:txBody>
      </p:sp>
      <p:sp>
        <p:nvSpPr>
          <p:cNvPr id="7" name="Slide Number Placeholder 6"/>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41448" y="228600"/>
            <a:ext cx="6245352" cy="1143000"/>
          </a:xfrm>
        </p:spPr>
        <p:txBody>
          <a:bodyPr vert="horz" lIns="91440" tIns="45720" rIns="91440" bIns="45720" rtlCol="0" anchor="ctr">
            <a:normAutofit/>
          </a:bodyPr>
          <a:lstStyle>
            <a:lvl1pPr algn="r" defTabSz="914400" rtl="0" eaLnBrk="1" latinLnBrk="0" hangingPunct="1">
              <a:spcBef>
                <a:spcPct val="0"/>
              </a:spcBef>
              <a:buNone/>
              <a:defRPr sz="4400" kern="1200" cap="small" spc="200" baseline="0">
                <a:solidFill>
                  <a:schemeClr val="tx1"/>
                </a:solidFill>
                <a:latin typeface="+mj-lt"/>
                <a:ea typeface="+mj-ea"/>
                <a:cs typeface="+mj-cs"/>
              </a:defRPr>
            </a:lvl1pPr>
          </a:lstStyle>
          <a:p>
            <a:r>
              <a:rPr lang="en-US"/>
              <a:t>Click to edit Master title style</a:t>
            </a:r>
            <a:endParaRPr/>
          </a:p>
        </p:txBody>
      </p:sp>
      <p:sp>
        <p:nvSpPr>
          <p:cNvPr id="3" name="Picture Placeholder 2"/>
          <p:cNvSpPr>
            <a:spLocks noGrp="1"/>
          </p:cNvSpPr>
          <p:nvPr>
            <p:ph type="pic" idx="1"/>
          </p:nvPr>
        </p:nvSpPr>
        <p:spPr>
          <a:xfrm>
            <a:off x="2706624" y="2450592"/>
            <a:ext cx="5715000" cy="3529584"/>
          </a:xfrm>
          <a:noFill/>
          <a:ln w="101600" cmpd="sng">
            <a:miter lim="800000"/>
          </a:ln>
          <a:effectLst>
            <a:outerShdw blurRad="63500" sx="102000" sy="102000" algn="ctr" rotWithShape="0">
              <a:prstClr val="black">
                <a:alpha val="30000"/>
              </a:prstClr>
            </a:outerShdw>
          </a:effectLst>
        </p:spPr>
        <p:style>
          <a:lnRef idx="3">
            <a:schemeClr val="lt1"/>
          </a:lnRef>
          <a:fillRef idx="1">
            <a:schemeClr val="accent2"/>
          </a:fillRef>
          <a:effectRef idx="1">
            <a:schemeClr val="accent2"/>
          </a:effectRef>
          <a:fontRef idx="none"/>
        </p:style>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164592" y="3031489"/>
            <a:ext cx="1527048" cy="2359152"/>
          </a:xfrm>
        </p:spPr>
        <p:txBody>
          <a:bodyPr vert="horz" lIns="91440" tIns="45720" rIns="91440" bIns="45720" rtlCol="0">
            <a:normAutofit/>
          </a:bodyPr>
          <a:lstStyle>
            <a:lvl1pPr marL="0" indent="0">
              <a:lnSpc>
                <a:spcPct val="150000"/>
              </a:lnSpc>
              <a:buNone/>
              <a:defRPr sz="1400" b="1" kern="1200">
                <a:solidFill>
                  <a:srgbClr val="000000">
                    <a:alpha val="50196"/>
                  </a:srgb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50000"/>
              </a:lnSpc>
              <a:spcBef>
                <a:spcPts val="1800"/>
              </a:spcBef>
              <a:buClr>
                <a:schemeClr val="accent1"/>
              </a:buClr>
              <a:buSzPct val="80000"/>
              <a:buFont typeface="Wingdings" pitchFamily="2" charset="2"/>
              <a:buNone/>
            </a:pPr>
            <a:r>
              <a:rPr lang="en-US"/>
              <a:t>Click to edit Master text styles</a:t>
            </a:r>
          </a:p>
        </p:txBody>
      </p:sp>
      <p:sp>
        <p:nvSpPr>
          <p:cNvPr id="5" name="Date Placeholder 4"/>
          <p:cNvSpPr>
            <a:spLocks noGrp="1"/>
          </p:cNvSpPr>
          <p:nvPr>
            <p:ph type="dt" sz="half" idx="10"/>
          </p:nvPr>
        </p:nvSpPr>
        <p:spPr/>
        <p:txBody>
          <a:bodyPr/>
          <a:lstStyle/>
          <a:p>
            <a:fld id="{8FBCD364-AECF-4565-8F42-94AB3F4CAB51}" type="datetime1">
              <a:rPr lang="en-US" smtClean="0"/>
              <a:pPr/>
              <a:t>8/22/2017</a:t>
            </a:fld>
            <a:endParaRPr lang="en-GB"/>
          </a:p>
        </p:txBody>
      </p:sp>
      <p:sp>
        <p:nvSpPr>
          <p:cNvPr id="6" name="Footer Placeholder 5"/>
          <p:cNvSpPr>
            <a:spLocks noGrp="1"/>
          </p:cNvSpPr>
          <p:nvPr>
            <p:ph type="ftr" sz="quarter" idx="11"/>
          </p:nvPr>
        </p:nvSpPr>
        <p:spPr/>
        <p:txBody>
          <a:bodyPr/>
          <a:lstStyle/>
          <a:p>
            <a:r>
              <a:rPr lang="en-GB"/>
              <a:t>1.4.1 The meaning of market failure</a:t>
            </a:r>
          </a:p>
        </p:txBody>
      </p:sp>
      <p:sp>
        <p:nvSpPr>
          <p:cNvPr id="7" name="Slide Number Placeholder 6"/>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 name="Group 11"/>
          <p:cNvGrpSpPr/>
          <p:nvPr/>
        </p:nvGrpSpPr>
        <p:grpSpPr>
          <a:xfrm>
            <a:off x="0" y="0"/>
            <a:ext cx="9144000" cy="6858000"/>
            <a:chOff x="0" y="0"/>
            <a:chExt cx="9144000" cy="6858000"/>
          </a:xfrm>
        </p:grpSpPr>
        <p:sp>
          <p:nvSpPr>
            <p:cNvPr id="7" name="Rectangle 6"/>
            <p:cNvSpPr/>
            <p:nvPr/>
          </p:nvSpPr>
          <p:spPr>
            <a:xfrm>
              <a:off x="457200" y="0"/>
              <a:ext cx="8686800" cy="16764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0" y="0"/>
              <a:ext cx="18288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0" y="0"/>
              <a:ext cx="1828800" cy="167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Oval 10"/>
            <p:cNvSpPr/>
            <p:nvPr/>
          </p:nvSpPr>
          <p:spPr>
            <a:xfrm>
              <a:off x="495300" y="4191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3" name="Text Placeholder 2"/>
          <p:cNvSpPr>
            <a:spLocks noGrp="1"/>
          </p:cNvSpPr>
          <p:nvPr>
            <p:ph type="body" idx="1"/>
          </p:nvPr>
        </p:nvSpPr>
        <p:spPr>
          <a:xfrm>
            <a:off x="2438400" y="2286000"/>
            <a:ext cx="6248400" cy="3840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2" name="Title Placeholder 1"/>
          <p:cNvSpPr>
            <a:spLocks noGrp="1"/>
          </p:cNvSpPr>
          <p:nvPr>
            <p:ph type="title"/>
          </p:nvPr>
        </p:nvSpPr>
        <p:spPr>
          <a:xfrm>
            <a:off x="2438400" y="228600"/>
            <a:ext cx="6248400" cy="1143000"/>
          </a:xfrm>
          <a:prstGeom prst="rect">
            <a:avLst/>
          </a:prstGeom>
        </p:spPr>
        <p:txBody>
          <a:bodyPr vert="horz" lIns="91440" tIns="45720" rIns="91440" bIns="45720" rtlCol="0" anchor="ctr">
            <a:normAutofit/>
          </a:bodyPr>
          <a:lstStyle/>
          <a:p>
            <a:r>
              <a:rPr lang="en-US"/>
              <a:t>Click to edit Master title style</a:t>
            </a:r>
            <a:endParaRPr/>
          </a:p>
        </p:txBody>
      </p:sp>
      <p:sp>
        <p:nvSpPr>
          <p:cNvPr id="4" name="Date Placeholder 3"/>
          <p:cNvSpPr>
            <a:spLocks noGrp="1"/>
          </p:cNvSpPr>
          <p:nvPr>
            <p:ph type="dt" sz="half" idx="2"/>
          </p:nvPr>
        </p:nvSpPr>
        <p:spPr>
          <a:xfrm>
            <a:off x="6553200" y="6351494"/>
            <a:ext cx="2133600" cy="365125"/>
          </a:xfrm>
          <a:prstGeom prst="rect">
            <a:avLst/>
          </a:prstGeom>
        </p:spPr>
        <p:txBody>
          <a:bodyPr vert="horz" lIns="91440" tIns="45720" rIns="91440" bIns="45720" rtlCol="0" anchor="ctr"/>
          <a:lstStyle>
            <a:lvl1pPr algn="r">
              <a:defRPr sz="900" cap="small" baseline="0">
                <a:solidFill>
                  <a:schemeClr val="tx1"/>
                </a:solidFill>
                <a:latin typeface="+mj-lt"/>
              </a:defRPr>
            </a:lvl1pPr>
          </a:lstStyle>
          <a:p>
            <a:fld id="{516295EE-E9DF-4F74-8D7E-94BDE7766083}" type="datetime1">
              <a:rPr lang="en-US" smtClean="0"/>
              <a:pPr/>
              <a:t>8/22/2017</a:t>
            </a:fld>
            <a:endParaRPr lang="en-GB"/>
          </a:p>
        </p:txBody>
      </p:sp>
      <p:sp>
        <p:nvSpPr>
          <p:cNvPr id="5" name="Footer Placeholder 4"/>
          <p:cNvSpPr>
            <a:spLocks noGrp="1"/>
          </p:cNvSpPr>
          <p:nvPr>
            <p:ph type="ftr" sz="quarter" idx="3"/>
          </p:nvPr>
        </p:nvSpPr>
        <p:spPr>
          <a:xfrm>
            <a:off x="2438400" y="6356350"/>
            <a:ext cx="2895600" cy="365125"/>
          </a:xfrm>
          <a:prstGeom prst="rect">
            <a:avLst/>
          </a:prstGeom>
        </p:spPr>
        <p:txBody>
          <a:bodyPr vert="horz" lIns="91440" tIns="45720" rIns="91440" bIns="45720" rtlCol="0" anchor="ctr"/>
          <a:lstStyle>
            <a:lvl1pPr algn="l">
              <a:defRPr sz="900" cap="small" baseline="0">
                <a:solidFill>
                  <a:schemeClr val="tx1"/>
                </a:solidFill>
                <a:latin typeface="+mj-lt"/>
              </a:defRPr>
            </a:lvl1pPr>
          </a:lstStyle>
          <a:p>
            <a:r>
              <a:rPr lang="en-GB"/>
              <a:t>1.4.1 The meaning of market failure</a:t>
            </a:r>
          </a:p>
        </p:txBody>
      </p:sp>
      <p:sp>
        <p:nvSpPr>
          <p:cNvPr id="6" name="Slide Number Placeholder 5"/>
          <p:cNvSpPr>
            <a:spLocks noGrp="1"/>
          </p:cNvSpPr>
          <p:nvPr>
            <p:ph type="sldNum" sz="quarter" idx="4"/>
          </p:nvPr>
        </p:nvSpPr>
        <p:spPr>
          <a:xfrm>
            <a:off x="533400" y="533400"/>
            <a:ext cx="762000" cy="609600"/>
          </a:xfrm>
          <a:prstGeom prst="rect">
            <a:avLst/>
          </a:prstGeom>
        </p:spPr>
        <p:txBody>
          <a:bodyPr vert="horz" lIns="91440" tIns="45720" rIns="91440" bIns="45720" rtlCol="0" anchor="ctr"/>
          <a:lstStyle>
            <a:lvl1pPr algn="ctr">
              <a:defRPr sz="1600" cap="small" baseline="0">
                <a:solidFill>
                  <a:schemeClr val="tx1"/>
                </a:solidFill>
                <a:latin typeface="+mj-lt"/>
              </a:defRPr>
            </a:lvl1pPr>
          </a:lstStyle>
          <a:p>
            <a:fld id="{7A52EB75-A76F-4F4A-9051-0F946D070F9F}"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r" defTabSz="914400" rtl="0" eaLnBrk="1" latinLnBrk="0" hangingPunct="1">
        <a:spcBef>
          <a:spcPct val="0"/>
        </a:spcBef>
        <a:buNone/>
        <a:defRPr sz="4400" kern="1200" cap="small" spc="200" baseline="0">
          <a:solidFill>
            <a:schemeClr val="tx1"/>
          </a:solidFill>
          <a:latin typeface="+mj-lt"/>
          <a:ea typeface="+mj-ea"/>
          <a:cs typeface="+mj-cs"/>
        </a:defRPr>
      </a:lvl1pPr>
    </p:titleStyle>
    <p:bodyStyle>
      <a:lvl1pPr marL="457200" indent="-457200" algn="l" defTabSz="914400" rtl="0" eaLnBrk="1" latinLnBrk="0" hangingPunct="1">
        <a:spcBef>
          <a:spcPts val="1800"/>
        </a:spcBef>
        <a:buClr>
          <a:schemeClr val="accent1"/>
        </a:buClr>
        <a:buSzPct val="80000"/>
        <a:buFont typeface="Wingdings" pitchFamily="2" charset="2"/>
        <a:buChar char=""/>
        <a:defRPr sz="2200" kern="1200">
          <a:solidFill>
            <a:schemeClr val="tx1"/>
          </a:solidFill>
          <a:latin typeface="+mn-lt"/>
          <a:ea typeface="+mn-ea"/>
          <a:cs typeface="+mn-cs"/>
        </a:defRPr>
      </a:lvl1pPr>
      <a:lvl2pPr marL="914400" indent="-457200" algn="l" defTabSz="914400" rtl="0" eaLnBrk="1" latinLnBrk="0" hangingPunct="1">
        <a:spcBef>
          <a:spcPts val="1800"/>
        </a:spcBef>
        <a:buClr>
          <a:schemeClr val="accent2"/>
        </a:buClr>
        <a:buSzPct val="80000"/>
        <a:buFont typeface="Wingdings" pitchFamily="2" charset="2"/>
        <a:buChar char=""/>
        <a:defRPr sz="2000" kern="1200">
          <a:solidFill>
            <a:schemeClr val="tx1"/>
          </a:solidFill>
          <a:latin typeface="+mn-lt"/>
          <a:ea typeface="+mn-ea"/>
          <a:cs typeface="+mn-cs"/>
        </a:defRPr>
      </a:lvl2pPr>
      <a:lvl3pPr marL="1371600" indent="-457200" algn="l" defTabSz="914400" rtl="0" eaLnBrk="1" latinLnBrk="0" hangingPunct="1">
        <a:spcBef>
          <a:spcPts val="1200"/>
        </a:spcBef>
        <a:buClr>
          <a:schemeClr val="accent3"/>
        </a:buClr>
        <a:buSzPct val="80000"/>
        <a:buFont typeface="Wingdings" pitchFamily="2" charset="2"/>
        <a:buChar char=""/>
        <a:defRPr sz="1800" kern="1200">
          <a:solidFill>
            <a:schemeClr val="tx1"/>
          </a:solidFill>
          <a:latin typeface="+mn-lt"/>
          <a:ea typeface="+mn-ea"/>
          <a:cs typeface="+mn-cs"/>
        </a:defRPr>
      </a:lvl3pPr>
      <a:lvl4pPr marL="1828800" indent="-457200" algn="l" defTabSz="914400" rtl="0" eaLnBrk="1" latinLnBrk="0" hangingPunct="1">
        <a:spcBef>
          <a:spcPts val="1200"/>
        </a:spcBef>
        <a:buClr>
          <a:schemeClr val="accent4"/>
        </a:buClr>
        <a:buSzPct val="80000"/>
        <a:buFont typeface="Wingdings" pitchFamily="2" charset="2"/>
        <a:buChar char=""/>
        <a:defRPr sz="1600" kern="1200">
          <a:solidFill>
            <a:schemeClr val="tx1"/>
          </a:solidFill>
          <a:latin typeface="+mn-lt"/>
          <a:ea typeface="+mn-ea"/>
          <a:cs typeface="+mn-cs"/>
        </a:defRPr>
      </a:lvl4pPr>
      <a:lvl5pPr marL="2286000" indent="-457200" algn="l" defTabSz="914400" rtl="0" eaLnBrk="1" latinLnBrk="0" hangingPunct="1">
        <a:spcBef>
          <a:spcPts val="1200"/>
        </a:spcBef>
        <a:buClr>
          <a:schemeClr val="accent5"/>
        </a:buClr>
        <a:buSzPct val="80000"/>
        <a:buFont typeface="Wingdings" pitchFamily="2" charset="2"/>
        <a:buChar char=""/>
        <a:defRPr sz="1600" kern="1200">
          <a:solidFill>
            <a:schemeClr val="tx1"/>
          </a:solidFill>
          <a:latin typeface="+mn-lt"/>
          <a:ea typeface="+mn-ea"/>
          <a:cs typeface="+mn-cs"/>
        </a:defRPr>
      </a:lvl5pPr>
      <a:lvl6pPr marL="2743200" indent="-457200" algn="l" defTabSz="914400" rtl="0" eaLnBrk="1" latinLnBrk="0" hangingPunct="1">
        <a:spcBef>
          <a:spcPts val="1200"/>
        </a:spcBef>
        <a:buClr>
          <a:schemeClr val="accent6"/>
        </a:buClr>
        <a:buSzPct val="90000"/>
        <a:buFont typeface="Wingdings" pitchFamily="2" charset="2"/>
        <a:buChar char=""/>
        <a:defRPr sz="1600" kern="1200">
          <a:solidFill>
            <a:schemeClr val="tx1"/>
          </a:solidFill>
          <a:latin typeface="+mn-lt"/>
          <a:ea typeface="+mn-ea"/>
          <a:cs typeface="+mn-cs"/>
        </a:defRPr>
      </a:lvl6pPr>
      <a:lvl7pPr marL="3200400" indent="-457200" algn="l" defTabSz="914400" rtl="0" eaLnBrk="1" latinLnBrk="0" hangingPunct="1">
        <a:spcBef>
          <a:spcPts val="1200"/>
        </a:spcBef>
        <a:buClr>
          <a:schemeClr val="accent1"/>
        </a:buClr>
        <a:buSzPct val="70000"/>
        <a:buFont typeface="Wingdings" pitchFamily="2" charset="2"/>
        <a:buChar char="¢"/>
        <a:defRPr sz="1600" kern="1200" baseline="0">
          <a:solidFill>
            <a:schemeClr val="tx1"/>
          </a:solidFill>
          <a:latin typeface="+mn-lt"/>
          <a:ea typeface="+mn-ea"/>
          <a:cs typeface="+mn-cs"/>
        </a:defRPr>
      </a:lvl7pPr>
      <a:lvl8pPr marL="3657600" indent="-457200" algn="l" defTabSz="914400" rtl="0" eaLnBrk="1" latinLnBrk="0" hangingPunct="1">
        <a:spcBef>
          <a:spcPts val="1200"/>
        </a:spcBef>
        <a:buClr>
          <a:schemeClr val="accent3"/>
        </a:buClr>
        <a:buFont typeface="Courier New" pitchFamily="49" charset="0"/>
        <a:buChar char="o"/>
        <a:defRPr sz="1600" kern="1200" baseline="0">
          <a:solidFill>
            <a:schemeClr val="tx1"/>
          </a:solidFill>
          <a:latin typeface="+mn-lt"/>
          <a:ea typeface="+mn-ea"/>
          <a:cs typeface="+mn-cs"/>
        </a:defRPr>
      </a:lvl8pPr>
      <a:lvl9pPr marL="4114800" indent="-457200" algn="l" defTabSz="914400" rtl="0" eaLnBrk="1" latinLnBrk="0" hangingPunct="1">
        <a:spcBef>
          <a:spcPts val="1200"/>
        </a:spcBef>
        <a:buClr>
          <a:schemeClr val="accent5"/>
        </a:buClr>
        <a:buFont typeface="Arial" pitchFamily="34" charset="0"/>
        <a:buChar char="•"/>
        <a:defRPr sz="16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youtube.com/watch?v=EcrFudqIGr4"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casestudyinc.com/glocalization-examples-think-globally-and-act-locally"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www.bbc.co.uk/news/business-30115555"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gficoigz1x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5CcLIPaUz3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www.youtube.com/watch?v=AbFIPc34AJ8"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bbc.co.uk/news/business-3552251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zingtrain.com/org-culture-step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ctrTitle"/>
          </p:nvPr>
        </p:nvSpPr>
        <p:spPr>
          <a:xfrm>
            <a:off x="1960290" y="4725144"/>
            <a:ext cx="7164288" cy="1368152"/>
          </a:xfrm>
        </p:spPr>
        <p:txBody>
          <a:bodyPr/>
          <a:lstStyle/>
          <a:p>
            <a:pPr algn="ctr"/>
            <a:r>
              <a:rPr lang="en-GB" dirty="0"/>
              <a:t>The impact of cultural factors</a:t>
            </a:r>
          </a:p>
        </p:txBody>
      </p:sp>
      <p:sp>
        <p:nvSpPr>
          <p:cNvPr id="4" name="Rectangle 3"/>
          <p:cNvSpPr/>
          <p:nvPr/>
        </p:nvSpPr>
        <p:spPr>
          <a:xfrm>
            <a:off x="0" y="355600"/>
            <a:ext cx="1763688" cy="1200329"/>
          </a:xfrm>
          <a:prstGeom prst="rect">
            <a:avLst/>
          </a:prstGeom>
        </p:spPr>
        <p:txBody>
          <a:bodyPr wrap="square">
            <a:spAutoFit/>
          </a:bodyPr>
          <a:lstStyle/>
          <a:p>
            <a:pPr algn="ctr"/>
            <a:r>
              <a:rPr lang="en-GB" cap="small" spc="200" dirty="0">
                <a:solidFill>
                  <a:srgbClr val="000000"/>
                </a:solidFill>
                <a:latin typeface="Trebuchet MS"/>
                <a:ea typeface="+mj-ea"/>
                <a:cs typeface="+mj-cs"/>
              </a:rPr>
              <a:t>D2</a:t>
            </a:r>
          </a:p>
          <a:p>
            <a:pPr algn="ctr"/>
            <a:r>
              <a:rPr lang="en-GB" cap="small" spc="200" dirty="0">
                <a:solidFill>
                  <a:srgbClr val="000000"/>
                </a:solidFill>
                <a:latin typeface="Trebuchet MS"/>
                <a:ea typeface="+mj-ea"/>
                <a:cs typeface="+mj-cs"/>
              </a:rPr>
              <a:t>The impact of cultural factors</a:t>
            </a:r>
            <a:endParaRPr lang="en-GB" dirty="0"/>
          </a:p>
        </p:txBody>
      </p:sp>
      <p:sp>
        <p:nvSpPr>
          <p:cNvPr id="2" name="Action Button: Movie 1">
            <a:hlinkClick r:id="rId3" highlightClick="1"/>
          </p:cNvPr>
          <p:cNvSpPr/>
          <p:nvPr/>
        </p:nvSpPr>
        <p:spPr>
          <a:xfrm>
            <a:off x="2411760" y="1628800"/>
            <a:ext cx="936104" cy="576064"/>
          </a:xfrm>
          <a:prstGeom prst="actionButtonMovi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p:cNvSpPr txBox="1"/>
          <p:nvPr/>
        </p:nvSpPr>
        <p:spPr>
          <a:xfrm>
            <a:off x="3476021" y="1732166"/>
            <a:ext cx="4896544" cy="923330"/>
          </a:xfrm>
          <a:prstGeom prst="rect">
            <a:avLst/>
          </a:prstGeom>
          <a:noFill/>
        </p:spPr>
        <p:txBody>
          <a:bodyPr wrap="square" rtlCol="0">
            <a:spAutoFit/>
          </a:bodyPr>
          <a:lstStyle/>
          <a:p>
            <a:r>
              <a:rPr lang="en-GB" dirty="0" smtClean="0"/>
              <a:t>What are cultural dimensions?</a:t>
            </a:r>
          </a:p>
          <a:p>
            <a:endParaRPr lang="en-GB" dirty="0"/>
          </a:p>
          <a:p>
            <a:r>
              <a:rPr lang="en-GB" dirty="0" smtClean="0"/>
              <a:t>Do different countries have different cultures?</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71800" y="476672"/>
            <a:ext cx="6248400" cy="1143000"/>
          </a:xfrm>
        </p:spPr>
        <p:txBody>
          <a:bodyPr>
            <a:normAutofit/>
          </a:bodyPr>
          <a:lstStyle/>
          <a:p>
            <a:r>
              <a:rPr lang="en-GB" sz="2400" dirty="0"/>
              <a:t>Global marketing strategies</a:t>
            </a:r>
          </a:p>
        </p:txBody>
      </p:sp>
      <p:sp>
        <p:nvSpPr>
          <p:cNvPr id="3" name="Content Placeholder 2"/>
          <p:cNvSpPr>
            <a:spLocks noGrp="1"/>
          </p:cNvSpPr>
          <p:nvPr>
            <p:ph idx="1"/>
          </p:nvPr>
        </p:nvSpPr>
        <p:spPr>
          <a:xfrm>
            <a:off x="2051720" y="1988840"/>
            <a:ext cx="6635080" cy="4137323"/>
          </a:xfrm>
        </p:spPr>
        <p:txBody>
          <a:bodyPr>
            <a:normAutofit fontScale="92500"/>
          </a:bodyPr>
          <a:lstStyle/>
          <a:p>
            <a:pPr marL="0" indent="0">
              <a:buNone/>
            </a:pPr>
            <a:r>
              <a:rPr lang="en-GB" dirty="0"/>
              <a:t>A </a:t>
            </a:r>
            <a:r>
              <a:rPr lang="en-GB" b="1" dirty="0">
                <a:solidFill>
                  <a:srgbClr val="0070C0"/>
                </a:solidFill>
              </a:rPr>
              <a:t>global marketing strategy </a:t>
            </a:r>
            <a:r>
              <a:rPr lang="en-GB" dirty="0"/>
              <a:t>is the adaptation of a marketing strategy to target all markets on a worldwide scale.</a:t>
            </a:r>
          </a:p>
          <a:p>
            <a:pPr marL="0" indent="0">
              <a:buNone/>
            </a:pPr>
            <a:r>
              <a:rPr lang="en-GB" dirty="0"/>
              <a:t>This has evolved from national and international marketing where businesses market their products in the domestic market or in another country or group of countries.</a:t>
            </a:r>
          </a:p>
          <a:p>
            <a:pPr marL="0" indent="0">
              <a:buNone/>
            </a:pPr>
            <a:r>
              <a:rPr lang="en-GB" dirty="0"/>
              <a:t>The traditional marketing mix or 4Ps is used with the aim of sending an identical message to all countries.</a:t>
            </a:r>
          </a:p>
          <a:p>
            <a:pPr marL="0" indent="0">
              <a:buNone/>
            </a:pPr>
            <a:r>
              <a:rPr lang="en-GB" dirty="0"/>
              <a:t>This will have to be adapted e.g. in terms of language or religion but changes are kept to a minimum in each market.</a:t>
            </a:r>
          </a:p>
        </p:txBody>
      </p:sp>
    </p:spTree>
    <p:extLst>
      <p:ext uri="{BB962C8B-B14F-4D97-AF65-F5344CB8AC3E}">
        <p14:creationId xmlns:p14="http://schemas.microsoft.com/office/powerpoint/2010/main" val="22968345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71800" y="476672"/>
            <a:ext cx="6248400" cy="1143000"/>
          </a:xfrm>
        </p:spPr>
        <p:txBody>
          <a:bodyPr>
            <a:normAutofit/>
          </a:bodyPr>
          <a:lstStyle/>
          <a:p>
            <a:r>
              <a:rPr lang="en-GB" sz="2400" dirty="0"/>
              <a:t>Glocalisation</a:t>
            </a:r>
            <a:br>
              <a:rPr lang="en-GB" sz="2400" dirty="0"/>
            </a:br>
            <a:endParaRPr lang="en-GB" sz="2400" dirty="0"/>
          </a:p>
        </p:txBody>
      </p:sp>
      <p:sp>
        <p:nvSpPr>
          <p:cNvPr id="3" name="Content Placeholder 2"/>
          <p:cNvSpPr>
            <a:spLocks noGrp="1"/>
          </p:cNvSpPr>
          <p:nvPr>
            <p:ph idx="1"/>
          </p:nvPr>
        </p:nvSpPr>
        <p:spPr>
          <a:xfrm>
            <a:off x="2051720" y="1988840"/>
            <a:ext cx="6635080" cy="4137323"/>
          </a:xfrm>
        </p:spPr>
        <p:txBody>
          <a:bodyPr>
            <a:normAutofit fontScale="92500" lnSpcReduction="10000"/>
          </a:bodyPr>
          <a:lstStyle/>
          <a:p>
            <a:pPr marL="0" indent="0">
              <a:buNone/>
            </a:pPr>
            <a:r>
              <a:rPr lang="en-GB" b="1" dirty="0">
                <a:solidFill>
                  <a:srgbClr val="0070C0"/>
                </a:solidFill>
              </a:rPr>
              <a:t>Glocalisation is the adaptation of a global marketing strategy </a:t>
            </a:r>
            <a:r>
              <a:rPr lang="en-GB" dirty="0"/>
              <a:t>in order to meet the requirements of local geographic markets. The term is a mix of </a:t>
            </a:r>
            <a:r>
              <a:rPr lang="en-GB" b="1" dirty="0">
                <a:solidFill>
                  <a:srgbClr val="FF0000"/>
                </a:solidFill>
              </a:rPr>
              <a:t>g</a:t>
            </a:r>
            <a:r>
              <a:rPr lang="en-GB" dirty="0"/>
              <a:t>lobal</a:t>
            </a:r>
            <a:r>
              <a:rPr lang="en-GB" b="1" dirty="0">
                <a:solidFill>
                  <a:srgbClr val="7030A0"/>
                </a:solidFill>
              </a:rPr>
              <a:t>isation</a:t>
            </a:r>
            <a:r>
              <a:rPr lang="en-GB" dirty="0"/>
              <a:t> and </a:t>
            </a:r>
            <a:r>
              <a:rPr lang="en-GB" b="1" dirty="0">
                <a:solidFill>
                  <a:srgbClr val="FF0000"/>
                </a:solidFill>
              </a:rPr>
              <a:t>local</a:t>
            </a:r>
            <a:r>
              <a:rPr lang="en-GB" b="1" dirty="0">
                <a:solidFill>
                  <a:srgbClr val="7030A0"/>
                </a:solidFill>
              </a:rPr>
              <a:t>isation</a:t>
            </a:r>
            <a:r>
              <a:rPr lang="en-GB" dirty="0"/>
              <a:t>.</a:t>
            </a:r>
          </a:p>
          <a:p>
            <a:pPr marL="0" indent="0">
              <a:buNone/>
            </a:pPr>
            <a:r>
              <a:rPr lang="en-GB" dirty="0"/>
              <a:t>A business is more likely to be successful if its global product can meet local requirements and fit in with the customs and religions of the geographic area. </a:t>
            </a:r>
          </a:p>
          <a:p>
            <a:pPr marL="0" indent="0">
              <a:buNone/>
            </a:pPr>
            <a:r>
              <a:rPr lang="en-GB" dirty="0"/>
              <a:t>Although global companies would like to sell a standard product in a global market it requires significant investment in market research in order to understand local requirements.</a:t>
            </a:r>
          </a:p>
          <a:p>
            <a:pPr marL="0" indent="0">
              <a:buNone/>
            </a:pPr>
            <a:r>
              <a:rPr lang="en-GB" dirty="0"/>
              <a:t>Often, it is the local people and practices that create the glocalisation rather than the business. In China, McDonald’s is seen as a place for young couples to have their first date!</a:t>
            </a:r>
          </a:p>
        </p:txBody>
      </p:sp>
      <p:sp>
        <p:nvSpPr>
          <p:cNvPr id="4" name="Action Button: Document 3">
            <a:hlinkClick r:id="rId3" highlightClick="1"/>
          </p:cNvPr>
          <p:cNvSpPr/>
          <p:nvPr/>
        </p:nvSpPr>
        <p:spPr>
          <a:xfrm>
            <a:off x="518635" y="1988840"/>
            <a:ext cx="792088" cy="1152128"/>
          </a:xfrm>
          <a:prstGeom prst="actionButton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1180" y="3429000"/>
            <a:ext cx="1835696" cy="523220"/>
          </a:xfrm>
          <a:prstGeom prst="rect">
            <a:avLst/>
          </a:prstGeom>
          <a:noFill/>
        </p:spPr>
        <p:txBody>
          <a:bodyPr wrap="square" rtlCol="0">
            <a:spAutoFit/>
          </a:bodyPr>
          <a:lstStyle/>
          <a:p>
            <a:pPr algn="ctr"/>
            <a:r>
              <a:rPr lang="en-GB" sz="1400" dirty="0"/>
              <a:t>Examples of glocalisation.</a:t>
            </a:r>
          </a:p>
        </p:txBody>
      </p:sp>
      <p:sp>
        <p:nvSpPr>
          <p:cNvPr id="6" name="Action Button: Document 5">
            <a:hlinkClick r:id="rId4" highlightClick="1"/>
          </p:cNvPr>
          <p:cNvSpPr/>
          <p:nvPr/>
        </p:nvSpPr>
        <p:spPr>
          <a:xfrm>
            <a:off x="500633" y="4149080"/>
            <a:ext cx="828092" cy="1008112"/>
          </a:xfrm>
          <a:prstGeom prst="actionButton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1180" y="5589240"/>
            <a:ext cx="1835696" cy="523220"/>
          </a:xfrm>
          <a:prstGeom prst="rect">
            <a:avLst/>
          </a:prstGeom>
          <a:noFill/>
        </p:spPr>
        <p:txBody>
          <a:bodyPr wrap="square" rtlCol="0">
            <a:spAutoFit/>
          </a:bodyPr>
          <a:lstStyle/>
          <a:p>
            <a:pPr algn="ctr"/>
            <a:r>
              <a:rPr lang="en-GB" sz="1400" dirty="0"/>
              <a:t>How McDonalds conquered India.</a:t>
            </a:r>
          </a:p>
        </p:txBody>
      </p:sp>
    </p:spTree>
    <p:extLst>
      <p:ext uri="{BB962C8B-B14F-4D97-AF65-F5344CB8AC3E}">
        <p14:creationId xmlns:p14="http://schemas.microsoft.com/office/powerpoint/2010/main" val="23556384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9792" y="332656"/>
            <a:ext cx="6248400" cy="1143000"/>
          </a:xfrm>
        </p:spPr>
        <p:txBody>
          <a:bodyPr>
            <a:normAutofit/>
          </a:bodyPr>
          <a:lstStyle/>
          <a:p>
            <a:r>
              <a:rPr lang="en-GB" sz="2400" dirty="0"/>
              <a:t>Marketing strategies/brand names </a:t>
            </a:r>
            <a:br>
              <a:rPr lang="en-GB" sz="2400" dirty="0"/>
            </a:br>
            <a:r>
              <a:rPr lang="en-GB" sz="2400" dirty="0"/>
              <a:t>and advertising</a:t>
            </a:r>
          </a:p>
        </p:txBody>
      </p:sp>
      <p:sp>
        <p:nvSpPr>
          <p:cNvPr id="3" name="Content Placeholder 2"/>
          <p:cNvSpPr>
            <a:spLocks noGrp="1"/>
          </p:cNvSpPr>
          <p:nvPr>
            <p:ph idx="1"/>
          </p:nvPr>
        </p:nvSpPr>
        <p:spPr>
          <a:xfrm>
            <a:off x="2051720" y="1844824"/>
            <a:ext cx="6912768" cy="4137323"/>
          </a:xfrm>
        </p:spPr>
        <p:txBody>
          <a:bodyPr>
            <a:noAutofit/>
          </a:bodyPr>
          <a:lstStyle/>
          <a:p>
            <a:pPr marL="0" indent="0">
              <a:buNone/>
            </a:pPr>
            <a:r>
              <a:rPr lang="en-GB" sz="1800" b="1" dirty="0">
                <a:solidFill>
                  <a:srgbClr val="0070C0"/>
                </a:solidFill>
              </a:rPr>
              <a:t>Ethnocentricity </a:t>
            </a:r>
            <a:r>
              <a:rPr lang="en-GB" sz="1800" dirty="0"/>
              <a:t>as a marketing approach is where the promotion of the product is undertaken based on the beliefs of the </a:t>
            </a:r>
            <a:r>
              <a:rPr lang="en-GB" sz="1800" b="1" dirty="0">
                <a:solidFill>
                  <a:srgbClr val="0070C0"/>
                </a:solidFill>
              </a:rPr>
              <a:t>home nation </a:t>
            </a:r>
            <a:r>
              <a:rPr lang="en-GB" sz="1800" dirty="0"/>
              <a:t>of the business and is presented to the </a:t>
            </a:r>
            <a:r>
              <a:rPr lang="en-GB" sz="1800" b="1" dirty="0">
                <a:solidFill>
                  <a:srgbClr val="0070C0"/>
                </a:solidFill>
              </a:rPr>
              <a:t>host nation </a:t>
            </a:r>
            <a:r>
              <a:rPr lang="en-GB" sz="1800" dirty="0"/>
              <a:t>as such.</a:t>
            </a:r>
          </a:p>
          <a:p>
            <a:pPr marL="0" indent="0">
              <a:buNone/>
            </a:pPr>
            <a:r>
              <a:rPr lang="en-GB" sz="1800" dirty="0"/>
              <a:t>In a sense it is suggesting that the values of the host nation are superior to other nations.</a:t>
            </a:r>
          </a:p>
          <a:p>
            <a:pPr marL="0" indent="0">
              <a:buNone/>
            </a:pPr>
            <a:r>
              <a:rPr lang="en-GB" sz="1800" dirty="0"/>
              <a:t>Therefore, products are marketed in foreign countries based on the perceived superiority of the host nation’s values. To some extent, this approach ignores local customs, culture and religion.</a:t>
            </a:r>
          </a:p>
          <a:p>
            <a:pPr marL="0" indent="0">
              <a:buNone/>
            </a:pPr>
            <a:r>
              <a:rPr lang="en-GB" sz="1800" dirty="0"/>
              <a:t>Decision making is centralised and key personnel from headquarters are sent to oversee marketing operations in other countries. This restricts promotion prospects for key marketing people who are not from the home nation and marketing ideas from the local area.</a:t>
            </a:r>
          </a:p>
          <a:p>
            <a:pPr marL="0" indent="0">
              <a:buNone/>
            </a:pPr>
            <a:r>
              <a:rPr lang="en-GB" sz="1800" dirty="0"/>
              <a:t>This could be contentious if it offends the local population. However, often, the marketing is of an inoffensive nature in the first place.</a:t>
            </a:r>
          </a:p>
        </p:txBody>
      </p:sp>
      <p:sp>
        <p:nvSpPr>
          <p:cNvPr id="4" name="TextBox 3"/>
          <p:cNvSpPr txBox="1"/>
          <p:nvPr/>
        </p:nvSpPr>
        <p:spPr>
          <a:xfrm>
            <a:off x="107504" y="3783521"/>
            <a:ext cx="1656184" cy="2462213"/>
          </a:xfrm>
          <a:prstGeom prst="rect">
            <a:avLst/>
          </a:prstGeom>
          <a:noFill/>
        </p:spPr>
        <p:txBody>
          <a:bodyPr wrap="square" rtlCol="0">
            <a:spAutoFit/>
          </a:bodyPr>
          <a:lstStyle/>
          <a:p>
            <a:pPr algn="ctr"/>
            <a:r>
              <a:rPr lang="en-GB" sz="1400" dirty="0"/>
              <a:t>The </a:t>
            </a:r>
            <a:r>
              <a:rPr lang="en-GB" sz="1400" b="1" dirty="0">
                <a:solidFill>
                  <a:srgbClr val="00B0F0"/>
                </a:solidFill>
              </a:rPr>
              <a:t>home nation </a:t>
            </a:r>
            <a:r>
              <a:rPr lang="en-GB" sz="1400" dirty="0"/>
              <a:t>is where the business originated e.g. the USA. </a:t>
            </a:r>
          </a:p>
          <a:p>
            <a:pPr algn="ctr"/>
            <a:endParaRPr lang="en-GB" sz="1400" dirty="0"/>
          </a:p>
          <a:p>
            <a:pPr algn="ctr"/>
            <a:r>
              <a:rPr lang="en-GB" sz="1400" dirty="0"/>
              <a:t>The </a:t>
            </a:r>
            <a:r>
              <a:rPr lang="en-GB" sz="1400" b="1" dirty="0">
                <a:solidFill>
                  <a:srgbClr val="00B0F0"/>
                </a:solidFill>
              </a:rPr>
              <a:t>host nation </a:t>
            </a:r>
            <a:r>
              <a:rPr lang="en-GB" sz="1400" dirty="0"/>
              <a:t>is where the target market or subsidiary of the business is based e.g. India.</a:t>
            </a:r>
          </a:p>
        </p:txBody>
      </p:sp>
      <p:sp>
        <p:nvSpPr>
          <p:cNvPr id="5" name="TextBox 4"/>
          <p:cNvSpPr txBox="1"/>
          <p:nvPr/>
        </p:nvSpPr>
        <p:spPr>
          <a:xfrm>
            <a:off x="107504" y="1844824"/>
            <a:ext cx="1440160" cy="1600438"/>
          </a:xfrm>
          <a:prstGeom prst="rect">
            <a:avLst/>
          </a:prstGeom>
          <a:noFill/>
        </p:spPr>
        <p:txBody>
          <a:bodyPr wrap="square" rtlCol="0">
            <a:spAutoFit/>
          </a:bodyPr>
          <a:lstStyle/>
          <a:p>
            <a:pPr algn="ctr"/>
            <a:r>
              <a:rPr lang="en-GB" sz="1400" dirty="0"/>
              <a:t>The </a:t>
            </a:r>
            <a:r>
              <a:rPr lang="en-GB" sz="1400" b="1" dirty="0">
                <a:solidFill>
                  <a:srgbClr val="00B0F0"/>
                </a:solidFill>
              </a:rPr>
              <a:t>EPG model </a:t>
            </a:r>
            <a:r>
              <a:rPr lang="en-GB" sz="1400" dirty="0"/>
              <a:t>is a framework that can used to look at marketing approaches used by global firms.</a:t>
            </a:r>
          </a:p>
        </p:txBody>
      </p:sp>
    </p:spTree>
    <p:extLst>
      <p:ext uri="{BB962C8B-B14F-4D97-AF65-F5344CB8AC3E}">
        <p14:creationId xmlns:p14="http://schemas.microsoft.com/office/powerpoint/2010/main" val="24522847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9792" y="332656"/>
            <a:ext cx="6248400" cy="1143000"/>
          </a:xfrm>
        </p:spPr>
        <p:txBody>
          <a:bodyPr>
            <a:normAutofit/>
          </a:bodyPr>
          <a:lstStyle/>
          <a:p>
            <a:r>
              <a:rPr lang="en-GB" sz="2400" dirty="0"/>
              <a:t>Marketing strategies/brand names </a:t>
            </a:r>
            <a:br>
              <a:rPr lang="en-GB" sz="2400" dirty="0"/>
            </a:br>
            <a:r>
              <a:rPr lang="en-GB" sz="2400" dirty="0"/>
              <a:t>and advertising</a:t>
            </a:r>
          </a:p>
        </p:txBody>
      </p:sp>
      <p:sp>
        <p:nvSpPr>
          <p:cNvPr id="3" name="Content Placeholder 2"/>
          <p:cNvSpPr>
            <a:spLocks noGrp="1"/>
          </p:cNvSpPr>
          <p:nvPr>
            <p:ph idx="1"/>
          </p:nvPr>
        </p:nvSpPr>
        <p:spPr>
          <a:xfrm>
            <a:off x="2051720" y="1844824"/>
            <a:ext cx="6912768" cy="4137323"/>
          </a:xfrm>
        </p:spPr>
        <p:txBody>
          <a:bodyPr>
            <a:noAutofit/>
          </a:bodyPr>
          <a:lstStyle/>
          <a:p>
            <a:pPr marL="0" indent="0">
              <a:buNone/>
            </a:pPr>
            <a:r>
              <a:rPr lang="en-GB" sz="1800" b="1" dirty="0" err="1">
                <a:solidFill>
                  <a:srgbClr val="0070C0"/>
                </a:solidFill>
              </a:rPr>
              <a:t>Polycentricity</a:t>
            </a:r>
            <a:r>
              <a:rPr lang="en-GB" sz="1800" b="1" dirty="0">
                <a:solidFill>
                  <a:srgbClr val="0070C0"/>
                </a:solidFill>
              </a:rPr>
              <a:t> </a:t>
            </a:r>
            <a:r>
              <a:rPr lang="en-GB" sz="1800" dirty="0"/>
              <a:t>as a marketing approach is where the promotion of the product is undertaken based on the beliefs of the nation in which the business is operating.</a:t>
            </a:r>
          </a:p>
          <a:p>
            <a:pPr marL="0" indent="0">
              <a:buNone/>
            </a:pPr>
            <a:r>
              <a:rPr lang="en-GB" sz="1800" dirty="0"/>
              <a:t>In a sense it is the direct opposite of ethnocentrism, suggesting that the values of the nation being targeted are all important.</a:t>
            </a:r>
          </a:p>
          <a:p>
            <a:pPr marL="0" indent="0">
              <a:buNone/>
            </a:pPr>
            <a:r>
              <a:rPr lang="en-GB" sz="1800" dirty="0"/>
              <a:t>Therefore, products are marketed in foreign countries based on the foreign nation’s values, fully taking into account local customs, culture and religion.</a:t>
            </a:r>
          </a:p>
          <a:p>
            <a:pPr marL="0" indent="0">
              <a:buNone/>
            </a:pPr>
            <a:r>
              <a:rPr lang="en-GB" sz="1800" dirty="0"/>
              <a:t>Decision making is decentralised and key personnel need to be recruited from the nation being targeted. This can create significant problems as recruitment might be difficult and there is a loss of control of marketing operations. Local knowledge can be used in the marketing.</a:t>
            </a:r>
          </a:p>
          <a:p>
            <a:pPr marL="0" indent="0">
              <a:buNone/>
            </a:pPr>
            <a:r>
              <a:rPr lang="en-GB" sz="1800" dirty="0"/>
              <a:t>However, there might be a loss of sales as the product is no longer differentiated from other local competition.</a:t>
            </a:r>
          </a:p>
        </p:txBody>
      </p:sp>
    </p:spTree>
    <p:extLst>
      <p:ext uri="{BB962C8B-B14F-4D97-AF65-F5344CB8AC3E}">
        <p14:creationId xmlns:p14="http://schemas.microsoft.com/office/powerpoint/2010/main" val="1891915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9792" y="332656"/>
            <a:ext cx="6248400" cy="1143000"/>
          </a:xfrm>
        </p:spPr>
        <p:txBody>
          <a:bodyPr>
            <a:normAutofit/>
          </a:bodyPr>
          <a:lstStyle/>
          <a:p>
            <a:r>
              <a:rPr lang="en-GB" sz="2400" dirty="0"/>
              <a:t>Marketing strategies/brand names </a:t>
            </a:r>
            <a:br>
              <a:rPr lang="en-GB" sz="2400" dirty="0"/>
            </a:br>
            <a:r>
              <a:rPr lang="en-GB" sz="2400" dirty="0"/>
              <a:t>and advertising</a:t>
            </a:r>
          </a:p>
        </p:txBody>
      </p:sp>
      <p:sp>
        <p:nvSpPr>
          <p:cNvPr id="3" name="Content Placeholder 2"/>
          <p:cNvSpPr>
            <a:spLocks noGrp="1"/>
          </p:cNvSpPr>
          <p:nvPr>
            <p:ph idx="1"/>
          </p:nvPr>
        </p:nvSpPr>
        <p:spPr>
          <a:xfrm>
            <a:off x="1907704" y="1844824"/>
            <a:ext cx="7128792" cy="4137323"/>
          </a:xfrm>
        </p:spPr>
        <p:txBody>
          <a:bodyPr>
            <a:noAutofit/>
          </a:bodyPr>
          <a:lstStyle/>
          <a:p>
            <a:pPr marL="0" indent="0">
              <a:buNone/>
            </a:pPr>
            <a:r>
              <a:rPr lang="en-GB" sz="1800" b="1" dirty="0" err="1">
                <a:solidFill>
                  <a:srgbClr val="0070C0"/>
                </a:solidFill>
              </a:rPr>
              <a:t>Geocentricity</a:t>
            </a:r>
            <a:r>
              <a:rPr lang="en-GB" sz="1800" b="1" dirty="0">
                <a:solidFill>
                  <a:srgbClr val="0070C0"/>
                </a:solidFill>
              </a:rPr>
              <a:t> </a:t>
            </a:r>
            <a:r>
              <a:rPr lang="en-GB" sz="1800" dirty="0"/>
              <a:t>as a marketing approach is where the promotion of the product is undertaken based on a global or worldly point of view. Therefore, it is not based on the perspective of either the home or host nation.</a:t>
            </a:r>
          </a:p>
          <a:p>
            <a:pPr marL="0" indent="0">
              <a:buNone/>
            </a:pPr>
            <a:r>
              <a:rPr lang="en-GB" sz="1800" dirty="0"/>
              <a:t>Marketing is undertaking for the benefit of the business on a global basis. It does not matter where the headquarters or the subsidiary is located; they are a seamless entity, working as one rather than individually. What matters is that each element of the business helps in meeting its global objectives. Employees are selected based on ability rather than nationality.</a:t>
            </a:r>
          </a:p>
          <a:p>
            <a:pPr marL="0" indent="0">
              <a:buNone/>
            </a:pPr>
            <a:r>
              <a:rPr lang="en-GB" sz="1800" dirty="0"/>
              <a:t>Therefore, products are marketed in foreign countries based on whatever is required for the business to succeed. This might entail marketing based on the home nation’s values or based on the host nation’s. This will depend upon the nation being targeted.</a:t>
            </a:r>
          </a:p>
          <a:p>
            <a:pPr marL="0" indent="0">
              <a:buNone/>
            </a:pPr>
            <a:r>
              <a:rPr lang="en-GB" sz="1800" dirty="0"/>
              <a:t>This marketing approach mixes elements of ethnocentric with elements of polycentric.</a:t>
            </a:r>
          </a:p>
        </p:txBody>
      </p:sp>
    </p:spTree>
    <p:extLst>
      <p:ext uri="{BB962C8B-B14F-4D97-AF65-F5344CB8AC3E}">
        <p14:creationId xmlns:p14="http://schemas.microsoft.com/office/powerpoint/2010/main" val="686129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smtClean="0"/>
              <a:t>Preparing for assessment</a:t>
            </a:r>
            <a:endParaRPr lang="en-GB" sz="2400" dirty="0"/>
          </a:p>
        </p:txBody>
      </p:sp>
      <p:sp>
        <p:nvSpPr>
          <p:cNvPr id="3" name="Content Placeholder 2"/>
          <p:cNvSpPr>
            <a:spLocks noGrp="1"/>
          </p:cNvSpPr>
          <p:nvPr>
            <p:ph idx="1"/>
          </p:nvPr>
        </p:nvSpPr>
        <p:spPr/>
        <p:txBody>
          <a:bodyPr/>
          <a:lstStyle/>
          <a:p>
            <a:r>
              <a:rPr lang="en-GB" dirty="0"/>
              <a:t>D.P7 Explore the cultural differences affecting international </a:t>
            </a:r>
            <a:r>
              <a:rPr lang="en-GB" dirty="0" smtClean="0"/>
              <a:t>businesses</a:t>
            </a:r>
          </a:p>
          <a:p>
            <a:r>
              <a:rPr lang="en-GB" dirty="0" smtClean="0"/>
              <a:t>D.M4 </a:t>
            </a:r>
            <a:r>
              <a:rPr lang="en-GB" dirty="0"/>
              <a:t>Analyse how cultural differences affect international </a:t>
            </a:r>
            <a:r>
              <a:rPr lang="en-GB" dirty="0" smtClean="0"/>
              <a:t>businesses</a:t>
            </a:r>
          </a:p>
          <a:p>
            <a:r>
              <a:rPr lang="en-GB" dirty="0"/>
              <a:t>D.D3 Evaluate the impact of cultural differences on international </a:t>
            </a:r>
            <a:r>
              <a:rPr lang="en-GB" dirty="0" smtClean="0"/>
              <a:t>business</a:t>
            </a:r>
            <a:endParaRPr lang="en-GB" dirty="0"/>
          </a:p>
        </p:txBody>
      </p:sp>
    </p:spTree>
    <p:extLst>
      <p:ext uri="{BB962C8B-B14F-4D97-AF65-F5344CB8AC3E}">
        <p14:creationId xmlns:p14="http://schemas.microsoft.com/office/powerpoint/2010/main" val="2163985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476672"/>
            <a:ext cx="6248400" cy="1143000"/>
          </a:xfrm>
        </p:spPr>
        <p:txBody>
          <a:bodyPr>
            <a:normAutofit/>
          </a:bodyPr>
          <a:lstStyle/>
          <a:p>
            <a:r>
              <a:rPr lang="en-GB" sz="2400" dirty="0"/>
              <a:t>The impact of cultural factors</a:t>
            </a:r>
          </a:p>
        </p:txBody>
      </p:sp>
      <p:sp>
        <p:nvSpPr>
          <p:cNvPr id="3" name="Content Placeholder 2"/>
          <p:cNvSpPr>
            <a:spLocks noGrp="1"/>
          </p:cNvSpPr>
          <p:nvPr>
            <p:ph idx="1"/>
          </p:nvPr>
        </p:nvSpPr>
        <p:spPr>
          <a:xfrm>
            <a:off x="2267744" y="1988840"/>
            <a:ext cx="6624736" cy="4536504"/>
          </a:xfrm>
        </p:spPr>
        <p:txBody>
          <a:bodyPr>
            <a:normAutofit/>
          </a:bodyPr>
          <a:lstStyle/>
          <a:p>
            <a:r>
              <a:rPr lang="en-GB" dirty="0"/>
              <a:t>In this topic you will learn about</a:t>
            </a:r>
          </a:p>
          <a:p>
            <a:pPr lvl="1"/>
            <a:r>
              <a:rPr lang="en-GB" dirty="0"/>
              <a:t>The impact of cultural factors on international business, e.g. contract negotiations, composition of the workforce, management style and its impact on the workforce  and organisational culture, marketing strategies/brand names and advertising</a:t>
            </a:r>
          </a:p>
        </p:txBody>
      </p:sp>
    </p:spTree>
    <p:extLst>
      <p:ext uri="{BB962C8B-B14F-4D97-AF65-F5344CB8AC3E}">
        <p14:creationId xmlns:p14="http://schemas.microsoft.com/office/powerpoint/2010/main" val="39581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476672"/>
            <a:ext cx="6248400" cy="1143000"/>
          </a:xfrm>
        </p:spPr>
        <p:txBody>
          <a:bodyPr>
            <a:normAutofit/>
          </a:bodyPr>
          <a:lstStyle/>
          <a:p>
            <a:r>
              <a:rPr lang="en-GB" sz="2400" dirty="0"/>
              <a:t>Contract negotiations</a:t>
            </a:r>
          </a:p>
        </p:txBody>
      </p:sp>
      <p:sp>
        <p:nvSpPr>
          <p:cNvPr id="3" name="Content Placeholder 2"/>
          <p:cNvSpPr>
            <a:spLocks noGrp="1"/>
          </p:cNvSpPr>
          <p:nvPr>
            <p:ph idx="1"/>
          </p:nvPr>
        </p:nvSpPr>
        <p:spPr>
          <a:xfrm>
            <a:off x="2267744" y="1988840"/>
            <a:ext cx="6624736" cy="4536504"/>
          </a:xfrm>
        </p:spPr>
        <p:txBody>
          <a:bodyPr>
            <a:normAutofit/>
          </a:bodyPr>
          <a:lstStyle/>
          <a:p>
            <a:r>
              <a:rPr lang="en-GB" dirty="0"/>
              <a:t>Contract negotiations differ dependent on the culture of those taking part in negotiations</a:t>
            </a:r>
          </a:p>
          <a:p>
            <a:r>
              <a:rPr lang="en-GB" dirty="0"/>
              <a:t>Some negotiators are keen to build an ongoing relationship, whilst others simply want to complete the contract</a:t>
            </a:r>
          </a:p>
          <a:p>
            <a:r>
              <a:rPr lang="en-GB" dirty="0"/>
              <a:t>Some meetings will be formal e.g. the Japanese will use titles such as Mr. whilst Americans often like first name terms</a:t>
            </a:r>
          </a:p>
          <a:p>
            <a:r>
              <a:rPr lang="en-GB" dirty="0"/>
              <a:t>Time is more important to some cultures than others e.g. the Germans tend to be punctual and Americans want a quick deal</a:t>
            </a:r>
          </a:p>
          <a:p>
            <a:endParaRPr lang="en-GB" dirty="0"/>
          </a:p>
          <a:p>
            <a:endParaRPr lang="en-GB" dirty="0"/>
          </a:p>
          <a:p>
            <a:endParaRPr lang="en-GB" dirty="0"/>
          </a:p>
        </p:txBody>
      </p:sp>
    </p:spTree>
    <p:extLst>
      <p:ext uri="{BB962C8B-B14F-4D97-AF65-F5344CB8AC3E}">
        <p14:creationId xmlns:p14="http://schemas.microsoft.com/office/powerpoint/2010/main" val="1420957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476672"/>
            <a:ext cx="6248400" cy="1143000"/>
          </a:xfrm>
        </p:spPr>
        <p:txBody>
          <a:bodyPr>
            <a:normAutofit fontScale="90000"/>
          </a:bodyPr>
          <a:lstStyle/>
          <a:p>
            <a:r>
              <a:rPr lang="en-GB" sz="2400" dirty="0"/>
              <a:t/>
            </a:r>
            <a:br>
              <a:rPr lang="en-GB" sz="2400" dirty="0"/>
            </a:br>
            <a:r>
              <a:rPr lang="en-GB" sz="2700" dirty="0"/>
              <a:t>Composition of the workforce</a:t>
            </a:r>
            <a:r>
              <a:rPr lang="en-GB" sz="2400" dirty="0"/>
              <a:t/>
            </a:r>
            <a:br>
              <a:rPr lang="en-GB" sz="2400" dirty="0"/>
            </a:br>
            <a:endParaRPr lang="en-GB" sz="2400" dirty="0"/>
          </a:p>
        </p:txBody>
      </p:sp>
      <p:sp>
        <p:nvSpPr>
          <p:cNvPr id="3" name="Content Placeholder 2"/>
          <p:cNvSpPr>
            <a:spLocks noGrp="1"/>
          </p:cNvSpPr>
          <p:nvPr>
            <p:ph idx="1"/>
          </p:nvPr>
        </p:nvSpPr>
        <p:spPr>
          <a:xfrm>
            <a:off x="2267744" y="1988840"/>
            <a:ext cx="6624736" cy="4536504"/>
          </a:xfrm>
        </p:spPr>
        <p:txBody>
          <a:bodyPr>
            <a:normAutofit/>
          </a:bodyPr>
          <a:lstStyle/>
          <a:p>
            <a:r>
              <a:rPr lang="en-GB" dirty="0"/>
              <a:t>Global organisations will tend to have a diverse workforce</a:t>
            </a:r>
          </a:p>
          <a:p>
            <a:r>
              <a:rPr lang="en-GB" dirty="0"/>
              <a:t>This means that they will have to take into account a variety of needs and skills</a:t>
            </a:r>
          </a:p>
          <a:p>
            <a:r>
              <a:rPr lang="en-GB" dirty="0"/>
              <a:t>When operating in foreign markets, employing people with the required skills will be important</a:t>
            </a:r>
          </a:p>
          <a:p>
            <a:r>
              <a:rPr lang="en-GB" dirty="0"/>
              <a:t>For example, if targeting the Chinese market it would be useful to have employees with the ability to speak Mandarin </a:t>
            </a:r>
          </a:p>
        </p:txBody>
      </p:sp>
    </p:spTree>
    <p:extLst>
      <p:ext uri="{BB962C8B-B14F-4D97-AF65-F5344CB8AC3E}">
        <p14:creationId xmlns:p14="http://schemas.microsoft.com/office/powerpoint/2010/main" val="15544002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3728" y="404664"/>
            <a:ext cx="6675512" cy="792088"/>
          </a:xfrm>
        </p:spPr>
        <p:txBody>
          <a:bodyPr>
            <a:noAutofit/>
          </a:bodyPr>
          <a:lstStyle/>
          <a:p>
            <a:pPr>
              <a:defRPr/>
            </a:pPr>
            <a:r>
              <a:rPr lang="en-GB" sz="2400" dirty="0"/>
              <a:t>Management style and its impact on the workforce and organisational culture</a:t>
            </a:r>
            <a:endParaRPr lang="en-US" sz="2400" dirty="0"/>
          </a:p>
        </p:txBody>
      </p:sp>
      <p:sp>
        <p:nvSpPr>
          <p:cNvPr id="19459" name="Content Placeholder 2"/>
          <p:cNvSpPr>
            <a:spLocks noGrp="1"/>
          </p:cNvSpPr>
          <p:nvPr>
            <p:ph sz="quarter" idx="1"/>
          </p:nvPr>
        </p:nvSpPr>
        <p:spPr>
          <a:xfrm>
            <a:off x="1979713" y="1844824"/>
            <a:ext cx="6984776" cy="4873625"/>
          </a:xfrm>
        </p:spPr>
        <p:txBody>
          <a:bodyPr>
            <a:noAutofit/>
          </a:bodyPr>
          <a:lstStyle/>
          <a:p>
            <a:r>
              <a:rPr lang="en-GB" sz="2000" dirty="0"/>
              <a:t>The overall way in which a business uses its resources to meet objectives</a:t>
            </a:r>
          </a:p>
          <a:p>
            <a:r>
              <a:rPr lang="en-GB" sz="2000" dirty="0"/>
              <a:t>This will have a direct impact upon the level of success in international markets</a:t>
            </a:r>
          </a:p>
          <a:p>
            <a:r>
              <a:rPr lang="en-GB" sz="2000" dirty="0"/>
              <a:t>Management will have to give authority to employees operating in overseas markets</a:t>
            </a:r>
          </a:p>
          <a:p>
            <a:r>
              <a:rPr lang="en-GB" sz="2000" dirty="0"/>
              <a:t>These employees might have greater negotiation skills due to a better understanding of local markets and cultures</a:t>
            </a:r>
          </a:p>
          <a:p>
            <a:r>
              <a:rPr lang="en-GB" sz="2000" dirty="0"/>
              <a:t>Therefore, the manager might maintain an overview rather than having direct input into day to day operations</a:t>
            </a:r>
          </a:p>
        </p:txBody>
      </p:sp>
    </p:spTree>
    <p:extLst>
      <p:ext uri="{BB962C8B-B14F-4D97-AF65-F5344CB8AC3E}">
        <p14:creationId xmlns:p14="http://schemas.microsoft.com/office/powerpoint/2010/main" val="18156325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t>Management style and its impact on the workforce and organisational culture</a:t>
            </a:r>
          </a:p>
        </p:txBody>
      </p:sp>
      <p:sp>
        <p:nvSpPr>
          <p:cNvPr id="3" name="Content Placeholder 2"/>
          <p:cNvSpPr>
            <a:spLocks noGrp="1"/>
          </p:cNvSpPr>
          <p:nvPr>
            <p:ph idx="1"/>
          </p:nvPr>
        </p:nvSpPr>
        <p:spPr>
          <a:xfrm>
            <a:off x="2008684" y="1844824"/>
            <a:ext cx="6811787" cy="4824536"/>
          </a:xfrm>
        </p:spPr>
        <p:txBody>
          <a:bodyPr>
            <a:normAutofit/>
          </a:bodyPr>
          <a:lstStyle/>
          <a:p>
            <a:r>
              <a:rPr lang="en-GB" sz="1800" dirty="0"/>
              <a:t>The culture of a business affects the way in which it operates. This includes:</a:t>
            </a:r>
          </a:p>
          <a:p>
            <a:pPr lvl="1"/>
            <a:r>
              <a:rPr lang="en-GB" sz="1800" dirty="0"/>
              <a:t>Decision making</a:t>
            </a:r>
          </a:p>
          <a:p>
            <a:pPr lvl="1"/>
            <a:r>
              <a:rPr lang="en-GB" sz="1800" dirty="0"/>
              <a:t>Organisational structure</a:t>
            </a:r>
          </a:p>
          <a:p>
            <a:pPr lvl="1"/>
            <a:r>
              <a:rPr lang="en-GB" sz="1800" dirty="0"/>
              <a:t>Communication</a:t>
            </a:r>
          </a:p>
          <a:p>
            <a:pPr lvl="1"/>
            <a:r>
              <a:rPr lang="en-GB" sz="1800" dirty="0"/>
              <a:t>Leadership styles </a:t>
            </a:r>
          </a:p>
          <a:p>
            <a:pPr lvl="1"/>
            <a:r>
              <a:rPr lang="en-GB" sz="1800" dirty="0"/>
              <a:t>Attitude towards work</a:t>
            </a:r>
          </a:p>
          <a:p>
            <a:pPr lvl="1"/>
            <a:r>
              <a:rPr lang="en-GB" sz="1800" dirty="0"/>
              <a:t>Workforce performance</a:t>
            </a:r>
          </a:p>
          <a:p>
            <a:pPr lvl="1"/>
            <a:endParaRPr lang="en-GB" sz="1200" dirty="0"/>
          </a:p>
        </p:txBody>
      </p:sp>
      <p:sp>
        <p:nvSpPr>
          <p:cNvPr id="10" name="Action Button: Movie 9">
            <a:hlinkClick r:id="rId3" highlightClick="1"/>
          </p:cNvPr>
          <p:cNvSpPr/>
          <p:nvPr/>
        </p:nvSpPr>
        <p:spPr>
          <a:xfrm>
            <a:off x="6912260" y="4005064"/>
            <a:ext cx="936104" cy="504056"/>
          </a:xfrm>
          <a:prstGeom prst="actionButtonMovi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ounded Rectangle 10"/>
          <p:cNvSpPr/>
          <p:nvPr/>
        </p:nvSpPr>
        <p:spPr>
          <a:xfrm>
            <a:off x="6516216" y="4653136"/>
            <a:ext cx="1728192"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What is corporate culture?</a:t>
            </a:r>
          </a:p>
        </p:txBody>
      </p:sp>
    </p:spTree>
    <p:extLst>
      <p:ext uri="{BB962C8B-B14F-4D97-AF65-F5344CB8AC3E}">
        <p14:creationId xmlns:p14="http://schemas.microsoft.com/office/powerpoint/2010/main" val="27614413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t>Strong and weak cultures</a:t>
            </a:r>
          </a:p>
        </p:txBody>
      </p:sp>
      <p:sp>
        <p:nvSpPr>
          <p:cNvPr id="3" name="Content Placeholder 2"/>
          <p:cNvSpPr>
            <a:spLocks noGrp="1"/>
          </p:cNvSpPr>
          <p:nvPr>
            <p:ph idx="1"/>
          </p:nvPr>
        </p:nvSpPr>
        <p:spPr>
          <a:xfrm>
            <a:off x="1979712" y="1844824"/>
            <a:ext cx="6696744" cy="4896544"/>
          </a:xfrm>
        </p:spPr>
        <p:txBody>
          <a:bodyPr>
            <a:normAutofit/>
          </a:bodyPr>
          <a:lstStyle/>
          <a:p>
            <a:pPr>
              <a:lnSpc>
                <a:spcPct val="120000"/>
              </a:lnSpc>
              <a:spcBef>
                <a:spcPts val="0"/>
              </a:spcBef>
            </a:pPr>
            <a:r>
              <a:rPr lang="en-GB" sz="1800" dirty="0"/>
              <a:t>A strong culture</a:t>
            </a:r>
          </a:p>
          <a:p>
            <a:pPr lvl="1">
              <a:lnSpc>
                <a:spcPct val="120000"/>
              </a:lnSpc>
              <a:spcBef>
                <a:spcPts val="0"/>
              </a:spcBef>
            </a:pPr>
            <a:r>
              <a:rPr lang="en-GB" dirty="0"/>
              <a:t>Staff respond positively to organisational values</a:t>
            </a:r>
          </a:p>
          <a:p>
            <a:pPr lvl="1">
              <a:lnSpc>
                <a:spcPct val="120000"/>
              </a:lnSpc>
              <a:spcBef>
                <a:spcPts val="0"/>
              </a:spcBef>
            </a:pPr>
            <a:r>
              <a:rPr lang="en-GB" dirty="0"/>
              <a:t>Shared sense of responsibility towards vision, mission and objectives</a:t>
            </a:r>
          </a:p>
          <a:p>
            <a:pPr lvl="1">
              <a:lnSpc>
                <a:spcPct val="120000"/>
              </a:lnSpc>
              <a:spcBef>
                <a:spcPts val="0"/>
              </a:spcBef>
            </a:pPr>
            <a:r>
              <a:rPr lang="en-GB" dirty="0"/>
              <a:t>Motivated and loyal workforce</a:t>
            </a:r>
          </a:p>
          <a:p>
            <a:pPr lvl="1">
              <a:lnSpc>
                <a:spcPct val="120000"/>
              </a:lnSpc>
              <a:spcBef>
                <a:spcPts val="0"/>
              </a:spcBef>
            </a:pPr>
            <a:r>
              <a:rPr lang="en-GB" dirty="0"/>
              <a:t>This is important when an organisation operates in different countries</a:t>
            </a:r>
          </a:p>
          <a:p>
            <a:pPr marL="57150" indent="-285750">
              <a:lnSpc>
                <a:spcPct val="120000"/>
              </a:lnSpc>
              <a:spcBef>
                <a:spcPts val="0"/>
              </a:spcBef>
            </a:pPr>
            <a:r>
              <a:rPr lang="en-GB" sz="1800" dirty="0"/>
              <a:t>A weak culture</a:t>
            </a:r>
          </a:p>
          <a:p>
            <a:pPr marL="742950" lvl="1" indent="-285750">
              <a:lnSpc>
                <a:spcPct val="120000"/>
              </a:lnSpc>
              <a:spcBef>
                <a:spcPts val="0"/>
              </a:spcBef>
            </a:pPr>
            <a:r>
              <a:rPr lang="en-GB" dirty="0"/>
              <a:t>Little alignment with organisational values</a:t>
            </a:r>
          </a:p>
          <a:p>
            <a:pPr marL="742950" lvl="1" indent="-285750">
              <a:lnSpc>
                <a:spcPct val="120000"/>
              </a:lnSpc>
              <a:spcBef>
                <a:spcPts val="0"/>
              </a:spcBef>
            </a:pPr>
            <a:r>
              <a:rPr lang="en-GB" dirty="0"/>
              <a:t>Employees have to be forced to perform duties</a:t>
            </a:r>
          </a:p>
          <a:p>
            <a:pPr marL="742950" lvl="1" indent="-285750">
              <a:lnSpc>
                <a:spcPct val="120000"/>
              </a:lnSpc>
              <a:spcBef>
                <a:spcPts val="0"/>
              </a:spcBef>
            </a:pPr>
            <a:r>
              <a:rPr lang="en-GB" dirty="0"/>
              <a:t>Greater management control and supervision</a:t>
            </a:r>
          </a:p>
          <a:p>
            <a:pPr marL="742950" lvl="1" indent="-285750">
              <a:lnSpc>
                <a:spcPct val="120000"/>
              </a:lnSpc>
              <a:spcBef>
                <a:spcPts val="0"/>
              </a:spcBef>
            </a:pPr>
            <a:r>
              <a:rPr lang="en-GB" dirty="0"/>
              <a:t>This can undermine a business operating in different countries</a:t>
            </a:r>
          </a:p>
        </p:txBody>
      </p:sp>
      <p:sp>
        <p:nvSpPr>
          <p:cNvPr id="5" name="Action Button: Movie 4">
            <a:hlinkClick r:id="rId3" highlightClick="1"/>
          </p:cNvPr>
          <p:cNvSpPr/>
          <p:nvPr/>
        </p:nvSpPr>
        <p:spPr>
          <a:xfrm>
            <a:off x="539552" y="2132856"/>
            <a:ext cx="864096" cy="504056"/>
          </a:xfrm>
          <a:prstGeom prst="actionButtonMovi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Action Button: Movie 5">
            <a:hlinkClick r:id="rId4" highlightClick="1"/>
          </p:cNvPr>
          <p:cNvSpPr/>
          <p:nvPr/>
        </p:nvSpPr>
        <p:spPr>
          <a:xfrm>
            <a:off x="539552" y="2852936"/>
            <a:ext cx="864096" cy="504056"/>
          </a:xfrm>
          <a:prstGeom prst="actionButtonMovi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35496" y="3645024"/>
            <a:ext cx="1728192" cy="738664"/>
          </a:xfrm>
          <a:prstGeom prst="rect">
            <a:avLst/>
          </a:prstGeom>
          <a:noFill/>
        </p:spPr>
        <p:txBody>
          <a:bodyPr wrap="square" rtlCol="0">
            <a:spAutoFit/>
          </a:bodyPr>
          <a:lstStyle/>
          <a:p>
            <a:pPr algn="ctr"/>
            <a:r>
              <a:rPr lang="en-GB" sz="1400" dirty="0"/>
              <a:t>How does Zappos build a strong culture?</a:t>
            </a:r>
          </a:p>
        </p:txBody>
      </p:sp>
    </p:spTree>
    <p:extLst>
      <p:ext uri="{BB962C8B-B14F-4D97-AF65-F5344CB8AC3E}">
        <p14:creationId xmlns:p14="http://schemas.microsoft.com/office/powerpoint/2010/main" val="487438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t>Influences on organisational culture</a:t>
            </a:r>
          </a:p>
        </p:txBody>
      </p:sp>
      <p:sp>
        <p:nvSpPr>
          <p:cNvPr id="3" name="Content Placeholder 2"/>
          <p:cNvSpPr>
            <a:spLocks noGrp="1"/>
          </p:cNvSpPr>
          <p:nvPr>
            <p:ph idx="1"/>
          </p:nvPr>
        </p:nvSpPr>
        <p:spPr>
          <a:xfrm>
            <a:off x="2051720" y="1916832"/>
            <a:ext cx="6768752" cy="4464496"/>
          </a:xfrm>
        </p:spPr>
        <p:txBody>
          <a:bodyPr>
            <a:normAutofit/>
          </a:bodyPr>
          <a:lstStyle/>
          <a:p>
            <a:pPr marL="0" indent="0">
              <a:buNone/>
            </a:pPr>
            <a:r>
              <a:rPr lang="en-GB" dirty="0"/>
              <a:t>Influences on organisational culture include:</a:t>
            </a:r>
          </a:p>
          <a:p>
            <a:r>
              <a:rPr lang="en-GB" dirty="0"/>
              <a:t>Mission statement and corporate objectives </a:t>
            </a:r>
          </a:p>
          <a:p>
            <a:r>
              <a:rPr lang="en-GB" dirty="0"/>
              <a:t>Personal attitudes, beliefs and priorities of the leaders</a:t>
            </a:r>
          </a:p>
          <a:p>
            <a:pPr lvl="0"/>
            <a:r>
              <a:rPr lang="en-GB" dirty="0"/>
              <a:t>Norms within society</a:t>
            </a:r>
          </a:p>
          <a:p>
            <a:pPr lvl="0"/>
            <a:r>
              <a:rPr lang="en-GB" dirty="0"/>
              <a:t>Ownership and size of the organisation</a:t>
            </a:r>
          </a:p>
          <a:p>
            <a:pPr lvl="0"/>
            <a:r>
              <a:rPr lang="en-GB" dirty="0"/>
              <a:t>Geographical scope i.e. local, national or global</a:t>
            </a:r>
          </a:p>
          <a:p>
            <a:pPr lvl="0"/>
            <a:r>
              <a:rPr lang="en-GB" dirty="0"/>
              <a:t>Competitive environment</a:t>
            </a:r>
          </a:p>
          <a:p>
            <a:endParaRPr lang="en-GB" dirty="0"/>
          </a:p>
        </p:txBody>
      </p:sp>
      <p:sp>
        <p:nvSpPr>
          <p:cNvPr id="4" name="Action Button: Document 3">
            <a:hlinkClick r:id="rId3" highlightClick="1"/>
          </p:cNvPr>
          <p:cNvSpPr/>
          <p:nvPr/>
        </p:nvSpPr>
        <p:spPr>
          <a:xfrm>
            <a:off x="539552" y="2780928"/>
            <a:ext cx="576064" cy="864096"/>
          </a:xfrm>
          <a:prstGeom prst="actionButton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35496" y="3933056"/>
            <a:ext cx="1728192" cy="954107"/>
          </a:xfrm>
          <a:prstGeom prst="rect">
            <a:avLst/>
          </a:prstGeom>
          <a:noFill/>
        </p:spPr>
        <p:txBody>
          <a:bodyPr wrap="square" rtlCol="0">
            <a:spAutoFit/>
          </a:bodyPr>
          <a:lstStyle/>
          <a:p>
            <a:pPr algn="ctr"/>
            <a:r>
              <a:rPr lang="en-GB" sz="1400" dirty="0"/>
              <a:t>How does Richard Branson’s leadership style influence culture at Virgin?</a:t>
            </a:r>
          </a:p>
        </p:txBody>
      </p:sp>
    </p:spTree>
    <p:extLst>
      <p:ext uri="{BB962C8B-B14F-4D97-AF65-F5344CB8AC3E}">
        <p14:creationId xmlns:p14="http://schemas.microsoft.com/office/powerpoint/2010/main" val="18837422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t>Management style and its impact on the workforce and organisational culture</a:t>
            </a:r>
          </a:p>
        </p:txBody>
      </p:sp>
      <p:sp>
        <p:nvSpPr>
          <p:cNvPr id="3" name="Content Placeholder 2"/>
          <p:cNvSpPr>
            <a:spLocks noGrp="1"/>
          </p:cNvSpPr>
          <p:nvPr>
            <p:ph idx="1"/>
          </p:nvPr>
        </p:nvSpPr>
        <p:spPr>
          <a:xfrm>
            <a:off x="1979712" y="1959550"/>
            <a:ext cx="6984776" cy="4277762"/>
          </a:xfrm>
        </p:spPr>
        <p:txBody>
          <a:bodyPr>
            <a:normAutofit lnSpcReduction="10000"/>
          </a:bodyPr>
          <a:lstStyle/>
          <a:p>
            <a:r>
              <a:rPr lang="en-GB" dirty="0"/>
              <a:t>Personalities and beliefs of the founders and leaders</a:t>
            </a:r>
          </a:p>
          <a:p>
            <a:r>
              <a:rPr lang="en-GB" dirty="0"/>
              <a:t>Behaviours of founders and leaders on an ongoing basis</a:t>
            </a:r>
          </a:p>
          <a:p>
            <a:r>
              <a:rPr lang="en-GB" dirty="0"/>
              <a:t>Recruitment and training in line with culture</a:t>
            </a:r>
          </a:p>
          <a:p>
            <a:r>
              <a:rPr lang="en-GB" dirty="0"/>
              <a:t>Day to day actions of all employees</a:t>
            </a:r>
          </a:p>
          <a:p>
            <a:r>
              <a:rPr lang="en-GB" dirty="0"/>
              <a:t>Reward systems</a:t>
            </a:r>
          </a:p>
          <a:p>
            <a:r>
              <a:rPr lang="en-GB" dirty="0"/>
              <a:t>Accepted norms in day to day attitudes and behaviours</a:t>
            </a:r>
          </a:p>
          <a:p>
            <a:r>
              <a:rPr lang="en-GB" dirty="0"/>
              <a:t>Reinforcing organisational culture in the different countries that it operates in can be a source of strength for the business</a:t>
            </a:r>
          </a:p>
        </p:txBody>
      </p:sp>
      <p:sp>
        <p:nvSpPr>
          <p:cNvPr id="4" name="Action Button: Document 3">
            <a:hlinkClick r:id="rId3" highlightClick="1"/>
          </p:cNvPr>
          <p:cNvSpPr/>
          <p:nvPr/>
        </p:nvSpPr>
        <p:spPr>
          <a:xfrm>
            <a:off x="539552" y="2132856"/>
            <a:ext cx="576064" cy="720080"/>
          </a:xfrm>
          <a:prstGeom prst="actionButton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0" y="3140968"/>
            <a:ext cx="1763688" cy="738664"/>
          </a:xfrm>
          <a:prstGeom prst="rect">
            <a:avLst/>
          </a:prstGeom>
          <a:noFill/>
        </p:spPr>
        <p:txBody>
          <a:bodyPr wrap="square" rtlCol="0">
            <a:spAutoFit/>
          </a:bodyPr>
          <a:lstStyle/>
          <a:p>
            <a:pPr algn="ctr"/>
            <a:r>
              <a:rPr lang="en-GB" sz="1400" dirty="0"/>
              <a:t>Five elements of building a corporate culture.</a:t>
            </a:r>
          </a:p>
        </p:txBody>
      </p:sp>
    </p:spTree>
    <p:extLst>
      <p:ext uri="{BB962C8B-B14F-4D97-AF65-F5344CB8AC3E}">
        <p14:creationId xmlns:p14="http://schemas.microsoft.com/office/powerpoint/2010/main" val="2985905469"/>
      </p:ext>
    </p:extLst>
  </p:cSld>
  <p:clrMapOvr>
    <a:masterClrMapping/>
  </p:clrMapOvr>
</p:sld>
</file>

<file path=ppt/theme/theme1.xml><?xml version="1.0" encoding="utf-8"?>
<a:theme xmlns:a="http://schemas.openxmlformats.org/drawingml/2006/main" name="Mod">
  <a:themeElements>
    <a:clrScheme name="Custom 1">
      <a:dk1>
        <a:srgbClr val="000000"/>
      </a:dk1>
      <a:lt1>
        <a:srgbClr val="FFFFFF"/>
      </a:lt1>
      <a:dk2>
        <a:srgbClr val="FEDD61"/>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Mod">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od">
      <a:fillStyleLst>
        <a:solidFill>
          <a:schemeClr val="phClr"/>
        </a:solidFill>
        <a:solidFill>
          <a:schemeClr val="phClr">
            <a:tint val="80000"/>
          </a:schemeClr>
        </a:solidFill>
        <a:solidFill>
          <a:schemeClr val="phClr">
            <a:shade val="30000"/>
            <a:satMod val="150000"/>
          </a:schemeClr>
        </a:solidFill>
      </a:fillStyleLst>
      <a:lnStyleLst>
        <a:ln w="9525" cap="flat" cmpd="sng" algn="ctr">
          <a:solidFill>
            <a:schemeClr val="phClr">
              <a:tint val="90000"/>
              <a:satMod val="105000"/>
            </a:schemeClr>
          </a:solidFill>
          <a:prstDash val="solid"/>
        </a:ln>
        <a:ln w="50800" cap="flat" cmpd="sng" algn="ctr">
          <a:solidFill>
            <a:schemeClr val="phClr">
              <a:tint val="90000"/>
            </a:schemeClr>
          </a:solidFill>
          <a:prstDash val="solid"/>
        </a:ln>
        <a:ln w="76200" cap="flat" cmpd="dbl" algn="ctr">
          <a:solidFill>
            <a:schemeClr val="phClr">
              <a:tint val="90000"/>
            </a:schemeClr>
          </a:solidFill>
          <a:prstDash val="solid"/>
        </a:ln>
      </a:lnStyleLst>
      <a:effectStyleLst>
        <a:effectStyle>
          <a:effectLst/>
        </a:effectStyle>
        <a:effectStyle>
          <a:effectLst>
            <a:outerShdw blurRad="76200" dist="25400" dir="5400000" sx="101000" sy="101000" rotWithShape="0">
              <a:srgbClr val="000000">
                <a:alpha val="50000"/>
              </a:srgbClr>
            </a:outerShdw>
          </a:effectLst>
        </a:effectStyle>
        <a:effectStyle>
          <a:effectLst>
            <a:outerShdw blurRad="76200" dist="50800" dir="5400000" sx="101000" sy="101000" rotWithShape="0">
              <a:srgbClr val="000000">
                <a:alpha val="50000"/>
              </a:srgbClr>
            </a:outerShdw>
            <a:reflection blurRad="12700" stA="30000" endPos="30000" dist="50800" dir="5400000" sy="-100000" rotWithShape="0"/>
          </a:effectLst>
          <a:scene3d>
            <a:camera prst="orthographicFront">
              <a:rot lat="0" lon="0" rev="0"/>
            </a:camera>
            <a:lightRig rig="twoPt" dir="t">
              <a:rot lat="0" lon="0" rev="5400000"/>
            </a:lightRig>
          </a:scene3d>
          <a:sp3d prstMaterial="softmetal">
            <a:bevelT w="63500" h="25400" prst="coolSlant"/>
          </a:sp3d>
        </a:effectStyle>
      </a:effectStyleLst>
      <a:bgFillStyleLst>
        <a:solidFill>
          <a:schemeClr val="phClr">
            <a:satMod val="125000"/>
          </a:schemeClr>
        </a:solidFill>
        <a:solidFill>
          <a:schemeClr val="phClr">
            <a:shade val="30000"/>
            <a:satMod val="150000"/>
          </a:schemeClr>
        </a:solidFill>
        <a:gradFill>
          <a:gsLst>
            <a:gs pos="0">
              <a:schemeClr val="phClr">
                <a:tint val="100000"/>
                <a:shade val="80000"/>
                <a:satMod val="135000"/>
              </a:schemeClr>
            </a:gs>
            <a:gs pos="55000">
              <a:schemeClr val="phClr">
                <a:tint val="70000"/>
                <a:shade val="100000"/>
                <a:satMod val="150000"/>
              </a:schemeClr>
            </a:gs>
            <a:gs pos="100000">
              <a:schemeClr val="phClr">
                <a:tint val="70000"/>
                <a:shade val="100000"/>
                <a:satMod val="150000"/>
              </a:schemeClr>
            </a:gs>
          </a:gsLst>
          <a:lin ang="5400000" scaled="0"/>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Template>
  <TotalTime>3886</TotalTime>
  <Words>1390</Words>
  <Application>Microsoft Office PowerPoint</Application>
  <PresentationFormat>On-screen Show (4:3)</PresentationFormat>
  <Paragraphs>132</Paragraphs>
  <Slides>15</Slides>
  <Notes>7</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Mod</vt:lpstr>
      <vt:lpstr>The impact of cultural factors</vt:lpstr>
      <vt:lpstr>The impact of cultural factors</vt:lpstr>
      <vt:lpstr>Contract negotiations</vt:lpstr>
      <vt:lpstr> Composition of the workforce </vt:lpstr>
      <vt:lpstr>Management style and its impact on the workforce and organisational culture</vt:lpstr>
      <vt:lpstr>Management style and its impact on the workforce and organisational culture</vt:lpstr>
      <vt:lpstr>Strong and weak cultures</vt:lpstr>
      <vt:lpstr>Influences on organisational culture</vt:lpstr>
      <vt:lpstr>Management style and its impact on the workforce and organisational culture</vt:lpstr>
      <vt:lpstr>Global marketing strategies</vt:lpstr>
      <vt:lpstr>Glocalisation </vt:lpstr>
      <vt:lpstr>Marketing strategies/brand names  and advertising</vt:lpstr>
      <vt:lpstr>Marketing strategies/brand names  and advertising</vt:lpstr>
      <vt:lpstr>Marketing strategies/brand names  and advertising</vt:lpstr>
      <vt:lpstr>Preparing for assessment</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dc:title>
  <dc:creator>Time2Resources</dc:creator>
  <cp:lastModifiedBy>Helen</cp:lastModifiedBy>
  <cp:revision>471</cp:revision>
  <dcterms:created xsi:type="dcterms:W3CDTF">2009-08-01T13:37:35Z</dcterms:created>
  <dcterms:modified xsi:type="dcterms:W3CDTF">2017-08-22T13:05:19Z</dcterms:modified>
</cp:coreProperties>
</file>