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92" r:id="rId4"/>
    <p:sldId id="293" r:id="rId5"/>
    <p:sldId id="294" r:id="rId6"/>
    <p:sldId id="295" r:id="rId7"/>
    <p:sldId id="297" r:id="rId8"/>
    <p:sldId id="298" r:id="rId9"/>
    <p:sldId id="29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123" d="100"/>
          <a:sy n="123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http://ec.europa.eu/eurostat/statistics-explained/index.php/File:Estimated_hourly_labour_costs_for_the_whole_economy_in_euros,_2016_Enterprises_with_10_or_more_employees_F1.png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9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8/22/2017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urostat/statistics-explained/index.php/File:Estimated_hourly_labour_costs_for_the_whole_economy_in_euros,_2016_Enterprises_with_10_or_more_employees_F1.p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368152"/>
          </a:xfrm>
        </p:spPr>
        <p:txBody>
          <a:bodyPr/>
          <a:lstStyle/>
          <a:p>
            <a:pPr algn="ctr"/>
            <a:r>
              <a:rPr lang="en-GB" dirty="0"/>
              <a:t>Resource considerations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9077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E2</a:t>
            </a:r>
          </a:p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Resource considerations</a:t>
            </a:r>
            <a:endParaRPr lang="en-GB" dirty="0"/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F1CE5747-FED5-47B9-85B2-6A2B890E514E}"/>
              </a:ext>
            </a:extLst>
          </p:cNvPr>
          <p:cNvSpPr txBox="1"/>
          <p:nvPr/>
        </p:nvSpPr>
        <p:spPr>
          <a:xfrm>
            <a:off x="2195736" y="796981"/>
            <a:ext cx="65527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b="1" dirty="0">
                <a:solidFill>
                  <a:srgbClr val="0070C0"/>
                </a:solidFill>
              </a:rPr>
              <a:t>Write a list of criteria you would use to assess the attractiveness of a country: </a:t>
            </a:r>
          </a:p>
          <a:p>
            <a:pPr algn="ctr"/>
            <a:endParaRPr lang="en-GB" sz="2000" b="1" dirty="0">
              <a:solidFill>
                <a:srgbClr val="0070C0"/>
              </a:solidFill>
            </a:endParaRPr>
          </a:p>
          <a:p>
            <a:pPr marL="2343150" lvl="4" indent="-514350">
              <a:buFont typeface="+mj-lt"/>
              <a:buAutoNum type="romanLcPeriod"/>
            </a:pPr>
            <a:r>
              <a:rPr lang="en-GB" sz="2000" b="1" dirty="0">
                <a:solidFill>
                  <a:srgbClr val="0070C0"/>
                </a:solidFill>
              </a:rPr>
              <a:t>as a market</a:t>
            </a:r>
          </a:p>
          <a:p>
            <a:pPr marL="2343150" lvl="4" indent="-514350">
              <a:buFont typeface="+mj-lt"/>
              <a:buAutoNum type="romanLcPeriod"/>
            </a:pPr>
            <a:r>
              <a:rPr lang="en-GB" sz="2000" b="1" dirty="0">
                <a:solidFill>
                  <a:srgbClr val="0070C0"/>
                </a:solidFill>
              </a:rPr>
              <a:t>as a location site</a:t>
            </a:r>
          </a:p>
          <a:p>
            <a:pPr marL="2343150" lvl="4" indent="-514350">
              <a:buFont typeface="+mj-lt"/>
              <a:buAutoNum type="romanLcPeriod"/>
            </a:pPr>
            <a:endParaRPr lang="en-GB" sz="2000" b="1" dirty="0">
              <a:solidFill>
                <a:srgbClr val="0070C0"/>
              </a:solidFill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</a:rPr>
              <a:t>Rank your criteria in order of importance.</a:t>
            </a:r>
          </a:p>
          <a:p>
            <a:pPr algn="ctr"/>
            <a:endParaRPr lang="en-GB" sz="2000" b="1" dirty="0">
              <a:solidFill>
                <a:srgbClr val="0070C0"/>
              </a:solidFill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</a:rPr>
              <a:t>As a class agree on the top 5 criteria.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404664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Resource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In this topic you will learn about</a:t>
            </a:r>
          </a:p>
          <a:p>
            <a:pPr lvl="1"/>
            <a:r>
              <a:rPr lang="en-GB" dirty="0"/>
              <a:t>Capital costs</a:t>
            </a:r>
          </a:p>
          <a:p>
            <a:pPr lvl="1"/>
            <a:r>
              <a:rPr lang="en-GB" dirty="0"/>
              <a:t>Revenue costs</a:t>
            </a:r>
          </a:p>
          <a:p>
            <a:pPr lvl="1"/>
            <a:r>
              <a:rPr lang="en-GB" dirty="0"/>
              <a:t>Expertise and intellectual capital, which can be local and/or provided by the incoming business</a:t>
            </a:r>
          </a:p>
          <a:p>
            <a:pPr lvl="1"/>
            <a:r>
              <a:rPr lang="en-GB" dirty="0"/>
              <a:t>Training costs for local labour</a:t>
            </a:r>
          </a:p>
          <a:p>
            <a:pPr lvl="1"/>
            <a:r>
              <a:rPr lang="en-GB" dirty="0"/>
              <a:t>Organisational structure of international business</a:t>
            </a:r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404664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Resource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Capital costs</a:t>
            </a:r>
          </a:p>
          <a:p>
            <a:pPr lvl="1"/>
            <a:r>
              <a:rPr lang="en-GB" dirty="0"/>
              <a:t>These are fixed, one-off costs that a business incurs when looking to operate abroad</a:t>
            </a:r>
          </a:p>
          <a:p>
            <a:pPr lvl="1"/>
            <a:r>
              <a:rPr lang="en-GB" dirty="0"/>
              <a:t>They will include having to buy land and buildings</a:t>
            </a:r>
          </a:p>
          <a:p>
            <a:pPr lvl="1"/>
            <a:r>
              <a:rPr lang="en-GB" dirty="0"/>
              <a:t>A business might build its own factories or offices</a:t>
            </a:r>
          </a:p>
          <a:p>
            <a:pPr lvl="1"/>
            <a:r>
              <a:rPr lang="en-GB" dirty="0"/>
              <a:t>It will require machinery and other equipment to produce goods and services</a:t>
            </a:r>
          </a:p>
          <a:p>
            <a:pPr lvl="1"/>
            <a:r>
              <a:rPr lang="en-GB" dirty="0"/>
              <a:t>Moving into foreign countries can be very expensive and the business will have to look carefully at its start-up costs, before it sells any products</a:t>
            </a:r>
          </a:p>
        </p:txBody>
      </p:sp>
    </p:spTree>
    <p:extLst>
      <p:ext uri="{BB962C8B-B14F-4D97-AF65-F5344CB8AC3E}">
        <p14:creationId xmlns:p14="http://schemas.microsoft.com/office/powerpoint/2010/main" val="116222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404664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Resource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Revenue costs</a:t>
            </a:r>
          </a:p>
          <a:p>
            <a:pPr lvl="1"/>
            <a:r>
              <a:rPr lang="en-GB" dirty="0"/>
              <a:t>The ongoing costs created in generating sales revenue for the business</a:t>
            </a:r>
          </a:p>
          <a:p>
            <a:pPr lvl="1"/>
            <a:r>
              <a:rPr lang="en-GB" dirty="0"/>
              <a:t>These day to day costs will lead to significant cash outflow</a:t>
            </a:r>
          </a:p>
          <a:p>
            <a:pPr lvl="1"/>
            <a:r>
              <a:rPr lang="en-GB" dirty="0"/>
              <a:t>As the business establishes itself in the market sales revenue will increase</a:t>
            </a:r>
          </a:p>
          <a:p>
            <a:pPr lvl="1"/>
            <a:r>
              <a:rPr lang="en-GB" dirty="0"/>
              <a:t>Hopefully, this will lead to positive cash flows</a:t>
            </a:r>
          </a:p>
          <a:p>
            <a:pPr lvl="1"/>
            <a:r>
              <a:rPr lang="en-GB" dirty="0"/>
              <a:t>This will allow the business to pay off its capital costs</a:t>
            </a:r>
          </a:p>
        </p:txBody>
      </p:sp>
      <p:sp>
        <p:nvSpPr>
          <p:cNvPr id="4" name="Action Button: Help 3">
            <a:hlinkClick r:id="rId3" highlightClick="1"/>
          </p:cNvPr>
          <p:cNvSpPr/>
          <p:nvPr/>
        </p:nvSpPr>
        <p:spPr>
          <a:xfrm>
            <a:off x="647564" y="2852936"/>
            <a:ext cx="576064" cy="792088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386104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Hourly labour costs across Europe.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02779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404664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Resource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Expertise and intellectual capital, which can be local and/or provided by the incoming business</a:t>
            </a:r>
          </a:p>
          <a:p>
            <a:pPr lvl="1"/>
            <a:r>
              <a:rPr lang="en-GB" dirty="0"/>
              <a:t>Costs of recruitment can be significant for a business operating abroad</a:t>
            </a:r>
          </a:p>
          <a:p>
            <a:pPr lvl="1"/>
            <a:r>
              <a:rPr lang="en-GB" dirty="0"/>
              <a:t>Gaining the right calibre of employee is important in order to establish a good reputation</a:t>
            </a:r>
          </a:p>
          <a:p>
            <a:pPr lvl="1"/>
            <a:r>
              <a:rPr lang="en-GB" dirty="0"/>
              <a:t>Owning intellectual capital will provide the business with a competitive advantage. Taking control of patents on a global basis allows businesses to produce in low cost locations but charge high prices because of global monopoly power</a:t>
            </a:r>
          </a:p>
          <a:p>
            <a:pPr lvl="1"/>
            <a:r>
              <a:rPr lang="en-GB" dirty="0"/>
              <a:t>This can be done effectively as the patent will last for a number of years, restricting competition, allowing the business to recoup heavy research and development costs</a:t>
            </a:r>
          </a:p>
        </p:txBody>
      </p:sp>
    </p:spTree>
    <p:extLst>
      <p:ext uri="{BB962C8B-B14F-4D97-AF65-F5344CB8AC3E}">
        <p14:creationId xmlns:p14="http://schemas.microsoft.com/office/powerpoint/2010/main" val="88378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404664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Resource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Training costs for local labour</a:t>
            </a:r>
          </a:p>
          <a:p>
            <a:pPr lvl="1"/>
            <a:r>
              <a:rPr lang="en-GB" dirty="0"/>
              <a:t>This can be very expensive, as the local pool of labour might not have the expertise required to operate in the job effectively</a:t>
            </a:r>
          </a:p>
          <a:p>
            <a:pPr lvl="1"/>
            <a:r>
              <a:rPr lang="en-GB" dirty="0"/>
              <a:t>Once recruited induction training will be required</a:t>
            </a:r>
          </a:p>
          <a:p>
            <a:pPr lvl="1"/>
            <a:r>
              <a:rPr lang="en-GB" dirty="0"/>
              <a:t>Employees will the need ongoing training, such as on the job or day release</a:t>
            </a:r>
          </a:p>
          <a:p>
            <a:pPr lvl="1"/>
            <a:r>
              <a:rPr lang="en-GB" dirty="0"/>
              <a:t>The business might need to send its own trainers abroad, increasing costs further</a:t>
            </a:r>
          </a:p>
        </p:txBody>
      </p:sp>
    </p:spTree>
    <p:extLst>
      <p:ext uri="{BB962C8B-B14F-4D97-AF65-F5344CB8AC3E}">
        <p14:creationId xmlns:p14="http://schemas.microsoft.com/office/powerpoint/2010/main" val="2485662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404664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Resource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Organisational structure of international business</a:t>
            </a:r>
          </a:p>
          <a:p>
            <a:pPr lvl="1"/>
            <a:r>
              <a:rPr lang="en-GB" dirty="0"/>
              <a:t>This will depend on the degree of centralisation </a:t>
            </a:r>
            <a:r>
              <a:rPr lang="en-GB" dirty="0" smtClean="0"/>
              <a:t>of </a:t>
            </a:r>
            <a:r>
              <a:rPr lang="en-GB" dirty="0"/>
              <a:t>a business</a:t>
            </a:r>
          </a:p>
          <a:p>
            <a:pPr lvl="1"/>
            <a:r>
              <a:rPr lang="en-GB" dirty="0"/>
              <a:t>Major decision-making is still likely to be undertaken at the domestic headquarters</a:t>
            </a:r>
          </a:p>
          <a:p>
            <a:pPr lvl="1"/>
            <a:r>
              <a:rPr lang="en-GB" dirty="0"/>
              <a:t>However, significant freedom might be given to senior management operating in foreign countries</a:t>
            </a:r>
          </a:p>
          <a:p>
            <a:pPr lvl="1"/>
            <a:r>
              <a:rPr lang="en-GB" dirty="0"/>
              <a:t>Although the core product is likely to remain the same, significant local differences can require a high degree of authority and independence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802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404664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Resource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988840"/>
            <a:ext cx="6624736" cy="4536504"/>
          </a:xfrm>
        </p:spPr>
        <p:txBody>
          <a:bodyPr>
            <a:normAutofit/>
          </a:bodyPr>
          <a:lstStyle/>
          <a:p>
            <a:r>
              <a:rPr lang="en-GB" dirty="0"/>
              <a:t>Organisational structure of international business</a:t>
            </a:r>
          </a:p>
          <a:p>
            <a:pPr lvl="1"/>
            <a:r>
              <a:rPr lang="en-GB" dirty="0"/>
              <a:t>The organisation structure might operate by functional area</a:t>
            </a:r>
          </a:p>
          <a:p>
            <a:pPr lvl="1"/>
            <a:r>
              <a:rPr lang="en-GB" dirty="0"/>
              <a:t>This allows specialist divisions of the organisation to operate independently on a global basis</a:t>
            </a:r>
          </a:p>
          <a:p>
            <a:pPr lvl="1"/>
            <a:r>
              <a:rPr lang="en-GB" dirty="0"/>
              <a:t>Alternatively, it may operate geographically, with all functions grouped together in each geographical area</a:t>
            </a:r>
          </a:p>
          <a:p>
            <a:pPr lvl="1"/>
            <a:r>
              <a:rPr lang="en-GB" dirty="0"/>
              <a:t>The business will have to take into account significant coordination and communication issues when creating its organisational structure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292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Preparing for assessment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E.M5 Analyse the effectiveness of the strategies and resources used by a selected international </a:t>
            </a:r>
            <a:r>
              <a:rPr lang="en-GB" dirty="0" smtClean="0"/>
              <a:t>business</a:t>
            </a:r>
          </a:p>
          <a:p>
            <a:r>
              <a:rPr lang="en-GB" smtClean="0"/>
              <a:t>E.D4 Evaluate </a:t>
            </a:r>
            <a:r>
              <a:rPr lang="en-GB" dirty="0"/>
              <a:t>the success of the strategies and resources used by a selected international business in one of its </a:t>
            </a:r>
            <a:r>
              <a:rPr lang="en-GB" dirty="0" smtClean="0"/>
              <a:t>markets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178071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4053</TotalTime>
  <Words>574</Words>
  <Application>Microsoft Office PowerPoint</Application>
  <PresentationFormat>On-screen Show (4:3)</PresentationFormat>
  <Paragraphs>63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</vt:lpstr>
      <vt:lpstr>Resource considerations</vt:lpstr>
      <vt:lpstr>Resource considerations</vt:lpstr>
      <vt:lpstr>Resource considerations</vt:lpstr>
      <vt:lpstr>Resource considerations</vt:lpstr>
      <vt:lpstr>Resource considerations</vt:lpstr>
      <vt:lpstr>Resource considerations</vt:lpstr>
      <vt:lpstr>Resource considerations</vt:lpstr>
      <vt:lpstr>Resource considerations</vt:lpstr>
      <vt:lpstr>Preparing for assessment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498</cp:revision>
  <dcterms:created xsi:type="dcterms:W3CDTF">2009-08-01T13:37:35Z</dcterms:created>
  <dcterms:modified xsi:type="dcterms:W3CDTF">2017-08-22T13:46:47Z</dcterms:modified>
</cp:coreProperties>
</file>