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337" r:id="rId2"/>
    <p:sldId id="264" r:id="rId3"/>
    <p:sldId id="330" r:id="rId4"/>
    <p:sldId id="257" r:id="rId5"/>
    <p:sldId id="308" r:id="rId6"/>
    <p:sldId id="304" r:id="rId7"/>
    <p:sldId id="261" r:id="rId8"/>
    <p:sldId id="262" r:id="rId9"/>
    <p:sldId id="336" r:id="rId10"/>
    <p:sldId id="313" r:id="rId11"/>
    <p:sldId id="306" r:id="rId12"/>
    <p:sldId id="309" r:id="rId13"/>
    <p:sldId id="344" r:id="rId14"/>
    <p:sldId id="314" r:id="rId15"/>
    <p:sldId id="357" r:id="rId16"/>
    <p:sldId id="263" r:id="rId17"/>
    <p:sldId id="345" r:id="rId18"/>
    <p:sldId id="346" r:id="rId19"/>
    <p:sldId id="347" r:id="rId20"/>
    <p:sldId id="348" r:id="rId21"/>
    <p:sldId id="338" r:id="rId22"/>
    <p:sldId id="311" r:id="rId23"/>
    <p:sldId id="258" r:id="rId24"/>
    <p:sldId id="317" r:id="rId25"/>
    <p:sldId id="315" r:id="rId26"/>
    <p:sldId id="316" r:id="rId27"/>
    <p:sldId id="375" r:id="rId28"/>
    <p:sldId id="280" r:id="rId29"/>
    <p:sldId id="350" r:id="rId30"/>
    <p:sldId id="351" r:id="rId31"/>
    <p:sldId id="352" r:id="rId32"/>
    <p:sldId id="353" r:id="rId33"/>
    <p:sldId id="354" r:id="rId34"/>
    <p:sldId id="318" r:id="rId35"/>
    <p:sldId id="358" r:id="rId36"/>
    <p:sldId id="361" r:id="rId37"/>
    <p:sldId id="362" r:id="rId38"/>
    <p:sldId id="278" r:id="rId39"/>
    <p:sldId id="329" r:id="rId40"/>
    <p:sldId id="319" r:id="rId41"/>
    <p:sldId id="320" r:id="rId42"/>
    <p:sldId id="321" r:id="rId43"/>
    <p:sldId id="323" r:id="rId44"/>
    <p:sldId id="322" r:id="rId45"/>
    <p:sldId id="284" r:id="rId46"/>
    <p:sldId id="286" r:id="rId47"/>
    <p:sldId id="360" r:id="rId48"/>
    <p:sldId id="331" r:id="rId49"/>
    <p:sldId id="260" r:id="rId50"/>
    <p:sldId id="343" r:id="rId51"/>
    <p:sldId id="269" r:id="rId52"/>
    <p:sldId id="270" r:id="rId53"/>
    <p:sldId id="339" r:id="rId54"/>
    <p:sldId id="363" r:id="rId55"/>
    <p:sldId id="324" r:id="rId56"/>
    <p:sldId id="325" r:id="rId57"/>
    <p:sldId id="326" r:id="rId58"/>
    <p:sldId id="359" r:id="rId59"/>
    <p:sldId id="379" r:id="rId60"/>
    <p:sldId id="367" r:id="rId61"/>
    <p:sldId id="340" r:id="rId62"/>
    <p:sldId id="327" r:id="rId63"/>
    <p:sldId id="271" r:id="rId64"/>
    <p:sldId id="290" r:id="rId65"/>
    <p:sldId id="365" r:id="rId66"/>
    <p:sldId id="293" r:id="rId67"/>
    <p:sldId id="370" r:id="rId68"/>
    <p:sldId id="366" r:id="rId69"/>
    <p:sldId id="364" r:id="rId70"/>
    <p:sldId id="368" r:id="rId71"/>
    <p:sldId id="369" r:id="rId72"/>
    <p:sldId id="272" r:id="rId73"/>
    <p:sldId id="296" r:id="rId74"/>
    <p:sldId id="342" r:id="rId75"/>
    <p:sldId id="273" r:id="rId76"/>
    <p:sldId id="332" r:id="rId77"/>
    <p:sldId id="300" r:id="rId78"/>
    <p:sldId id="333" r:id="rId79"/>
    <p:sldId id="334" r:id="rId80"/>
    <p:sldId id="335" r:id="rId81"/>
    <p:sldId id="299" r:id="rId82"/>
    <p:sldId id="303" r:id="rId83"/>
    <p:sldId id="275" r:id="rId84"/>
    <p:sldId id="372" r:id="rId85"/>
    <p:sldId id="376" r:id="rId86"/>
    <p:sldId id="373" r:id="rId87"/>
    <p:sldId id="377" r:id="rId88"/>
    <p:sldId id="374" r:id="rId89"/>
    <p:sldId id="378" r:id="rId90"/>
    <p:sldId id="371"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79" autoAdjust="0"/>
    <p:restoredTop sz="62278" autoAdjust="0"/>
  </p:normalViewPr>
  <p:slideViewPr>
    <p:cSldViewPr snapToGrid="0">
      <p:cViewPr varScale="1">
        <p:scale>
          <a:sx n="105" d="100"/>
          <a:sy n="105" d="100"/>
        </p:scale>
        <p:origin x="114"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2803C-9E2F-4CE2-BB6B-38C4AFB75EA1}" type="doc">
      <dgm:prSet loTypeId="urn:microsoft.com/office/officeart/2009/3/layout/StepUpProcess" loCatId="process" qsTypeId="urn:microsoft.com/office/officeart/2005/8/quickstyle/simple5" qsCatId="simple" csTypeId="urn:microsoft.com/office/officeart/2005/8/colors/accent1_2" csCatId="accent1" phldr="1"/>
      <dgm:spPr/>
      <dgm:t>
        <a:bodyPr/>
        <a:lstStyle/>
        <a:p>
          <a:endParaRPr lang="en-GB"/>
        </a:p>
      </dgm:t>
    </dgm:pt>
    <dgm:pt modelId="{9D229891-FF7A-46D3-880E-E01C9ABFE2AA}">
      <dgm:prSet/>
      <dgm:spPr/>
      <dgm:t>
        <a:bodyPr/>
        <a:lstStyle/>
        <a:p>
          <a:r>
            <a:rPr lang="en-GB" dirty="0"/>
            <a:t>Functions of money</a:t>
          </a:r>
        </a:p>
      </dgm:t>
    </dgm:pt>
    <dgm:pt modelId="{A2CBA7B8-BBB8-4232-AB50-364C7E21B410}" type="parTrans" cxnId="{4080D384-575A-4F95-B80B-E16B6AFDE604}">
      <dgm:prSet/>
      <dgm:spPr/>
      <dgm:t>
        <a:bodyPr/>
        <a:lstStyle/>
        <a:p>
          <a:endParaRPr lang="en-GB"/>
        </a:p>
      </dgm:t>
    </dgm:pt>
    <dgm:pt modelId="{07F337B0-8CD9-4CB7-B350-593946440FE1}" type="sibTrans" cxnId="{4080D384-575A-4F95-B80B-E16B6AFDE604}">
      <dgm:prSet/>
      <dgm:spPr/>
      <dgm:t>
        <a:bodyPr/>
        <a:lstStyle/>
        <a:p>
          <a:endParaRPr lang="en-GB"/>
        </a:p>
      </dgm:t>
    </dgm:pt>
    <dgm:pt modelId="{651C33BD-686B-439C-94C4-072D96FF5DFA}">
      <dgm:prSet/>
      <dgm:spPr/>
      <dgm:t>
        <a:bodyPr/>
        <a:lstStyle/>
        <a:p>
          <a:r>
            <a:rPr lang="en-GB" dirty="0"/>
            <a:t>Role of Money</a:t>
          </a:r>
        </a:p>
      </dgm:t>
    </dgm:pt>
    <dgm:pt modelId="{B332FF2E-A3AB-407F-BFA7-24338317A7A1}" type="parTrans" cxnId="{1CE5BB5E-FE26-4BA8-9821-39B34440A0DD}">
      <dgm:prSet/>
      <dgm:spPr/>
      <dgm:t>
        <a:bodyPr/>
        <a:lstStyle/>
        <a:p>
          <a:endParaRPr lang="en-GB"/>
        </a:p>
      </dgm:t>
    </dgm:pt>
    <dgm:pt modelId="{C4AA4B1C-7E03-4663-B0EB-5D3A664D0D59}" type="sibTrans" cxnId="{1CE5BB5E-FE26-4BA8-9821-39B34440A0DD}">
      <dgm:prSet/>
      <dgm:spPr/>
      <dgm:t>
        <a:bodyPr/>
        <a:lstStyle/>
        <a:p>
          <a:endParaRPr lang="en-GB"/>
        </a:p>
      </dgm:t>
    </dgm:pt>
    <dgm:pt modelId="{90C4ECC6-ED6C-4920-AB6D-1E5361D4DCE4}">
      <dgm:prSet/>
      <dgm:spPr/>
      <dgm:t>
        <a:bodyPr/>
        <a:lstStyle/>
        <a:p>
          <a:r>
            <a:rPr lang="en-GB" dirty="0"/>
            <a:t>Planning expenditure &amp; personal finances</a:t>
          </a:r>
        </a:p>
      </dgm:t>
    </dgm:pt>
    <dgm:pt modelId="{4D643408-1AA7-4836-97E4-54B3E5D01717}" type="parTrans" cxnId="{BF87A93B-134C-4D97-BFFA-E17F3F296C49}">
      <dgm:prSet/>
      <dgm:spPr/>
      <dgm:t>
        <a:bodyPr/>
        <a:lstStyle/>
        <a:p>
          <a:endParaRPr lang="en-GB"/>
        </a:p>
      </dgm:t>
    </dgm:pt>
    <dgm:pt modelId="{6690884B-8431-4136-8803-961154E15573}" type="sibTrans" cxnId="{BF87A93B-134C-4D97-BFFA-E17F3F296C49}">
      <dgm:prSet/>
      <dgm:spPr/>
      <dgm:t>
        <a:bodyPr/>
        <a:lstStyle/>
        <a:p>
          <a:endParaRPr lang="en-GB"/>
        </a:p>
      </dgm:t>
    </dgm:pt>
    <dgm:pt modelId="{F21C47B7-56A2-45B1-9367-2A4422EDCB38}" type="pres">
      <dgm:prSet presAssocID="{EBF2803C-9E2F-4CE2-BB6B-38C4AFB75EA1}" presName="rootnode" presStyleCnt="0">
        <dgm:presLayoutVars>
          <dgm:chMax/>
          <dgm:chPref/>
          <dgm:dir/>
          <dgm:animLvl val="lvl"/>
        </dgm:presLayoutVars>
      </dgm:prSet>
      <dgm:spPr/>
      <dgm:t>
        <a:bodyPr/>
        <a:lstStyle/>
        <a:p>
          <a:endParaRPr lang="en-GB"/>
        </a:p>
      </dgm:t>
    </dgm:pt>
    <dgm:pt modelId="{E559DF09-D2DE-476A-A430-6071B9680BE4}" type="pres">
      <dgm:prSet presAssocID="{9D229891-FF7A-46D3-880E-E01C9ABFE2AA}" presName="composite" presStyleCnt="0"/>
      <dgm:spPr/>
    </dgm:pt>
    <dgm:pt modelId="{E4D8E86E-9043-4D25-94D8-9C656F4CCC39}" type="pres">
      <dgm:prSet presAssocID="{9D229891-FF7A-46D3-880E-E01C9ABFE2AA}" presName="LShape" presStyleLbl="alignNode1" presStyleIdx="0" presStyleCnt="5"/>
      <dgm:spPr/>
    </dgm:pt>
    <dgm:pt modelId="{E1C06E01-CDD8-4E98-94DB-653B3347488D}" type="pres">
      <dgm:prSet presAssocID="{9D229891-FF7A-46D3-880E-E01C9ABFE2AA}" presName="ParentText" presStyleLbl="revTx" presStyleIdx="0" presStyleCnt="3">
        <dgm:presLayoutVars>
          <dgm:chMax val="0"/>
          <dgm:chPref val="0"/>
          <dgm:bulletEnabled val="1"/>
        </dgm:presLayoutVars>
      </dgm:prSet>
      <dgm:spPr/>
      <dgm:t>
        <a:bodyPr/>
        <a:lstStyle/>
        <a:p>
          <a:endParaRPr lang="en-GB"/>
        </a:p>
      </dgm:t>
    </dgm:pt>
    <dgm:pt modelId="{52BD233A-58B1-4CDD-9961-1AFFCAE67339}" type="pres">
      <dgm:prSet presAssocID="{9D229891-FF7A-46D3-880E-E01C9ABFE2AA}" presName="Triangle" presStyleLbl="alignNode1" presStyleIdx="1" presStyleCnt="5"/>
      <dgm:spPr/>
    </dgm:pt>
    <dgm:pt modelId="{578BCA41-1E22-4DB1-8579-3A4492CF0E81}" type="pres">
      <dgm:prSet presAssocID="{07F337B0-8CD9-4CB7-B350-593946440FE1}" presName="sibTrans" presStyleCnt="0"/>
      <dgm:spPr/>
    </dgm:pt>
    <dgm:pt modelId="{B1E73C5B-6E09-4002-8BE2-86C5748365CE}" type="pres">
      <dgm:prSet presAssocID="{07F337B0-8CD9-4CB7-B350-593946440FE1}" presName="space" presStyleCnt="0"/>
      <dgm:spPr/>
    </dgm:pt>
    <dgm:pt modelId="{A05F92BF-EB04-4F13-94CC-122548049B71}" type="pres">
      <dgm:prSet presAssocID="{651C33BD-686B-439C-94C4-072D96FF5DFA}" presName="composite" presStyleCnt="0"/>
      <dgm:spPr/>
    </dgm:pt>
    <dgm:pt modelId="{BDA9B257-6123-4E33-B675-9A3B91C17D77}" type="pres">
      <dgm:prSet presAssocID="{651C33BD-686B-439C-94C4-072D96FF5DFA}" presName="LShape" presStyleLbl="alignNode1" presStyleIdx="2" presStyleCnt="5"/>
      <dgm:spPr/>
    </dgm:pt>
    <dgm:pt modelId="{02323C7F-A7A8-4236-9148-65F8C56CE638}" type="pres">
      <dgm:prSet presAssocID="{651C33BD-686B-439C-94C4-072D96FF5DFA}" presName="ParentText" presStyleLbl="revTx" presStyleIdx="1" presStyleCnt="3">
        <dgm:presLayoutVars>
          <dgm:chMax val="0"/>
          <dgm:chPref val="0"/>
          <dgm:bulletEnabled val="1"/>
        </dgm:presLayoutVars>
      </dgm:prSet>
      <dgm:spPr/>
      <dgm:t>
        <a:bodyPr/>
        <a:lstStyle/>
        <a:p>
          <a:endParaRPr lang="en-GB"/>
        </a:p>
      </dgm:t>
    </dgm:pt>
    <dgm:pt modelId="{53164406-8754-4FB9-842E-99093BBE2736}" type="pres">
      <dgm:prSet presAssocID="{651C33BD-686B-439C-94C4-072D96FF5DFA}" presName="Triangle" presStyleLbl="alignNode1" presStyleIdx="3" presStyleCnt="5"/>
      <dgm:spPr/>
    </dgm:pt>
    <dgm:pt modelId="{17F08B77-17B7-444E-A944-0D7599E7B0B0}" type="pres">
      <dgm:prSet presAssocID="{C4AA4B1C-7E03-4663-B0EB-5D3A664D0D59}" presName="sibTrans" presStyleCnt="0"/>
      <dgm:spPr/>
    </dgm:pt>
    <dgm:pt modelId="{092AEB58-2F76-4F28-AA8A-0A5B89B98353}" type="pres">
      <dgm:prSet presAssocID="{C4AA4B1C-7E03-4663-B0EB-5D3A664D0D59}" presName="space" presStyleCnt="0"/>
      <dgm:spPr/>
    </dgm:pt>
    <dgm:pt modelId="{1580025A-3F60-4E68-A501-852B3EC426CD}" type="pres">
      <dgm:prSet presAssocID="{90C4ECC6-ED6C-4920-AB6D-1E5361D4DCE4}" presName="composite" presStyleCnt="0"/>
      <dgm:spPr/>
    </dgm:pt>
    <dgm:pt modelId="{EB94B879-6A8D-4150-822E-AE7349CE6ED2}" type="pres">
      <dgm:prSet presAssocID="{90C4ECC6-ED6C-4920-AB6D-1E5361D4DCE4}" presName="LShape" presStyleLbl="alignNode1" presStyleIdx="4" presStyleCnt="5"/>
      <dgm:spPr/>
    </dgm:pt>
    <dgm:pt modelId="{41B905EA-9740-4AB0-82D2-A3ED55B8B579}" type="pres">
      <dgm:prSet presAssocID="{90C4ECC6-ED6C-4920-AB6D-1E5361D4DCE4}" presName="ParentText" presStyleLbl="revTx" presStyleIdx="2" presStyleCnt="3">
        <dgm:presLayoutVars>
          <dgm:chMax val="0"/>
          <dgm:chPref val="0"/>
          <dgm:bulletEnabled val="1"/>
        </dgm:presLayoutVars>
      </dgm:prSet>
      <dgm:spPr/>
      <dgm:t>
        <a:bodyPr/>
        <a:lstStyle/>
        <a:p>
          <a:endParaRPr lang="en-GB"/>
        </a:p>
      </dgm:t>
    </dgm:pt>
  </dgm:ptLst>
  <dgm:cxnLst>
    <dgm:cxn modelId="{BDED1183-7047-4CAF-8361-CD17FB44C901}" type="presOf" srcId="{651C33BD-686B-439C-94C4-072D96FF5DFA}" destId="{02323C7F-A7A8-4236-9148-65F8C56CE638}" srcOrd="0" destOrd="0" presId="urn:microsoft.com/office/officeart/2009/3/layout/StepUpProcess"/>
    <dgm:cxn modelId="{F488A69C-8A28-43F6-9AF4-70589EB0C1D5}" type="presOf" srcId="{90C4ECC6-ED6C-4920-AB6D-1E5361D4DCE4}" destId="{41B905EA-9740-4AB0-82D2-A3ED55B8B579}" srcOrd="0" destOrd="0" presId="urn:microsoft.com/office/officeart/2009/3/layout/StepUpProcess"/>
    <dgm:cxn modelId="{4080D384-575A-4F95-B80B-E16B6AFDE604}" srcId="{EBF2803C-9E2F-4CE2-BB6B-38C4AFB75EA1}" destId="{9D229891-FF7A-46D3-880E-E01C9ABFE2AA}" srcOrd="0" destOrd="0" parTransId="{A2CBA7B8-BBB8-4232-AB50-364C7E21B410}" sibTransId="{07F337B0-8CD9-4CB7-B350-593946440FE1}"/>
    <dgm:cxn modelId="{8E035848-ECF3-40D9-9692-FDBF63BAD17B}" type="presOf" srcId="{EBF2803C-9E2F-4CE2-BB6B-38C4AFB75EA1}" destId="{F21C47B7-56A2-45B1-9367-2A4422EDCB38}" srcOrd="0" destOrd="0" presId="urn:microsoft.com/office/officeart/2009/3/layout/StepUpProcess"/>
    <dgm:cxn modelId="{BF87A93B-134C-4D97-BFFA-E17F3F296C49}" srcId="{EBF2803C-9E2F-4CE2-BB6B-38C4AFB75EA1}" destId="{90C4ECC6-ED6C-4920-AB6D-1E5361D4DCE4}" srcOrd="2" destOrd="0" parTransId="{4D643408-1AA7-4836-97E4-54B3E5D01717}" sibTransId="{6690884B-8431-4136-8803-961154E15573}"/>
    <dgm:cxn modelId="{1CE5BB5E-FE26-4BA8-9821-39B34440A0DD}" srcId="{EBF2803C-9E2F-4CE2-BB6B-38C4AFB75EA1}" destId="{651C33BD-686B-439C-94C4-072D96FF5DFA}" srcOrd="1" destOrd="0" parTransId="{B332FF2E-A3AB-407F-BFA7-24338317A7A1}" sibTransId="{C4AA4B1C-7E03-4663-B0EB-5D3A664D0D59}"/>
    <dgm:cxn modelId="{0E2C2200-8C85-4639-92EE-D4B1282409BC}" type="presOf" srcId="{9D229891-FF7A-46D3-880E-E01C9ABFE2AA}" destId="{E1C06E01-CDD8-4E98-94DB-653B3347488D}" srcOrd="0" destOrd="0" presId="urn:microsoft.com/office/officeart/2009/3/layout/StepUpProcess"/>
    <dgm:cxn modelId="{5D5B53C8-786C-4DD6-A43E-36E73FB91728}" type="presParOf" srcId="{F21C47B7-56A2-45B1-9367-2A4422EDCB38}" destId="{E559DF09-D2DE-476A-A430-6071B9680BE4}" srcOrd="0" destOrd="0" presId="urn:microsoft.com/office/officeart/2009/3/layout/StepUpProcess"/>
    <dgm:cxn modelId="{9C920CA8-D8E3-4B84-A996-988A11FF5D14}" type="presParOf" srcId="{E559DF09-D2DE-476A-A430-6071B9680BE4}" destId="{E4D8E86E-9043-4D25-94D8-9C656F4CCC39}" srcOrd="0" destOrd="0" presId="urn:microsoft.com/office/officeart/2009/3/layout/StepUpProcess"/>
    <dgm:cxn modelId="{891A95FD-4DDC-46F6-B10B-ACDA7D65DB5E}" type="presParOf" srcId="{E559DF09-D2DE-476A-A430-6071B9680BE4}" destId="{E1C06E01-CDD8-4E98-94DB-653B3347488D}" srcOrd="1" destOrd="0" presId="urn:microsoft.com/office/officeart/2009/3/layout/StepUpProcess"/>
    <dgm:cxn modelId="{59E4AA0D-9D04-465D-BDCB-1CBD9FA8854C}" type="presParOf" srcId="{E559DF09-D2DE-476A-A430-6071B9680BE4}" destId="{52BD233A-58B1-4CDD-9961-1AFFCAE67339}" srcOrd="2" destOrd="0" presId="urn:microsoft.com/office/officeart/2009/3/layout/StepUpProcess"/>
    <dgm:cxn modelId="{D0060980-682E-415B-8353-5DAEDBA7D24D}" type="presParOf" srcId="{F21C47B7-56A2-45B1-9367-2A4422EDCB38}" destId="{578BCA41-1E22-4DB1-8579-3A4492CF0E81}" srcOrd="1" destOrd="0" presId="urn:microsoft.com/office/officeart/2009/3/layout/StepUpProcess"/>
    <dgm:cxn modelId="{9647BA91-E709-4B53-B584-9351D98A63C0}" type="presParOf" srcId="{578BCA41-1E22-4DB1-8579-3A4492CF0E81}" destId="{B1E73C5B-6E09-4002-8BE2-86C5748365CE}" srcOrd="0" destOrd="0" presId="urn:microsoft.com/office/officeart/2009/3/layout/StepUpProcess"/>
    <dgm:cxn modelId="{D81E3F3C-C569-4D4C-9A90-82679EF3A68C}" type="presParOf" srcId="{F21C47B7-56A2-45B1-9367-2A4422EDCB38}" destId="{A05F92BF-EB04-4F13-94CC-122548049B71}" srcOrd="2" destOrd="0" presId="urn:microsoft.com/office/officeart/2009/3/layout/StepUpProcess"/>
    <dgm:cxn modelId="{DFBF440E-9504-4AEC-BD99-5050E68C78F4}" type="presParOf" srcId="{A05F92BF-EB04-4F13-94CC-122548049B71}" destId="{BDA9B257-6123-4E33-B675-9A3B91C17D77}" srcOrd="0" destOrd="0" presId="urn:microsoft.com/office/officeart/2009/3/layout/StepUpProcess"/>
    <dgm:cxn modelId="{3155036A-D02A-4F60-BA4F-9004B52E5711}" type="presParOf" srcId="{A05F92BF-EB04-4F13-94CC-122548049B71}" destId="{02323C7F-A7A8-4236-9148-65F8C56CE638}" srcOrd="1" destOrd="0" presId="urn:microsoft.com/office/officeart/2009/3/layout/StepUpProcess"/>
    <dgm:cxn modelId="{2FAB0FB0-1CA8-4639-94FC-A4A0FD158DF9}" type="presParOf" srcId="{A05F92BF-EB04-4F13-94CC-122548049B71}" destId="{53164406-8754-4FB9-842E-99093BBE2736}" srcOrd="2" destOrd="0" presId="urn:microsoft.com/office/officeart/2009/3/layout/StepUpProcess"/>
    <dgm:cxn modelId="{35A2A5B0-B231-49F5-BEAE-AE2AF4717F3E}" type="presParOf" srcId="{F21C47B7-56A2-45B1-9367-2A4422EDCB38}" destId="{17F08B77-17B7-444E-A944-0D7599E7B0B0}" srcOrd="3" destOrd="0" presId="urn:microsoft.com/office/officeart/2009/3/layout/StepUpProcess"/>
    <dgm:cxn modelId="{FEAFFCDA-80CF-4E28-98E2-666F2876C1B8}" type="presParOf" srcId="{17F08B77-17B7-444E-A944-0D7599E7B0B0}" destId="{092AEB58-2F76-4F28-AA8A-0A5B89B98353}" srcOrd="0" destOrd="0" presId="urn:microsoft.com/office/officeart/2009/3/layout/StepUpProcess"/>
    <dgm:cxn modelId="{1FDE3139-AB68-4EEB-A91C-9664A62AA9C5}" type="presParOf" srcId="{F21C47B7-56A2-45B1-9367-2A4422EDCB38}" destId="{1580025A-3F60-4E68-A501-852B3EC426CD}" srcOrd="4" destOrd="0" presId="urn:microsoft.com/office/officeart/2009/3/layout/StepUpProcess"/>
    <dgm:cxn modelId="{41E6AF19-4F69-4A36-BCD7-4CF30BB8092C}" type="presParOf" srcId="{1580025A-3F60-4E68-A501-852B3EC426CD}" destId="{EB94B879-6A8D-4150-822E-AE7349CE6ED2}" srcOrd="0" destOrd="0" presId="urn:microsoft.com/office/officeart/2009/3/layout/StepUpProcess"/>
    <dgm:cxn modelId="{F2F0C81A-140F-48ED-B747-09289D888625}" type="presParOf" srcId="{1580025A-3F60-4E68-A501-852B3EC426CD}" destId="{41B905EA-9740-4AB0-82D2-A3ED55B8B57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B6CB0F-1BFB-4939-84E9-EAC674B7A205}"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GB"/>
        </a:p>
      </dgm:t>
    </dgm:pt>
    <dgm:pt modelId="{6D52737C-2A5A-4ED2-8712-9742003CE6E4}">
      <dgm:prSet phldrT="[Text]"/>
      <dgm:spPr/>
      <dgm:t>
        <a:bodyPr/>
        <a:lstStyle/>
        <a:p>
          <a:r>
            <a:rPr lang="en-GB" dirty="0"/>
            <a:t>How is the role of money influenced?</a:t>
          </a:r>
        </a:p>
      </dgm:t>
    </dgm:pt>
    <dgm:pt modelId="{5831E977-812A-41C1-86A6-90FC6118632D}" type="parTrans" cxnId="{04643FAC-63E9-471F-AA09-3848E5121D7E}">
      <dgm:prSet/>
      <dgm:spPr/>
      <dgm:t>
        <a:bodyPr/>
        <a:lstStyle/>
        <a:p>
          <a:endParaRPr lang="en-GB"/>
        </a:p>
      </dgm:t>
    </dgm:pt>
    <dgm:pt modelId="{388B8D8C-CE99-43AD-B182-0EDD153851E8}" type="sibTrans" cxnId="{04643FAC-63E9-471F-AA09-3848E5121D7E}">
      <dgm:prSet/>
      <dgm:spPr/>
      <dgm:t>
        <a:bodyPr/>
        <a:lstStyle/>
        <a:p>
          <a:endParaRPr lang="en-GB"/>
        </a:p>
      </dgm:t>
    </dgm:pt>
    <dgm:pt modelId="{B48A8F27-28BE-45A3-B189-2B534CB9D4AD}">
      <dgm:prSet phldrT="[Text]"/>
      <dgm:spPr/>
      <dgm:t>
        <a:bodyPr/>
        <a:lstStyle/>
        <a:p>
          <a:r>
            <a:rPr lang="en-GB" dirty="0"/>
            <a:t>External influences &amp; trends</a:t>
          </a:r>
        </a:p>
      </dgm:t>
    </dgm:pt>
    <dgm:pt modelId="{EA9434F1-956D-48FB-8224-BDF69435CE9D}" type="parTrans" cxnId="{5E981590-A6A6-4D44-9B9D-84750CDBBEA6}">
      <dgm:prSet/>
      <dgm:spPr/>
      <dgm:t>
        <a:bodyPr/>
        <a:lstStyle/>
        <a:p>
          <a:endParaRPr lang="en-GB"/>
        </a:p>
      </dgm:t>
    </dgm:pt>
    <dgm:pt modelId="{A2041242-2968-4438-B4E8-8A7BA4B95EF1}" type="sibTrans" cxnId="{5E981590-A6A6-4D44-9B9D-84750CDBBEA6}">
      <dgm:prSet/>
      <dgm:spPr/>
      <dgm:t>
        <a:bodyPr/>
        <a:lstStyle/>
        <a:p>
          <a:endParaRPr lang="en-GB"/>
        </a:p>
      </dgm:t>
    </dgm:pt>
    <dgm:pt modelId="{C3E1AD41-F788-440D-98AF-770F0608CD2F}">
      <dgm:prSet phldrT="[Text]"/>
      <dgm:spPr/>
      <dgm:t>
        <a:bodyPr/>
        <a:lstStyle/>
        <a:p>
          <a:r>
            <a:rPr lang="en-GB" dirty="0"/>
            <a:t>Culture</a:t>
          </a:r>
        </a:p>
      </dgm:t>
    </dgm:pt>
    <dgm:pt modelId="{E278F13B-1036-41BA-9E2C-2D05CB1F7F6A}" type="parTrans" cxnId="{FF3ECC69-6747-4079-A4C4-FC304B7EAE2F}">
      <dgm:prSet/>
      <dgm:spPr/>
      <dgm:t>
        <a:bodyPr/>
        <a:lstStyle/>
        <a:p>
          <a:endParaRPr lang="en-GB"/>
        </a:p>
      </dgm:t>
    </dgm:pt>
    <dgm:pt modelId="{5991BDAC-68E8-4149-A926-71215F832E9E}" type="sibTrans" cxnId="{FF3ECC69-6747-4079-A4C4-FC304B7EAE2F}">
      <dgm:prSet/>
      <dgm:spPr/>
      <dgm:t>
        <a:bodyPr/>
        <a:lstStyle/>
        <a:p>
          <a:endParaRPr lang="en-GB"/>
        </a:p>
      </dgm:t>
    </dgm:pt>
    <dgm:pt modelId="{E25C59B2-9DD4-4D6F-A8CC-A277EE81F63D}">
      <dgm:prSet phldrT="[Text]"/>
      <dgm:spPr/>
      <dgm:t>
        <a:bodyPr/>
        <a:lstStyle/>
        <a:p>
          <a:r>
            <a:rPr lang="en-GB" dirty="0"/>
            <a:t>Life events</a:t>
          </a:r>
        </a:p>
      </dgm:t>
    </dgm:pt>
    <dgm:pt modelId="{C0D334B1-B39F-467B-A265-347487618A82}" type="parTrans" cxnId="{4D583042-ECCF-41E6-AB48-83A4105FDB68}">
      <dgm:prSet/>
      <dgm:spPr/>
      <dgm:t>
        <a:bodyPr/>
        <a:lstStyle/>
        <a:p>
          <a:endParaRPr lang="en-GB"/>
        </a:p>
      </dgm:t>
    </dgm:pt>
    <dgm:pt modelId="{D90B508D-079E-40BE-A029-2D772F13C647}" type="sibTrans" cxnId="{4D583042-ECCF-41E6-AB48-83A4105FDB68}">
      <dgm:prSet/>
      <dgm:spPr/>
      <dgm:t>
        <a:bodyPr/>
        <a:lstStyle/>
        <a:p>
          <a:endParaRPr lang="en-GB"/>
        </a:p>
      </dgm:t>
    </dgm:pt>
    <dgm:pt modelId="{8C9754B9-1219-4CC9-878A-15383203FE67}">
      <dgm:prSet phldrT="[Text]"/>
      <dgm:spPr/>
      <dgm:t>
        <a:bodyPr/>
        <a:lstStyle/>
        <a:p>
          <a:r>
            <a:rPr lang="en-GB" dirty="0"/>
            <a:t>Life stages</a:t>
          </a:r>
        </a:p>
      </dgm:t>
    </dgm:pt>
    <dgm:pt modelId="{8D51D584-7F32-44B9-9059-96C1801317B5}" type="parTrans" cxnId="{00E934CA-7683-49C6-AC10-75853473AE3B}">
      <dgm:prSet/>
      <dgm:spPr/>
      <dgm:t>
        <a:bodyPr/>
        <a:lstStyle/>
        <a:p>
          <a:endParaRPr lang="en-GB"/>
        </a:p>
      </dgm:t>
    </dgm:pt>
    <dgm:pt modelId="{41AD859C-F6D3-4A5D-8853-33AE0EFF1415}" type="sibTrans" cxnId="{00E934CA-7683-49C6-AC10-75853473AE3B}">
      <dgm:prSet/>
      <dgm:spPr/>
      <dgm:t>
        <a:bodyPr/>
        <a:lstStyle/>
        <a:p>
          <a:endParaRPr lang="en-GB"/>
        </a:p>
      </dgm:t>
    </dgm:pt>
    <dgm:pt modelId="{164CED84-4EFF-4A10-B3BC-D28B06A03340}">
      <dgm:prSet phldrT="[Text]"/>
      <dgm:spPr/>
      <dgm:t>
        <a:bodyPr/>
        <a:lstStyle/>
        <a:p>
          <a:r>
            <a:rPr lang="en-GB" dirty="0"/>
            <a:t>Interest rates</a:t>
          </a:r>
        </a:p>
      </dgm:t>
    </dgm:pt>
    <dgm:pt modelId="{635462C4-DD53-4B97-AB5E-CF971D5B5E0F}" type="parTrans" cxnId="{6EC473A2-77ED-4CA5-9C8F-D3E0B4D9BD90}">
      <dgm:prSet/>
      <dgm:spPr/>
      <dgm:t>
        <a:bodyPr/>
        <a:lstStyle/>
        <a:p>
          <a:endParaRPr lang="en-GB"/>
        </a:p>
      </dgm:t>
    </dgm:pt>
    <dgm:pt modelId="{1B18BD22-23FC-4E06-8799-B17F9F854396}" type="sibTrans" cxnId="{6EC473A2-77ED-4CA5-9C8F-D3E0B4D9BD90}">
      <dgm:prSet/>
      <dgm:spPr/>
      <dgm:t>
        <a:bodyPr/>
        <a:lstStyle/>
        <a:p>
          <a:endParaRPr lang="en-GB"/>
        </a:p>
      </dgm:t>
    </dgm:pt>
    <dgm:pt modelId="{1FC247D8-607B-4F0B-A48F-80C234E038DE}">
      <dgm:prSet/>
      <dgm:spPr/>
      <dgm:t>
        <a:bodyPr/>
        <a:lstStyle/>
        <a:p>
          <a:r>
            <a:rPr lang="en-GB" dirty="0"/>
            <a:t>Personal attitudes</a:t>
          </a:r>
        </a:p>
      </dgm:t>
    </dgm:pt>
    <dgm:pt modelId="{E85F3891-8EB9-4711-A8EF-F49C5EE61023}" type="parTrans" cxnId="{0A3280C9-D9B1-4146-BBA6-8D9C10F0A746}">
      <dgm:prSet/>
      <dgm:spPr/>
      <dgm:t>
        <a:bodyPr/>
        <a:lstStyle/>
        <a:p>
          <a:endParaRPr lang="en-GB"/>
        </a:p>
      </dgm:t>
    </dgm:pt>
    <dgm:pt modelId="{2FCE735F-7CEA-4334-850E-158363E2B314}" type="sibTrans" cxnId="{0A3280C9-D9B1-4146-BBA6-8D9C10F0A746}">
      <dgm:prSet/>
      <dgm:spPr/>
      <dgm:t>
        <a:bodyPr/>
        <a:lstStyle/>
        <a:p>
          <a:endParaRPr lang="en-GB"/>
        </a:p>
      </dgm:t>
    </dgm:pt>
    <dgm:pt modelId="{2A11CF63-D49C-472D-AFFA-AC282A8E096F}" type="pres">
      <dgm:prSet presAssocID="{38B6CB0F-1BFB-4939-84E9-EAC674B7A205}" presName="composite" presStyleCnt="0">
        <dgm:presLayoutVars>
          <dgm:chMax val="1"/>
          <dgm:dir/>
          <dgm:resizeHandles val="exact"/>
        </dgm:presLayoutVars>
      </dgm:prSet>
      <dgm:spPr/>
      <dgm:t>
        <a:bodyPr/>
        <a:lstStyle/>
        <a:p>
          <a:endParaRPr lang="en-GB"/>
        </a:p>
      </dgm:t>
    </dgm:pt>
    <dgm:pt modelId="{D00B208B-34CB-494B-9129-E19DBA90ACF1}" type="pres">
      <dgm:prSet presAssocID="{38B6CB0F-1BFB-4939-84E9-EAC674B7A205}" presName="radial" presStyleCnt="0">
        <dgm:presLayoutVars>
          <dgm:animLvl val="ctr"/>
        </dgm:presLayoutVars>
      </dgm:prSet>
      <dgm:spPr/>
    </dgm:pt>
    <dgm:pt modelId="{65AF9406-E243-4A38-95D1-B8C0BD43DCBA}" type="pres">
      <dgm:prSet presAssocID="{6D52737C-2A5A-4ED2-8712-9742003CE6E4}" presName="centerShape" presStyleLbl="vennNode1" presStyleIdx="0" presStyleCnt="7"/>
      <dgm:spPr/>
      <dgm:t>
        <a:bodyPr/>
        <a:lstStyle/>
        <a:p>
          <a:endParaRPr lang="en-GB"/>
        </a:p>
      </dgm:t>
    </dgm:pt>
    <dgm:pt modelId="{55D8E36A-8ADC-40B2-B584-13F35CF37742}" type="pres">
      <dgm:prSet presAssocID="{B48A8F27-28BE-45A3-B189-2B534CB9D4AD}" presName="node" presStyleLbl="vennNode1" presStyleIdx="1" presStyleCnt="7">
        <dgm:presLayoutVars>
          <dgm:bulletEnabled val="1"/>
        </dgm:presLayoutVars>
      </dgm:prSet>
      <dgm:spPr/>
      <dgm:t>
        <a:bodyPr/>
        <a:lstStyle/>
        <a:p>
          <a:endParaRPr lang="en-GB"/>
        </a:p>
      </dgm:t>
    </dgm:pt>
    <dgm:pt modelId="{DDF9DAA0-5DF6-41D6-A080-81C13D981542}" type="pres">
      <dgm:prSet presAssocID="{C3E1AD41-F788-440D-98AF-770F0608CD2F}" presName="node" presStyleLbl="vennNode1" presStyleIdx="2" presStyleCnt="7">
        <dgm:presLayoutVars>
          <dgm:bulletEnabled val="1"/>
        </dgm:presLayoutVars>
      </dgm:prSet>
      <dgm:spPr/>
      <dgm:t>
        <a:bodyPr/>
        <a:lstStyle/>
        <a:p>
          <a:endParaRPr lang="en-GB"/>
        </a:p>
      </dgm:t>
    </dgm:pt>
    <dgm:pt modelId="{A615CF1F-10E4-44F7-80C3-244D6D2A66E6}" type="pres">
      <dgm:prSet presAssocID="{E25C59B2-9DD4-4D6F-A8CC-A277EE81F63D}" presName="node" presStyleLbl="vennNode1" presStyleIdx="3" presStyleCnt="7">
        <dgm:presLayoutVars>
          <dgm:bulletEnabled val="1"/>
        </dgm:presLayoutVars>
      </dgm:prSet>
      <dgm:spPr/>
      <dgm:t>
        <a:bodyPr/>
        <a:lstStyle/>
        <a:p>
          <a:endParaRPr lang="en-GB"/>
        </a:p>
      </dgm:t>
    </dgm:pt>
    <dgm:pt modelId="{AFA74A45-F71D-4A4B-99A4-1A086601A191}" type="pres">
      <dgm:prSet presAssocID="{8C9754B9-1219-4CC9-878A-15383203FE67}" presName="node" presStyleLbl="vennNode1" presStyleIdx="4" presStyleCnt="7">
        <dgm:presLayoutVars>
          <dgm:bulletEnabled val="1"/>
        </dgm:presLayoutVars>
      </dgm:prSet>
      <dgm:spPr/>
      <dgm:t>
        <a:bodyPr/>
        <a:lstStyle/>
        <a:p>
          <a:endParaRPr lang="en-GB"/>
        </a:p>
      </dgm:t>
    </dgm:pt>
    <dgm:pt modelId="{3AA85DF6-E982-44C3-820E-CC8454B604DF}" type="pres">
      <dgm:prSet presAssocID="{164CED84-4EFF-4A10-B3BC-D28B06A03340}" presName="node" presStyleLbl="vennNode1" presStyleIdx="5" presStyleCnt="7">
        <dgm:presLayoutVars>
          <dgm:bulletEnabled val="1"/>
        </dgm:presLayoutVars>
      </dgm:prSet>
      <dgm:spPr/>
      <dgm:t>
        <a:bodyPr/>
        <a:lstStyle/>
        <a:p>
          <a:endParaRPr lang="en-GB"/>
        </a:p>
      </dgm:t>
    </dgm:pt>
    <dgm:pt modelId="{F091153D-5102-4E29-88F1-9D7FFF1EBE65}" type="pres">
      <dgm:prSet presAssocID="{1FC247D8-607B-4F0B-A48F-80C234E038DE}" presName="node" presStyleLbl="vennNode1" presStyleIdx="6" presStyleCnt="7">
        <dgm:presLayoutVars>
          <dgm:bulletEnabled val="1"/>
        </dgm:presLayoutVars>
      </dgm:prSet>
      <dgm:spPr/>
      <dgm:t>
        <a:bodyPr/>
        <a:lstStyle/>
        <a:p>
          <a:endParaRPr lang="en-GB"/>
        </a:p>
      </dgm:t>
    </dgm:pt>
  </dgm:ptLst>
  <dgm:cxnLst>
    <dgm:cxn modelId="{5E981590-A6A6-4D44-9B9D-84750CDBBEA6}" srcId="{6D52737C-2A5A-4ED2-8712-9742003CE6E4}" destId="{B48A8F27-28BE-45A3-B189-2B534CB9D4AD}" srcOrd="0" destOrd="0" parTransId="{EA9434F1-956D-48FB-8224-BDF69435CE9D}" sibTransId="{A2041242-2968-4438-B4E8-8A7BA4B95EF1}"/>
    <dgm:cxn modelId="{5020DA06-83F8-4B08-91B8-B278D5BF9760}" type="presOf" srcId="{6D52737C-2A5A-4ED2-8712-9742003CE6E4}" destId="{65AF9406-E243-4A38-95D1-B8C0BD43DCBA}" srcOrd="0" destOrd="0" presId="urn:microsoft.com/office/officeart/2005/8/layout/radial3"/>
    <dgm:cxn modelId="{D5FA2F75-00D8-4395-A954-FC3A5F3AED05}" type="presOf" srcId="{8C9754B9-1219-4CC9-878A-15383203FE67}" destId="{AFA74A45-F71D-4A4B-99A4-1A086601A191}" srcOrd="0" destOrd="0" presId="urn:microsoft.com/office/officeart/2005/8/layout/radial3"/>
    <dgm:cxn modelId="{4D583042-ECCF-41E6-AB48-83A4105FDB68}" srcId="{6D52737C-2A5A-4ED2-8712-9742003CE6E4}" destId="{E25C59B2-9DD4-4D6F-A8CC-A277EE81F63D}" srcOrd="2" destOrd="0" parTransId="{C0D334B1-B39F-467B-A265-347487618A82}" sibTransId="{D90B508D-079E-40BE-A029-2D772F13C647}"/>
    <dgm:cxn modelId="{69FA4E2F-9CAE-453C-A921-E26DE550FBDF}" type="presOf" srcId="{B48A8F27-28BE-45A3-B189-2B534CB9D4AD}" destId="{55D8E36A-8ADC-40B2-B584-13F35CF37742}" srcOrd="0" destOrd="0" presId="urn:microsoft.com/office/officeart/2005/8/layout/radial3"/>
    <dgm:cxn modelId="{6EC473A2-77ED-4CA5-9C8F-D3E0B4D9BD90}" srcId="{6D52737C-2A5A-4ED2-8712-9742003CE6E4}" destId="{164CED84-4EFF-4A10-B3BC-D28B06A03340}" srcOrd="4" destOrd="0" parTransId="{635462C4-DD53-4B97-AB5E-CF971D5B5E0F}" sibTransId="{1B18BD22-23FC-4E06-8799-B17F9F854396}"/>
    <dgm:cxn modelId="{A7ED5E1B-07A0-4051-876F-C43BFEDC4126}" type="presOf" srcId="{164CED84-4EFF-4A10-B3BC-D28B06A03340}" destId="{3AA85DF6-E982-44C3-820E-CC8454B604DF}" srcOrd="0" destOrd="0" presId="urn:microsoft.com/office/officeart/2005/8/layout/radial3"/>
    <dgm:cxn modelId="{FF3ECC69-6747-4079-A4C4-FC304B7EAE2F}" srcId="{6D52737C-2A5A-4ED2-8712-9742003CE6E4}" destId="{C3E1AD41-F788-440D-98AF-770F0608CD2F}" srcOrd="1" destOrd="0" parTransId="{E278F13B-1036-41BA-9E2C-2D05CB1F7F6A}" sibTransId="{5991BDAC-68E8-4149-A926-71215F832E9E}"/>
    <dgm:cxn modelId="{0A3280C9-D9B1-4146-BBA6-8D9C10F0A746}" srcId="{6D52737C-2A5A-4ED2-8712-9742003CE6E4}" destId="{1FC247D8-607B-4F0B-A48F-80C234E038DE}" srcOrd="5" destOrd="0" parTransId="{E85F3891-8EB9-4711-A8EF-F49C5EE61023}" sibTransId="{2FCE735F-7CEA-4334-850E-158363E2B314}"/>
    <dgm:cxn modelId="{7F44AEAA-30D7-4B70-82DC-092BA8128547}" type="presOf" srcId="{E25C59B2-9DD4-4D6F-A8CC-A277EE81F63D}" destId="{A615CF1F-10E4-44F7-80C3-244D6D2A66E6}" srcOrd="0" destOrd="0" presId="urn:microsoft.com/office/officeart/2005/8/layout/radial3"/>
    <dgm:cxn modelId="{04643FAC-63E9-471F-AA09-3848E5121D7E}" srcId="{38B6CB0F-1BFB-4939-84E9-EAC674B7A205}" destId="{6D52737C-2A5A-4ED2-8712-9742003CE6E4}" srcOrd="0" destOrd="0" parTransId="{5831E977-812A-41C1-86A6-90FC6118632D}" sibTransId="{388B8D8C-CE99-43AD-B182-0EDD153851E8}"/>
    <dgm:cxn modelId="{65123A95-93F8-418E-9BB1-98534EC728C2}" type="presOf" srcId="{1FC247D8-607B-4F0B-A48F-80C234E038DE}" destId="{F091153D-5102-4E29-88F1-9D7FFF1EBE65}" srcOrd="0" destOrd="0" presId="urn:microsoft.com/office/officeart/2005/8/layout/radial3"/>
    <dgm:cxn modelId="{2C89D0A3-B04E-431D-8E2A-4B3C994E271D}" type="presOf" srcId="{C3E1AD41-F788-440D-98AF-770F0608CD2F}" destId="{DDF9DAA0-5DF6-41D6-A080-81C13D981542}" srcOrd="0" destOrd="0" presId="urn:microsoft.com/office/officeart/2005/8/layout/radial3"/>
    <dgm:cxn modelId="{D4DB6AFB-EE6E-451A-A234-A0E8DE871E80}" type="presOf" srcId="{38B6CB0F-1BFB-4939-84E9-EAC674B7A205}" destId="{2A11CF63-D49C-472D-AFFA-AC282A8E096F}" srcOrd="0" destOrd="0" presId="urn:microsoft.com/office/officeart/2005/8/layout/radial3"/>
    <dgm:cxn modelId="{00E934CA-7683-49C6-AC10-75853473AE3B}" srcId="{6D52737C-2A5A-4ED2-8712-9742003CE6E4}" destId="{8C9754B9-1219-4CC9-878A-15383203FE67}" srcOrd="3" destOrd="0" parTransId="{8D51D584-7F32-44B9-9059-96C1801317B5}" sibTransId="{41AD859C-F6D3-4A5D-8853-33AE0EFF1415}"/>
    <dgm:cxn modelId="{BF213FB6-0832-47A4-864C-FD6CB2B6873F}" type="presParOf" srcId="{2A11CF63-D49C-472D-AFFA-AC282A8E096F}" destId="{D00B208B-34CB-494B-9129-E19DBA90ACF1}" srcOrd="0" destOrd="0" presId="urn:microsoft.com/office/officeart/2005/8/layout/radial3"/>
    <dgm:cxn modelId="{CDA079B1-3312-4F4B-BBDC-D963C74C88AA}" type="presParOf" srcId="{D00B208B-34CB-494B-9129-E19DBA90ACF1}" destId="{65AF9406-E243-4A38-95D1-B8C0BD43DCBA}" srcOrd="0" destOrd="0" presId="urn:microsoft.com/office/officeart/2005/8/layout/radial3"/>
    <dgm:cxn modelId="{02BCE2C9-C158-4F75-9FD0-F163A2DFB6A0}" type="presParOf" srcId="{D00B208B-34CB-494B-9129-E19DBA90ACF1}" destId="{55D8E36A-8ADC-40B2-B584-13F35CF37742}" srcOrd="1" destOrd="0" presId="urn:microsoft.com/office/officeart/2005/8/layout/radial3"/>
    <dgm:cxn modelId="{23BA78F6-8A68-4829-A912-C61910E42BC3}" type="presParOf" srcId="{D00B208B-34CB-494B-9129-E19DBA90ACF1}" destId="{DDF9DAA0-5DF6-41D6-A080-81C13D981542}" srcOrd="2" destOrd="0" presId="urn:microsoft.com/office/officeart/2005/8/layout/radial3"/>
    <dgm:cxn modelId="{E3E4BC98-AA61-4AAC-A3AF-F3D1ECF9AC1E}" type="presParOf" srcId="{D00B208B-34CB-494B-9129-E19DBA90ACF1}" destId="{A615CF1F-10E4-44F7-80C3-244D6D2A66E6}" srcOrd="3" destOrd="0" presId="urn:microsoft.com/office/officeart/2005/8/layout/radial3"/>
    <dgm:cxn modelId="{DBA28552-9B40-4B20-85C1-7A443BA2927E}" type="presParOf" srcId="{D00B208B-34CB-494B-9129-E19DBA90ACF1}" destId="{AFA74A45-F71D-4A4B-99A4-1A086601A191}" srcOrd="4" destOrd="0" presId="urn:microsoft.com/office/officeart/2005/8/layout/radial3"/>
    <dgm:cxn modelId="{462D4A71-6A83-4614-8A5D-BEB52E1205A0}" type="presParOf" srcId="{D00B208B-34CB-494B-9129-E19DBA90ACF1}" destId="{3AA85DF6-E982-44C3-820E-CC8454B604DF}" srcOrd="5" destOrd="0" presId="urn:microsoft.com/office/officeart/2005/8/layout/radial3"/>
    <dgm:cxn modelId="{68990909-F5D2-4165-870F-FF8C29279089}" type="presParOf" srcId="{D00B208B-34CB-494B-9129-E19DBA90ACF1}" destId="{F091153D-5102-4E29-88F1-9D7FFF1EBE65}"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4E2BB5-4000-49B3-97A8-39D0E5CE4C61}" type="doc">
      <dgm:prSet loTypeId="urn:microsoft.com/office/officeart/2005/8/layout/process1" loCatId="process" qsTypeId="urn:microsoft.com/office/officeart/2005/8/quickstyle/3d3" qsCatId="3D" csTypeId="urn:microsoft.com/office/officeart/2005/8/colors/accent1_2" csCatId="accent1" phldr="1"/>
      <dgm:spPr/>
    </dgm:pt>
    <dgm:pt modelId="{21C5CFC0-33CD-4A78-81DF-9410D133D654}">
      <dgm:prSet phldrT="[Text]"/>
      <dgm:spPr/>
      <dgm:t>
        <a:bodyPr/>
        <a:lstStyle/>
        <a:p>
          <a:r>
            <a:rPr lang="en-GB" dirty="0"/>
            <a:t>Childhood</a:t>
          </a:r>
        </a:p>
      </dgm:t>
    </dgm:pt>
    <dgm:pt modelId="{F1D60993-D2DC-4BF3-A133-38ACB7AD5D01}" type="parTrans" cxnId="{5832BDD9-1488-4F06-BB87-2D22F9E62ED6}">
      <dgm:prSet/>
      <dgm:spPr/>
      <dgm:t>
        <a:bodyPr/>
        <a:lstStyle/>
        <a:p>
          <a:endParaRPr lang="en-GB"/>
        </a:p>
      </dgm:t>
    </dgm:pt>
    <dgm:pt modelId="{5D869D70-9B5F-4835-BE40-6F549943AB6A}" type="sibTrans" cxnId="{5832BDD9-1488-4F06-BB87-2D22F9E62ED6}">
      <dgm:prSet/>
      <dgm:spPr/>
      <dgm:t>
        <a:bodyPr/>
        <a:lstStyle/>
        <a:p>
          <a:endParaRPr lang="en-GB"/>
        </a:p>
      </dgm:t>
    </dgm:pt>
    <dgm:pt modelId="{5116CAFC-5A35-423C-95B3-20D73F85351D}">
      <dgm:prSet phldrT="[Text]"/>
      <dgm:spPr/>
      <dgm:t>
        <a:bodyPr/>
        <a:lstStyle/>
        <a:p>
          <a:r>
            <a:rPr lang="en-GB" dirty="0"/>
            <a:t>Adolescence</a:t>
          </a:r>
        </a:p>
      </dgm:t>
    </dgm:pt>
    <dgm:pt modelId="{DDEABD13-FC28-4EF1-914C-78A287FFEC80}" type="parTrans" cxnId="{C76AF908-03C8-4F14-BF5B-2D2EBACA37BD}">
      <dgm:prSet/>
      <dgm:spPr/>
      <dgm:t>
        <a:bodyPr/>
        <a:lstStyle/>
        <a:p>
          <a:endParaRPr lang="en-GB"/>
        </a:p>
      </dgm:t>
    </dgm:pt>
    <dgm:pt modelId="{4549DCB9-0339-46A3-87F0-228D77B2C084}" type="sibTrans" cxnId="{C76AF908-03C8-4F14-BF5B-2D2EBACA37BD}">
      <dgm:prSet/>
      <dgm:spPr/>
      <dgm:t>
        <a:bodyPr/>
        <a:lstStyle/>
        <a:p>
          <a:endParaRPr lang="en-GB"/>
        </a:p>
      </dgm:t>
    </dgm:pt>
    <dgm:pt modelId="{B7FE6A37-41A9-4AE7-A258-EEA712E0904A}">
      <dgm:prSet phldrT="[Text]"/>
      <dgm:spPr/>
      <dgm:t>
        <a:bodyPr/>
        <a:lstStyle/>
        <a:p>
          <a:r>
            <a:rPr lang="en-GB" dirty="0"/>
            <a:t>Young adult</a:t>
          </a:r>
        </a:p>
      </dgm:t>
    </dgm:pt>
    <dgm:pt modelId="{8D6D9412-7914-411D-90C4-6FA39C22E572}" type="parTrans" cxnId="{351F35B1-1DAC-4FE7-92C9-F795A30F858D}">
      <dgm:prSet/>
      <dgm:spPr/>
      <dgm:t>
        <a:bodyPr/>
        <a:lstStyle/>
        <a:p>
          <a:endParaRPr lang="en-GB"/>
        </a:p>
      </dgm:t>
    </dgm:pt>
    <dgm:pt modelId="{EAFAF525-0CF7-4A8A-8875-3E213F4D364A}" type="sibTrans" cxnId="{351F35B1-1DAC-4FE7-92C9-F795A30F858D}">
      <dgm:prSet/>
      <dgm:spPr/>
      <dgm:t>
        <a:bodyPr/>
        <a:lstStyle/>
        <a:p>
          <a:endParaRPr lang="en-GB"/>
        </a:p>
      </dgm:t>
    </dgm:pt>
    <dgm:pt modelId="{963191CB-FC2F-4674-AAA6-F6D07E08741E}">
      <dgm:prSet phldrT="[Text]"/>
      <dgm:spPr/>
      <dgm:t>
        <a:bodyPr/>
        <a:lstStyle/>
        <a:p>
          <a:r>
            <a:rPr lang="en-GB" dirty="0"/>
            <a:t>Middle age</a:t>
          </a:r>
        </a:p>
      </dgm:t>
    </dgm:pt>
    <dgm:pt modelId="{54C4D0CA-B39F-4D52-9857-BE18C6E50284}" type="parTrans" cxnId="{404389DB-4DBE-4072-9442-B84CCD95E4FC}">
      <dgm:prSet/>
      <dgm:spPr/>
      <dgm:t>
        <a:bodyPr/>
        <a:lstStyle/>
        <a:p>
          <a:endParaRPr lang="en-GB"/>
        </a:p>
      </dgm:t>
    </dgm:pt>
    <dgm:pt modelId="{7C5438E4-24E8-447B-BCD2-3AEBB4EAFD2D}" type="sibTrans" cxnId="{404389DB-4DBE-4072-9442-B84CCD95E4FC}">
      <dgm:prSet/>
      <dgm:spPr/>
      <dgm:t>
        <a:bodyPr/>
        <a:lstStyle/>
        <a:p>
          <a:endParaRPr lang="en-GB"/>
        </a:p>
      </dgm:t>
    </dgm:pt>
    <dgm:pt modelId="{57F3A6B1-9CD9-4651-9496-07CEFD72CDAC}">
      <dgm:prSet phldrT="[Text]"/>
      <dgm:spPr/>
      <dgm:t>
        <a:bodyPr/>
        <a:lstStyle/>
        <a:p>
          <a:r>
            <a:rPr lang="en-GB" dirty="0"/>
            <a:t>Old age</a:t>
          </a:r>
        </a:p>
      </dgm:t>
    </dgm:pt>
    <dgm:pt modelId="{B9D774A3-90F2-49FF-A180-9F540F2F9B45}" type="parTrans" cxnId="{7F990186-82B2-4D71-9813-15C740829942}">
      <dgm:prSet/>
      <dgm:spPr/>
      <dgm:t>
        <a:bodyPr/>
        <a:lstStyle/>
        <a:p>
          <a:endParaRPr lang="en-GB"/>
        </a:p>
      </dgm:t>
    </dgm:pt>
    <dgm:pt modelId="{9085BFD0-AEAF-4E06-A853-1724B597D1D2}" type="sibTrans" cxnId="{7F990186-82B2-4D71-9813-15C740829942}">
      <dgm:prSet/>
      <dgm:spPr/>
      <dgm:t>
        <a:bodyPr/>
        <a:lstStyle/>
        <a:p>
          <a:endParaRPr lang="en-GB"/>
        </a:p>
      </dgm:t>
    </dgm:pt>
    <dgm:pt modelId="{C33B7C32-5011-4F7C-BAB8-C97268585934}" type="pres">
      <dgm:prSet presAssocID="{F74E2BB5-4000-49B3-97A8-39D0E5CE4C61}" presName="Name0" presStyleCnt="0">
        <dgm:presLayoutVars>
          <dgm:dir/>
          <dgm:resizeHandles val="exact"/>
        </dgm:presLayoutVars>
      </dgm:prSet>
      <dgm:spPr/>
    </dgm:pt>
    <dgm:pt modelId="{B9664887-4CB1-43B3-AE9C-963F49C211A6}" type="pres">
      <dgm:prSet presAssocID="{21C5CFC0-33CD-4A78-81DF-9410D133D654}" presName="node" presStyleLbl="node1" presStyleIdx="0" presStyleCnt="5">
        <dgm:presLayoutVars>
          <dgm:bulletEnabled val="1"/>
        </dgm:presLayoutVars>
      </dgm:prSet>
      <dgm:spPr/>
      <dgm:t>
        <a:bodyPr/>
        <a:lstStyle/>
        <a:p>
          <a:endParaRPr lang="en-GB"/>
        </a:p>
      </dgm:t>
    </dgm:pt>
    <dgm:pt modelId="{4A99A40A-8DA5-4322-A1F6-344357B30B55}" type="pres">
      <dgm:prSet presAssocID="{5D869D70-9B5F-4835-BE40-6F549943AB6A}" presName="sibTrans" presStyleLbl="sibTrans2D1" presStyleIdx="0" presStyleCnt="4"/>
      <dgm:spPr/>
      <dgm:t>
        <a:bodyPr/>
        <a:lstStyle/>
        <a:p>
          <a:endParaRPr lang="en-GB"/>
        </a:p>
      </dgm:t>
    </dgm:pt>
    <dgm:pt modelId="{58428018-C372-442B-96E5-6F67A5E4C789}" type="pres">
      <dgm:prSet presAssocID="{5D869D70-9B5F-4835-BE40-6F549943AB6A}" presName="connectorText" presStyleLbl="sibTrans2D1" presStyleIdx="0" presStyleCnt="4"/>
      <dgm:spPr/>
      <dgm:t>
        <a:bodyPr/>
        <a:lstStyle/>
        <a:p>
          <a:endParaRPr lang="en-GB"/>
        </a:p>
      </dgm:t>
    </dgm:pt>
    <dgm:pt modelId="{4B77083D-3B01-4B8F-96FE-6649D1FF883E}" type="pres">
      <dgm:prSet presAssocID="{5116CAFC-5A35-423C-95B3-20D73F85351D}" presName="node" presStyleLbl="node1" presStyleIdx="1" presStyleCnt="5">
        <dgm:presLayoutVars>
          <dgm:bulletEnabled val="1"/>
        </dgm:presLayoutVars>
      </dgm:prSet>
      <dgm:spPr/>
      <dgm:t>
        <a:bodyPr/>
        <a:lstStyle/>
        <a:p>
          <a:endParaRPr lang="en-GB"/>
        </a:p>
      </dgm:t>
    </dgm:pt>
    <dgm:pt modelId="{9DFE7627-B342-4E34-96CC-3E675C254A5B}" type="pres">
      <dgm:prSet presAssocID="{4549DCB9-0339-46A3-87F0-228D77B2C084}" presName="sibTrans" presStyleLbl="sibTrans2D1" presStyleIdx="1" presStyleCnt="4"/>
      <dgm:spPr/>
      <dgm:t>
        <a:bodyPr/>
        <a:lstStyle/>
        <a:p>
          <a:endParaRPr lang="en-GB"/>
        </a:p>
      </dgm:t>
    </dgm:pt>
    <dgm:pt modelId="{4196F8C8-1872-4F54-9D38-88CF94D1922D}" type="pres">
      <dgm:prSet presAssocID="{4549DCB9-0339-46A3-87F0-228D77B2C084}" presName="connectorText" presStyleLbl="sibTrans2D1" presStyleIdx="1" presStyleCnt="4"/>
      <dgm:spPr/>
      <dgm:t>
        <a:bodyPr/>
        <a:lstStyle/>
        <a:p>
          <a:endParaRPr lang="en-GB"/>
        </a:p>
      </dgm:t>
    </dgm:pt>
    <dgm:pt modelId="{7246E01D-9A82-4AFE-8DC7-95849948AF29}" type="pres">
      <dgm:prSet presAssocID="{B7FE6A37-41A9-4AE7-A258-EEA712E0904A}" presName="node" presStyleLbl="node1" presStyleIdx="2" presStyleCnt="5">
        <dgm:presLayoutVars>
          <dgm:bulletEnabled val="1"/>
        </dgm:presLayoutVars>
      </dgm:prSet>
      <dgm:spPr/>
      <dgm:t>
        <a:bodyPr/>
        <a:lstStyle/>
        <a:p>
          <a:endParaRPr lang="en-GB"/>
        </a:p>
      </dgm:t>
    </dgm:pt>
    <dgm:pt modelId="{989D1E67-8A23-4ECB-A8AD-01CCEF07039D}" type="pres">
      <dgm:prSet presAssocID="{EAFAF525-0CF7-4A8A-8875-3E213F4D364A}" presName="sibTrans" presStyleLbl="sibTrans2D1" presStyleIdx="2" presStyleCnt="4"/>
      <dgm:spPr/>
      <dgm:t>
        <a:bodyPr/>
        <a:lstStyle/>
        <a:p>
          <a:endParaRPr lang="en-GB"/>
        </a:p>
      </dgm:t>
    </dgm:pt>
    <dgm:pt modelId="{5D3BFC29-28EA-4CFD-ABAF-C631A66DFB90}" type="pres">
      <dgm:prSet presAssocID="{EAFAF525-0CF7-4A8A-8875-3E213F4D364A}" presName="connectorText" presStyleLbl="sibTrans2D1" presStyleIdx="2" presStyleCnt="4"/>
      <dgm:spPr/>
      <dgm:t>
        <a:bodyPr/>
        <a:lstStyle/>
        <a:p>
          <a:endParaRPr lang="en-GB"/>
        </a:p>
      </dgm:t>
    </dgm:pt>
    <dgm:pt modelId="{10864F66-75E5-464F-85D6-1D57FFC99F92}" type="pres">
      <dgm:prSet presAssocID="{963191CB-FC2F-4674-AAA6-F6D07E08741E}" presName="node" presStyleLbl="node1" presStyleIdx="3" presStyleCnt="5">
        <dgm:presLayoutVars>
          <dgm:bulletEnabled val="1"/>
        </dgm:presLayoutVars>
      </dgm:prSet>
      <dgm:spPr/>
      <dgm:t>
        <a:bodyPr/>
        <a:lstStyle/>
        <a:p>
          <a:endParaRPr lang="en-GB"/>
        </a:p>
      </dgm:t>
    </dgm:pt>
    <dgm:pt modelId="{34E9EC89-405B-47DF-9FBF-781F989D97F6}" type="pres">
      <dgm:prSet presAssocID="{7C5438E4-24E8-447B-BCD2-3AEBB4EAFD2D}" presName="sibTrans" presStyleLbl="sibTrans2D1" presStyleIdx="3" presStyleCnt="4"/>
      <dgm:spPr/>
      <dgm:t>
        <a:bodyPr/>
        <a:lstStyle/>
        <a:p>
          <a:endParaRPr lang="en-GB"/>
        </a:p>
      </dgm:t>
    </dgm:pt>
    <dgm:pt modelId="{DE2AC771-F658-4EBD-9C97-7BAA27E78F54}" type="pres">
      <dgm:prSet presAssocID="{7C5438E4-24E8-447B-BCD2-3AEBB4EAFD2D}" presName="connectorText" presStyleLbl="sibTrans2D1" presStyleIdx="3" presStyleCnt="4"/>
      <dgm:spPr/>
      <dgm:t>
        <a:bodyPr/>
        <a:lstStyle/>
        <a:p>
          <a:endParaRPr lang="en-GB"/>
        </a:p>
      </dgm:t>
    </dgm:pt>
    <dgm:pt modelId="{424590E2-0AC1-4EDD-AE44-0AD424AF0D2F}" type="pres">
      <dgm:prSet presAssocID="{57F3A6B1-9CD9-4651-9496-07CEFD72CDAC}" presName="node" presStyleLbl="node1" presStyleIdx="4" presStyleCnt="5">
        <dgm:presLayoutVars>
          <dgm:bulletEnabled val="1"/>
        </dgm:presLayoutVars>
      </dgm:prSet>
      <dgm:spPr/>
      <dgm:t>
        <a:bodyPr/>
        <a:lstStyle/>
        <a:p>
          <a:endParaRPr lang="en-GB"/>
        </a:p>
      </dgm:t>
    </dgm:pt>
  </dgm:ptLst>
  <dgm:cxnLst>
    <dgm:cxn modelId="{404389DB-4DBE-4072-9442-B84CCD95E4FC}" srcId="{F74E2BB5-4000-49B3-97A8-39D0E5CE4C61}" destId="{963191CB-FC2F-4674-AAA6-F6D07E08741E}" srcOrd="3" destOrd="0" parTransId="{54C4D0CA-B39F-4D52-9857-BE18C6E50284}" sibTransId="{7C5438E4-24E8-447B-BCD2-3AEBB4EAFD2D}"/>
    <dgm:cxn modelId="{8CF18B0E-E67A-40C1-B8B9-E77DF0EA53DB}" type="presOf" srcId="{5D869D70-9B5F-4835-BE40-6F549943AB6A}" destId="{58428018-C372-442B-96E5-6F67A5E4C789}" srcOrd="1" destOrd="0" presId="urn:microsoft.com/office/officeart/2005/8/layout/process1"/>
    <dgm:cxn modelId="{0B308658-EA69-4E41-8F8B-946E860695FD}" type="presOf" srcId="{B7FE6A37-41A9-4AE7-A258-EEA712E0904A}" destId="{7246E01D-9A82-4AFE-8DC7-95849948AF29}" srcOrd="0" destOrd="0" presId="urn:microsoft.com/office/officeart/2005/8/layout/process1"/>
    <dgm:cxn modelId="{99B25255-6C14-4B45-A5D3-A890D335D01B}" type="presOf" srcId="{7C5438E4-24E8-447B-BCD2-3AEBB4EAFD2D}" destId="{DE2AC771-F658-4EBD-9C97-7BAA27E78F54}" srcOrd="1" destOrd="0" presId="urn:microsoft.com/office/officeart/2005/8/layout/process1"/>
    <dgm:cxn modelId="{EAF8B307-F083-4649-A480-03DB0037643D}" type="presOf" srcId="{7C5438E4-24E8-447B-BCD2-3AEBB4EAFD2D}" destId="{34E9EC89-405B-47DF-9FBF-781F989D97F6}" srcOrd="0" destOrd="0" presId="urn:microsoft.com/office/officeart/2005/8/layout/process1"/>
    <dgm:cxn modelId="{FC439E12-4FB0-44EB-9F0A-E11C60E1CB58}" type="presOf" srcId="{EAFAF525-0CF7-4A8A-8875-3E213F4D364A}" destId="{989D1E67-8A23-4ECB-A8AD-01CCEF07039D}" srcOrd="0" destOrd="0" presId="urn:microsoft.com/office/officeart/2005/8/layout/process1"/>
    <dgm:cxn modelId="{C76AF908-03C8-4F14-BF5B-2D2EBACA37BD}" srcId="{F74E2BB5-4000-49B3-97A8-39D0E5CE4C61}" destId="{5116CAFC-5A35-423C-95B3-20D73F85351D}" srcOrd="1" destOrd="0" parTransId="{DDEABD13-FC28-4EF1-914C-78A287FFEC80}" sibTransId="{4549DCB9-0339-46A3-87F0-228D77B2C084}"/>
    <dgm:cxn modelId="{DEFF5558-66FC-477C-8065-887962C3B155}" type="presOf" srcId="{5D869D70-9B5F-4835-BE40-6F549943AB6A}" destId="{4A99A40A-8DA5-4322-A1F6-344357B30B55}" srcOrd="0" destOrd="0" presId="urn:microsoft.com/office/officeart/2005/8/layout/process1"/>
    <dgm:cxn modelId="{5832BDD9-1488-4F06-BB87-2D22F9E62ED6}" srcId="{F74E2BB5-4000-49B3-97A8-39D0E5CE4C61}" destId="{21C5CFC0-33CD-4A78-81DF-9410D133D654}" srcOrd="0" destOrd="0" parTransId="{F1D60993-D2DC-4BF3-A133-38ACB7AD5D01}" sibTransId="{5D869D70-9B5F-4835-BE40-6F549943AB6A}"/>
    <dgm:cxn modelId="{A91B097D-AD3F-4706-9D0E-42A270893ECF}" type="presOf" srcId="{963191CB-FC2F-4674-AAA6-F6D07E08741E}" destId="{10864F66-75E5-464F-85D6-1D57FFC99F92}" srcOrd="0" destOrd="0" presId="urn:microsoft.com/office/officeart/2005/8/layout/process1"/>
    <dgm:cxn modelId="{0AFE1E34-37B9-4B25-8C2B-B6B5C6DCAD1C}" type="presOf" srcId="{4549DCB9-0339-46A3-87F0-228D77B2C084}" destId="{4196F8C8-1872-4F54-9D38-88CF94D1922D}" srcOrd="1" destOrd="0" presId="urn:microsoft.com/office/officeart/2005/8/layout/process1"/>
    <dgm:cxn modelId="{351F35B1-1DAC-4FE7-92C9-F795A30F858D}" srcId="{F74E2BB5-4000-49B3-97A8-39D0E5CE4C61}" destId="{B7FE6A37-41A9-4AE7-A258-EEA712E0904A}" srcOrd="2" destOrd="0" parTransId="{8D6D9412-7914-411D-90C4-6FA39C22E572}" sibTransId="{EAFAF525-0CF7-4A8A-8875-3E213F4D364A}"/>
    <dgm:cxn modelId="{7F990186-82B2-4D71-9813-15C740829942}" srcId="{F74E2BB5-4000-49B3-97A8-39D0E5CE4C61}" destId="{57F3A6B1-9CD9-4651-9496-07CEFD72CDAC}" srcOrd="4" destOrd="0" parTransId="{B9D774A3-90F2-49FF-A180-9F540F2F9B45}" sibTransId="{9085BFD0-AEAF-4E06-A853-1724B597D1D2}"/>
    <dgm:cxn modelId="{0A6864C6-BAB6-49B2-A41B-8310B5CF9236}" type="presOf" srcId="{5116CAFC-5A35-423C-95B3-20D73F85351D}" destId="{4B77083D-3B01-4B8F-96FE-6649D1FF883E}" srcOrd="0" destOrd="0" presId="urn:microsoft.com/office/officeart/2005/8/layout/process1"/>
    <dgm:cxn modelId="{23EB6761-102E-4DCC-B251-1FCA6B25D97D}" type="presOf" srcId="{21C5CFC0-33CD-4A78-81DF-9410D133D654}" destId="{B9664887-4CB1-43B3-AE9C-963F49C211A6}" srcOrd="0" destOrd="0" presId="urn:microsoft.com/office/officeart/2005/8/layout/process1"/>
    <dgm:cxn modelId="{96F63AEF-A18B-4DF0-AF3B-4C161340E6CE}" type="presOf" srcId="{F74E2BB5-4000-49B3-97A8-39D0E5CE4C61}" destId="{C33B7C32-5011-4F7C-BAB8-C97268585934}" srcOrd="0" destOrd="0" presId="urn:microsoft.com/office/officeart/2005/8/layout/process1"/>
    <dgm:cxn modelId="{F2D528D6-0A69-488E-91C9-2D62F379E877}" type="presOf" srcId="{57F3A6B1-9CD9-4651-9496-07CEFD72CDAC}" destId="{424590E2-0AC1-4EDD-AE44-0AD424AF0D2F}" srcOrd="0" destOrd="0" presId="urn:microsoft.com/office/officeart/2005/8/layout/process1"/>
    <dgm:cxn modelId="{817E1965-B431-4269-AF97-42E714691640}" type="presOf" srcId="{EAFAF525-0CF7-4A8A-8875-3E213F4D364A}" destId="{5D3BFC29-28EA-4CFD-ABAF-C631A66DFB90}" srcOrd="1" destOrd="0" presId="urn:microsoft.com/office/officeart/2005/8/layout/process1"/>
    <dgm:cxn modelId="{8A3105E3-37AA-46CD-BF0C-EE79AA4E9C66}" type="presOf" srcId="{4549DCB9-0339-46A3-87F0-228D77B2C084}" destId="{9DFE7627-B342-4E34-96CC-3E675C254A5B}" srcOrd="0" destOrd="0" presId="urn:microsoft.com/office/officeart/2005/8/layout/process1"/>
    <dgm:cxn modelId="{111969F1-3ABB-4720-9715-05041E0569F9}" type="presParOf" srcId="{C33B7C32-5011-4F7C-BAB8-C97268585934}" destId="{B9664887-4CB1-43B3-AE9C-963F49C211A6}" srcOrd="0" destOrd="0" presId="urn:microsoft.com/office/officeart/2005/8/layout/process1"/>
    <dgm:cxn modelId="{0E33D23B-4E3E-4804-BACD-18BC156A9C22}" type="presParOf" srcId="{C33B7C32-5011-4F7C-BAB8-C97268585934}" destId="{4A99A40A-8DA5-4322-A1F6-344357B30B55}" srcOrd="1" destOrd="0" presId="urn:microsoft.com/office/officeart/2005/8/layout/process1"/>
    <dgm:cxn modelId="{F9D74970-6CE1-45E4-B000-DB61C0E0273F}" type="presParOf" srcId="{4A99A40A-8DA5-4322-A1F6-344357B30B55}" destId="{58428018-C372-442B-96E5-6F67A5E4C789}" srcOrd="0" destOrd="0" presId="urn:microsoft.com/office/officeart/2005/8/layout/process1"/>
    <dgm:cxn modelId="{FE8BBEC4-98B5-4B95-A90D-CD605AE70ABB}" type="presParOf" srcId="{C33B7C32-5011-4F7C-BAB8-C97268585934}" destId="{4B77083D-3B01-4B8F-96FE-6649D1FF883E}" srcOrd="2" destOrd="0" presId="urn:microsoft.com/office/officeart/2005/8/layout/process1"/>
    <dgm:cxn modelId="{94AA7EFD-8BE7-4A68-9CFB-FEAE1761DACD}" type="presParOf" srcId="{C33B7C32-5011-4F7C-BAB8-C97268585934}" destId="{9DFE7627-B342-4E34-96CC-3E675C254A5B}" srcOrd="3" destOrd="0" presId="urn:microsoft.com/office/officeart/2005/8/layout/process1"/>
    <dgm:cxn modelId="{0C43B8D7-5A42-4D23-AF32-5DABA6035393}" type="presParOf" srcId="{9DFE7627-B342-4E34-96CC-3E675C254A5B}" destId="{4196F8C8-1872-4F54-9D38-88CF94D1922D}" srcOrd="0" destOrd="0" presId="urn:microsoft.com/office/officeart/2005/8/layout/process1"/>
    <dgm:cxn modelId="{A4AD8501-D1FB-4081-AD8C-938D1F78A6C5}" type="presParOf" srcId="{C33B7C32-5011-4F7C-BAB8-C97268585934}" destId="{7246E01D-9A82-4AFE-8DC7-95849948AF29}" srcOrd="4" destOrd="0" presId="urn:microsoft.com/office/officeart/2005/8/layout/process1"/>
    <dgm:cxn modelId="{FE859C54-F980-4AE1-8348-94FAE589AC4C}" type="presParOf" srcId="{C33B7C32-5011-4F7C-BAB8-C97268585934}" destId="{989D1E67-8A23-4ECB-A8AD-01CCEF07039D}" srcOrd="5" destOrd="0" presId="urn:microsoft.com/office/officeart/2005/8/layout/process1"/>
    <dgm:cxn modelId="{4355FB09-84AF-4874-9BB7-C81FC49D8A02}" type="presParOf" srcId="{989D1E67-8A23-4ECB-A8AD-01CCEF07039D}" destId="{5D3BFC29-28EA-4CFD-ABAF-C631A66DFB90}" srcOrd="0" destOrd="0" presId="urn:microsoft.com/office/officeart/2005/8/layout/process1"/>
    <dgm:cxn modelId="{D2679EB0-B7C9-4241-AB9C-9DF4519868C6}" type="presParOf" srcId="{C33B7C32-5011-4F7C-BAB8-C97268585934}" destId="{10864F66-75E5-464F-85D6-1D57FFC99F92}" srcOrd="6" destOrd="0" presId="urn:microsoft.com/office/officeart/2005/8/layout/process1"/>
    <dgm:cxn modelId="{AF71B6CA-E859-4A35-AE54-9C6887D80037}" type="presParOf" srcId="{C33B7C32-5011-4F7C-BAB8-C97268585934}" destId="{34E9EC89-405B-47DF-9FBF-781F989D97F6}" srcOrd="7" destOrd="0" presId="urn:microsoft.com/office/officeart/2005/8/layout/process1"/>
    <dgm:cxn modelId="{00EB9781-D32A-43CD-9C5B-84EBAE1DFB1D}" type="presParOf" srcId="{34E9EC89-405B-47DF-9FBF-781F989D97F6}" destId="{DE2AC771-F658-4EBD-9C97-7BAA27E78F54}" srcOrd="0" destOrd="0" presId="urn:microsoft.com/office/officeart/2005/8/layout/process1"/>
    <dgm:cxn modelId="{9AD7B440-13BC-4CF3-B665-26372204C1B2}" type="presParOf" srcId="{C33B7C32-5011-4F7C-BAB8-C97268585934}" destId="{424590E2-0AC1-4EDD-AE44-0AD424AF0D2F}"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E4231C-EF66-4FB9-841F-25B0CA28E06B}"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GB"/>
        </a:p>
      </dgm:t>
    </dgm:pt>
    <dgm:pt modelId="{28CA2D4A-A13B-4876-96B5-20F50B81A004}">
      <dgm:prSet/>
      <dgm:spPr/>
      <dgm:t>
        <a:bodyPr/>
        <a:lstStyle/>
        <a:p>
          <a:r>
            <a:rPr lang="en-GB"/>
            <a:t>Convenient</a:t>
          </a:r>
        </a:p>
      </dgm:t>
    </dgm:pt>
    <dgm:pt modelId="{26A53E61-F654-44A6-9912-CB7173B3A6C4}" type="parTrans" cxnId="{62B2DCA0-25E9-446E-9F7A-EBAA68FE2044}">
      <dgm:prSet/>
      <dgm:spPr/>
      <dgm:t>
        <a:bodyPr/>
        <a:lstStyle/>
        <a:p>
          <a:endParaRPr lang="en-GB"/>
        </a:p>
      </dgm:t>
    </dgm:pt>
    <dgm:pt modelId="{8B8C57E0-7658-41B3-8099-51606E7C3270}" type="sibTrans" cxnId="{62B2DCA0-25E9-446E-9F7A-EBAA68FE2044}">
      <dgm:prSet/>
      <dgm:spPr/>
      <dgm:t>
        <a:bodyPr/>
        <a:lstStyle/>
        <a:p>
          <a:endParaRPr lang="en-GB"/>
        </a:p>
      </dgm:t>
    </dgm:pt>
    <dgm:pt modelId="{521E5D8B-C248-4F39-A1AE-DA89C26A2862}">
      <dgm:prSet/>
      <dgm:spPr/>
      <dgm:t>
        <a:bodyPr/>
        <a:lstStyle/>
        <a:p>
          <a:r>
            <a:rPr lang="en-GB"/>
            <a:t>Widely accepted</a:t>
          </a:r>
        </a:p>
      </dgm:t>
    </dgm:pt>
    <dgm:pt modelId="{DCA8E03B-2869-4FD5-9EF6-F697591E9F3E}" type="parTrans" cxnId="{132B2CC3-ECE6-4D88-8502-8515FAC5ECD9}">
      <dgm:prSet/>
      <dgm:spPr/>
      <dgm:t>
        <a:bodyPr/>
        <a:lstStyle/>
        <a:p>
          <a:endParaRPr lang="en-GB"/>
        </a:p>
      </dgm:t>
    </dgm:pt>
    <dgm:pt modelId="{4FDAE8EA-59F8-407C-9375-6ACDD58146A9}" type="sibTrans" cxnId="{132B2CC3-ECE6-4D88-8502-8515FAC5ECD9}">
      <dgm:prSet/>
      <dgm:spPr/>
      <dgm:t>
        <a:bodyPr/>
        <a:lstStyle/>
        <a:p>
          <a:endParaRPr lang="en-GB"/>
        </a:p>
      </dgm:t>
    </dgm:pt>
    <dgm:pt modelId="{9D57965B-273C-4DEB-AFCC-973A38D0BE14}">
      <dgm:prSet/>
      <dgm:spPr/>
      <dgm:t>
        <a:bodyPr/>
        <a:lstStyle/>
        <a:p>
          <a:r>
            <a:rPr lang="en-GB"/>
            <a:t>Safe</a:t>
          </a:r>
        </a:p>
      </dgm:t>
    </dgm:pt>
    <dgm:pt modelId="{7C476C61-CB62-452F-8645-829C758B73B5}" type="parTrans" cxnId="{AE0696C9-889D-4ADE-BB9A-A4570D42BA93}">
      <dgm:prSet/>
      <dgm:spPr/>
      <dgm:t>
        <a:bodyPr/>
        <a:lstStyle/>
        <a:p>
          <a:endParaRPr lang="en-GB"/>
        </a:p>
      </dgm:t>
    </dgm:pt>
    <dgm:pt modelId="{E519AF80-ABBE-4AC2-B4CD-552D899AA8F2}" type="sibTrans" cxnId="{AE0696C9-889D-4ADE-BB9A-A4570D42BA93}">
      <dgm:prSet/>
      <dgm:spPr/>
      <dgm:t>
        <a:bodyPr/>
        <a:lstStyle/>
        <a:p>
          <a:endParaRPr lang="en-GB"/>
        </a:p>
      </dgm:t>
    </dgm:pt>
    <dgm:pt modelId="{44493E0F-BCE8-447C-9E7B-CC735E10B7E2}">
      <dgm:prSet/>
      <dgm:spPr/>
      <dgm:t>
        <a:bodyPr/>
        <a:lstStyle/>
        <a:p>
          <a:r>
            <a:rPr lang="en-GB"/>
            <a:t>Quick</a:t>
          </a:r>
        </a:p>
      </dgm:t>
    </dgm:pt>
    <dgm:pt modelId="{E28943A4-12E0-4C3D-A3E2-C9F0DB3AA28C}" type="parTrans" cxnId="{E2956C2C-D6B0-41BE-A449-A1A86B8032F9}">
      <dgm:prSet/>
      <dgm:spPr/>
      <dgm:t>
        <a:bodyPr/>
        <a:lstStyle/>
        <a:p>
          <a:endParaRPr lang="en-GB"/>
        </a:p>
      </dgm:t>
    </dgm:pt>
    <dgm:pt modelId="{9B83FC7B-CEA4-4397-9D80-D0A4CBC9F5E3}" type="sibTrans" cxnId="{E2956C2C-D6B0-41BE-A449-A1A86B8032F9}">
      <dgm:prSet/>
      <dgm:spPr/>
      <dgm:t>
        <a:bodyPr/>
        <a:lstStyle/>
        <a:p>
          <a:endParaRPr lang="en-GB"/>
        </a:p>
      </dgm:t>
    </dgm:pt>
    <dgm:pt modelId="{CA450A88-DA31-47F6-BDAB-03CE19AA2D2B}">
      <dgm:prSet/>
      <dgm:spPr/>
      <dgm:t>
        <a:bodyPr/>
        <a:lstStyle/>
        <a:p>
          <a:r>
            <a:rPr lang="en-GB"/>
            <a:t>Trust in the method of payment</a:t>
          </a:r>
        </a:p>
      </dgm:t>
    </dgm:pt>
    <dgm:pt modelId="{AE0F45B2-F6C7-4A6B-8F02-A10609FE046A}" type="parTrans" cxnId="{CF51797B-4CE8-4D79-8F73-FEA5B6D431D1}">
      <dgm:prSet/>
      <dgm:spPr/>
      <dgm:t>
        <a:bodyPr/>
        <a:lstStyle/>
        <a:p>
          <a:endParaRPr lang="en-GB"/>
        </a:p>
      </dgm:t>
    </dgm:pt>
    <dgm:pt modelId="{3F41E3E5-91FA-4B9B-B0DB-2E2375592029}" type="sibTrans" cxnId="{CF51797B-4CE8-4D79-8F73-FEA5B6D431D1}">
      <dgm:prSet/>
      <dgm:spPr/>
      <dgm:t>
        <a:bodyPr/>
        <a:lstStyle/>
        <a:p>
          <a:endParaRPr lang="en-GB"/>
        </a:p>
      </dgm:t>
    </dgm:pt>
    <dgm:pt modelId="{9B97F784-4F8A-4564-BF37-C2F17C69DFEB}" type="pres">
      <dgm:prSet presAssocID="{74E4231C-EF66-4FB9-841F-25B0CA28E06B}" presName="compositeShape" presStyleCnt="0">
        <dgm:presLayoutVars>
          <dgm:chMax val="7"/>
          <dgm:dir/>
          <dgm:resizeHandles val="exact"/>
        </dgm:presLayoutVars>
      </dgm:prSet>
      <dgm:spPr/>
      <dgm:t>
        <a:bodyPr/>
        <a:lstStyle/>
        <a:p>
          <a:endParaRPr lang="en-GB"/>
        </a:p>
      </dgm:t>
    </dgm:pt>
    <dgm:pt modelId="{239A8C5B-D4C6-407F-BD92-0BF42270D45B}" type="pres">
      <dgm:prSet presAssocID="{28CA2D4A-A13B-4876-96B5-20F50B81A004}" presName="circ1" presStyleLbl="vennNode1" presStyleIdx="0" presStyleCnt="5"/>
      <dgm:spPr/>
    </dgm:pt>
    <dgm:pt modelId="{E7470623-4C53-4D42-BC18-C0EED8830AE0}" type="pres">
      <dgm:prSet presAssocID="{28CA2D4A-A13B-4876-96B5-20F50B81A004}" presName="circ1Tx" presStyleLbl="revTx" presStyleIdx="0" presStyleCnt="0">
        <dgm:presLayoutVars>
          <dgm:chMax val="0"/>
          <dgm:chPref val="0"/>
          <dgm:bulletEnabled val="1"/>
        </dgm:presLayoutVars>
      </dgm:prSet>
      <dgm:spPr/>
      <dgm:t>
        <a:bodyPr/>
        <a:lstStyle/>
        <a:p>
          <a:endParaRPr lang="en-GB"/>
        </a:p>
      </dgm:t>
    </dgm:pt>
    <dgm:pt modelId="{788572DD-4221-4BBA-8518-6A782CA48D13}" type="pres">
      <dgm:prSet presAssocID="{521E5D8B-C248-4F39-A1AE-DA89C26A2862}" presName="circ2" presStyleLbl="vennNode1" presStyleIdx="1" presStyleCnt="5"/>
      <dgm:spPr/>
    </dgm:pt>
    <dgm:pt modelId="{76C21FCD-0D10-4641-9981-A553105140D5}" type="pres">
      <dgm:prSet presAssocID="{521E5D8B-C248-4F39-A1AE-DA89C26A2862}" presName="circ2Tx" presStyleLbl="revTx" presStyleIdx="0" presStyleCnt="0">
        <dgm:presLayoutVars>
          <dgm:chMax val="0"/>
          <dgm:chPref val="0"/>
          <dgm:bulletEnabled val="1"/>
        </dgm:presLayoutVars>
      </dgm:prSet>
      <dgm:spPr/>
      <dgm:t>
        <a:bodyPr/>
        <a:lstStyle/>
        <a:p>
          <a:endParaRPr lang="en-GB"/>
        </a:p>
      </dgm:t>
    </dgm:pt>
    <dgm:pt modelId="{B1622E70-914E-44A8-9617-3E78C92A0812}" type="pres">
      <dgm:prSet presAssocID="{9D57965B-273C-4DEB-AFCC-973A38D0BE14}" presName="circ3" presStyleLbl="vennNode1" presStyleIdx="2" presStyleCnt="5"/>
      <dgm:spPr/>
    </dgm:pt>
    <dgm:pt modelId="{868BA882-D3F0-4870-91F4-730E3D67191A}" type="pres">
      <dgm:prSet presAssocID="{9D57965B-273C-4DEB-AFCC-973A38D0BE14}" presName="circ3Tx" presStyleLbl="revTx" presStyleIdx="0" presStyleCnt="0">
        <dgm:presLayoutVars>
          <dgm:chMax val="0"/>
          <dgm:chPref val="0"/>
          <dgm:bulletEnabled val="1"/>
        </dgm:presLayoutVars>
      </dgm:prSet>
      <dgm:spPr/>
      <dgm:t>
        <a:bodyPr/>
        <a:lstStyle/>
        <a:p>
          <a:endParaRPr lang="en-GB"/>
        </a:p>
      </dgm:t>
    </dgm:pt>
    <dgm:pt modelId="{CCEF7A1B-1E16-4989-B756-F35E7D7A6062}" type="pres">
      <dgm:prSet presAssocID="{44493E0F-BCE8-447C-9E7B-CC735E10B7E2}" presName="circ4" presStyleLbl="vennNode1" presStyleIdx="3" presStyleCnt="5"/>
      <dgm:spPr/>
    </dgm:pt>
    <dgm:pt modelId="{02E0CC26-D2B3-4080-8454-19E84FFA4D57}" type="pres">
      <dgm:prSet presAssocID="{44493E0F-BCE8-447C-9E7B-CC735E10B7E2}" presName="circ4Tx" presStyleLbl="revTx" presStyleIdx="0" presStyleCnt="0">
        <dgm:presLayoutVars>
          <dgm:chMax val="0"/>
          <dgm:chPref val="0"/>
          <dgm:bulletEnabled val="1"/>
        </dgm:presLayoutVars>
      </dgm:prSet>
      <dgm:spPr/>
      <dgm:t>
        <a:bodyPr/>
        <a:lstStyle/>
        <a:p>
          <a:endParaRPr lang="en-GB"/>
        </a:p>
      </dgm:t>
    </dgm:pt>
    <dgm:pt modelId="{DBFDDF65-B978-49B3-9FA4-AC28C5D4490E}" type="pres">
      <dgm:prSet presAssocID="{CA450A88-DA31-47F6-BDAB-03CE19AA2D2B}" presName="circ5" presStyleLbl="vennNode1" presStyleIdx="4" presStyleCnt="5"/>
      <dgm:spPr/>
    </dgm:pt>
    <dgm:pt modelId="{99EB28EE-55AE-4A82-9542-F094A1C2BDC8}" type="pres">
      <dgm:prSet presAssocID="{CA450A88-DA31-47F6-BDAB-03CE19AA2D2B}" presName="circ5Tx" presStyleLbl="revTx" presStyleIdx="0" presStyleCnt="0">
        <dgm:presLayoutVars>
          <dgm:chMax val="0"/>
          <dgm:chPref val="0"/>
          <dgm:bulletEnabled val="1"/>
        </dgm:presLayoutVars>
      </dgm:prSet>
      <dgm:spPr/>
      <dgm:t>
        <a:bodyPr/>
        <a:lstStyle/>
        <a:p>
          <a:endParaRPr lang="en-GB"/>
        </a:p>
      </dgm:t>
    </dgm:pt>
  </dgm:ptLst>
  <dgm:cxnLst>
    <dgm:cxn modelId="{2D9145B5-10A6-490E-A79F-E1358198DD3E}" type="presOf" srcId="{9D57965B-273C-4DEB-AFCC-973A38D0BE14}" destId="{868BA882-D3F0-4870-91F4-730E3D67191A}" srcOrd="0" destOrd="0" presId="urn:microsoft.com/office/officeart/2005/8/layout/venn1"/>
    <dgm:cxn modelId="{ADE60531-04C9-41AF-A60F-4EE8FB9CB6CF}" type="presOf" srcId="{44493E0F-BCE8-447C-9E7B-CC735E10B7E2}" destId="{02E0CC26-D2B3-4080-8454-19E84FFA4D57}" srcOrd="0" destOrd="0" presId="urn:microsoft.com/office/officeart/2005/8/layout/venn1"/>
    <dgm:cxn modelId="{CF51797B-4CE8-4D79-8F73-FEA5B6D431D1}" srcId="{74E4231C-EF66-4FB9-841F-25B0CA28E06B}" destId="{CA450A88-DA31-47F6-BDAB-03CE19AA2D2B}" srcOrd="4" destOrd="0" parTransId="{AE0F45B2-F6C7-4A6B-8F02-A10609FE046A}" sibTransId="{3F41E3E5-91FA-4B9B-B0DB-2E2375592029}"/>
    <dgm:cxn modelId="{F95744D2-C14D-4BF9-8E21-F3A8834E0FBA}" type="presOf" srcId="{28CA2D4A-A13B-4876-96B5-20F50B81A004}" destId="{E7470623-4C53-4D42-BC18-C0EED8830AE0}" srcOrd="0" destOrd="0" presId="urn:microsoft.com/office/officeart/2005/8/layout/venn1"/>
    <dgm:cxn modelId="{7E6E0BE4-AF96-442C-886A-0B2F7163E2FA}" type="presOf" srcId="{74E4231C-EF66-4FB9-841F-25B0CA28E06B}" destId="{9B97F784-4F8A-4564-BF37-C2F17C69DFEB}" srcOrd="0" destOrd="0" presId="urn:microsoft.com/office/officeart/2005/8/layout/venn1"/>
    <dgm:cxn modelId="{16AFE22E-D89B-42B6-91CB-1924A0F67A47}" type="presOf" srcId="{521E5D8B-C248-4F39-A1AE-DA89C26A2862}" destId="{76C21FCD-0D10-4641-9981-A553105140D5}" srcOrd="0" destOrd="0" presId="urn:microsoft.com/office/officeart/2005/8/layout/venn1"/>
    <dgm:cxn modelId="{E2956C2C-D6B0-41BE-A449-A1A86B8032F9}" srcId="{74E4231C-EF66-4FB9-841F-25B0CA28E06B}" destId="{44493E0F-BCE8-447C-9E7B-CC735E10B7E2}" srcOrd="3" destOrd="0" parTransId="{E28943A4-12E0-4C3D-A3E2-C9F0DB3AA28C}" sibTransId="{9B83FC7B-CEA4-4397-9D80-D0A4CBC9F5E3}"/>
    <dgm:cxn modelId="{62B2DCA0-25E9-446E-9F7A-EBAA68FE2044}" srcId="{74E4231C-EF66-4FB9-841F-25B0CA28E06B}" destId="{28CA2D4A-A13B-4876-96B5-20F50B81A004}" srcOrd="0" destOrd="0" parTransId="{26A53E61-F654-44A6-9912-CB7173B3A6C4}" sibTransId="{8B8C57E0-7658-41B3-8099-51606E7C3270}"/>
    <dgm:cxn modelId="{AE0696C9-889D-4ADE-BB9A-A4570D42BA93}" srcId="{74E4231C-EF66-4FB9-841F-25B0CA28E06B}" destId="{9D57965B-273C-4DEB-AFCC-973A38D0BE14}" srcOrd="2" destOrd="0" parTransId="{7C476C61-CB62-452F-8645-829C758B73B5}" sibTransId="{E519AF80-ABBE-4AC2-B4CD-552D899AA8F2}"/>
    <dgm:cxn modelId="{132B2CC3-ECE6-4D88-8502-8515FAC5ECD9}" srcId="{74E4231C-EF66-4FB9-841F-25B0CA28E06B}" destId="{521E5D8B-C248-4F39-A1AE-DA89C26A2862}" srcOrd="1" destOrd="0" parTransId="{DCA8E03B-2869-4FD5-9EF6-F697591E9F3E}" sibTransId="{4FDAE8EA-59F8-407C-9375-6ACDD58146A9}"/>
    <dgm:cxn modelId="{C1F0044B-C8CD-4C99-9195-1E1E31D3D546}" type="presOf" srcId="{CA450A88-DA31-47F6-BDAB-03CE19AA2D2B}" destId="{99EB28EE-55AE-4A82-9542-F094A1C2BDC8}" srcOrd="0" destOrd="0" presId="urn:microsoft.com/office/officeart/2005/8/layout/venn1"/>
    <dgm:cxn modelId="{6D8E1A3E-E6BE-4A62-878E-130F43453E5E}" type="presParOf" srcId="{9B97F784-4F8A-4564-BF37-C2F17C69DFEB}" destId="{239A8C5B-D4C6-407F-BD92-0BF42270D45B}" srcOrd="0" destOrd="0" presId="urn:microsoft.com/office/officeart/2005/8/layout/venn1"/>
    <dgm:cxn modelId="{82CDF9F2-8372-4BE4-B6B6-67EB139C8DEE}" type="presParOf" srcId="{9B97F784-4F8A-4564-BF37-C2F17C69DFEB}" destId="{E7470623-4C53-4D42-BC18-C0EED8830AE0}" srcOrd="1" destOrd="0" presId="urn:microsoft.com/office/officeart/2005/8/layout/venn1"/>
    <dgm:cxn modelId="{40CFCFB7-2B23-4C4B-88AA-1B5FBCAC92FC}" type="presParOf" srcId="{9B97F784-4F8A-4564-BF37-C2F17C69DFEB}" destId="{788572DD-4221-4BBA-8518-6A782CA48D13}" srcOrd="2" destOrd="0" presId="urn:microsoft.com/office/officeart/2005/8/layout/venn1"/>
    <dgm:cxn modelId="{F18C0071-0786-40F7-B580-E3EA6BD72624}" type="presParOf" srcId="{9B97F784-4F8A-4564-BF37-C2F17C69DFEB}" destId="{76C21FCD-0D10-4641-9981-A553105140D5}" srcOrd="3" destOrd="0" presId="urn:microsoft.com/office/officeart/2005/8/layout/venn1"/>
    <dgm:cxn modelId="{2EF1E3D0-A955-48B3-84AE-1DBEA00FF8D2}" type="presParOf" srcId="{9B97F784-4F8A-4564-BF37-C2F17C69DFEB}" destId="{B1622E70-914E-44A8-9617-3E78C92A0812}" srcOrd="4" destOrd="0" presId="urn:microsoft.com/office/officeart/2005/8/layout/venn1"/>
    <dgm:cxn modelId="{FA0ECC9C-A047-4F64-94D5-F2AB26408A92}" type="presParOf" srcId="{9B97F784-4F8A-4564-BF37-C2F17C69DFEB}" destId="{868BA882-D3F0-4870-91F4-730E3D67191A}" srcOrd="5" destOrd="0" presId="urn:microsoft.com/office/officeart/2005/8/layout/venn1"/>
    <dgm:cxn modelId="{98F54988-7120-4514-84C9-AC17300FEF1B}" type="presParOf" srcId="{9B97F784-4F8A-4564-BF37-C2F17C69DFEB}" destId="{CCEF7A1B-1E16-4989-B756-F35E7D7A6062}" srcOrd="6" destOrd="0" presId="urn:microsoft.com/office/officeart/2005/8/layout/venn1"/>
    <dgm:cxn modelId="{AB68399F-65C3-4DC0-B04F-0197EC4A5237}" type="presParOf" srcId="{9B97F784-4F8A-4564-BF37-C2F17C69DFEB}" destId="{02E0CC26-D2B3-4080-8454-19E84FFA4D57}" srcOrd="7" destOrd="0" presId="urn:microsoft.com/office/officeart/2005/8/layout/venn1"/>
    <dgm:cxn modelId="{C759AECD-88A1-4CAD-BFF4-FD159C742802}" type="presParOf" srcId="{9B97F784-4F8A-4564-BF37-C2F17C69DFEB}" destId="{DBFDDF65-B978-49B3-9FA4-AC28C5D4490E}" srcOrd="8" destOrd="0" presId="urn:microsoft.com/office/officeart/2005/8/layout/venn1"/>
    <dgm:cxn modelId="{59FA0BE3-9A99-4B0A-B896-2D73B585782B}" type="presParOf" srcId="{9B97F784-4F8A-4564-BF37-C2F17C69DFEB}" destId="{99EB28EE-55AE-4A82-9542-F094A1C2BDC8}"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8E86E-9043-4D25-94D8-9C656F4CCC39}">
      <dsp:nvSpPr>
        <dsp:cNvPr id="0" name=""/>
        <dsp:cNvSpPr/>
      </dsp:nvSpPr>
      <dsp:spPr>
        <a:xfrm rot="5400000">
          <a:off x="491702" y="1264489"/>
          <a:ext cx="1474614" cy="2453724"/>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1C06E01-CDD8-4E98-94DB-653B3347488D}">
      <dsp:nvSpPr>
        <dsp:cNvPr id="0" name=""/>
        <dsp:cNvSpPr/>
      </dsp:nvSpPr>
      <dsp:spPr>
        <a:xfrm>
          <a:off x="245552" y="1997624"/>
          <a:ext cx="2215236" cy="1941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GB" sz="3000" kern="1200" dirty="0"/>
            <a:t>Functions of money</a:t>
          </a:r>
        </a:p>
      </dsp:txBody>
      <dsp:txXfrm>
        <a:off x="245552" y="1997624"/>
        <a:ext cx="2215236" cy="1941784"/>
      </dsp:txXfrm>
    </dsp:sp>
    <dsp:sp modelId="{52BD233A-58B1-4CDD-9961-1AFFCAE67339}">
      <dsp:nvSpPr>
        <dsp:cNvPr id="0" name=""/>
        <dsp:cNvSpPr/>
      </dsp:nvSpPr>
      <dsp:spPr>
        <a:xfrm>
          <a:off x="2042819" y="1083843"/>
          <a:ext cx="417969" cy="417969"/>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DA9B257-6123-4E33-B675-9A3B91C17D77}">
      <dsp:nvSpPr>
        <dsp:cNvPr id="0" name=""/>
        <dsp:cNvSpPr/>
      </dsp:nvSpPr>
      <dsp:spPr>
        <a:xfrm rot="5400000">
          <a:off x="3203584" y="593431"/>
          <a:ext cx="1474614" cy="2453724"/>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2323C7F-A7A8-4236-9148-65F8C56CE638}">
      <dsp:nvSpPr>
        <dsp:cNvPr id="0" name=""/>
        <dsp:cNvSpPr/>
      </dsp:nvSpPr>
      <dsp:spPr>
        <a:xfrm>
          <a:off x="2957434" y="1326566"/>
          <a:ext cx="2215236" cy="1941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GB" sz="3000" kern="1200" dirty="0"/>
            <a:t>Role of Money</a:t>
          </a:r>
        </a:p>
      </dsp:txBody>
      <dsp:txXfrm>
        <a:off x="2957434" y="1326566"/>
        <a:ext cx="2215236" cy="1941784"/>
      </dsp:txXfrm>
    </dsp:sp>
    <dsp:sp modelId="{53164406-8754-4FB9-842E-99093BBE2736}">
      <dsp:nvSpPr>
        <dsp:cNvPr id="0" name=""/>
        <dsp:cNvSpPr/>
      </dsp:nvSpPr>
      <dsp:spPr>
        <a:xfrm>
          <a:off x="4754701" y="412785"/>
          <a:ext cx="417969" cy="417969"/>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B94B879-6A8D-4150-822E-AE7349CE6ED2}">
      <dsp:nvSpPr>
        <dsp:cNvPr id="0" name=""/>
        <dsp:cNvSpPr/>
      </dsp:nvSpPr>
      <dsp:spPr>
        <a:xfrm rot="5400000">
          <a:off x="5915466" y="-77626"/>
          <a:ext cx="1474614" cy="2453724"/>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1B905EA-9740-4AB0-82D2-A3ED55B8B579}">
      <dsp:nvSpPr>
        <dsp:cNvPr id="0" name=""/>
        <dsp:cNvSpPr/>
      </dsp:nvSpPr>
      <dsp:spPr>
        <a:xfrm>
          <a:off x="5669316" y="655508"/>
          <a:ext cx="2215236" cy="1941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GB" sz="3000" kern="1200" dirty="0"/>
            <a:t>Planning expenditure &amp; personal finances</a:t>
          </a:r>
        </a:p>
      </dsp:txBody>
      <dsp:txXfrm>
        <a:off x="5669316" y="655508"/>
        <a:ext cx="2215236" cy="1941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F9406-E243-4A38-95D1-B8C0BD43DCBA}">
      <dsp:nvSpPr>
        <dsp:cNvPr id="0" name=""/>
        <dsp:cNvSpPr/>
      </dsp:nvSpPr>
      <dsp:spPr>
        <a:xfrm>
          <a:off x="1430800" y="968852"/>
          <a:ext cx="2413632" cy="2413632"/>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GB" sz="2700" kern="1200" dirty="0"/>
            <a:t>How is the role of money influenced?</a:t>
          </a:r>
        </a:p>
      </dsp:txBody>
      <dsp:txXfrm>
        <a:off x="1784268" y="1322320"/>
        <a:ext cx="1706696" cy="1706696"/>
      </dsp:txXfrm>
    </dsp:sp>
    <dsp:sp modelId="{55D8E36A-8ADC-40B2-B584-13F35CF37742}">
      <dsp:nvSpPr>
        <dsp:cNvPr id="0" name=""/>
        <dsp:cNvSpPr/>
      </dsp:nvSpPr>
      <dsp:spPr>
        <a:xfrm>
          <a:off x="2034208" y="430"/>
          <a:ext cx="1206816" cy="120681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a:t>External influences &amp; trends</a:t>
          </a:r>
        </a:p>
      </dsp:txBody>
      <dsp:txXfrm>
        <a:off x="2210942" y="177164"/>
        <a:ext cx="853348" cy="853348"/>
      </dsp:txXfrm>
    </dsp:sp>
    <dsp:sp modelId="{DDF9DAA0-5DF6-41D6-A080-81C13D981542}">
      <dsp:nvSpPr>
        <dsp:cNvPr id="0" name=""/>
        <dsp:cNvSpPr/>
      </dsp:nvSpPr>
      <dsp:spPr>
        <a:xfrm>
          <a:off x="3395453" y="786345"/>
          <a:ext cx="1206816" cy="120681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a:t>Culture</a:t>
          </a:r>
        </a:p>
      </dsp:txBody>
      <dsp:txXfrm>
        <a:off x="3572187" y="963079"/>
        <a:ext cx="853348" cy="853348"/>
      </dsp:txXfrm>
    </dsp:sp>
    <dsp:sp modelId="{A615CF1F-10E4-44F7-80C3-244D6D2A66E6}">
      <dsp:nvSpPr>
        <dsp:cNvPr id="0" name=""/>
        <dsp:cNvSpPr/>
      </dsp:nvSpPr>
      <dsp:spPr>
        <a:xfrm>
          <a:off x="3395453" y="2358175"/>
          <a:ext cx="1206816" cy="120681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a:t>Life events</a:t>
          </a:r>
        </a:p>
      </dsp:txBody>
      <dsp:txXfrm>
        <a:off x="3572187" y="2534909"/>
        <a:ext cx="853348" cy="853348"/>
      </dsp:txXfrm>
    </dsp:sp>
    <dsp:sp modelId="{AFA74A45-F71D-4A4B-99A4-1A086601A191}">
      <dsp:nvSpPr>
        <dsp:cNvPr id="0" name=""/>
        <dsp:cNvSpPr/>
      </dsp:nvSpPr>
      <dsp:spPr>
        <a:xfrm>
          <a:off x="2034208" y="3144090"/>
          <a:ext cx="1206816" cy="120681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a:t>Life stages</a:t>
          </a:r>
        </a:p>
      </dsp:txBody>
      <dsp:txXfrm>
        <a:off x="2210942" y="3320824"/>
        <a:ext cx="853348" cy="853348"/>
      </dsp:txXfrm>
    </dsp:sp>
    <dsp:sp modelId="{3AA85DF6-E982-44C3-820E-CC8454B604DF}">
      <dsp:nvSpPr>
        <dsp:cNvPr id="0" name=""/>
        <dsp:cNvSpPr/>
      </dsp:nvSpPr>
      <dsp:spPr>
        <a:xfrm>
          <a:off x="672964" y="2358175"/>
          <a:ext cx="1206816" cy="120681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a:t>Interest rates</a:t>
          </a:r>
        </a:p>
      </dsp:txBody>
      <dsp:txXfrm>
        <a:off x="849698" y="2534909"/>
        <a:ext cx="853348" cy="853348"/>
      </dsp:txXfrm>
    </dsp:sp>
    <dsp:sp modelId="{F091153D-5102-4E29-88F1-9D7FFF1EBE65}">
      <dsp:nvSpPr>
        <dsp:cNvPr id="0" name=""/>
        <dsp:cNvSpPr/>
      </dsp:nvSpPr>
      <dsp:spPr>
        <a:xfrm>
          <a:off x="672964" y="786345"/>
          <a:ext cx="1206816" cy="120681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a:t>Personal attitudes</a:t>
          </a:r>
        </a:p>
      </dsp:txBody>
      <dsp:txXfrm>
        <a:off x="849698" y="963079"/>
        <a:ext cx="853348" cy="8533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64887-4CB1-43B3-AE9C-963F49C211A6}">
      <dsp:nvSpPr>
        <dsp:cNvPr id="0" name=""/>
        <dsp:cNvSpPr/>
      </dsp:nvSpPr>
      <dsp:spPr>
        <a:xfrm>
          <a:off x="4009" y="630933"/>
          <a:ext cx="1242807" cy="74568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Childhood</a:t>
          </a:r>
        </a:p>
      </dsp:txBody>
      <dsp:txXfrm>
        <a:off x="25849" y="652773"/>
        <a:ext cx="1199127" cy="702004"/>
      </dsp:txXfrm>
    </dsp:sp>
    <dsp:sp modelId="{4A99A40A-8DA5-4322-A1F6-344357B30B55}">
      <dsp:nvSpPr>
        <dsp:cNvPr id="0" name=""/>
        <dsp:cNvSpPr/>
      </dsp:nvSpPr>
      <dsp:spPr>
        <a:xfrm>
          <a:off x="1371097" y="849667"/>
          <a:ext cx="263475" cy="30821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1371097" y="911310"/>
        <a:ext cx="184433" cy="184930"/>
      </dsp:txXfrm>
    </dsp:sp>
    <dsp:sp modelId="{4B77083D-3B01-4B8F-96FE-6649D1FF883E}">
      <dsp:nvSpPr>
        <dsp:cNvPr id="0" name=""/>
        <dsp:cNvSpPr/>
      </dsp:nvSpPr>
      <dsp:spPr>
        <a:xfrm>
          <a:off x="1743940" y="630933"/>
          <a:ext cx="1242807" cy="74568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Adolescence</a:t>
          </a:r>
        </a:p>
      </dsp:txBody>
      <dsp:txXfrm>
        <a:off x="1765780" y="652773"/>
        <a:ext cx="1199127" cy="702004"/>
      </dsp:txXfrm>
    </dsp:sp>
    <dsp:sp modelId="{9DFE7627-B342-4E34-96CC-3E675C254A5B}">
      <dsp:nvSpPr>
        <dsp:cNvPr id="0" name=""/>
        <dsp:cNvSpPr/>
      </dsp:nvSpPr>
      <dsp:spPr>
        <a:xfrm>
          <a:off x="3111028" y="849667"/>
          <a:ext cx="263475" cy="30821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3111028" y="911310"/>
        <a:ext cx="184433" cy="184930"/>
      </dsp:txXfrm>
    </dsp:sp>
    <dsp:sp modelId="{7246E01D-9A82-4AFE-8DC7-95849948AF29}">
      <dsp:nvSpPr>
        <dsp:cNvPr id="0" name=""/>
        <dsp:cNvSpPr/>
      </dsp:nvSpPr>
      <dsp:spPr>
        <a:xfrm>
          <a:off x="3483871" y="630933"/>
          <a:ext cx="1242807" cy="74568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Young adult</a:t>
          </a:r>
        </a:p>
      </dsp:txBody>
      <dsp:txXfrm>
        <a:off x="3505711" y="652773"/>
        <a:ext cx="1199127" cy="702004"/>
      </dsp:txXfrm>
    </dsp:sp>
    <dsp:sp modelId="{989D1E67-8A23-4ECB-A8AD-01CCEF07039D}">
      <dsp:nvSpPr>
        <dsp:cNvPr id="0" name=""/>
        <dsp:cNvSpPr/>
      </dsp:nvSpPr>
      <dsp:spPr>
        <a:xfrm>
          <a:off x="4850959" y="849667"/>
          <a:ext cx="263475" cy="30821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4850959" y="911310"/>
        <a:ext cx="184433" cy="184930"/>
      </dsp:txXfrm>
    </dsp:sp>
    <dsp:sp modelId="{10864F66-75E5-464F-85D6-1D57FFC99F92}">
      <dsp:nvSpPr>
        <dsp:cNvPr id="0" name=""/>
        <dsp:cNvSpPr/>
      </dsp:nvSpPr>
      <dsp:spPr>
        <a:xfrm>
          <a:off x="5223802" y="630933"/>
          <a:ext cx="1242807" cy="74568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Middle age</a:t>
          </a:r>
        </a:p>
      </dsp:txBody>
      <dsp:txXfrm>
        <a:off x="5245642" y="652773"/>
        <a:ext cx="1199127" cy="702004"/>
      </dsp:txXfrm>
    </dsp:sp>
    <dsp:sp modelId="{34E9EC89-405B-47DF-9FBF-781F989D97F6}">
      <dsp:nvSpPr>
        <dsp:cNvPr id="0" name=""/>
        <dsp:cNvSpPr/>
      </dsp:nvSpPr>
      <dsp:spPr>
        <a:xfrm>
          <a:off x="6590890" y="849667"/>
          <a:ext cx="263475" cy="30821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6590890" y="911310"/>
        <a:ext cx="184433" cy="184930"/>
      </dsp:txXfrm>
    </dsp:sp>
    <dsp:sp modelId="{424590E2-0AC1-4EDD-AE44-0AD424AF0D2F}">
      <dsp:nvSpPr>
        <dsp:cNvPr id="0" name=""/>
        <dsp:cNvSpPr/>
      </dsp:nvSpPr>
      <dsp:spPr>
        <a:xfrm>
          <a:off x="6963733" y="630933"/>
          <a:ext cx="1242807" cy="74568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Old age</a:t>
          </a:r>
        </a:p>
      </dsp:txBody>
      <dsp:txXfrm>
        <a:off x="6985573" y="652773"/>
        <a:ext cx="1199127" cy="7020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A8C5B-D4C6-407F-BD92-0BF42270D45B}">
      <dsp:nvSpPr>
        <dsp:cNvPr id="0" name=""/>
        <dsp:cNvSpPr/>
      </dsp:nvSpPr>
      <dsp:spPr>
        <a:xfrm>
          <a:off x="1733203" y="1143949"/>
          <a:ext cx="1155469" cy="11554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7470623-4C53-4D42-BC18-C0EED8830AE0}">
      <dsp:nvSpPr>
        <dsp:cNvPr id="0" name=""/>
        <dsp:cNvSpPr/>
      </dsp:nvSpPr>
      <dsp:spPr>
        <a:xfrm>
          <a:off x="1640766" y="203067"/>
          <a:ext cx="1340344" cy="77581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a:t>Convenient</a:t>
          </a:r>
        </a:p>
      </dsp:txBody>
      <dsp:txXfrm>
        <a:off x="1640766" y="203067"/>
        <a:ext cx="1340344" cy="775815"/>
      </dsp:txXfrm>
    </dsp:sp>
    <dsp:sp modelId="{788572DD-4221-4BBA-8518-6A782CA48D13}">
      <dsp:nvSpPr>
        <dsp:cNvPr id="0" name=""/>
        <dsp:cNvSpPr/>
      </dsp:nvSpPr>
      <dsp:spPr>
        <a:xfrm>
          <a:off x="2172744" y="1463189"/>
          <a:ext cx="1155469" cy="11554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6C21FCD-0D10-4641-9981-A553105140D5}">
      <dsp:nvSpPr>
        <dsp:cNvPr id="0" name=""/>
        <dsp:cNvSpPr/>
      </dsp:nvSpPr>
      <dsp:spPr>
        <a:xfrm>
          <a:off x="3420188" y="1226483"/>
          <a:ext cx="1201688" cy="8418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a:t>Widely accepted</a:t>
          </a:r>
        </a:p>
      </dsp:txBody>
      <dsp:txXfrm>
        <a:off x="3420188" y="1226483"/>
        <a:ext cx="1201688" cy="841841"/>
      </dsp:txXfrm>
    </dsp:sp>
    <dsp:sp modelId="{B1622E70-914E-44A8-9617-3E78C92A0812}">
      <dsp:nvSpPr>
        <dsp:cNvPr id="0" name=""/>
        <dsp:cNvSpPr/>
      </dsp:nvSpPr>
      <dsp:spPr>
        <a:xfrm>
          <a:off x="2004970" y="1980179"/>
          <a:ext cx="1155469" cy="11554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68BA882-D3F0-4870-91F4-730E3D67191A}">
      <dsp:nvSpPr>
        <dsp:cNvPr id="0" name=""/>
        <dsp:cNvSpPr/>
      </dsp:nvSpPr>
      <dsp:spPr>
        <a:xfrm>
          <a:off x="3235313" y="2662566"/>
          <a:ext cx="1201688" cy="8418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a:t>Safe</a:t>
          </a:r>
        </a:p>
      </dsp:txBody>
      <dsp:txXfrm>
        <a:off x="3235313" y="2662566"/>
        <a:ext cx="1201688" cy="841841"/>
      </dsp:txXfrm>
    </dsp:sp>
    <dsp:sp modelId="{CCEF7A1B-1E16-4989-B756-F35E7D7A6062}">
      <dsp:nvSpPr>
        <dsp:cNvPr id="0" name=""/>
        <dsp:cNvSpPr/>
      </dsp:nvSpPr>
      <dsp:spPr>
        <a:xfrm>
          <a:off x="1461437" y="1980179"/>
          <a:ext cx="1155469" cy="11554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2E0CC26-D2B3-4080-8454-19E84FFA4D57}">
      <dsp:nvSpPr>
        <dsp:cNvPr id="0" name=""/>
        <dsp:cNvSpPr/>
      </dsp:nvSpPr>
      <dsp:spPr>
        <a:xfrm>
          <a:off x="184875" y="2662566"/>
          <a:ext cx="1201688" cy="8418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a:t>Quick</a:t>
          </a:r>
        </a:p>
      </dsp:txBody>
      <dsp:txXfrm>
        <a:off x="184875" y="2662566"/>
        <a:ext cx="1201688" cy="841841"/>
      </dsp:txXfrm>
    </dsp:sp>
    <dsp:sp modelId="{DBFDDF65-B978-49B3-9FA4-AC28C5D4490E}">
      <dsp:nvSpPr>
        <dsp:cNvPr id="0" name=""/>
        <dsp:cNvSpPr/>
      </dsp:nvSpPr>
      <dsp:spPr>
        <a:xfrm>
          <a:off x="1293663" y="1463189"/>
          <a:ext cx="1155469" cy="11554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9EB28EE-55AE-4A82-9542-F094A1C2BDC8}">
      <dsp:nvSpPr>
        <dsp:cNvPr id="0" name=""/>
        <dsp:cNvSpPr/>
      </dsp:nvSpPr>
      <dsp:spPr>
        <a:xfrm>
          <a:off x="0" y="1226483"/>
          <a:ext cx="1201688" cy="8418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a:t>Trust in the method of payment</a:t>
          </a:r>
        </a:p>
      </dsp:txBody>
      <dsp:txXfrm>
        <a:off x="0" y="1226483"/>
        <a:ext cx="1201688" cy="841841"/>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990C87-7260-4779-B433-6174B9DDB761}" type="datetimeFigureOut">
              <a:rPr lang="en-GB" smtClean="0"/>
              <a:t>09/06/2021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8DA352-192F-4158-8C68-4FC9ECF9D7A2}" type="slidenum">
              <a:rPr lang="en-GB" smtClean="0"/>
              <a:t>‹#›</a:t>
            </a:fld>
            <a:endParaRPr lang="en-GB"/>
          </a:p>
        </p:txBody>
      </p:sp>
    </p:spTree>
    <p:extLst>
      <p:ext uri="{BB962C8B-B14F-4D97-AF65-F5344CB8AC3E}">
        <p14:creationId xmlns:p14="http://schemas.microsoft.com/office/powerpoint/2010/main" val="413394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DA352-192F-4158-8C68-4FC9ECF9D7A2}" type="slidenum">
              <a:rPr lang="en-GB" smtClean="0"/>
              <a:t>4</a:t>
            </a:fld>
            <a:endParaRPr lang="en-GB"/>
          </a:p>
        </p:txBody>
      </p:sp>
    </p:spTree>
    <p:extLst>
      <p:ext uri="{BB962C8B-B14F-4D97-AF65-F5344CB8AC3E}">
        <p14:creationId xmlns:p14="http://schemas.microsoft.com/office/powerpoint/2010/main" val="2877212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DA352-192F-4158-8C68-4FC9ECF9D7A2}" type="slidenum">
              <a:rPr lang="en-GB" smtClean="0"/>
              <a:t>5</a:t>
            </a:fld>
            <a:endParaRPr lang="en-GB"/>
          </a:p>
        </p:txBody>
      </p:sp>
    </p:spTree>
    <p:extLst>
      <p:ext uri="{BB962C8B-B14F-4D97-AF65-F5344CB8AC3E}">
        <p14:creationId xmlns:p14="http://schemas.microsoft.com/office/powerpoint/2010/main" val="379571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DA352-192F-4158-8C68-4FC9ECF9D7A2}" type="slidenum">
              <a:rPr lang="en-GB" smtClean="0"/>
              <a:t>6</a:t>
            </a:fld>
            <a:endParaRPr lang="en-GB"/>
          </a:p>
        </p:txBody>
      </p:sp>
    </p:spTree>
    <p:extLst>
      <p:ext uri="{BB962C8B-B14F-4D97-AF65-F5344CB8AC3E}">
        <p14:creationId xmlns:p14="http://schemas.microsoft.com/office/powerpoint/2010/main" val="3817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DA352-192F-4158-8C68-4FC9ECF9D7A2}" type="slidenum">
              <a:rPr lang="en-GB" smtClean="0"/>
              <a:t>8</a:t>
            </a:fld>
            <a:endParaRPr lang="en-GB"/>
          </a:p>
        </p:txBody>
      </p:sp>
    </p:spTree>
    <p:extLst>
      <p:ext uri="{BB962C8B-B14F-4D97-AF65-F5344CB8AC3E}">
        <p14:creationId xmlns:p14="http://schemas.microsoft.com/office/powerpoint/2010/main" val="75437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DA352-192F-4158-8C68-4FC9ECF9D7A2}" type="slidenum">
              <a:rPr lang="en-GB" smtClean="0"/>
              <a:t>9</a:t>
            </a:fld>
            <a:endParaRPr lang="en-GB"/>
          </a:p>
        </p:txBody>
      </p:sp>
    </p:spTree>
    <p:extLst>
      <p:ext uri="{BB962C8B-B14F-4D97-AF65-F5344CB8AC3E}">
        <p14:creationId xmlns:p14="http://schemas.microsoft.com/office/powerpoint/2010/main" val="3568527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DA352-192F-4158-8C68-4FC9ECF9D7A2}" type="slidenum">
              <a:rPr lang="en-GB" smtClean="0"/>
              <a:t>16</a:t>
            </a:fld>
            <a:endParaRPr lang="en-GB"/>
          </a:p>
        </p:txBody>
      </p:sp>
    </p:spTree>
    <p:extLst>
      <p:ext uri="{BB962C8B-B14F-4D97-AF65-F5344CB8AC3E}">
        <p14:creationId xmlns:p14="http://schemas.microsoft.com/office/powerpoint/2010/main" val="3563778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DA352-192F-4158-8C68-4FC9ECF9D7A2}" type="slidenum">
              <a:rPr lang="en-GB" smtClean="0"/>
              <a:t>23</a:t>
            </a:fld>
            <a:endParaRPr lang="en-GB"/>
          </a:p>
        </p:txBody>
      </p:sp>
    </p:spTree>
    <p:extLst>
      <p:ext uri="{BB962C8B-B14F-4D97-AF65-F5344CB8AC3E}">
        <p14:creationId xmlns:p14="http://schemas.microsoft.com/office/powerpoint/2010/main" val="192898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DA352-192F-4158-8C68-4FC9ECF9D7A2}" type="slidenum">
              <a:rPr lang="en-GB" smtClean="0"/>
              <a:t>28</a:t>
            </a:fld>
            <a:endParaRPr lang="en-GB"/>
          </a:p>
        </p:txBody>
      </p:sp>
    </p:spTree>
    <p:extLst>
      <p:ext uri="{BB962C8B-B14F-4D97-AF65-F5344CB8AC3E}">
        <p14:creationId xmlns:p14="http://schemas.microsoft.com/office/powerpoint/2010/main" val="4151031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A907FC-A356-4E97-85D6-3B49B92BD042}" type="slidenum">
              <a:rPr lang="en-GB" smtClean="0"/>
              <a:t>45</a:t>
            </a:fld>
            <a:endParaRPr lang="en-GB"/>
          </a:p>
        </p:txBody>
      </p:sp>
    </p:spTree>
    <p:extLst>
      <p:ext uri="{BB962C8B-B14F-4D97-AF65-F5344CB8AC3E}">
        <p14:creationId xmlns:p14="http://schemas.microsoft.com/office/powerpoint/2010/main" val="1408615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64BA3E4-8F8C-4D4F-8B45-49749870FC9C}"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84DBC5-E3EC-499F-9D5A-E009EC723676}" type="slidenum">
              <a:rPr lang="en-GB" smtClean="0"/>
              <a:t>‹#›</a:t>
            </a:fld>
            <a:endParaRPr lang="en-GB"/>
          </a:p>
        </p:txBody>
      </p:sp>
      <p:pic>
        <p:nvPicPr>
          <p:cNvPr id="8" name="Picture 7" descr="A close up of a logo&#10;&#10;Description automatically generated">
            <a:extLst>
              <a:ext uri="{FF2B5EF4-FFF2-40B4-BE49-F238E27FC236}">
                <a16:creationId xmlns:a16="http://schemas.microsoft.com/office/drawing/2014/main" id="{F90D644A-1ECB-4E31-B6F3-3E54FC82474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Tree>
    <p:extLst>
      <p:ext uri="{BB962C8B-B14F-4D97-AF65-F5344CB8AC3E}">
        <p14:creationId xmlns:p14="http://schemas.microsoft.com/office/powerpoint/2010/main" val="413943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BA3E4-8F8C-4D4F-8B45-49749870FC9C}"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84DBC5-E3EC-499F-9D5A-E009EC723676}" type="slidenum">
              <a:rPr lang="en-GB" smtClean="0"/>
              <a:t>‹#›</a:t>
            </a:fld>
            <a:endParaRPr lang="en-GB"/>
          </a:p>
        </p:txBody>
      </p:sp>
      <p:pic>
        <p:nvPicPr>
          <p:cNvPr id="7" name="Picture 6" descr="A close up of a logo&#10;&#10;Description automatically generated">
            <a:extLst>
              <a:ext uri="{FF2B5EF4-FFF2-40B4-BE49-F238E27FC236}">
                <a16:creationId xmlns:a16="http://schemas.microsoft.com/office/drawing/2014/main" id="{82264F27-B018-43BA-942B-D83C724F35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Tree>
    <p:extLst>
      <p:ext uri="{BB962C8B-B14F-4D97-AF65-F5344CB8AC3E}">
        <p14:creationId xmlns:p14="http://schemas.microsoft.com/office/powerpoint/2010/main" val="97023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BA3E4-8F8C-4D4F-8B45-49749870FC9C}"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84DBC5-E3EC-499F-9D5A-E009EC723676}" type="slidenum">
              <a:rPr lang="en-GB" smtClean="0"/>
              <a:t>‹#›</a:t>
            </a:fld>
            <a:endParaRPr lang="en-GB"/>
          </a:p>
        </p:txBody>
      </p:sp>
      <p:pic>
        <p:nvPicPr>
          <p:cNvPr id="7" name="Picture 6" descr="A close up of a logo&#10;&#10;Description automatically generated">
            <a:extLst>
              <a:ext uri="{FF2B5EF4-FFF2-40B4-BE49-F238E27FC236}">
                <a16:creationId xmlns:a16="http://schemas.microsoft.com/office/drawing/2014/main" id="{1292C14F-AFB4-4CC6-A3C2-2CD01C9D42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Tree>
    <p:extLst>
      <p:ext uri="{BB962C8B-B14F-4D97-AF65-F5344CB8AC3E}">
        <p14:creationId xmlns:p14="http://schemas.microsoft.com/office/powerpoint/2010/main" val="58763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64BA3E4-8F8C-4D4F-8B45-49749870FC9C}"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84DBC5-E3EC-499F-9D5A-E009EC723676}" type="slidenum">
              <a:rPr lang="en-GB" smtClean="0"/>
              <a:t>‹#›</a:t>
            </a:fld>
            <a:endParaRPr lang="en-GB"/>
          </a:p>
        </p:txBody>
      </p:sp>
      <p:pic>
        <p:nvPicPr>
          <p:cNvPr id="7" name="Picture 6" descr="A close up of a logo&#10;&#10;Description automatically generated">
            <a:extLst>
              <a:ext uri="{FF2B5EF4-FFF2-40B4-BE49-F238E27FC236}">
                <a16:creationId xmlns:a16="http://schemas.microsoft.com/office/drawing/2014/main" id="{37AB3604-B0EA-4DB9-B86E-6C8C9606A2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
        <p:nvSpPr>
          <p:cNvPr id="8" name="Footer Placeholder 4">
            <a:extLst>
              <a:ext uri="{FF2B5EF4-FFF2-40B4-BE49-F238E27FC236}">
                <a16:creationId xmlns:a16="http://schemas.microsoft.com/office/drawing/2014/main" id="{6F034EA9-B4F5-48E1-A859-8772F721CE74}"/>
              </a:ext>
            </a:extLst>
          </p:cNvPr>
          <p:cNvSpPr txBox="1">
            <a:spLocks/>
          </p:cNvSpPr>
          <p:nvPr userDrawn="1"/>
        </p:nvSpPr>
        <p:spPr bwMode="auto">
          <a:xfrm>
            <a:off x="2046877" y="6538913"/>
            <a:ext cx="612140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FontTx/>
              <a:buNone/>
            </a:pPr>
            <a:r>
              <a:rPr lang="en-GB" altLang="en-US" sz="1100" dirty="0">
                <a:latin typeface="Verdana" panose="020B0604030504040204" pitchFamily="34" charset="0"/>
              </a:rPr>
              <a:t>© Two Teachers 2020. Copying permitted for purchasing institution only.</a:t>
            </a:r>
            <a:r>
              <a:rPr lang="en-GB" altLang="en-US" sz="1100" dirty="0"/>
              <a:t> </a:t>
            </a:r>
          </a:p>
        </p:txBody>
      </p:sp>
    </p:spTree>
    <p:extLst>
      <p:ext uri="{BB962C8B-B14F-4D97-AF65-F5344CB8AC3E}">
        <p14:creationId xmlns:p14="http://schemas.microsoft.com/office/powerpoint/2010/main" val="2573723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64BA3E4-8F8C-4D4F-8B45-49749870FC9C}"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84DBC5-E3EC-499F-9D5A-E009EC723676}" type="slidenum">
              <a:rPr lang="en-GB" smtClean="0"/>
              <a:t>‹#›</a:t>
            </a:fld>
            <a:endParaRPr lang="en-GB"/>
          </a:p>
        </p:txBody>
      </p:sp>
      <p:pic>
        <p:nvPicPr>
          <p:cNvPr id="7" name="Picture 6" descr="A close up of a logo&#10;&#10;Description automatically generated">
            <a:extLst>
              <a:ext uri="{FF2B5EF4-FFF2-40B4-BE49-F238E27FC236}">
                <a16:creationId xmlns:a16="http://schemas.microsoft.com/office/drawing/2014/main" id="{A942AFA5-01B5-4FCC-8F09-4252C0AA4E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
        <p:nvSpPr>
          <p:cNvPr id="8" name="Footer Placeholder 4">
            <a:extLst>
              <a:ext uri="{FF2B5EF4-FFF2-40B4-BE49-F238E27FC236}">
                <a16:creationId xmlns:a16="http://schemas.microsoft.com/office/drawing/2014/main" id="{6F034EA9-B4F5-48E1-A859-8772F721CE74}"/>
              </a:ext>
            </a:extLst>
          </p:cNvPr>
          <p:cNvSpPr txBox="1">
            <a:spLocks/>
          </p:cNvSpPr>
          <p:nvPr userDrawn="1"/>
        </p:nvSpPr>
        <p:spPr bwMode="auto">
          <a:xfrm>
            <a:off x="1827749" y="6570663"/>
            <a:ext cx="612140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FontTx/>
              <a:buNone/>
            </a:pPr>
            <a:r>
              <a:rPr lang="en-GB" altLang="en-US" sz="1100" dirty="0">
                <a:latin typeface="Verdana" panose="020B0604030504040204" pitchFamily="34" charset="0"/>
              </a:rPr>
              <a:t>© Two Teachers 2020. Copying permitted for purchasing institution only.</a:t>
            </a:r>
            <a:r>
              <a:rPr lang="en-GB" altLang="en-US" sz="1100" dirty="0"/>
              <a:t> </a:t>
            </a:r>
          </a:p>
        </p:txBody>
      </p:sp>
    </p:spTree>
    <p:extLst>
      <p:ext uri="{BB962C8B-B14F-4D97-AF65-F5344CB8AC3E}">
        <p14:creationId xmlns:p14="http://schemas.microsoft.com/office/powerpoint/2010/main" val="1021272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4BA3E4-8F8C-4D4F-8B45-49749870FC9C}" type="datetimeFigureOut">
              <a:rPr lang="en-GB" smtClean="0"/>
              <a:t>09/06/2021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84DBC5-E3EC-499F-9D5A-E009EC723676}" type="slidenum">
              <a:rPr lang="en-GB" smtClean="0"/>
              <a:t>‹#›</a:t>
            </a:fld>
            <a:endParaRPr lang="en-GB"/>
          </a:p>
        </p:txBody>
      </p:sp>
      <p:pic>
        <p:nvPicPr>
          <p:cNvPr id="8" name="Picture 7" descr="A close up of a logo&#10;&#10;Description automatically generated">
            <a:extLst>
              <a:ext uri="{FF2B5EF4-FFF2-40B4-BE49-F238E27FC236}">
                <a16:creationId xmlns:a16="http://schemas.microsoft.com/office/drawing/2014/main" id="{81132404-404B-483C-B9D3-C1C687DDF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
        <p:nvSpPr>
          <p:cNvPr id="9" name="Footer Placeholder 4">
            <a:extLst>
              <a:ext uri="{FF2B5EF4-FFF2-40B4-BE49-F238E27FC236}">
                <a16:creationId xmlns:a16="http://schemas.microsoft.com/office/drawing/2014/main" id="{6F034EA9-B4F5-48E1-A859-8772F721CE74}"/>
              </a:ext>
            </a:extLst>
          </p:cNvPr>
          <p:cNvSpPr txBox="1">
            <a:spLocks/>
          </p:cNvSpPr>
          <p:nvPr userDrawn="1"/>
        </p:nvSpPr>
        <p:spPr bwMode="auto">
          <a:xfrm>
            <a:off x="1827749" y="6591798"/>
            <a:ext cx="612140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FontTx/>
              <a:buNone/>
            </a:pPr>
            <a:r>
              <a:rPr lang="en-GB" altLang="en-US" sz="1100" dirty="0">
                <a:latin typeface="Verdana" panose="020B0604030504040204" pitchFamily="34" charset="0"/>
              </a:rPr>
              <a:t>© Two Teachers 2020. Copying permitted for purchasing institution only.</a:t>
            </a:r>
            <a:r>
              <a:rPr lang="en-GB" altLang="en-US" sz="1100" dirty="0"/>
              <a:t> </a:t>
            </a:r>
          </a:p>
        </p:txBody>
      </p:sp>
    </p:spTree>
    <p:extLst>
      <p:ext uri="{BB962C8B-B14F-4D97-AF65-F5344CB8AC3E}">
        <p14:creationId xmlns:p14="http://schemas.microsoft.com/office/powerpoint/2010/main" val="241757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4BA3E4-8F8C-4D4F-8B45-49749870FC9C}" type="datetimeFigureOut">
              <a:rPr lang="en-GB" smtClean="0"/>
              <a:t>09/06/2021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E84DBC5-E3EC-499F-9D5A-E009EC723676}" type="slidenum">
              <a:rPr lang="en-GB" smtClean="0"/>
              <a:t>‹#›</a:t>
            </a:fld>
            <a:endParaRPr lang="en-GB"/>
          </a:p>
        </p:txBody>
      </p:sp>
      <p:pic>
        <p:nvPicPr>
          <p:cNvPr id="10" name="Picture 9" descr="A close up of a logo&#10;&#10;Description automatically generated">
            <a:extLst>
              <a:ext uri="{FF2B5EF4-FFF2-40B4-BE49-F238E27FC236}">
                <a16:creationId xmlns:a16="http://schemas.microsoft.com/office/drawing/2014/main" id="{74265FE3-0244-41BE-956E-CFE62C1B28A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
        <p:nvSpPr>
          <p:cNvPr id="11" name="Footer Placeholder 4">
            <a:extLst>
              <a:ext uri="{FF2B5EF4-FFF2-40B4-BE49-F238E27FC236}">
                <a16:creationId xmlns:a16="http://schemas.microsoft.com/office/drawing/2014/main" id="{6F034EA9-B4F5-48E1-A859-8772F721CE74}"/>
              </a:ext>
            </a:extLst>
          </p:cNvPr>
          <p:cNvSpPr txBox="1">
            <a:spLocks/>
          </p:cNvSpPr>
          <p:nvPr userDrawn="1"/>
        </p:nvSpPr>
        <p:spPr bwMode="auto">
          <a:xfrm>
            <a:off x="1827749" y="6577807"/>
            <a:ext cx="612140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FontTx/>
              <a:buNone/>
            </a:pPr>
            <a:r>
              <a:rPr lang="en-GB" altLang="en-US" sz="1100" dirty="0">
                <a:latin typeface="Verdana" panose="020B0604030504040204" pitchFamily="34" charset="0"/>
              </a:rPr>
              <a:t>© Two Teachers 2020. Copying permitted for purchasing institution only.</a:t>
            </a:r>
            <a:r>
              <a:rPr lang="en-GB" altLang="en-US" sz="1100" dirty="0"/>
              <a:t> </a:t>
            </a:r>
          </a:p>
        </p:txBody>
      </p:sp>
    </p:spTree>
    <p:extLst>
      <p:ext uri="{BB962C8B-B14F-4D97-AF65-F5344CB8AC3E}">
        <p14:creationId xmlns:p14="http://schemas.microsoft.com/office/powerpoint/2010/main" val="153902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4BA3E4-8F8C-4D4F-8B45-49749870FC9C}" type="datetimeFigureOut">
              <a:rPr lang="en-GB" smtClean="0"/>
              <a:t>09/06/2021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E84DBC5-E3EC-499F-9D5A-E009EC723676}" type="slidenum">
              <a:rPr lang="en-GB" smtClean="0"/>
              <a:t>‹#›</a:t>
            </a:fld>
            <a:endParaRPr lang="en-GB"/>
          </a:p>
        </p:txBody>
      </p:sp>
      <p:pic>
        <p:nvPicPr>
          <p:cNvPr id="6" name="Picture 5" descr="A close up of a logo&#10;&#10;Description automatically generated">
            <a:extLst>
              <a:ext uri="{FF2B5EF4-FFF2-40B4-BE49-F238E27FC236}">
                <a16:creationId xmlns:a16="http://schemas.microsoft.com/office/drawing/2014/main" id="{6107F001-2E99-4699-909C-BCE1539B8A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
        <p:nvSpPr>
          <p:cNvPr id="7" name="Footer Placeholder 4">
            <a:extLst>
              <a:ext uri="{FF2B5EF4-FFF2-40B4-BE49-F238E27FC236}">
                <a16:creationId xmlns:a16="http://schemas.microsoft.com/office/drawing/2014/main" id="{6F034EA9-B4F5-48E1-A859-8772F721CE74}"/>
              </a:ext>
            </a:extLst>
          </p:cNvPr>
          <p:cNvSpPr txBox="1">
            <a:spLocks/>
          </p:cNvSpPr>
          <p:nvPr userDrawn="1"/>
        </p:nvSpPr>
        <p:spPr bwMode="auto">
          <a:xfrm>
            <a:off x="1827749" y="6506428"/>
            <a:ext cx="612140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FontTx/>
              <a:buNone/>
            </a:pPr>
            <a:r>
              <a:rPr lang="en-GB" altLang="en-US" sz="1100" dirty="0">
                <a:latin typeface="Verdana" panose="020B0604030504040204" pitchFamily="34" charset="0"/>
              </a:rPr>
              <a:t>© Two Teachers 2020. Copying permitted for purchasing institution only.</a:t>
            </a:r>
            <a:r>
              <a:rPr lang="en-GB" altLang="en-US" sz="1100" dirty="0"/>
              <a:t> </a:t>
            </a:r>
          </a:p>
        </p:txBody>
      </p:sp>
    </p:spTree>
    <p:extLst>
      <p:ext uri="{BB962C8B-B14F-4D97-AF65-F5344CB8AC3E}">
        <p14:creationId xmlns:p14="http://schemas.microsoft.com/office/powerpoint/2010/main" val="2593451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BA3E4-8F8C-4D4F-8B45-49749870FC9C}" type="datetimeFigureOut">
              <a:rPr lang="en-GB" smtClean="0"/>
              <a:t>09/06/2021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E84DBC5-E3EC-499F-9D5A-E009EC723676}" type="slidenum">
              <a:rPr lang="en-GB" smtClean="0"/>
              <a:t>‹#›</a:t>
            </a:fld>
            <a:endParaRPr lang="en-GB"/>
          </a:p>
        </p:txBody>
      </p:sp>
      <p:pic>
        <p:nvPicPr>
          <p:cNvPr id="5" name="Picture 4" descr="A close up of a logo&#10;&#10;Description automatically generated">
            <a:extLst>
              <a:ext uri="{FF2B5EF4-FFF2-40B4-BE49-F238E27FC236}">
                <a16:creationId xmlns:a16="http://schemas.microsoft.com/office/drawing/2014/main" id="{5FBB6E9C-2B93-4520-872E-6CD6ED789D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
        <p:nvSpPr>
          <p:cNvPr id="6" name="Footer Placeholder 4">
            <a:extLst>
              <a:ext uri="{FF2B5EF4-FFF2-40B4-BE49-F238E27FC236}">
                <a16:creationId xmlns:a16="http://schemas.microsoft.com/office/drawing/2014/main" id="{6F034EA9-B4F5-48E1-A859-8772F721CE74}"/>
              </a:ext>
            </a:extLst>
          </p:cNvPr>
          <p:cNvSpPr txBox="1">
            <a:spLocks/>
          </p:cNvSpPr>
          <p:nvPr userDrawn="1"/>
        </p:nvSpPr>
        <p:spPr bwMode="auto">
          <a:xfrm>
            <a:off x="1827749" y="6502401"/>
            <a:ext cx="6121400"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FontTx/>
              <a:buNone/>
            </a:pPr>
            <a:r>
              <a:rPr lang="en-GB" altLang="en-US" sz="1100" dirty="0">
                <a:latin typeface="Verdana" panose="020B0604030504040204" pitchFamily="34" charset="0"/>
              </a:rPr>
              <a:t>© Two Teachers 2020. Copying permitted for purchasing institution only.</a:t>
            </a:r>
            <a:r>
              <a:rPr lang="en-GB" altLang="en-US" sz="1100" dirty="0"/>
              <a:t> </a:t>
            </a:r>
          </a:p>
        </p:txBody>
      </p:sp>
    </p:spTree>
    <p:extLst>
      <p:ext uri="{BB962C8B-B14F-4D97-AF65-F5344CB8AC3E}">
        <p14:creationId xmlns:p14="http://schemas.microsoft.com/office/powerpoint/2010/main" val="187783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4BA3E4-8F8C-4D4F-8B45-49749870FC9C}" type="datetimeFigureOut">
              <a:rPr lang="en-GB" smtClean="0"/>
              <a:t>09/06/2021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84DBC5-E3EC-499F-9D5A-E009EC723676}" type="slidenum">
              <a:rPr lang="en-GB" smtClean="0"/>
              <a:t>‹#›</a:t>
            </a:fld>
            <a:endParaRPr lang="en-GB"/>
          </a:p>
        </p:txBody>
      </p:sp>
      <p:pic>
        <p:nvPicPr>
          <p:cNvPr id="8" name="Picture 7" descr="A close up of a logo&#10;&#10;Description automatically generated">
            <a:extLst>
              <a:ext uri="{FF2B5EF4-FFF2-40B4-BE49-F238E27FC236}">
                <a16:creationId xmlns:a16="http://schemas.microsoft.com/office/drawing/2014/main" id="{E9E6F5FD-4C16-4106-A9BB-F07CA83653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Tree>
    <p:extLst>
      <p:ext uri="{BB962C8B-B14F-4D97-AF65-F5344CB8AC3E}">
        <p14:creationId xmlns:p14="http://schemas.microsoft.com/office/powerpoint/2010/main" val="322068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4BA3E4-8F8C-4D4F-8B45-49749870FC9C}" type="datetimeFigureOut">
              <a:rPr lang="en-GB" smtClean="0"/>
              <a:t>09/06/2021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84DBC5-E3EC-499F-9D5A-E009EC723676}" type="slidenum">
              <a:rPr lang="en-GB" smtClean="0"/>
              <a:t>‹#›</a:t>
            </a:fld>
            <a:endParaRPr lang="en-GB"/>
          </a:p>
        </p:txBody>
      </p:sp>
      <p:pic>
        <p:nvPicPr>
          <p:cNvPr id="8" name="Picture 7" descr="A close up of a logo&#10;&#10;Description automatically generated">
            <a:extLst>
              <a:ext uri="{FF2B5EF4-FFF2-40B4-BE49-F238E27FC236}">
                <a16:creationId xmlns:a16="http://schemas.microsoft.com/office/drawing/2014/main" id="{0924638A-DDB4-4266-8B63-2BCCB8A350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Tree>
    <p:extLst>
      <p:ext uri="{BB962C8B-B14F-4D97-AF65-F5344CB8AC3E}">
        <p14:creationId xmlns:p14="http://schemas.microsoft.com/office/powerpoint/2010/main" val="308572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BA3E4-8F8C-4D4F-8B45-49749870FC9C}" type="datetimeFigureOut">
              <a:rPr lang="en-GB" smtClean="0"/>
              <a:t>09/06/2021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4DBC5-E3EC-499F-9D5A-E009EC723676}" type="slidenum">
              <a:rPr lang="en-GB" smtClean="0"/>
              <a:t>‹#›</a:t>
            </a:fld>
            <a:endParaRPr lang="en-GB"/>
          </a:p>
        </p:txBody>
      </p:sp>
      <p:pic>
        <p:nvPicPr>
          <p:cNvPr id="7" name="Picture 6" descr="A close up of a logo&#10;&#10;Description automatically generated">
            <a:extLst>
              <a:ext uri="{FF2B5EF4-FFF2-40B4-BE49-F238E27FC236}">
                <a16:creationId xmlns:a16="http://schemas.microsoft.com/office/drawing/2014/main" id="{5A5D1616-4C9D-4F66-BCD9-2811F8241D0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6245" t="66770" r="45659" b="10209"/>
          <a:stretch/>
        </p:blipFill>
        <p:spPr>
          <a:xfrm>
            <a:off x="0" y="6284062"/>
            <a:ext cx="1199099" cy="573938"/>
          </a:xfrm>
          <a:prstGeom prst="rect">
            <a:avLst/>
          </a:prstGeom>
        </p:spPr>
      </p:pic>
    </p:spTree>
    <p:extLst>
      <p:ext uri="{BB962C8B-B14F-4D97-AF65-F5344CB8AC3E}">
        <p14:creationId xmlns:p14="http://schemas.microsoft.com/office/powerpoint/2010/main" val="2791648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8HBF7SRXUhQ?start=69&amp;feature=oembe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0jF7ksia71g?feature=oembed" TargetMode="Externa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hyperlink" Target="https://www.investopedia.com/terms/g/gilts.asp" TargetMode="External"/><Relationship Id="rId2" Type="http://schemas.openxmlformats.org/officeDocument/2006/relationships/hyperlink" Target="https://www.investopedia.com/terms/b/bond.asp"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thecalculatorsite.com/finance/calculators/compoundinterestcalculator.php"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_VHHq9BEnV8?start=41&amp;feature=oembed"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create.kahoot.it/share/unit-3-personal-business-finance-outcome-a/06978734-f64a-4b53-aac7-eac44af345b9"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0A13-69B6-472C-8CB5-5E015AB70414}"/>
              </a:ext>
            </a:extLst>
          </p:cNvPr>
          <p:cNvSpPr>
            <a:spLocks noGrp="1"/>
          </p:cNvSpPr>
          <p:nvPr>
            <p:ph type="ctrTitle"/>
          </p:nvPr>
        </p:nvSpPr>
        <p:spPr>
          <a:xfrm>
            <a:off x="315310" y="2238702"/>
            <a:ext cx="8513380" cy="1586569"/>
          </a:xfrm>
        </p:spPr>
        <p:txBody>
          <a:bodyPr>
            <a:normAutofit/>
          </a:bodyPr>
          <a:lstStyle/>
          <a:p>
            <a:r>
              <a:rPr lang="en-GB" sz="4800" b="1" dirty="0"/>
              <a:t>Unit 3: Personal &amp; Business Finance</a:t>
            </a:r>
          </a:p>
        </p:txBody>
      </p:sp>
    </p:spTree>
    <p:extLst>
      <p:ext uri="{BB962C8B-B14F-4D97-AF65-F5344CB8AC3E}">
        <p14:creationId xmlns:p14="http://schemas.microsoft.com/office/powerpoint/2010/main" val="2783280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5F1D2-EEBC-4B6D-9F8D-2C435D4CB3B7}"/>
              </a:ext>
            </a:extLst>
          </p:cNvPr>
          <p:cNvSpPr>
            <a:spLocks noGrp="1"/>
          </p:cNvSpPr>
          <p:nvPr>
            <p:ph type="title"/>
          </p:nvPr>
        </p:nvSpPr>
        <p:spPr>
          <a:xfrm>
            <a:off x="628650" y="220604"/>
            <a:ext cx="7886700" cy="1325563"/>
          </a:xfrm>
        </p:spPr>
        <p:txBody>
          <a:bodyPr/>
          <a:lstStyle/>
          <a:p>
            <a:r>
              <a:rPr lang="en-GB" dirty="0" smtClean="0"/>
              <a:t>The Role of Money</a:t>
            </a:r>
            <a:endParaRPr lang="en-GB" dirty="0"/>
          </a:p>
        </p:txBody>
      </p:sp>
      <p:sp>
        <p:nvSpPr>
          <p:cNvPr id="3" name="Content Placeholder 2">
            <a:extLst>
              <a:ext uri="{FF2B5EF4-FFF2-40B4-BE49-F238E27FC236}">
                <a16:creationId xmlns:a16="http://schemas.microsoft.com/office/drawing/2014/main" id="{A44E18F4-9F40-4D1C-99B4-AF7692B43C53}"/>
              </a:ext>
            </a:extLst>
          </p:cNvPr>
          <p:cNvSpPr>
            <a:spLocks noGrp="1"/>
          </p:cNvSpPr>
          <p:nvPr>
            <p:ph idx="1"/>
          </p:nvPr>
        </p:nvSpPr>
        <p:spPr>
          <a:xfrm>
            <a:off x="628650" y="1546167"/>
            <a:ext cx="7886700" cy="4630796"/>
          </a:xfrm>
        </p:spPr>
        <p:txBody>
          <a:bodyPr>
            <a:normAutofit fontScale="55000" lnSpcReduction="20000"/>
          </a:bodyPr>
          <a:lstStyle/>
          <a:p>
            <a:pPr marL="0" indent="0">
              <a:buNone/>
            </a:pPr>
            <a:r>
              <a:rPr lang="en-GB" b="1" dirty="0" smtClean="0"/>
              <a:t>Personal attitudes</a:t>
            </a:r>
          </a:p>
          <a:p>
            <a:pPr marL="0" indent="0">
              <a:buNone/>
            </a:pPr>
            <a:r>
              <a:rPr lang="en-GB" dirty="0" smtClean="0"/>
              <a:t>The </a:t>
            </a:r>
            <a:r>
              <a:rPr lang="en-GB" dirty="0"/>
              <a:t>role of money is impacted by your own personal attitude. Individuals will have their own attitude to money such as:</a:t>
            </a:r>
          </a:p>
          <a:p>
            <a:pPr marL="0" indent="0">
              <a:buNone/>
            </a:pPr>
            <a:endParaRPr lang="en-GB" dirty="0"/>
          </a:p>
          <a:p>
            <a:r>
              <a:rPr lang="en-GB" dirty="0"/>
              <a:t>Risk</a:t>
            </a:r>
          </a:p>
          <a:p>
            <a:r>
              <a:rPr lang="en-GB" dirty="0"/>
              <a:t>Reward</a:t>
            </a:r>
          </a:p>
          <a:p>
            <a:r>
              <a:rPr lang="en-GB" dirty="0"/>
              <a:t>Borrowing</a:t>
            </a:r>
          </a:p>
          <a:p>
            <a:r>
              <a:rPr lang="en-GB" dirty="0"/>
              <a:t>Savings</a:t>
            </a:r>
          </a:p>
          <a:p>
            <a:pPr marL="0" indent="0">
              <a:buNone/>
            </a:pPr>
            <a:endParaRPr lang="en-GB" dirty="0"/>
          </a:p>
          <a:p>
            <a:pPr marL="0" indent="0">
              <a:buNone/>
            </a:pPr>
            <a:r>
              <a:rPr lang="en-GB" b="1" dirty="0"/>
              <a:t>Answer the following in your booklet:</a:t>
            </a:r>
          </a:p>
          <a:p>
            <a:pPr marL="0" indent="0">
              <a:buNone/>
            </a:pPr>
            <a:endParaRPr lang="en-GB" dirty="0"/>
          </a:p>
          <a:p>
            <a:r>
              <a:rPr lang="en-GB" dirty="0">
                <a:effectLst/>
                <a:latin typeface="Arial" panose="020B0604020202020204" pitchFamily="34" charset="0"/>
                <a:ea typeface="Calibri" panose="020F0502020204030204" pitchFamily="34" charset="0"/>
              </a:rPr>
              <a:t>Explain where your personal attitude to money has come from</a:t>
            </a:r>
          </a:p>
          <a:p>
            <a:pPr marL="0" indent="0">
              <a:buNone/>
            </a:pPr>
            <a:endParaRPr lang="en-GB" dirty="0">
              <a:ea typeface="Calibri" panose="020F0502020204030204" pitchFamily="34" charset="0"/>
            </a:endParaRPr>
          </a:p>
          <a:p>
            <a:r>
              <a:rPr lang="en-GB" dirty="0">
                <a:effectLst/>
                <a:latin typeface="Arial" panose="020B0604020202020204" pitchFamily="34" charset="0"/>
                <a:ea typeface="Calibri" panose="020F0502020204030204" pitchFamily="34" charset="0"/>
              </a:rPr>
              <a:t>If parents &amp; guardians are the ones where financial education comes from, assess the limitations this has and what can be done to improve financial </a:t>
            </a:r>
            <a:r>
              <a:rPr lang="en-GB" dirty="0" smtClean="0">
                <a:effectLst/>
                <a:latin typeface="Arial" panose="020B0604020202020204" pitchFamily="34" charset="0"/>
                <a:ea typeface="Calibri" panose="020F0502020204030204" pitchFamily="34" charset="0"/>
              </a:rPr>
              <a:t>education.</a:t>
            </a:r>
            <a:endParaRPr lang="en-GB" dirty="0">
              <a:effectLst/>
              <a:latin typeface="Arial" panose="020B0604020202020204" pitchFamily="34" charset="0"/>
              <a:ea typeface="Calibri" panose="020F0502020204030204" pitchFamily="34" charset="0"/>
            </a:endParaRPr>
          </a:p>
          <a:p>
            <a:pPr marL="0" indent="0">
              <a:buNone/>
            </a:pPr>
            <a:endParaRPr lang="en-GB" sz="1800" dirty="0"/>
          </a:p>
          <a:p>
            <a:pPr marL="0" indent="0">
              <a:buNone/>
            </a:pPr>
            <a:endParaRPr lang="en-GB" dirty="0"/>
          </a:p>
        </p:txBody>
      </p:sp>
    </p:spTree>
    <p:extLst>
      <p:ext uri="{BB962C8B-B14F-4D97-AF65-F5344CB8AC3E}">
        <p14:creationId xmlns:p14="http://schemas.microsoft.com/office/powerpoint/2010/main" val="99955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2AE1-1E26-4965-9439-99C86B109C45}"/>
              </a:ext>
            </a:extLst>
          </p:cNvPr>
          <p:cNvSpPr>
            <a:spLocks noGrp="1"/>
          </p:cNvSpPr>
          <p:nvPr>
            <p:ph type="title"/>
          </p:nvPr>
        </p:nvSpPr>
        <p:spPr>
          <a:xfrm>
            <a:off x="351602" y="365126"/>
            <a:ext cx="8278867" cy="1325563"/>
          </a:xfrm>
        </p:spPr>
        <p:txBody>
          <a:bodyPr>
            <a:normAutofit fontScale="90000"/>
          </a:bodyPr>
          <a:lstStyle/>
          <a:p>
            <a:r>
              <a:rPr lang="en-GB" dirty="0"/>
              <a:t>Activity 4 - Life Stages &amp; </a:t>
            </a:r>
            <a:r>
              <a:rPr lang="en-GB" dirty="0" smtClean="0"/>
              <a:t>Financial </a:t>
            </a:r>
            <a:r>
              <a:rPr lang="en-GB" dirty="0"/>
              <a:t>N</a:t>
            </a:r>
            <a:r>
              <a:rPr lang="en-GB" dirty="0" smtClean="0"/>
              <a:t>eeds </a:t>
            </a:r>
            <a:r>
              <a:rPr lang="en-GB" dirty="0"/>
              <a:t>and </a:t>
            </a:r>
            <a:r>
              <a:rPr lang="en-GB" dirty="0" smtClean="0"/>
              <a:t>Implications</a:t>
            </a:r>
            <a:endParaRPr lang="en-GB" dirty="0"/>
          </a:p>
        </p:txBody>
      </p:sp>
      <p:graphicFrame>
        <p:nvGraphicFramePr>
          <p:cNvPr id="4" name="Content Placeholder 3">
            <a:extLst>
              <a:ext uri="{FF2B5EF4-FFF2-40B4-BE49-F238E27FC236}">
                <a16:creationId xmlns:a16="http://schemas.microsoft.com/office/drawing/2014/main" id="{34FF85A3-F29B-4F84-8B79-01B91FEB6B70}"/>
              </a:ext>
            </a:extLst>
          </p:cNvPr>
          <p:cNvGraphicFramePr>
            <a:graphicFrameLocks noGrp="1"/>
          </p:cNvGraphicFramePr>
          <p:nvPr>
            <p:ph idx="1"/>
            <p:extLst>
              <p:ext uri="{D42A27DB-BD31-4B8C-83A1-F6EECF244321}">
                <p14:modId xmlns:p14="http://schemas.microsoft.com/office/powerpoint/2010/main" val="3335849123"/>
              </p:ext>
            </p:extLst>
          </p:nvPr>
        </p:nvGraphicFramePr>
        <p:xfrm>
          <a:off x="466725" y="3223510"/>
          <a:ext cx="8210550" cy="2007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444B19A-DE64-4DD4-9D03-AE4752501E8B}"/>
              </a:ext>
            </a:extLst>
          </p:cNvPr>
          <p:cNvSpPr txBox="1"/>
          <p:nvPr/>
        </p:nvSpPr>
        <p:spPr>
          <a:xfrm>
            <a:off x="466724" y="2239320"/>
            <a:ext cx="8048625" cy="1077218"/>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Discuss what are the wants financially of people at each stage of their life?</a:t>
            </a:r>
          </a:p>
        </p:txBody>
      </p:sp>
    </p:spTree>
    <p:extLst>
      <p:ext uri="{BB962C8B-B14F-4D97-AF65-F5344CB8AC3E}">
        <p14:creationId xmlns:p14="http://schemas.microsoft.com/office/powerpoint/2010/main" val="2556845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8FBE3-6F00-4808-9B64-F3CE96AF623E}"/>
              </a:ext>
            </a:extLst>
          </p:cNvPr>
          <p:cNvSpPr>
            <a:spLocks noGrp="1"/>
          </p:cNvSpPr>
          <p:nvPr>
            <p:ph type="title"/>
          </p:nvPr>
        </p:nvSpPr>
        <p:spPr>
          <a:xfrm>
            <a:off x="307570" y="0"/>
            <a:ext cx="8711736" cy="1308538"/>
          </a:xfrm>
        </p:spPr>
        <p:txBody>
          <a:bodyPr>
            <a:normAutofit/>
          </a:bodyPr>
          <a:lstStyle/>
          <a:p>
            <a:r>
              <a:rPr lang="en-GB" sz="3200" dirty="0"/>
              <a:t>Financial </a:t>
            </a:r>
            <a:r>
              <a:rPr lang="en-GB" sz="3200" dirty="0" smtClean="0"/>
              <a:t>Needs </a:t>
            </a:r>
            <a:r>
              <a:rPr lang="en-GB" sz="3200" dirty="0"/>
              <a:t>and </a:t>
            </a:r>
            <a:r>
              <a:rPr lang="en-GB" sz="3200" dirty="0" smtClean="0"/>
              <a:t>Implications </a:t>
            </a:r>
            <a:r>
              <a:rPr lang="en-GB" sz="3200" dirty="0"/>
              <a:t>at </a:t>
            </a:r>
            <a:r>
              <a:rPr lang="en-GB" sz="3200" dirty="0" smtClean="0"/>
              <a:t>Different </a:t>
            </a:r>
            <a:r>
              <a:rPr lang="en-GB" sz="3200" dirty="0"/>
              <a:t>L</a:t>
            </a:r>
            <a:r>
              <a:rPr lang="en-GB" sz="3200" dirty="0" smtClean="0"/>
              <a:t>ife </a:t>
            </a:r>
            <a:r>
              <a:rPr lang="en-GB" sz="3200" dirty="0"/>
              <a:t>S</a:t>
            </a:r>
            <a:r>
              <a:rPr lang="en-GB" sz="3200" dirty="0" smtClean="0"/>
              <a:t>tages</a:t>
            </a:r>
            <a:r>
              <a:rPr lang="en-GB" sz="3200" dirty="0"/>
              <a:t/>
            </a:r>
            <a:br>
              <a:rPr lang="en-GB" sz="3200" dirty="0"/>
            </a:br>
            <a:r>
              <a:rPr lang="en-GB" sz="2000" b="0" dirty="0"/>
              <a:t>Match the correct wants and needs with the correct life stage</a:t>
            </a:r>
            <a:r>
              <a:rPr lang="en-GB" sz="2000" dirty="0"/>
              <a:t>.</a:t>
            </a:r>
          </a:p>
        </p:txBody>
      </p:sp>
      <p:graphicFrame>
        <p:nvGraphicFramePr>
          <p:cNvPr id="4" name="Table 4">
            <a:extLst>
              <a:ext uri="{FF2B5EF4-FFF2-40B4-BE49-F238E27FC236}">
                <a16:creationId xmlns:a16="http://schemas.microsoft.com/office/drawing/2014/main" id="{9ED5A36D-B43C-4B64-B05A-EF384F2791AB}"/>
              </a:ext>
            </a:extLst>
          </p:cNvPr>
          <p:cNvGraphicFramePr>
            <a:graphicFrameLocks noGrp="1"/>
          </p:cNvGraphicFramePr>
          <p:nvPr>
            <p:extLst>
              <p:ext uri="{D42A27DB-BD31-4B8C-83A1-F6EECF244321}">
                <p14:modId xmlns:p14="http://schemas.microsoft.com/office/powerpoint/2010/main" val="2382291273"/>
              </p:ext>
            </p:extLst>
          </p:nvPr>
        </p:nvGraphicFramePr>
        <p:xfrm>
          <a:off x="307570" y="1325563"/>
          <a:ext cx="8528859" cy="4900937"/>
        </p:xfrm>
        <a:graphic>
          <a:graphicData uri="http://schemas.openxmlformats.org/drawingml/2006/table">
            <a:tbl>
              <a:tblPr firstRow="1" bandRow="1">
                <a:tableStyleId>{5C22544A-7EE6-4342-B048-85BDC9FD1C3A}</a:tableStyleId>
              </a:tblPr>
              <a:tblGrid>
                <a:gridCol w="1446416">
                  <a:extLst>
                    <a:ext uri="{9D8B030D-6E8A-4147-A177-3AD203B41FA5}">
                      <a16:colId xmlns:a16="http://schemas.microsoft.com/office/drawing/2014/main" val="682835666"/>
                    </a:ext>
                  </a:extLst>
                </a:gridCol>
                <a:gridCol w="3017519">
                  <a:extLst>
                    <a:ext uri="{9D8B030D-6E8A-4147-A177-3AD203B41FA5}">
                      <a16:colId xmlns:a16="http://schemas.microsoft.com/office/drawing/2014/main" val="2884220190"/>
                    </a:ext>
                  </a:extLst>
                </a:gridCol>
                <a:gridCol w="4064924">
                  <a:extLst>
                    <a:ext uri="{9D8B030D-6E8A-4147-A177-3AD203B41FA5}">
                      <a16:colId xmlns:a16="http://schemas.microsoft.com/office/drawing/2014/main" val="3429643690"/>
                    </a:ext>
                  </a:extLst>
                </a:gridCol>
              </a:tblGrid>
              <a:tr h="651119">
                <a:tc>
                  <a:txBody>
                    <a:bodyPr/>
                    <a:lstStyle/>
                    <a:p>
                      <a:r>
                        <a:rPr lang="en-GB" dirty="0"/>
                        <a:t>Life stage</a:t>
                      </a:r>
                    </a:p>
                  </a:txBody>
                  <a:tcPr/>
                </a:tc>
                <a:tc>
                  <a:txBody>
                    <a:bodyPr/>
                    <a:lstStyle/>
                    <a:p>
                      <a:r>
                        <a:rPr lang="en-GB" dirty="0"/>
                        <a:t>Financial needs</a:t>
                      </a:r>
                    </a:p>
                  </a:txBody>
                  <a:tcPr/>
                </a:tc>
                <a:tc>
                  <a:txBody>
                    <a:bodyPr/>
                    <a:lstStyle/>
                    <a:p>
                      <a:r>
                        <a:rPr lang="en-GB" dirty="0"/>
                        <a:t>Implications</a:t>
                      </a:r>
                    </a:p>
                  </a:txBody>
                  <a:tcPr/>
                </a:tc>
                <a:extLst>
                  <a:ext uri="{0D108BD9-81ED-4DB2-BD59-A6C34878D82A}">
                    <a16:rowId xmlns:a16="http://schemas.microsoft.com/office/drawing/2014/main" val="1415362935"/>
                  </a:ext>
                </a:extLst>
              </a:tr>
              <a:tr h="762044">
                <a:tc>
                  <a:txBody>
                    <a:bodyPr/>
                    <a:lstStyle/>
                    <a:p>
                      <a:r>
                        <a:rPr lang="en-GB" dirty="0"/>
                        <a:t>Childhood</a:t>
                      </a:r>
                    </a:p>
                  </a:txBody>
                  <a:tcPr/>
                </a:tc>
                <a:tc>
                  <a:txBody>
                    <a:bodyPr/>
                    <a:lstStyle/>
                    <a:p>
                      <a:pPr marL="285750" indent="-285750">
                        <a:buFont typeface="Arial" panose="020B0604020202020204" pitchFamily="34" charset="0"/>
                        <a:buChar char="•"/>
                      </a:pPr>
                      <a:r>
                        <a:rPr lang="en-GB" sz="1400" dirty="0"/>
                        <a:t>Limited needs</a:t>
                      </a:r>
                    </a:p>
                    <a:p>
                      <a:pPr marL="285750" indent="-285750">
                        <a:buFont typeface="Arial" panose="020B0604020202020204" pitchFamily="34" charset="0"/>
                        <a:buChar char="•"/>
                      </a:pPr>
                      <a:r>
                        <a:rPr lang="en-GB" sz="1400" dirty="0"/>
                        <a:t>Reliant on parents</a:t>
                      </a:r>
                    </a:p>
                    <a:p>
                      <a:pPr marL="285750" indent="-285750">
                        <a:buFont typeface="Arial" panose="020B0604020202020204" pitchFamily="34" charset="0"/>
                        <a:buChar char="•"/>
                      </a:pPr>
                      <a:r>
                        <a:rPr lang="en-GB" sz="1400" dirty="0"/>
                        <a:t>Purchases sweets &amp; toys</a:t>
                      </a:r>
                    </a:p>
                  </a:txBody>
                  <a:tcPr/>
                </a:tc>
                <a:tc>
                  <a:txBody>
                    <a:bodyPr/>
                    <a:lstStyle/>
                    <a:p>
                      <a:pPr marL="285750" indent="-285750">
                        <a:buFont typeface="Arial" panose="020B0604020202020204" pitchFamily="34" charset="0"/>
                        <a:buChar char="•"/>
                      </a:pPr>
                      <a:r>
                        <a:rPr lang="en-GB" sz="1400" dirty="0"/>
                        <a:t>Money from parents in the form of pocket money.</a:t>
                      </a:r>
                    </a:p>
                    <a:p>
                      <a:pPr marL="285750" indent="-285750">
                        <a:buFont typeface="Arial" panose="020B0604020202020204" pitchFamily="34" charset="0"/>
                        <a:buChar char="•"/>
                      </a:pPr>
                      <a:r>
                        <a:rPr lang="en-GB" sz="1400" dirty="0"/>
                        <a:t>Spent on non essentials</a:t>
                      </a:r>
                    </a:p>
                    <a:p>
                      <a:pPr marL="285750" indent="-285750">
                        <a:buFont typeface="Arial" panose="020B0604020202020204" pitchFamily="34" charset="0"/>
                        <a:buChar char="•"/>
                      </a:pPr>
                      <a:r>
                        <a:rPr lang="en-GB" sz="1400" dirty="0"/>
                        <a:t>May be encouraged to save</a:t>
                      </a:r>
                    </a:p>
                  </a:txBody>
                  <a:tcPr/>
                </a:tc>
                <a:extLst>
                  <a:ext uri="{0D108BD9-81ED-4DB2-BD59-A6C34878D82A}">
                    <a16:rowId xmlns:a16="http://schemas.microsoft.com/office/drawing/2014/main" val="1710651643"/>
                  </a:ext>
                </a:extLst>
              </a:tr>
              <a:tr h="748146">
                <a:tc>
                  <a:txBody>
                    <a:bodyPr/>
                    <a:lstStyle/>
                    <a:p>
                      <a:r>
                        <a:rPr lang="en-GB" dirty="0"/>
                        <a:t>Adolescence</a:t>
                      </a:r>
                    </a:p>
                  </a:txBody>
                  <a:tcPr/>
                </a:tc>
                <a:tc>
                  <a:txBody>
                    <a:bodyPr/>
                    <a:lstStyle/>
                    <a:p>
                      <a:pPr marL="285750" indent="-285750">
                        <a:buFont typeface="Arial" panose="020B0604020202020204" pitchFamily="34" charset="0"/>
                        <a:buChar char="•"/>
                      </a:pPr>
                      <a:r>
                        <a:rPr lang="en-GB" sz="1400" dirty="0"/>
                        <a:t>Want independence</a:t>
                      </a:r>
                    </a:p>
                    <a:p>
                      <a:pPr marL="285750" indent="-285750">
                        <a:buFont typeface="Arial" panose="020B0604020202020204" pitchFamily="34" charset="0"/>
                        <a:buChar char="•"/>
                      </a:pPr>
                      <a:r>
                        <a:rPr lang="en-GB" sz="1400" dirty="0"/>
                        <a:t>Less reliant on family</a:t>
                      </a:r>
                    </a:p>
                    <a:p>
                      <a:pPr marL="285750" indent="-285750">
                        <a:buFont typeface="Arial" panose="020B0604020202020204" pitchFamily="34" charset="0"/>
                        <a:buChar char="•"/>
                      </a:pPr>
                      <a:r>
                        <a:rPr lang="en-GB" sz="1400" dirty="0"/>
                        <a:t>Start socialising away from home</a:t>
                      </a:r>
                    </a:p>
                  </a:txBody>
                  <a:tcPr/>
                </a:tc>
                <a:tc>
                  <a:txBody>
                    <a:bodyPr/>
                    <a:lstStyle/>
                    <a:p>
                      <a:pPr marL="285750" indent="-285750">
                        <a:buFont typeface="Arial" panose="020B0604020202020204" pitchFamily="34" charset="0"/>
                        <a:buChar char="•"/>
                      </a:pPr>
                      <a:r>
                        <a:rPr lang="en-GB" sz="1400" dirty="0"/>
                        <a:t>Still reliant mainly on money from parents</a:t>
                      </a:r>
                    </a:p>
                    <a:p>
                      <a:pPr marL="285750" indent="-285750">
                        <a:buFont typeface="Arial" panose="020B0604020202020204" pitchFamily="34" charset="0"/>
                        <a:buChar char="•"/>
                      </a:pPr>
                      <a:r>
                        <a:rPr lang="en-GB" sz="1400" dirty="0"/>
                        <a:t>May look for a job</a:t>
                      </a:r>
                    </a:p>
                    <a:p>
                      <a:pPr marL="285750" indent="-285750">
                        <a:buFont typeface="Arial" panose="020B0604020202020204" pitchFamily="34" charset="0"/>
                        <a:buChar char="•"/>
                      </a:pPr>
                      <a:r>
                        <a:rPr lang="en-GB" sz="1400" dirty="0"/>
                        <a:t>Get cash as gifts &amp; save for larger purchases</a:t>
                      </a:r>
                    </a:p>
                  </a:txBody>
                  <a:tcPr/>
                </a:tc>
                <a:extLst>
                  <a:ext uri="{0D108BD9-81ED-4DB2-BD59-A6C34878D82A}">
                    <a16:rowId xmlns:a16="http://schemas.microsoft.com/office/drawing/2014/main" val="1858457177"/>
                  </a:ext>
                </a:extLst>
              </a:tr>
              <a:tr h="1093752">
                <a:tc>
                  <a:txBody>
                    <a:bodyPr/>
                    <a:lstStyle/>
                    <a:p>
                      <a:r>
                        <a:rPr lang="en-GB" dirty="0"/>
                        <a:t>Young adult</a:t>
                      </a:r>
                    </a:p>
                  </a:txBody>
                  <a:tcPr/>
                </a:tc>
                <a:tc>
                  <a:txBody>
                    <a:bodyPr/>
                    <a:lstStyle/>
                    <a:p>
                      <a:pPr marL="285750" indent="-285750">
                        <a:buFont typeface="Arial" panose="020B0604020202020204" pitchFamily="34" charset="0"/>
                        <a:buChar char="•"/>
                      </a:pPr>
                      <a:r>
                        <a:rPr lang="en-GB" sz="1400" dirty="0"/>
                        <a:t>University / Early career</a:t>
                      </a:r>
                    </a:p>
                    <a:p>
                      <a:pPr marL="285750" indent="-285750">
                        <a:buFont typeface="Arial" panose="020B0604020202020204" pitchFamily="34" charset="0"/>
                        <a:buChar char="•"/>
                      </a:pPr>
                      <a:r>
                        <a:rPr lang="en-GB" sz="1400" dirty="0"/>
                        <a:t>More independent</a:t>
                      </a:r>
                    </a:p>
                    <a:p>
                      <a:pPr marL="285750" indent="-285750">
                        <a:buFont typeface="Arial" panose="020B0604020202020204" pitchFamily="34" charset="0"/>
                        <a:buChar char="•"/>
                      </a:pPr>
                      <a:r>
                        <a:rPr lang="en-GB" sz="1400" dirty="0"/>
                        <a:t>Buying cars, renting, buying homes</a:t>
                      </a:r>
                    </a:p>
                    <a:p>
                      <a:pPr marL="285750" indent="-285750">
                        <a:buFont typeface="Arial" panose="020B0604020202020204" pitchFamily="34" charset="0"/>
                        <a:buChar char="•"/>
                      </a:pPr>
                      <a:r>
                        <a:rPr lang="en-GB" sz="1400" dirty="0"/>
                        <a:t>Starting a family / getting married</a:t>
                      </a:r>
                    </a:p>
                  </a:txBody>
                  <a:tcPr/>
                </a:tc>
                <a:tc>
                  <a:txBody>
                    <a:bodyPr/>
                    <a:lstStyle/>
                    <a:p>
                      <a:pPr marL="285750" indent="-285750">
                        <a:buFont typeface="Arial" panose="020B0604020202020204" pitchFamily="34" charset="0"/>
                        <a:buChar char="•"/>
                      </a:pPr>
                      <a:r>
                        <a:rPr lang="en-GB" sz="1400" dirty="0"/>
                        <a:t>Student loan</a:t>
                      </a:r>
                    </a:p>
                    <a:p>
                      <a:pPr marL="285750" indent="-285750">
                        <a:buFont typeface="Arial" panose="020B0604020202020204" pitchFamily="34" charset="0"/>
                        <a:buChar char="•"/>
                      </a:pPr>
                      <a:r>
                        <a:rPr lang="en-GB" sz="1400" dirty="0"/>
                        <a:t>Car finance and borrowing</a:t>
                      </a:r>
                    </a:p>
                    <a:p>
                      <a:pPr marL="285750" indent="-285750">
                        <a:buFont typeface="Arial" panose="020B0604020202020204" pitchFamily="34" charset="0"/>
                        <a:buChar char="•"/>
                      </a:pPr>
                      <a:r>
                        <a:rPr lang="en-GB" sz="1400" dirty="0"/>
                        <a:t>Job &amp; mortgage</a:t>
                      </a:r>
                    </a:p>
                    <a:p>
                      <a:pPr marL="285750" indent="-285750">
                        <a:buFont typeface="Arial" panose="020B0604020202020204" pitchFamily="34" charset="0"/>
                        <a:buChar char="•"/>
                      </a:pPr>
                      <a:r>
                        <a:rPr lang="en-GB" sz="1400" dirty="0"/>
                        <a:t>Eligible for credit cards</a:t>
                      </a:r>
                    </a:p>
                  </a:txBody>
                  <a:tcPr/>
                </a:tc>
                <a:extLst>
                  <a:ext uri="{0D108BD9-81ED-4DB2-BD59-A6C34878D82A}">
                    <a16:rowId xmlns:a16="http://schemas.microsoft.com/office/drawing/2014/main" val="170350558"/>
                  </a:ext>
                </a:extLst>
              </a:tr>
              <a:tr h="651119">
                <a:tc>
                  <a:txBody>
                    <a:bodyPr/>
                    <a:lstStyle/>
                    <a:p>
                      <a:r>
                        <a:rPr lang="en-GB" dirty="0"/>
                        <a:t>Middle age</a:t>
                      </a:r>
                    </a:p>
                  </a:txBody>
                  <a:tcPr/>
                </a:tc>
                <a:tc>
                  <a:txBody>
                    <a:bodyPr/>
                    <a:lstStyle/>
                    <a:p>
                      <a:pPr marL="285750" indent="-285750">
                        <a:buFont typeface="Arial" panose="020B0604020202020204" pitchFamily="34" charset="0"/>
                        <a:buChar char="•"/>
                      </a:pPr>
                      <a:r>
                        <a:rPr lang="en-GB" sz="1400" dirty="0"/>
                        <a:t>Support family</a:t>
                      </a:r>
                    </a:p>
                    <a:p>
                      <a:pPr marL="285750" indent="-285750">
                        <a:buFont typeface="Arial" panose="020B0604020202020204" pitchFamily="34" charset="0"/>
                        <a:buChar char="•"/>
                      </a:pPr>
                      <a:r>
                        <a:rPr lang="en-GB" sz="1400" dirty="0"/>
                        <a:t>Improve lifestyle</a:t>
                      </a:r>
                    </a:p>
                    <a:p>
                      <a:pPr marL="285750" indent="-285750">
                        <a:buFont typeface="Arial" panose="020B0604020202020204" pitchFamily="34" charset="0"/>
                        <a:buChar char="•"/>
                      </a:pPr>
                      <a:r>
                        <a:rPr lang="en-GB" sz="1400" dirty="0"/>
                        <a:t>Save for future</a:t>
                      </a:r>
                    </a:p>
                  </a:txBody>
                  <a:tcPr/>
                </a:tc>
                <a:tc>
                  <a:txBody>
                    <a:bodyPr/>
                    <a:lstStyle/>
                    <a:p>
                      <a:pPr marL="285750" indent="-285750">
                        <a:buFont typeface="Arial" panose="020B0604020202020204" pitchFamily="34" charset="0"/>
                        <a:buChar char="•"/>
                      </a:pPr>
                      <a:r>
                        <a:rPr lang="en-GB" sz="1400" dirty="0"/>
                        <a:t>Paying a mortgage</a:t>
                      </a:r>
                    </a:p>
                    <a:p>
                      <a:pPr marL="285750" indent="-285750">
                        <a:buFont typeface="Arial" panose="020B0604020202020204" pitchFamily="34" charset="0"/>
                        <a:buChar char="•"/>
                      </a:pPr>
                      <a:r>
                        <a:rPr lang="en-GB" sz="1400" dirty="0"/>
                        <a:t>Paying into a pension</a:t>
                      </a:r>
                    </a:p>
                    <a:p>
                      <a:pPr marL="285750" indent="-285750">
                        <a:buFont typeface="Arial" panose="020B0604020202020204" pitchFamily="34" charset="0"/>
                        <a:buChar char="•"/>
                      </a:pPr>
                      <a:r>
                        <a:rPr lang="en-GB" sz="1400" dirty="0"/>
                        <a:t>High income &amp; high expenses</a:t>
                      </a:r>
                    </a:p>
                  </a:txBody>
                  <a:tcPr/>
                </a:tc>
                <a:extLst>
                  <a:ext uri="{0D108BD9-81ED-4DB2-BD59-A6C34878D82A}">
                    <a16:rowId xmlns:a16="http://schemas.microsoft.com/office/drawing/2014/main" val="544389847"/>
                  </a:ext>
                </a:extLst>
              </a:tr>
              <a:tr h="651119">
                <a:tc>
                  <a:txBody>
                    <a:bodyPr/>
                    <a:lstStyle/>
                    <a:p>
                      <a:r>
                        <a:rPr lang="en-GB" dirty="0"/>
                        <a:t>Old age</a:t>
                      </a:r>
                    </a:p>
                  </a:txBody>
                  <a:tcPr/>
                </a:tc>
                <a:tc>
                  <a:txBody>
                    <a:bodyPr/>
                    <a:lstStyle/>
                    <a:p>
                      <a:pPr marL="285750" indent="-285750">
                        <a:buFont typeface="Arial" panose="020B0604020202020204" pitchFamily="34" charset="0"/>
                        <a:buChar char="•"/>
                      </a:pPr>
                      <a:r>
                        <a:rPr lang="en-GB" sz="1400" dirty="0"/>
                        <a:t>Fewer dependants</a:t>
                      </a:r>
                    </a:p>
                    <a:p>
                      <a:pPr marL="285750" indent="-285750">
                        <a:buFont typeface="Arial" panose="020B0604020202020204" pitchFamily="34" charset="0"/>
                        <a:buChar char="•"/>
                      </a:pPr>
                      <a:r>
                        <a:rPr lang="en-GB" sz="1400" dirty="0"/>
                        <a:t>Fewer financial needs</a:t>
                      </a:r>
                    </a:p>
                    <a:p>
                      <a:pPr marL="285750" indent="-285750">
                        <a:buFont typeface="Arial" panose="020B0604020202020204" pitchFamily="34" charset="0"/>
                        <a:buChar char="•"/>
                      </a:pPr>
                      <a:r>
                        <a:rPr lang="en-GB" sz="1400" dirty="0"/>
                        <a:t>May downsize</a:t>
                      </a:r>
                    </a:p>
                  </a:txBody>
                  <a:tcPr/>
                </a:tc>
                <a:tc>
                  <a:txBody>
                    <a:bodyPr/>
                    <a:lstStyle/>
                    <a:p>
                      <a:pPr marL="285750" indent="-285750">
                        <a:buFont typeface="Arial" panose="020B0604020202020204" pitchFamily="34" charset="0"/>
                        <a:buChar char="•"/>
                      </a:pPr>
                      <a:r>
                        <a:rPr lang="en-GB" sz="1400" dirty="0"/>
                        <a:t>No mortgage payments</a:t>
                      </a:r>
                    </a:p>
                    <a:p>
                      <a:pPr marL="285750" indent="-285750">
                        <a:buFont typeface="Arial" panose="020B0604020202020204" pitchFamily="34" charset="0"/>
                        <a:buChar char="•"/>
                      </a:pPr>
                      <a:r>
                        <a:rPr lang="en-GB" sz="1400" dirty="0"/>
                        <a:t>Income from pension not a salary</a:t>
                      </a:r>
                    </a:p>
                  </a:txBody>
                  <a:tcPr/>
                </a:tc>
                <a:extLst>
                  <a:ext uri="{0D108BD9-81ED-4DB2-BD59-A6C34878D82A}">
                    <a16:rowId xmlns:a16="http://schemas.microsoft.com/office/drawing/2014/main" val="3586962031"/>
                  </a:ext>
                </a:extLst>
              </a:tr>
            </a:tbl>
          </a:graphicData>
        </a:graphic>
      </p:graphicFrame>
      <p:sp>
        <p:nvSpPr>
          <p:cNvPr id="24" name="TextBox 23">
            <a:extLst>
              <a:ext uri="{FF2B5EF4-FFF2-40B4-BE49-F238E27FC236}">
                <a16:creationId xmlns:a16="http://schemas.microsoft.com/office/drawing/2014/main" id="{F1353CEE-7216-42C0-BFF4-BAA7C91372D5}"/>
              </a:ext>
            </a:extLst>
          </p:cNvPr>
          <p:cNvSpPr txBox="1"/>
          <p:nvPr/>
        </p:nvSpPr>
        <p:spPr>
          <a:xfrm>
            <a:off x="4015047" y="5576590"/>
            <a:ext cx="382386"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1</a:t>
            </a:r>
          </a:p>
        </p:txBody>
      </p:sp>
      <p:sp>
        <p:nvSpPr>
          <p:cNvPr id="25" name="TextBox 24">
            <a:extLst>
              <a:ext uri="{FF2B5EF4-FFF2-40B4-BE49-F238E27FC236}">
                <a16:creationId xmlns:a16="http://schemas.microsoft.com/office/drawing/2014/main" id="{2864F1A4-1B66-4583-81D3-8197C4D55A7A}"/>
              </a:ext>
            </a:extLst>
          </p:cNvPr>
          <p:cNvSpPr txBox="1"/>
          <p:nvPr/>
        </p:nvSpPr>
        <p:spPr>
          <a:xfrm>
            <a:off x="4015047" y="4926680"/>
            <a:ext cx="382386"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2</a:t>
            </a:r>
          </a:p>
        </p:txBody>
      </p:sp>
      <p:sp>
        <p:nvSpPr>
          <p:cNvPr id="26" name="TextBox 25">
            <a:extLst>
              <a:ext uri="{FF2B5EF4-FFF2-40B4-BE49-F238E27FC236}">
                <a16:creationId xmlns:a16="http://schemas.microsoft.com/office/drawing/2014/main" id="{768CE0DC-4C18-4DA9-8B0C-A18D7E3FD80C}"/>
              </a:ext>
            </a:extLst>
          </p:cNvPr>
          <p:cNvSpPr txBox="1"/>
          <p:nvPr/>
        </p:nvSpPr>
        <p:spPr>
          <a:xfrm>
            <a:off x="4006735" y="2161712"/>
            <a:ext cx="382386"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3</a:t>
            </a:r>
          </a:p>
        </p:txBody>
      </p:sp>
      <p:sp>
        <p:nvSpPr>
          <p:cNvPr id="27" name="TextBox 26">
            <a:extLst>
              <a:ext uri="{FF2B5EF4-FFF2-40B4-BE49-F238E27FC236}">
                <a16:creationId xmlns:a16="http://schemas.microsoft.com/office/drawing/2014/main" id="{60E0A661-839B-4ED3-A5D6-51477EDDB62F}"/>
              </a:ext>
            </a:extLst>
          </p:cNvPr>
          <p:cNvSpPr txBox="1"/>
          <p:nvPr/>
        </p:nvSpPr>
        <p:spPr>
          <a:xfrm>
            <a:off x="4015048" y="2984983"/>
            <a:ext cx="382386"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4</a:t>
            </a:r>
          </a:p>
        </p:txBody>
      </p:sp>
      <p:sp>
        <p:nvSpPr>
          <p:cNvPr id="28" name="TextBox 27">
            <a:extLst>
              <a:ext uri="{FF2B5EF4-FFF2-40B4-BE49-F238E27FC236}">
                <a16:creationId xmlns:a16="http://schemas.microsoft.com/office/drawing/2014/main" id="{1BD7DA69-748B-42D4-96B3-1ED4AB0D9248}"/>
              </a:ext>
            </a:extLst>
          </p:cNvPr>
          <p:cNvSpPr txBox="1"/>
          <p:nvPr/>
        </p:nvSpPr>
        <p:spPr>
          <a:xfrm>
            <a:off x="4017818" y="3732441"/>
            <a:ext cx="382386"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5</a:t>
            </a:r>
          </a:p>
        </p:txBody>
      </p:sp>
      <p:sp>
        <p:nvSpPr>
          <p:cNvPr id="29" name="TextBox 28">
            <a:extLst>
              <a:ext uri="{FF2B5EF4-FFF2-40B4-BE49-F238E27FC236}">
                <a16:creationId xmlns:a16="http://schemas.microsoft.com/office/drawing/2014/main" id="{747BCA9D-0589-4777-8593-861B182BFC51}"/>
              </a:ext>
            </a:extLst>
          </p:cNvPr>
          <p:cNvSpPr txBox="1"/>
          <p:nvPr/>
        </p:nvSpPr>
        <p:spPr>
          <a:xfrm>
            <a:off x="7697586" y="4926679"/>
            <a:ext cx="382386"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1</a:t>
            </a:r>
          </a:p>
        </p:txBody>
      </p:sp>
      <p:sp>
        <p:nvSpPr>
          <p:cNvPr id="30" name="TextBox 29">
            <a:extLst>
              <a:ext uri="{FF2B5EF4-FFF2-40B4-BE49-F238E27FC236}">
                <a16:creationId xmlns:a16="http://schemas.microsoft.com/office/drawing/2014/main" id="{503585DD-0C3B-4CF6-B772-6AC1DA58D2F8}"/>
              </a:ext>
            </a:extLst>
          </p:cNvPr>
          <p:cNvSpPr txBox="1"/>
          <p:nvPr/>
        </p:nvSpPr>
        <p:spPr>
          <a:xfrm>
            <a:off x="7697586" y="2203630"/>
            <a:ext cx="382386"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2</a:t>
            </a:r>
          </a:p>
        </p:txBody>
      </p:sp>
      <p:sp>
        <p:nvSpPr>
          <p:cNvPr id="31" name="TextBox 30">
            <a:extLst>
              <a:ext uri="{FF2B5EF4-FFF2-40B4-BE49-F238E27FC236}">
                <a16:creationId xmlns:a16="http://schemas.microsoft.com/office/drawing/2014/main" id="{C65D1013-5222-4EC4-9E4B-2503C6BE4E81}"/>
              </a:ext>
            </a:extLst>
          </p:cNvPr>
          <p:cNvSpPr txBox="1"/>
          <p:nvPr/>
        </p:nvSpPr>
        <p:spPr>
          <a:xfrm>
            <a:off x="8168639" y="3061227"/>
            <a:ext cx="382386"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4</a:t>
            </a:r>
          </a:p>
        </p:txBody>
      </p:sp>
      <p:sp>
        <p:nvSpPr>
          <p:cNvPr id="32" name="TextBox 31">
            <a:extLst>
              <a:ext uri="{FF2B5EF4-FFF2-40B4-BE49-F238E27FC236}">
                <a16:creationId xmlns:a16="http://schemas.microsoft.com/office/drawing/2014/main" id="{97168835-E78A-4D78-9F82-F7B6240225AB}"/>
              </a:ext>
            </a:extLst>
          </p:cNvPr>
          <p:cNvSpPr txBox="1"/>
          <p:nvPr/>
        </p:nvSpPr>
        <p:spPr>
          <a:xfrm>
            <a:off x="7728066" y="3913778"/>
            <a:ext cx="382386"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5</a:t>
            </a:r>
          </a:p>
        </p:txBody>
      </p:sp>
      <p:sp>
        <p:nvSpPr>
          <p:cNvPr id="33" name="TextBox 32">
            <a:extLst>
              <a:ext uri="{FF2B5EF4-FFF2-40B4-BE49-F238E27FC236}">
                <a16:creationId xmlns:a16="http://schemas.microsoft.com/office/drawing/2014/main" id="{29E0E8FE-510E-478D-A539-7ED4EF245049}"/>
              </a:ext>
            </a:extLst>
          </p:cNvPr>
          <p:cNvSpPr txBox="1"/>
          <p:nvPr/>
        </p:nvSpPr>
        <p:spPr>
          <a:xfrm>
            <a:off x="7800109" y="5590758"/>
            <a:ext cx="382386" cy="461665"/>
          </a:xfrm>
          <a:prstGeom prst="rect">
            <a:avLst/>
          </a:prstGeom>
          <a:no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3</a:t>
            </a:r>
          </a:p>
        </p:txBody>
      </p:sp>
      <p:sp>
        <p:nvSpPr>
          <p:cNvPr id="34" name="Rectangle 33">
            <a:extLst>
              <a:ext uri="{FF2B5EF4-FFF2-40B4-BE49-F238E27FC236}">
                <a16:creationId xmlns:a16="http://schemas.microsoft.com/office/drawing/2014/main" id="{9BAD28FD-1DD5-46C1-81D5-0A71CC4C2076}"/>
              </a:ext>
            </a:extLst>
          </p:cNvPr>
          <p:cNvSpPr/>
          <p:nvPr/>
        </p:nvSpPr>
        <p:spPr>
          <a:xfrm>
            <a:off x="1783079" y="1993041"/>
            <a:ext cx="2788921" cy="76477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0566F6BB-29A7-4D8F-9FB4-ED60F1B964D9}"/>
              </a:ext>
            </a:extLst>
          </p:cNvPr>
          <p:cNvSpPr/>
          <p:nvPr/>
        </p:nvSpPr>
        <p:spPr>
          <a:xfrm>
            <a:off x="4847703" y="2952894"/>
            <a:ext cx="3847410" cy="6718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9F588C59-7537-4B54-BE5F-403714F9680E}"/>
              </a:ext>
            </a:extLst>
          </p:cNvPr>
          <p:cNvSpPr/>
          <p:nvPr/>
        </p:nvSpPr>
        <p:spPr>
          <a:xfrm>
            <a:off x="1783078" y="2945965"/>
            <a:ext cx="2788921" cy="6788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5B216B84-83DF-471E-A9A0-9C00552079BD}"/>
              </a:ext>
            </a:extLst>
          </p:cNvPr>
          <p:cNvSpPr/>
          <p:nvPr/>
        </p:nvSpPr>
        <p:spPr>
          <a:xfrm>
            <a:off x="1783078" y="3700989"/>
            <a:ext cx="2881749" cy="93863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69F2460F-7723-43A0-8A00-3ECD99FAB24C}"/>
              </a:ext>
            </a:extLst>
          </p:cNvPr>
          <p:cNvSpPr/>
          <p:nvPr/>
        </p:nvSpPr>
        <p:spPr>
          <a:xfrm>
            <a:off x="4847704" y="4792027"/>
            <a:ext cx="3703320" cy="64418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2B31282-6D46-4441-8089-954DC5526C43}"/>
              </a:ext>
            </a:extLst>
          </p:cNvPr>
          <p:cNvSpPr/>
          <p:nvPr/>
        </p:nvSpPr>
        <p:spPr>
          <a:xfrm>
            <a:off x="1783078" y="4792027"/>
            <a:ext cx="2788921" cy="64418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45E9155F-3504-4490-A53B-FEF32534AD9B}"/>
              </a:ext>
            </a:extLst>
          </p:cNvPr>
          <p:cNvSpPr/>
          <p:nvPr/>
        </p:nvSpPr>
        <p:spPr>
          <a:xfrm>
            <a:off x="1783080" y="5497173"/>
            <a:ext cx="2872044" cy="6718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27F840FB-E0DF-48B5-9921-3795F53E05C8}"/>
              </a:ext>
            </a:extLst>
          </p:cNvPr>
          <p:cNvSpPr/>
          <p:nvPr/>
        </p:nvSpPr>
        <p:spPr>
          <a:xfrm>
            <a:off x="4847704" y="5497173"/>
            <a:ext cx="3703320" cy="6718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E825DD9F-D00D-4F55-B6EA-0B8224784B2D}"/>
              </a:ext>
            </a:extLst>
          </p:cNvPr>
          <p:cNvSpPr/>
          <p:nvPr/>
        </p:nvSpPr>
        <p:spPr>
          <a:xfrm>
            <a:off x="4847703" y="3700989"/>
            <a:ext cx="3703321" cy="93863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830D59AA-0FA7-459A-8142-727F59E91D97}"/>
              </a:ext>
            </a:extLst>
          </p:cNvPr>
          <p:cNvSpPr/>
          <p:nvPr/>
        </p:nvSpPr>
        <p:spPr>
          <a:xfrm>
            <a:off x="4847703" y="1993041"/>
            <a:ext cx="3485805" cy="89889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1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6"/>
                                        </p:tgtEl>
                                      </p:cBhvr>
                                    </p:animEffect>
                                    <p:set>
                                      <p:cBhvr>
                                        <p:cTn id="17" dur="1" fill="hold">
                                          <p:stCondLst>
                                            <p:cond delay="499"/>
                                          </p:stCondLst>
                                        </p:cTn>
                                        <p:tgtEl>
                                          <p:spTgt spid="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5"/>
                                        </p:tgtEl>
                                      </p:cBhvr>
                                    </p:animEffect>
                                    <p:set>
                                      <p:cBhvr>
                                        <p:cTn id="22" dur="1" fill="hold">
                                          <p:stCondLst>
                                            <p:cond delay="499"/>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2"/>
                                        </p:tgtEl>
                                      </p:cBhvr>
                                    </p:animEffect>
                                    <p:set>
                                      <p:cBhvr>
                                        <p:cTn id="32" dur="1" fill="hold">
                                          <p:stCondLst>
                                            <p:cond delay="499"/>
                                          </p:stCondLst>
                                        </p:cTn>
                                        <p:tgtEl>
                                          <p:spTgt spid="4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8"/>
                                        </p:tgtEl>
                                      </p:cBhvr>
                                    </p:animEffect>
                                    <p:set>
                                      <p:cBhvr>
                                        <p:cTn id="42" dur="1" fill="hold">
                                          <p:stCondLst>
                                            <p:cond delay="499"/>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AF131-E306-4C38-9884-116099E0A837}"/>
              </a:ext>
            </a:extLst>
          </p:cNvPr>
          <p:cNvSpPr>
            <a:spLocks noGrp="1"/>
          </p:cNvSpPr>
          <p:nvPr>
            <p:ph type="title"/>
          </p:nvPr>
        </p:nvSpPr>
        <p:spPr/>
        <p:txBody>
          <a:bodyPr/>
          <a:lstStyle/>
          <a:p>
            <a:r>
              <a:rPr lang="en-GB" dirty="0"/>
              <a:t>Life </a:t>
            </a:r>
            <a:r>
              <a:rPr lang="en-GB" dirty="0" smtClean="0"/>
              <a:t>Stages </a:t>
            </a:r>
            <a:r>
              <a:rPr lang="en-GB" dirty="0"/>
              <a:t>Q</a:t>
            </a:r>
            <a:r>
              <a:rPr lang="en-GB" dirty="0" smtClean="0"/>
              <a:t>uestions</a:t>
            </a:r>
            <a:endParaRPr lang="en-GB" dirty="0"/>
          </a:p>
        </p:txBody>
      </p:sp>
      <p:sp>
        <p:nvSpPr>
          <p:cNvPr id="3" name="Content Placeholder 2">
            <a:extLst>
              <a:ext uri="{FF2B5EF4-FFF2-40B4-BE49-F238E27FC236}">
                <a16:creationId xmlns:a16="http://schemas.microsoft.com/office/drawing/2014/main" id="{09EB6E05-C74C-4272-B222-684647412E7F}"/>
              </a:ext>
            </a:extLst>
          </p:cNvPr>
          <p:cNvSpPr>
            <a:spLocks noGrp="1"/>
          </p:cNvSpPr>
          <p:nvPr>
            <p:ph idx="1"/>
          </p:nvPr>
        </p:nvSpPr>
        <p:spPr/>
        <p:txBody>
          <a:bodyPr>
            <a:normAutofit fontScale="92500" lnSpcReduction="10000"/>
          </a:bodyPr>
          <a:lstStyle/>
          <a:p>
            <a:pPr>
              <a:lnSpc>
                <a:spcPct val="115000"/>
              </a:lnSpc>
              <a:spcAft>
                <a:spcPts val="10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Explain the financial needs of someone in the Childhood life stage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What are the implications of some in the old age stage of their life when it comes to finances?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Compare the needs of someone in the childhood stage of their life compared with the middle age stage.</a:t>
            </a:r>
          </a:p>
          <a:p>
            <a:pPr marL="0" indent="0">
              <a:lnSpc>
                <a:spcPct val="115000"/>
              </a:lnSpc>
              <a:spcAft>
                <a:spcPts val="10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Assess the needs and implications of someone in the childhood life </a:t>
            </a:r>
            <a:r>
              <a:rPr lang="en-GB" sz="1800" dirty="0" smtClean="0">
                <a:effectLst/>
                <a:latin typeface="Arial" panose="020B0604020202020204" pitchFamily="34" charset="0"/>
                <a:ea typeface="Calibri" panose="020F0502020204030204" pitchFamily="34" charset="0"/>
                <a:cs typeface="Times New Roman" panose="02020603050405020304" pitchFamily="18" charset="0"/>
              </a:rPr>
              <a:t>stage.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380521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Planning Expenditure and Personal Finances</a:t>
            </a:r>
          </a:p>
        </p:txBody>
      </p:sp>
      <p:sp>
        <p:nvSpPr>
          <p:cNvPr id="3" name="Content Placeholder 2"/>
          <p:cNvSpPr>
            <a:spLocks noGrp="1"/>
          </p:cNvSpPr>
          <p:nvPr>
            <p:ph idx="1"/>
          </p:nvPr>
        </p:nvSpPr>
        <p:spPr>
          <a:xfrm>
            <a:off x="457200" y="2234902"/>
            <a:ext cx="8229600" cy="2961042"/>
          </a:xfrm>
        </p:spPr>
        <p:txBody>
          <a:bodyPr>
            <a:normAutofit/>
          </a:bodyPr>
          <a:lstStyle/>
          <a:p>
            <a:pPr marL="0" indent="0">
              <a:buNone/>
            </a:pPr>
            <a:r>
              <a:rPr lang="en-GB" dirty="0"/>
              <a:t>Expenditure is money paid out. It is important when managing personal finance to consider some common principals. </a:t>
            </a:r>
          </a:p>
          <a:p>
            <a:pPr marL="0" indent="0">
              <a:buNone/>
            </a:pPr>
            <a:endParaRPr lang="en-GB" dirty="0"/>
          </a:p>
          <a:p>
            <a:pPr marL="0" indent="0" algn="ctr">
              <a:buNone/>
            </a:pPr>
            <a:r>
              <a:rPr lang="en-GB" b="1" dirty="0">
                <a:solidFill>
                  <a:srgbClr val="00B0F0"/>
                </a:solidFill>
              </a:rPr>
              <a:t>Discuss what things you think are important in terms of planning your personal finances?</a:t>
            </a:r>
          </a:p>
        </p:txBody>
      </p:sp>
    </p:spTree>
    <p:extLst>
      <p:ext uri="{BB962C8B-B14F-4D97-AF65-F5344CB8AC3E}">
        <p14:creationId xmlns:p14="http://schemas.microsoft.com/office/powerpoint/2010/main" val="254377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A24C-4267-4971-82E5-892833BBB2F3}"/>
              </a:ext>
            </a:extLst>
          </p:cNvPr>
          <p:cNvSpPr>
            <a:spLocks noGrp="1"/>
          </p:cNvSpPr>
          <p:nvPr>
            <p:ph type="title"/>
          </p:nvPr>
        </p:nvSpPr>
        <p:spPr>
          <a:xfrm>
            <a:off x="297574" y="349361"/>
            <a:ext cx="8263102" cy="1325563"/>
          </a:xfrm>
        </p:spPr>
        <p:txBody>
          <a:bodyPr>
            <a:normAutofit fontScale="90000"/>
          </a:bodyPr>
          <a:lstStyle/>
          <a:p>
            <a:r>
              <a:rPr lang="en-GB" dirty="0"/>
              <a:t>Activity 5 - Planning Expenditure and Personal Finances</a:t>
            </a:r>
          </a:p>
        </p:txBody>
      </p:sp>
      <p:sp>
        <p:nvSpPr>
          <p:cNvPr id="3" name="Content Placeholder 2">
            <a:extLst>
              <a:ext uri="{FF2B5EF4-FFF2-40B4-BE49-F238E27FC236}">
                <a16:creationId xmlns:a16="http://schemas.microsoft.com/office/drawing/2014/main" id="{151D4848-C6F5-4317-8E41-EAA9FC35536D}"/>
              </a:ext>
            </a:extLst>
          </p:cNvPr>
          <p:cNvSpPr>
            <a:spLocks noGrp="1"/>
          </p:cNvSpPr>
          <p:nvPr>
            <p:ph idx="1"/>
          </p:nvPr>
        </p:nvSpPr>
        <p:spPr/>
        <p:txBody>
          <a:bodyPr>
            <a:normAutofit fontScale="62500" lnSpcReduction="20000"/>
          </a:bodyPr>
          <a:lstStyle/>
          <a:p>
            <a:pPr marL="0" indent="0">
              <a:buNone/>
            </a:pPr>
            <a:r>
              <a:rPr lang="en-GB" dirty="0"/>
              <a:t>In the table create a basic personal budget for a month and then answer the questions below regarding your personal finances.</a:t>
            </a:r>
          </a:p>
          <a:p>
            <a:pPr marL="0" indent="0">
              <a:buNone/>
            </a:pPr>
            <a:endParaRPr lang="en-GB" dirty="0"/>
          </a:p>
          <a:p>
            <a:r>
              <a:rPr lang="en-GB" dirty="0" smtClean="0"/>
              <a:t>Explain </a:t>
            </a:r>
            <a:r>
              <a:rPr lang="en-GB" dirty="0"/>
              <a:t>whether your finances are healthy or </a:t>
            </a:r>
            <a:r>
              <a:rPr lang="en-GB" dirty="0" smtClean="0"/>
              <a:t>not</a:t>
            </a:r>
          </a:p>
          <a:p>
            <a:endParaRPr lang="en-GB" dirty="0"/>
          </a:p>
          <a:p>
            <a:r>
              <a:rPr lang="en-GB" dirty="0"/>
              <a:t>Explain the importance of having healthy </a:t>
            </a:r>
            <a:r>
              <a:rPr lang="en-GB" dirty="0" smtClean="0"/>
              <a:t>finances</a:t>
            </a:r>
          </a:p>
          <a:p>
            <a:endParaRPr lang="en-GB" dirty="0"/>
          </a:p>
          <a:p>
            <a:r>
              <a:rPr lang="en-GB" dirty="0"/>
              <a:t>What are the consequences of not planning expenditure and personal finance</a:t>
            </a:r>
            <a:r>
              <a:rPr lang="en-GB" dirty="0" smtClean="0"/>
              <a:t>?</a:t>
            </a:r>
          </a:p>
          <a:p>
            <a:endParaRPr lang="en-GB" dirty="0"/>
          </a:p>
          <a:p>
            <a:r>
              <a:rPr lang="en-GB" dirty="0"/>
              <a:t>Assess what would happen to you if any income you have </a:t>
            </a:r>
            <a:r>
              <a:rPr lang="en-GB" dirty="0" smtClean="0"/>
              <a:t>stopped.</a:t>
            </a:r>
          </a:p>
          <a:p>
            <a:endParaRPr lang="en-GB" dirty="0"/>
          </a:p>
          <a:p>
            <a:r>
              <a:rPr lang="en-GB" dirty="0"/>
              <a:t>Suggest how your expenses and income will change as you progress through your life.</a:t>
            </a:r>
            <a:endParaRPr lang="en-GB" dirty="0" smtClean="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2762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2344"/>
            <a:ext cx="7886700" cy="1690689"/>
          </a:xfrm>
        </p:spPr>
        <p:txBody>
          <a:bodyPr>
            <a:normAutofit/>
          </a:bodyPr>
          <a:lstStyle/>
          <a:p>
            <a:r>
              <a:rPr lang="en-GB" dirty="0"/>
              <a:t>Common Principals when Planning Personal Finances</a:t>
            </a:r>
          </a:p>
        </p:txBody>
      </p:sp>
      <p:sp>
        <p:nvSpPr>
          <p:cNvPr id="3" name="Content Placeholder 2">
            <a:extLst>
              <a:ext uri="{FF2B5EF4-FFF2-40B4-BE49-F238E27FC236}">
                <a16:creationId xmlns:a16="http://schemas.microsoft.com/office/drawing/2014/main" id="{D3834D42-5209-4F2F-A25E-074BCA060F40}"/>
              </a:ext>
            </a:extLst>
          </p:cNvPr>
          <p:cNvSpPr>
            <a:spLocks noGrp="1"/>
          </p:cNvSpPr>
          <p:nvPr>
            <p:ph idx="1"/>
          </p:nvPr>
        </p:nvSpPr>
        <p:spPr>
          <a:xfrm>
            <a:off x="4049767" y="1915277"/>
            <a:ext cx="4794687" cy="4265036"/>
          </a:xfrm>
        </p:spPr>
        <p:txBody>
          <a:bodyPr>
            <a:normAutofit fontScale="62500" lnSpcReduction="20000"/>
          </a:bodyPr>
          <a:lstStyle/>
          <a:p>
            <a:pPr lvl="0"/>
            <a:r>
              <a:rPr lang="en-GB" dirty="0"/>
              <a:t>to avoid getting into debt</a:t>
            </a:r>
          </a:p>
          <a:p>
            <a:pPr lvl="0"/>
            <a:r>
              <a:rPr lang="en-GB" dirty="0"/>
              <a:t>to control costs</a:t>
            </a:r>
          </a:p>
          <a:p>
            <a:pPr lvl="0"/>
            <a:r>
              <a:rPr lang="en-GB" dirty="0"/>
              <a:t>avoid legal action and/or repossession</a:t>
            </a:r>
          </a:p>
          <a:p>
            <a:pPr lvl="0"/>
            <a:r>
              <a:rPr lang="en-GB" dirty="0"/>
              <a:t>remain solvent</a:t>
            </a:r>
          </a:p>
          <a:p>
            <a:pPr lvl="0"/>
            <a:r>
              <a:rPr lang="en-GB" dirty="0"/>
              <a:t>maintain a good credit rating</a:t>
            </a:r>
          </a:p>
          <a:p>
            <a:pPr lvl="0"/>
            <a:r>
              <a:rPr lang="en-GB" dirty="0"/>
              <a:t>avoid bankruptcy</a:t>
            </a:r>
          </a:p>
          <a:p>
            <a:pPr lvl="0"/>
            <a:r>
              <a:rPr lang="en-GB" dirty="0"/>
              <a:t>to manage money to fund purchases</a:t>
            </a:r>
          </a:p>
          <a:p>
            <a:pPr lvl="0"/>
            <a:r>
              <a:rPr lang="en-GB" dirty="0"/>
              <a:t>generate income and savings</a:t>
            </a:r>
          </a:p>
          <a:p>
            <a:pPr lvl="0"/>
            <a:r>
              <a:rPr lang="en-GB" dirty="0"/>
              <a:t>set financial targets and goals</a:t>
            </a:r>
          </a:p>
          <a:p>
            <a:pPr lvl="0"/>
            <a:r>
              <a:rPr lang="en-GB" dirty="0"/>
              <a:t>provide insurance against loss or illness</a:t>
            </a:r>
          </a:p>
          <a:p>
            <a:pPr lvl="0"/>
            <a:r>
              <a:rPr lang="en-GB" dirty="0"/>
              <a:t>counter the effects of inflation</a:t>
            </a:r>
          </a:p>
          <a:p>
            <a:pPr marL="0" lvl="0" indent="0">
              <a:buNone/>
            </a:pPr>
            <a:endParaRPr lang="en-GB" dirty="0"/>
          </a:p>
          <a:p>
            <a:pPr marL="0" lvl="0" indent="0">
              <a:buNone/>
            </a:pPr>
            <a:r>
              <a:rPr lang="en-GB" b="1" dirty="0"/>
              <a:t>Lets have a look at these in more detail</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617" y="1813033"/>
            <a:ext cx="2385749" cy="1512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917"/>
          <a:stretch/>
        </p:blipFill>
        <p:spPr bwMode="auto">
          <a:xfrm>
            <a:off x="2069376" y="5049840"/>
            <a:ext cx="1603990" cy="1454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descr="Check Your Free Credit Score | Experi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389" y="3325947"/>
            <a:ext cx="2271297" cy="1786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837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30BB-0E90-4D03-96D7-DD4BD5E10E5E}"/>
              </a:ext>
            </a:extLst>
          </p:cNvPr>
          <p:cNvSpPr>
            <a:spLocks noGrp="1"/>
          </p:cNvSpPr>
          <p:nvPr>
            <p:ph type="title"/>
          </p:nvPr>
        </p:nvSpPr>
        <p:spPr>
          <a:xfrm>
            <a:off x="252248" y="216132"/>
            <a:ext cx="8749863" cy="1474558"/>
          </a:xfrm>
        </p:spPr>
        <p:txBody>
          <a:bodyPr>
            <a:normAutofit fontScale="90000"/>
          </a:bodyPr>
          <a:lstStyle/>
          <a:p>
            <a:r>
              <a:rPr lang="en-GB" dirty="0"/>
              <a:t>Activity 6 - Why Plan Expenditure?</a:t>
            </a:r>
            <a:br>
              <a:rPr lang="en-GB" dirty="0"/>
            </a:br>
            <a:r>
              <a:rPr lang="en-GB" sz="1800" dirty="0">
                <a:effectLst/>
                <a:latin typeface="Arial" panose="020B0604020202020204" pitchFamily="34" charset="0"/>
                <a:ea typeface="Calibri" panose="020F0502020204030204" pitchFamily="34" charset="0"/>
                <a:cs typeface="Times New Roman" panose="02020603050405020304" pitchFamily="18" charset="0"/>
              </a:rPr>
              <a:t>While we cover why planning expenditure is important take notes on key points.</a:t>
            </a:r>
            <a:endParaRPr lang="en-GB" dirty="0"/>
          </a:p>
        </p:txBody>
      </p:sp>
      <p:sp>
        <p:nvSpPr>
          <p:cNvPr id="3" name="Content Placeholder 2">
            <a:extLst>
              <a:ext uri="{FF2B5EF4-FFF2-40B4-BE49-F238E27FC236}">
                <a16:creationId xmlns:a16="http://schemas.microsoft.com/office/drawing/2014/main" id="{E3CF77E7-38D6-4170-A221-62DA6CAE28D7}"/>
              </a:ext>
            </a:extLst>
          </p:cNvPr>
          <p:cNvSpPr>
            <a:spLocks noGrp="1"/>
          </p:cNvSpPr>
          <p:nvPr>
            <p:ph idx="1"/>
          </p:nvPr>
        </p:nvSpPr>
        <p:spPr/>
        <p:txBody>
          <a:bodyPr>
            <a:normAutofit fontScale="62500" lnSpcReduction="20000"/>
          </a:bodyPr>
          <a:lstStyle/>
          <a:p>
            <a:pPr marL="0" indent="0">
              <a:buNone/>
            </a:pPr>
            <a:r>
              <a:rPr lang="en-GB" b="1" dirty="0"/>
              <a:t>Avoid getting into debt</a:t>
            </a:r>
          </a:p>
          <a:p>
            <a:pPr marL="0" indent="0">
              <a:buNone/>
            </a:pPr>
            <a:r>
              <a:rPr lang="en-GB" dirty="0"/>
              <a:t>Knowing what money is coming in and going out is important as it ensures you are not overspending and therefore avoids debt. It also has means that you can save money for a rainy day therefore meaning you will not need to go into debt to pay for unexpected costs.</a:t>
            </a:r>
          </a:p>
          <a:p>
            <a:pPr marL="0" indent="0">
              <a:buNone/>
            </a:pPr>
            <a:endParaRPr lang="en-GB" dirty="0"/>
          </a:p>
          <a:p>
            <a:pPr marL="0" indent="0">
              <a:buNone/>
            </a:pPr>
            <a:r>
              <a:rPr lang="en-GB" b="1" dirty="0"/>
              <a:t>Control costs</a:t>
            </a:r>
          </a:p>
          <a:p>
            <a:pPr marL="0" indent="0">
              <a:buNone/>
            </a:pPr>
            <a:r>
              <a:rPr lang="en-GB" dirty="0"/>
              <a:t>By planning expenditure you are aware of your expenses and can control costs by making adjustments to your finances i.e. spending less on shopping or changing your energy supplier.</a:t>
            </a:r>
          </a:p>
          <a:p>
            <a:pPr marL="0" indent="0">
              <a:buNone/>
            </a:pPr>
            <a:endParaRPr lang="en-GB" dirty="0"/>
          </a:p>
          <a:p>
            <a:pPr marL="0" indent="0">
              <a:buNone/>
            </a:pPr>
            <a:r>
              <a:rPr lang="en-GB" b="1" dirty="0"/>
              <a:t>Avoid legal action/repossession</a:t>
            </a:r>
          </a:p>
          <a:p>
            <a:pPr marL="0" indent="0">
              <a:buNone/>
            </a:pPr>
            <a:r>
              <a:rPr lang="en-GB" dirty="0"/>
              <a:t>A consequence of not planning expenditure is that you could overstretch your finances and become unable to pay bills. This could then lead to legal action to reclaim the cost of unpaid items or repossession of that item. I.e. you may buy a car on finance and then become unable to pay the repayments. The card dealer will then reposes the car.</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36448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30BB-0E90-4D03-96D7-DD4BD5E10E5E}"/>
              </a:ext>
            </a:extLst>
          </p:cNvPr>
          <p:cNvSpPr>
            <a:spLocks noGrp="1"/>
          </p:cNvSpPr>
          <p:nvPr>
            <p:ph type="title"/>
          </p:nvPr>
        </p:nvSpPr>
        <p:spPr/>
        <p:txBody>
          <a:bodyPr/>
          <a:lstStyle/>
          <a:p>
            <a:r>
              <a:rPr lang="en-GB" dirty="0"/>
              <a:t>Why Plan Expenditure?</a:t>
            </a:r>
          </a:p>
        </p:txBody>
      </p:sp>
      <p:sp>
        <p:nvSpPr>
          <p:cNvPr id="3" name="Content Placeholder 2">
            <a:extLst>
              <a:ext uri="{FF2B5EF4-FFF2-40B4-BE49-F238E27FC236}">
                <a16:creationId xmlns:a16="http://schemas.microsoft.com/office/drawing/2014/main" id="{E3CF77E7-38D6-4170-A221-62DA6CAE28D7}"/>
              </a:ext>
            </a:extLst>
          </p:cNvPr>
          <p:cNvSpPr>
            <a:spLocks noGrp="1"/>
          </p:cNvSpPr>
          <p:nvPr>
            <p:ph idx="1"/>
          </p:nvPr>
        </p:nvSpPr>
        <p:spPr/>
        <p:txBody>
          <a:bodyPr>
            <a:normAutofit fontScale="62500" lnSpcReduction="20000"/>
          </a:bodyPr>
          <a:lstStyle/>
          <a:p>
            <a:pPr marL="0" indent="0">
              <a:buNone/>
            </a:pPr>
            <a:r>
              <a:rPr lang="en-GB" b="1" dirty="0"/>
              <a:t>Remain solvent</a:t>
            </a:r>
          </a:p>
          <a:p>
            <a:pPr marL="0" indent="0">
              <a:buNone/>
            </a:pPr>
            <a:r>
              <a:rPr lang="en-GB" dirty="0"/>
              <a:t>This means that you have the ability to meet your financial obligations. In personal finance it means that you can basically cover any costs you have.</a:t>
            </a:r>
          </a:p>
          <a:p>
            <a:pPr marL="0" indent="0">
              <a:buNone/>
            </a:pPr>
            <a:endParaRPr lang="en-GB" dirty="0"/>
          </a:p>
          <a:p>
            <a:pPr marL="0" indent="0">
              <a:buNone/>
            </a:pPr>
            <a:r>
              <a:rPr lang="en-GB" b="1" dirty="0"/>
              <a:t>Good credit rating</a:t>
            </a:r>
          </a:p>
          <a:p>
            <a:pPr marL="0" indent="0">
              <a:buNone/>
            </a:pPr>
            <a:r>
              <a:rPr lang="en-GB" dirty="0"/>
              <a:t>A credit rating is how trustworthy you are in terms of paying off any debts you have. Planning expenditure well will mean that you are in control of your finances, pay off any debts on time and are a safe person to lend money to therefore you will have a good credit rating. This will help you borrow money more easily when you need it.</a:t>
            </a:r>
          </a:p>
          <a:p>
            <a:pPr marL="0" indent="0">
              <a:buNone/>
            </a:pPr>
            <a:endParaRPr lang="en-GB" dirty="0"/>
          </a:p>
          <a:p>
            <a:pPr marL="0" indent="0">
              <a:buNone/>
            </a:pPr>
            <a:r>
              <a:rPr lang="en-GB" b="1" dirty="0"/>
              <a:t>Avoid bankruptcy</a:t>
            </a:r>
          </a:p>
          <a:p>
            <a:pPr marL="0" indent="0">
              <a:buNone/>
            </a:pPr>
            <a:r>
              <a:rPr lang="en-GB" dirty="0"/>
              <a:t>Declaring bankruptcy means that you are unable to pay your debts. If you declare bankruptcy your debts will be cleared but this has severe consequences for you financially going forward. You will most likely loose any assets you have and it will be extremely hard to borrow money again.</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17356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30BB-0E90-4D03-96D7-DD4BD5E10E5E}"/>
              </a:ext>
            </a:extLst>
          </p:cNvPr>
          <p:cNvSpPr>
            <a:spLocks noGrp="1"/>
          </p:cNvSpPr>
          <p:nvPr>
            <p:ph type="title"/>
          </p:nvPr>
        </p:nvSpPr>
        <p:spPr/>
        <p:txBody>
          <a:bodyPr/>
          <a:lstStyle/>
          <a:p>
            <a:r>
              <a:rPr lang="en-GB" dirty="0"/>
              <a:t>Why Plan Expenditure?</a:t>
            </a:r>
          </a:p>
        </p:txBody>
      </p:sp>
      <p:sp>
        <p:nvSpPr>
          <p:cNvPr id="3" name="Content Placeholder 2">
            <a:extLst>
              <a:ext uri="{FF2B5EF4-FFF2-40B4-BE49-F238E27FC236}">
                <a16:creationId xmlns:a16="http://schemas.microsoft.com/office/drawing/2014/main" id="{E3CF77E7-38D6-4170-A221-62DA6CAE28D7}"/>
              </a:ext>
            </a:extLst>
          </p:cNvPr>
          <p:cNvSpPr>
            <a:spLocks noGrp="1"/>
          </p:cNvSpPr>
          <p:nvPr>
            <p:ph idx="1"/>
          </p:nvPr>
        </p:nvSpPr>
        <p:spPr/>
        <p:txBody>
          <a:bodyPr>
            <a:normAutofit fontScale="55000" lnSpcReduction="20000"/>
          </a:bodyPr>
          <a:lstStyle/>
          <a:p>
            <a:pPr marL="0" indent="0">
              <a:buNone/>
            </a:pPr>
            <a:r>
              <a:rPr lang="en-GB" b="1" dirty="0"/>
              <a:t>Manage money to fund purchases</a:t>
            </a:r>
          </a:p>
          <a:p>
            <a:pPr marL="0" indent="0">
              <a:buNone/>
            </a:pPr>
            <a:r>
              <a:rPr lang="en-GB" dirty="0"/>
              <a:t>If you are managing you finances well this will allow you to avoid borrowing as you will be able to save instead of borrowing to fund purchases. For example if you are disciplined with your finances you will be able to save for a holiday instead of borrowing money to pay for the holiday and therefore not have to pay any interest.</a:t>
            </a:r>
          </a:p>
          <a:p>
            <a:pPr marL="0" indent="0">
              <a:buNone/>
            </a:pPr>
            <a:endParaRPr lang="en-GB" dirty="0"/>
          </a:p>
          <a:p>
            <a:pPr marL="0" indent="0">
              <a:buNone/>
            </a:pPr>
            <a:r>
              <a:rPr lang="en-GB" b="1" dirty="0"/>
              <a:t>Generate income and savings</a:t>
            </a:r>
          </a:p>
          <a:p>
            <a:pPr marL="0" indent="0">
              <a:buNone/>
            </a:pPr>
            <a:r>
              <a:rPr lang="en-GB" dirty="0"/>
              <a:t>Money you have saved from planning you finances can be put to work for you in the for of investments to generate you further income. This will allow you to set </a:t>
            </a:r>
            <a:r>
              <a:rPr lang="en-GB" b="1" dirty="0"/>
              <a:t>financial targets and goals </a:t>
            </a:r>
            <a:r>
              <a:rPr lang="en-GB" dirty="0"/>
              <a:t>and work towards them through good financial planning. If you can generate an income from savings and investments this will help you </a:t>
            </a:r>
            <a:r>
              <a:rPr lang="en-GB" b="1" dirty="0"/>
              <a:t>counter the effects of inflation </a:t>
            </a:r>
            <a:r>
              <a:rPr lang="en-GB" dirty="0"/>
              <a:t>(explained on next slide).</a:t>
            </a:r>
          </a:p>
          <a:p>
            <a:pPr marL="0" indent="0">
              <a:buNone/>
            </a:pPr>
            <a:endParaRPr lang="en-GB" dirty="0"/>
          </a:p>
          <a:p>
            <a:pPr marL="0" indent="0">
              <a:buNone/>
            </a:pPr>
            <a:r>
              <a:rPr lang="en-GB" b="1" dirty="0"/>
              <a:t>Provide insurance against loss or illness</a:t>
            </a:r>
          </a:p>
          <a:p>
            <a:pPr marL="0" indent="0">
              <a:buNone/>
            </a:pPr>
            <a:r>
              <a:rPr lang="en-GB" dirty="0"/>
              <a:t>By planning your expenses and having some set aside for unforeseen circumstances then you are providing yourself with peace of mind that if you lose your job or become seriously ill then you will have enough money to cover your expenses for a period of time.</a:t>
            </a:r>
          </a:p>
          <a:p>
            <a:pPr marL="0" indent="0">
              <a:buNone/>
            </a:pPr>
            <a:endParaRPr lang="en-GB" dirty="0"/>
          </a:p>
          <a:p>
            <a:pPr marL="0" indent="0">
              <a:buNone/>
            </a:pPr>
            <a:endParaRPr lang="en-GB" b="1" dirty="0"/>
          </a:p>
          <a:p>
            <a:pPr marL="0" indent="0">
              <a:buNone/>
            </a:pPr>
            <a:endParaRPr lang="en-GB" b="1"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94075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Outcome A</a:t>
            </a:r>
          </a:p>
        </p:txBody>
      </p:sp>
      <p:sp>
        <p:nvSpPr>
          <p:cNvPr id="3" name="Content Placeholder 2"/>
          <p:cNvSpPr>
            <a:spLocks noGrp="1"/>
          </p:cNvSpPr>
          <p:nvPr>
            <p:ph idx="1"/>
          </p:nvPr>
        </p:nvSpPr>
        <p:spPr>
          <a:xfrm>
            <a:off x="628650" y="2766218"/>
            <a:ext cx="7886700" cy="1325563"/>
          </a:xfrm>
        </p:spPr>
        <p:txBody>
          <a:bodyPr/>
          <a:lstStyle/>
          <a:p>
            <a:pPr marL="0" indent="0" algn="ctr">
              <a:buNone/>
            </a:pPr>
            <a:r>
              <a:rPr lang="en-GB" sz="4000" dirty="0"/>
              <a:t>Understand the Importance of Managing Personal Finance</a:t>
            </a:r>
          </a:p>
          <a:p>
            <a:pPr marL="0" indent="0">
              <a:buNone/>
            </a:pPr>
            <a:endParaRPr lang="en-GB" dirty="0"/>
          </a:p>
        </p:txBody>
      </p:sp>
    </p:spTree>
    <p:extLst>
      <p:ext uri="{BB962C8B-B14F-4D97-AF65-F5344CB8AC3E}">
        <p14:creationId xmlns:p14="http://schemas.microsoft.com/office/powerpoint/2010/main" val="641589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C70F-DBC6-4AE3-9640-D97DB0F31362}"/>
              </a:ext>
            </a:extLst>
          </p:cNvPr>
          <p:cNvSpPr>
            <a:spLocks noGrp="1"/>
          </p:cNvSpPr>
          <p:nvPr>
            <p:ph type="title"/>
          </p:nvPr>
        </p:nvSpPr>
        <p:spPr>
          <a:xfrm>
            <a:off x="628650" y="276891"/>
            <a:ext cx="7886700" cy="1325563"/>
          </a:xfrm>
        </p:spPr>
        <p:txBody>
          <a:bodyPr/>
          <a:lstStyle/>
          <a:p>
            <a:r>
              <a:rPr lang="en-GB" dirty="0"/>
              <a:t>The Effects of Inflation</a:t>
            </a:r>
          </a:p>
        </p:txBody>
      </p:sp>
      <p:sp>
        <p:nvSpPr>
          <p:cNvPr id="3" name="Content Placeholder 2">
            <a:extLst>
              <a:ext uri="{FF2B5EF4-FFF2-40B4-BE49-F238E27FC236}">
                <a16:creationId xmlns:a16="http://schemas.microsoft.com/office/drawing/2014/main" id="{B3186924-ADDB-48A7-AD6A-ABCD70500B1B}"/>
              </a:ext>
            </a:extLst>
          </p:cNvPr>
          <p:cNvSpPr>
            <a:spLocks noGrp="1"/>
          </p:cNvSpPr>
          <p:nvPr>
            <p:ph idx="1"/>
          </p:nvPr>
        </p:nvSpPr>
        <p:spPr>
          <a:xfrm>
            <a:off x="628650" y="1602454"/>
            <a:ext cx="7886700" cy="4667249"/>
          </a:xfrm>
        </p:spPr>
        <p:txBody>
          <a:bodyPr>
            <a:normAutofit fontScale="55000" lnSpcReduction="20000"/>
          </a:bodyPr>
          <a:lstStyle/>
          <a:p>
            <a:pPr marL="0" indent="0">
              <a:buNone/>
            </a:pPr>
            <a:r>
              <a:rPr lang="en-GB" dirty="0"/>
              <a:t>By managing your personal finances well then you can counter the effects of inflation.</a:t>
            </a:r>
          </a:p>
          <a:p>
            <a:pPr marL="0" indent="0">
              <a:buNone/>
            </a:pPr>
            <a:endParaRPr lang="en-GB" dirty="0"/>
          </a:p>
          <a:p>
            <a:pPr marL="0" indent="0" algn="ctr">
              <a:buNone/>
            </a:pPr>
            <a:r>
              <a:rPr lang="en-GB" b="1" dirty="0">
                <a:solidFill>
                  <a:srgbClr val="00B0F0"/>
                </a:solidFill>
              </a:rPr>
              <a:t>What does this mean?</a:t>
            </a:r>
          </a:p>
          <a:p>
            <a:pPr marL="0" indent="0" algn="ctr">
              <a:buNone/>
            </a:pPr>
            <a:endParaRPr lang="en-GB" b="1" dirty="0">
              <a:solidFill>
                <a:srgbClr val="00B0F0"/>
              </a:solidFill>
            </a:endParaRPr>
          </a:p>
          <a:p>
            <a:pPr marL="0" indent="0">
              <a:buNone/>
            </a:pPr>
            <a:r>
              <a:rPr lang="en-GB" b="0" i="0" dirty="0">
                <a:solidFill>
                  <a:srgbClr val="111111"/>
                </a:solidFill>
                <a:effectLst/>
              </a:rPr>
              <a:t>Inflation is a decrease in the purchasing power of currency due to a rise in prices across the economy. In the year 2000 a Freddo was 10p</a:t>
            </a:r>
            <a:r>
              <a:rPr lang="en-GB" dirty="0">
                <a:solidFill>
                  <a:srgbClr val="111111"/>
                </a:solidFill>
              </a:rPr>
              <a:t> and now costs around 30p. </a:t>
            </a:r>
            <a:endParaRPr lang="en-GB" dirty="0" smtClean="0">
              <a:solidFill>
                <a:srgbClr val="111111"/>
              </a:solidFill>
            </a:endParaRPr>
          </a:p>
          <a:p>
            <a:pPr marL="0" indent="0">
              <a:buNone/>
            </a:pPr>
            <a:endParaRPr lang="en-GB" dirty="0">
              <a:solidFill>
                <a:srgbClr val="111111"/>
              </a:solidFill>
            </a:endParaRPr>
          </a:p>
          <a:p>
            <a:pPr marL="0" indent="0">
              <a:buNone/>
            </a:pPr>
            <a:r>
              <a:rPr lang="en-GB" dirty="0">
                <a:solidFill>
                  <a:srgbClr val="111111"/>
                </a:solidFill>
              </a:rPr>
              <a:t>Therefore if you had 10p in the year 2000 that had the purchasing power to buy you 1 Freddo. If you saved that 10p in cash and then wanted to buy a Freddo in 2020 it would only be able to buy you 1/3 of a Freddo. </a:t>
            </a:r>
            <a:endParaRPr lang="en-GB" dirty="0" smtClean="0">
              <a:solidFill>
                <a:srgbClr val="111111"/>
              </a:solidFill>
            </a:endParaRPr>
          </a:p>
          <a:p>
            <a:pPr marL="0" indent="0">
              <a:buNone/>
            </a:pPr>
            <a:endParaRPr lang="en-GB" dirty="0">
              <a:solidFill>
                <a:srgbClr val="111111"/>
              </a:solidFill>
            </a:endParaRPr>
          </a:p>
          <a:p>
            <a:pPr marL="0" indent="0">
              <a:buNone/>
            </a:pPr>
            <a:r>
              <a:rPr lang="en-GB" dirty="0">
                <a:solidFill>
                  <a:srgbClr val="111111"/>
                </a:solidFill>
              </a:rPr>
              <a:t>This is the effect inflation can have but imagine this across every sector and the whole economy.</a:t>
            </a:r>
          </a:p>
          <a:p>
            <a:pPr marL="0" indent="0">
              <a:buNone/>
            </a:pPr>
            <a:endParaRPr lang="en-GB" dirty="0">
              <a:solidFill>
                <a:srgbClr val="111111"/>
              </a:solidFill>
            </a:endParaRPr>
          </a:p>
          <a:p>
            <a:pPr marL="0" indent="0">
              <a:buNone/>
            </a:pPr>
            <a:r>
              <a:rPr lang="en-GB" dirty="0">
                <a:solidFill>
                  <a:srgbClr val="111111"/>
                </a:solidFill>
              </a:rPr>
              <a:t>By managing you finances effectively then you can counter this impact by investing your money in something that outpaces inflation. i.e. if inflation is 2% and you invest in something that provides you a 4% return.</a:t>
            </a:r>
            <a:endParaRPr lang="en-GB" dirty="0">
              <a:solidFill>
                <a:srgbClr val="00B0F0"/>
              </a:solidFill>
            </a:endParaRPr>
          </a:p>
        </p:txBody>
      </p:sp>
    </p:spTree>
    <p:extLst>
      <p:ext uri="{BB962C8B-B14F-4D97-AF65-F5344CB8AC3E}">
        <p14:creationId xmlns:p14="http://schemas.microsoft.com/office/powerpoint/2010/main" val="43750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5A4E6-47DF-4BA1-BC67-33A7F144BEF6}"/>
              </a:ext>
            </a:extLst>
          </p:cNvPr>
          <p:cNvSpPr>
            <a:spLocks noGrp="1"/>
          </p:cNvSpPr>
          <p:nvPr>
            <p:ph type="title"/>
          </p:nvPr>
        </p:nvSpPr>
        <p:spPr>
          <a:xfrm>
            <a:off x="628650" y="365126"/>
            <a:ext cx="7886700" cy="1812809"/>
          </a:xfrm>
        </p:spPr>
        <p:txBody>
          <a:bodyPr>
            <a:normAutofit fontScale="90000"/>
          </a:bodyPr>
          <a:lstStyle/>
          <a:p>
            <a:r>
              <a:rPr lang="en-GB" dirty="0"/>
              <a:t>Activity 7 - Benefits and </a:t>
            </a:r>
            <a:r>
              <a:rPr lang="en-GB" dirty="0" smtClean="0"/>
              <a:t>Risks </a:t>
            </a:r>
            <a:r>
              <a:rPr lang="en-GB" dirty="0"/>
              <a:t>of not </a:t>
            </a:r>
            <a:r>
              <a:rPr lang="en-GB" dirty="0" smtClean="0"/>
              <a:t>Planning </a:t>
            </a:r>
            <a:r>
              <a:rPr lang="en-GB" dirty="0"/>
              <a:t>F</a:t>
            </a:r>
            <a:r>
              <a:rPr lang="en-GB" dirty="0" smtClean="0"/>
              <a:t>inances</a:t>
            </a:r>
            <a:r>
              <a:rPr lang="en-GB" dirty="0"/>
              <a:t/>
            </a:r>
            <a:br>
              <a:rPr lang="en-GB" dirty="0"/>
            </a:br>
            <a:r>
              <a:rPr lang="en-GB" sz="2700" b="0" dirty="0"/>
              <a:t>Using the benefits and risks evaluate the importance of managing personal finances</a:t>
            </a:r>
            <a:endParaRPr lang="en-GB" b="0" dirty="0"/>
          </a:p>
        </p:txBody>
      </p:sp>
      <p:graphicFrame>
        <p:nvGraphicFramePr>
          <p:cNvPr id="6" name="Table 6">
            <a:extLst>
              <a:ext uri="{FF2B5EF4-FFF2-40B4-BE49-F238E27FC236}">
                <a16:creationId xmlns:a16="http://schemas.microsoft.com/office/drawing/2014/main" id="{60C6DDBE-1CA5-43F2-ACCF-29B58B9596E7}"/>
              </a:ext>
            </a:extLst>
          </p:cNvPr>
          <p:cNvGraphicFramePr>
            <a:graphicFrameLocks noGrp="1"/>
          </p:cNvGraphicFramePr>
          <p:nvPr>
            <p:ph idx="1"/>
            <p:extLst>
              <p:ext uri="{D42A27DB-BD31-4B8C-83A1-F6EECF244321}">
                <p14:modId xmlns:p14="http://schemas.microsoft.com/office/powerpoint/2010/main" val="2831585199"/>
              </p:ext>
            </p:extLst>
          </p:nvPr>
        </p:nvGraphicFramePr>
        <p:xfrm>
          <a:off x="912841" y="2357638"/>
          <a:ext cx="7318318" cy="3494520"/>
        </p:xfrm>
        <a:graphic>
          <a:graphicData uri="http://schemas.openxmlformats.org/drawingml/2006/table">
            <a:tbl>
              <a:tblPr firstRow="1" bandRow="1">
                <a:tableStyleId>{5C22544A-7EE6-4342-B048-85BDC9FD1C3A}</a:tableStyleId>
              </a:tblPr>
              <a:tblGrid>
                <a:gridCol w="3659159">
                  <a:extLst>
                    <a:ext uri="{9D8B030D-6E8A-4147-A177-3AD203B41FA5}">
                      <a16:colId xmlns:a16="http://schemas.microsoft.com/office/drawing/2014/main" val="2203834754"/>
                    </a:ext>
                  </a:extLst>
                </a:gridCol>
                <a:gridCol w="3659159">
                  <a:extLst>
                    <a:ext uri="{9D8B030D-6E8A-4147-A177-3AD203B41FA5}">
                      <a16:colId xmlns:a16="http://schemas.microsoft.com/office/drawing/2014/main" val="4014165741"/>
                    </a:ext>
                  </a:extLst>
                </a:gridCol>
              </a:tblGrid>
              <a:tr h="666060">
                <a:tc>
                  <a:txBody>
                    <a:bodyPr/>
                    <a:lstStyle/>
                    <a:p>
                      <a:pPr algn="ctr"/>
                      <a:r>
                        <a:rPr lang="en-GB" sz="2800" dirty="0"/>
                        <a:t>Benefits</a:t>
                      </a:r>
                    </a:p>
                  </a:txBody>
                  <a:tcPr/>
                </a:tc>
                <a:tc>
                  <a:txBody>
                    <a:bodyPr/>
                    <a:lstStyle/>
                    <a:p>
                      <a:pPr algn="ctr"/>
                      <a:r>
                        <a:rPr lang="en-GB" sz="2800" dirty="0"/>
                        <a:t>Risks</a:t>
                      </a:r>
                    </a:p>
                  </a:txBody>
                  <a:tcPr/>
                </a:tc>
                <a:extLst>
                  <a:ext uri="{0D108BD9-81ED-4DB2-BD59-A6C34878D82A}">
                    <a16:rowId xmlns:a16="http://schemas.microsoft.com/office/drawing/2014/main" val="2582803581"/>
                  </a:ext>
                </a:extLst>
              </a:tr>
              <a:tr h="707115">
                <a:tc>
                  <a:txBody>
                    <a:bodyPr/>
                    <a:lstStyle/>
                    <a:p>
                      <a:r>
                        <a:rPr lang="en-GB" dirty="0"/>
                        <a:t>Surplus money to save</a:t>
                      </a:r>
                    </a:p>
                  </a:txBody>
                  <a:tcPr/>
                </a:tc>
                <a:tc>
                  <a:txBody>
                    <a:bodyPr/>
                    <a:lstStyle/>
                    <a:p>
                      <a:r>
                        <a:rPr lang="en-GB" dirty="0"/>
                        <a:t>Get in debt</a:t>
                      </a:r>
                    </a:p>
                  </a:txBody>
                  <a:tcPr/>
                </a:tc>
                <a:extLst>
                  <a:ext uri="{0D108BD9-81ED-4DB2-BD59-A6C34878D82A}">
                    <a16:rowId xmlns:a16="http://schemas.microsoft.com/office/drawing/2014/main" val="659610402"/>
                  </a:ext>
                </a:extLst>
              </a:tr>
              <a:tr h="707115">
                <a:tc>
                  <a:txBody>
                    <a:bodyPr/>
                    <a:lstStyle/>
                    <a:p>
                      <a:r>
                        <a:rPr lang="en-GB" dirty="0"/>
                        <a:t>Savings can provide security</a:t>
                      </a:r>
                    </a:p>
                  </a:txBody>
                  <a:tcPr/>
                </a:tc>
                <a:tc>
                  <a:txBody>
                    <a:bodyPr/>
                    <a:lstStyle/>
                    <a:p>
                      <a:r>
                        <a:rPr lang="en-GB" dirty="0"/>
                        <a:t>Poor credit rating so cannot borrow</a:t>
                      </a:r>
                    </a:p>
                  </a:txBody>
                  <a:tcPr/>
                </a:tc>
                <a:extLst>
                  <a:ext uri="{0D108BD9-81ED-4DB2-BD59-A6C34878D82A}">
                    <a16:rowId xmlns:a16="http://schemas.microsoft.com/office/drawing/2014/main" val="885944106"/>
                  </a:ext>
                </a:extLst>
              </a:tr>
              <a:tr h="707115">
                <a:tc>
                  <a:txBody>
                    <a:bodyPr/>
                    <a:lstStyle/>
                    <a:p>
                      <a:r>
                        <a:rPr lang="en-GB" dirty="0"/>
                        <a:t>Good credit rating</a:t>
                      </a:r>
                    </a:p>
                  </a:txBody>
                  <a:tcPr/>
                </a:tc>
                <a:tc>
                  <a:txBody>
                    <a:bodyPr/>
                    <a:lstStyle/>
                    <a:p>
                      <a:r>
                        <a:rPr lang="en-GB" dirty="0"/>
                        <a:t>No savings/security</a:t>
                      </a:r>
                    </a:p>
                  </a:txBody>
                  <a:tcPr/>
                </a:tc>
                <a:extLst>
                  <a:ext uri="{0D108BD9-81ED-4DB2-BD59-A6C34878D82A}">
                    <a16:rowId xmlns:a16="http://schemas.microsoft.com/office/drawing/2014/main" val="1339823251"/>
                  </a:ext>
                </a:extLst>
              </a:tr>
              <a:tr h="707115">
                <a:tc>
                  <a:txBody>
                    <a:bodyPr/>
                    <a:lstStyle/>
                    <a:p>
                      <a:r>
                        <a:rPr lang="en-GB" dirty="0"/>
                        <a:t>Avoid debt</a:t>
                      </a:r>
                    </a:p>
                  </a:txBody>
                  <a:tcPr/>
                </a:tc>
                <a:tc>
                  <a:txBody>
                    <a:bodyPr/>
                    <a:lstStyle/>
                    <a:p>
                      <a:r>
                        <a:rPr lang="en-GB" dirty="0"/>
                        <a:t>Unable to pay bills</a:t>
                      </a:r>
                    </a:p>
                  </a:txBody>
                  <a:tcPr/>
                </a:tc>
                <a:extLst>
                  <a:ext uri="{0D108BD9-81ED-4DB2-BD59-A6C34878D82A}">
                    <a16:rowId xmlns:a16="http://schemas.microsoft.com/office/drawing/2014/main" val="2015634935"/>
                  </a:ext>
                </a:extLst>
              </a:tr>
            </a:tbl>
          </a:graphicData>
        </a:graphic>
      </p:graphicFrame>
    </p:spTree>
    <p:extLst>
      <p:ext uri="{BB962C8B-B14F-4D97-AF65-F5344CB8AC3E}">
        <p14:creationId xmlns:p14="http://schemas.microsoft.com/office/powerpoint/2010/main" val="527391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30B3-E5D0-42EF-82EC-423CA0564A20}"/>
              </a:ext>
            </a:extLst>
          </p:cNvPr>
          <p:cNvSpPr>
            <a:spLocks noGrp="1"/>
          </p:cNvSpPr>
          <p:nvPr>
            <p:ph type="title"/>
          </p:nvPr>
        </p:nvSpPr>
        <p:spPr>
          <a:xfrm>
            <a:off x="536028" y="286299"/>
            <a:ext cx="8103476" cy="1325563"/>
          </a:xfrm>
        </p:spPr>
        <p:txBody>
          <a:bodyPr>
            <a:normAutofit/>
          </a:bodyPr>
          <a:lstStyle/>
          <a:p>
            <a:r>
              <a:rPr lang="en-GB" sz="4000" dirty="0"/>
              <a:t>Activity 8 - Knowledge Check A1</a:t>
            </a:r>
          </a:p>
        </p:txBody>
      </p:sp>
      <p:sp>
        <p:nvSpPr>
          <p:cNvPr id="3" name="Content Placeholder 2">
            <a:extLst>
              <a:ext uri="{FF2B5EF4-FFF2-40B4-BE49-F238E27FC236}">
                <a16:creationId xmlns:a16="http://schemas.microsoft.com/office/drawing/2014/main" id="{93254FD8-5D1D-43E9-BBF7-A384B1CEEE5F}"/>
              </a:ext>
            </a:extLst>
          </p:cNvPr>
          <p:cNvSpPr>
            <a:spLocks noGrp="1"/>
          </p:cNvSpPr>
          <p:nvPr>
            <p:ph idx="1"/>
          </p:nvPr>
        </p:nvSpPr>
        <p:spPr/>
        <p:txBody>
          <a:bodyPr>
            <a:normAutofit fontScale="92500" lnSpcReduction="20000"/>
          </a:bodyPr>
          <a:lstStyle/>
          <a:p>
            <a:pPr>
              <a:buFontTx/>
              <a:buChar char="-"/>
            </a:pPr>
            <a:r>
              <a:rPr lang="en-GB" dirty="0"/>
              <a:t>List the four functions of </a:t>
            </a:r>
            <a:r>
              <a:rPr lang="en-GB" dirty="0" smtClean="0"/>
              <a:t>money</a:t>
            </a:r>
          </a:p>
          <a:p>
            <a:pPr>
              <a:buFontTx/>
              <a:buChar char="-"/>
            </a:pPr>
            <a:endParaRPr lang="en-GB" dirty="0"/>
          </a:p>
          <a:p>
            <a:pPr>
              <a:buFontTx/>
              <a:buChar char="-"/>
            </a:pPr>
            <a:r>
              <a:rPr lang="en-GB" dirty="0"/>
              <a:t>Describe unit of </a:t>
            </a:r>
            <a:r>
              <a:rPr lang="en-GB" dirty="0" smtClean="0"/>
              <a:t>account</a:t>
            </a:r>
          </a:p>
          <a:p>
            <a:pPr>
              <a:buFontTx/>
              <a:buChar char="-"/>
            </a:pPr>
            <a:endParaRPr lang="en-GB" dirty="0"/>
          </a:p>
          <a:p>
            <a:pPr>
              <a:buFontTx/>
              <a:buChar char="-"/>
            </a:pPr>
            <a:r>
              <a:rPr lang="en-GB" dirty="0"/>
              <a:t>Describe 3 roles of </a:t>
            </a:r>
            <a:r>
              <a:rPr lang="en-GB" dirty="0" smtClean="0"/>
              <a:t>money</a:t>
            </a:r>
          </a:p>
          <a:p>
            <a:pPr>
              <a:buFontTx/>
              <a:buChar char="-"/>
            </a:pPr>
            <a:endParaRPr lang="en-GB" dirty="0"/>
          </a:p>
          <a:p>
            <a:pPr>
              <a:buFontTx/>
              <a:buChar char="-"/>
            </a:pPr>
            <a:r>
              <a:rPr lang="en-GB" dirty="0"/>
              <a:t>Explain the financial needs &amp; implications of someone at the middle age </a:t>
            </a:r>
            <a:r>
              <a:rPr lang="en-GB" dirty="0" smtClean="0"/>
              <a:t>stage</a:t>
            </a:r>
          </a:p>
          <a:p>
            <a:pPr>
              <a:buFontTx/>
              <a:buChar char="-"/>
            </a:pPr>
            <a:endParaRPr lang="en-GB" dirty="0"/>
          </a:p>
          <a:p>
            <a:pPr>
              <a:buFontTx/>
              <a:buChar char="-"/>
            </a:pPr>
            <a:r>
              <a:rPr lang="en-GB" dirty="0"/>
              <a:t>Outline 2 common principals when planning personal finance. </a:t>
            </a:r>
          </a:p>
          <a:p>
            <a:pPr>
              <a:buFontTx/>
              <a:buChar char="-"/>
            </a:pPr>
            <a:endParaRPr lang="en-GB" dirty="0"/>
          </a:p>
          <a:p>
            <a:pPr>
              <a:buFontTx/>
              <a:buChar char="-"/>
            </a:pPr>
            <a:endParaRPr lang="en-GB" dirty="0"/>
          </a:p>
          <a:p>
            <a:pPr>
              <a:buFontTx/>
              <a:buChar char="-"/>
            </a:pPr>
            <a:endParaRPr lang="en-GB" dirty="0"/>
          </a:p>
        </p:txBody>
      </p:sp>
    </p:spTree>
    <p:extLst>
      <p:ext uri="{BB962C8B-B14F-4D97-AF65-F5344CB8AC3E}">
        <p14:creationId xmlns:p14="http://schemas.microsoft.com/office/powerpoint/2010/main" val="340560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571"/>
            <a:ext cx="7886700" cy="1325563"/>
          </a:xfrm>
        </p:spPr>
        <p:txBody>
          <a:bodyPr/>
          <a:lstStyle/>
          <a:p>
            <a:r>
              <a:rPr lang="en-GB" dirty="0"/>
              <a:t>Learning Outcome A2 </a:t>
            </a:r>
          </a:p>
        </p:txBody>
      </p:sp>
      <p:sp>
        <p:nvSpPr>
          <p:cNvPr id="3" name="Content Placeholder 2"/>
          <p:cNvSpPr>
            <a:spLocks noGrp="1"/>
          </p:cNvSpPr>
          <p:nvPr>
            <p:ph idx="1"/>
          </p:nvPr>
        </p:nvSpPr>
        <p:spPr>
          <a:xfrm>
            <a:off x="1785677" y="3141794"/>
            <a:ext cx="5572645" cy="851073"/>
          </a:xfrm>
        </p:spPr>
        <p:txBody>
          <a:bodyPr>
            <a:normAutofit/>
          </a:bodyPr>
          <a:lstStyle/>
          <a:p>
            <a:pPr marL="0" indent="0">
              <a:buNone/>
            </a:pPr>
            <a:r>
              <a:rPr lang="en-GB" sz="4000" b="1" dirty="0"/>
              <a:t>Different </a:t>
            </a:r>
            <a:r>
              <a:rPr lang="en-GB" sz="4000" b="1" dirty="0" smtClean="0"/>
              <a:t>Ways </a:t>
            </a:r>
            <a:r>
              <a:rPr lang="en-GB" sz="4000" b="1" dirty="0"/>
              <a:t>to </a:t>
            </a:r>
            <a:r>
              <a:rPr lang="en-GB" sz="4000" b="1" dirty="0" smtClean="0"/>
              <a:t>Pay</a:t>
            </a:r>
            <a:endParaRPr lang="en-GB" sz="4000" b="1" dirty="0"/>
          </a:p>
        </p:txBody>
      </p:sp>
      <p:pic>
        <p:nvPicPr>
          <p:cNvPr id="4" name="Picture 3">
            <a:extLst>
              <a:ext uri="{FF2B5EF4-FFF2-40B4-BE49-F238E27FC236}">
                <a16:creationId xmlns:a16="http://schemas.microsoft.com/office/drawing/2014/main" id="{8FFA8D94-2475-42E2-B117-1D4E8E8FBA84}"/>
              </a:ext>
            </a:extLst>
          </p:cNvPr>
          <p:cNvPicPr>
            <a:picLocks noChangeAspect="1"/>
          </p:cNvPicPr>
          <p:nvPr/>
        </p:nvPicPr>
        <p:blipFill>
          <a:blip r:embed="rId3"/>
          <a:stretch>
            <a:fillRect/>
          </a:stretch>
        </p:blipFill>
        <p:spPr>
          <a:xfrm>
            <a:off x="1062563" y="4096073"/>
            <a:ext cx="3060550" cy="1841856"/>
          </a:xfrm>
          <a:prstGeom prst="rect">
            <a:avLst/>
          </a:prstGeom>
        </p:spPr>
      </p:pic>
      <p:pic>
        <p:nvPicPr>
          <p:cNvPr id="1026" name="Picture 2" descr="Apply for an IBKR Debit Mastercard Here | Interactive Brokers U.K. ...">
            <a:extLst>
              <a:ext uri="{FF2B5EF4-FFF2-40B4-BE49-F238E27FC236}">
                <a16:creationId xmlns:a16="http://schemas.microsoft.com/office/drawing/2014/main" id="{E86578E2-7D32-4D76-B550-D1EEA47F7A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0816" y="1138343"/>
            <a:ext cx="2347794" cy="200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209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0A0C1-6531-4A32-9D44-53A53EB2A960}"/>
              </a:ext>
            </a:extLst>
          </p:cNvPr>
          <p:cNvSpPr>
            <a:spLocks noGrp="1"/>
          </p:cNvSpPr>
          <p:nvPr>
            <p:ph type="title"/>
          </p:nvPr>
        </p:nvSpPr>
        <p:spPr/>
        <p:txBody>
          <a:bodyPr/>
          <a:lstStyle/>
          <a:p>
            <a:r>
              <a:rPr lang="en-GB" dirty="0"/>
              <a:t>Ways to </a:t>
            </a:r>
            <a:r>
              <a:rPr lang="en-GB" dirty="0" smtClean="0"/>
              <a:t>Pay</a:t>
            </a:r>
            <a:endParaRPr lang="en-GB" dirty="0"/>
          </a:p>
        </p:txBody>
      </p:sp>
      <p:sp>
        <p:nvSpPr>
          <p:cNvPr id="3" name="Content Placeholder 2">
            <a:extLst>
              <a:ext uri="{FF2B5EF4-FFF2-40B4-BE49-F238E27FC236}">
                <a16:creationId xmlns:a16="http://schemas.microsoft.com/office/drawing/2014/main" id="{12D4CE5E-B223-4A14-93CB-FBAE3798646C}"/>
              </a:ext>
            </a:extLst>
          </p:cNvPr>
          <p:cNvSpPr>
            <a:spLocks noGrp="1"/>
          </p:cNvSpPr>
          <p:nvPr>
            <p:ph idx="1"/>
          </p:nvPr>
        </p:nvSpPr>
        <p:spPr/>
        <p:txBody>
          <a:bodyPr/>
          <a:lstStyle/>
          <a:p>
            <a:pPr marL="0" indent="0">
              <a:buNone/>
            </a:pPr>
            <a:r>
              <a:rPr lang="en-GB" dirty="0"/>
              <a:t>As we have discussed, one of the functions of money is means of exchange. This means using money to pay for things. </a:t>
            </a:r>
          </a:p>
          <a:p>
            <a:pPr marL="0" indent="0">
              <a:buNone/>
            </a:pPr>
            <a:endParaRPr lang="en-GB" dirty="0"/>
          </a:p>
          <a:p>
            <a:pPr marL="0" indent="0">
              <a:buNone/>
            </a:pPr>
            <a:r>
              <a:rPr lang="en-GB" dirty="0"/>
              <a:t>It’s not just physical notes and coins that are classified as money.</a:t>
            </a:r>
          </a:p>
        </p:txBody>
      </p:sp>
    </p:spTree>
    <p:extLst>
      <p:ext uri="{BB962C8B-B14F-4D97-AF65-F5344CB8AC3E}">
        <p14:creationId xmlns:p14="http://schemas.microsoft.com/office/powerpoint/2010/main" val="86620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EEEF3-BF5E-4CFC-9DA1-BF5088FB18AC}"/>
              </a:ext>
            </a:extLst>
          </p:cNvPr>
          <p:cNvSpPr>
            <a:spLocks noGrp="1"/>
          </p:cNvSpPr>
          <p:nvPr>
            <p:ph type="title"/>
          </p:nvPr>
        </p:nvSpPr>
        <p:spPr/>
        <p:txBody>
          <a:bodyPr/>
          <a:lstStyle/>
          <a:p>
            <a:r>
              <a:rPr lang="en-GB" dirty="0"/>
              <a:t>Activity 9 - How do you Pay for Goods and Services?</a:t>
            </a:r>
          </a:p>
        </p:txBody>
      </p:sp>
      <p:sp>
        <p:nvSpPr>
          <p:cNvPr id="3" name="Content Placeholder 2">
            <a:extLst>
              <a:ext uri="{FF2B5EF4-FFF2-40B4-BE49-F238E27FC236}">
                <a16:creationId xmlns:a16="http://schemas.microsoft.com/office/drawing/2014/main" id="{1FD4A4F0-8735-4D2E-B14C-B610A3B449B0}"/>
              </a:ext>
            </a:extLst>
          </p:cNvPr>
          <p:cNvSpPr>
            <a:spLocks noGrp="1"/>
          </p:cNvSpPr>
          <p:nvPr>
            <p:ph idx="1"/>
          </p:nvPr>
        </p:nvSpPr>
        <p:spPr>
          <a:xfrm>
            <a:off x="628650" y="1995055"/>
            <a:ext cx="3596509" cy="3840480"/>
          </a:xfrm>
        </p:spPr>
        <p:txBody>
          <a:bodyPr>
            <a:normAutofit fontScale="92500" lnSpcReduction="20000"/>
          </a:bodyPr>
          <a:lstStyle/>
          <a:p>
            <a:pPr marL="0" indent="0">
              <a:buNone/>
            </a:pPr>
            <a:r>
              <a:rPr lang="en-GB" dirty="0"/>
              <a:t>List as many methods of payment as you can</a:t>
            </a:r>
          </a:p>
          <a:p>
            <a:pPr marL="0" indent="0">
              <a:buNone/>
            </a:pPr>
            <a:r>
              <a:rPr lang="en-GB" dirty="0"/>
              <a:t> </a:t>
            </a:r>
          </a:p>
          <a:p>
            <a:r>
              <a:rPr lang="en-GB" dirty="0"/>
              <a:t>Which one do you use the  most and why?</a:t>
            </a:r>
          </a:p>
          <a:p>
            <a:endParaRPr lang="en-GB" dirty="0"/>
          </a:p>
          <a:p>
            <a:r>
              <a:rPr lang="en-GB" dirty="0"/>
              <a:t>Explain what makes something an effective payment method.</a:t>
            </a:r>
          </a:p>
          <a:p>
            <a:pPr marL="0" indent="0">
              <a:buNone/>
            </a:pPr>
            <a:endParaRPr lang="en-GB" dirty="0"/>
          </a:p>
          <a:p>
            <a:pPr marL="0" indent="0">
              <a:buNone/>
            </a:pPr>
            <a:endParaRPr lang="en-GB" dirty="0"/>
          </a:p>
        </p:txBody>
      </p:sp>
      <p:graphicFrame>
        <p:nvGraphicFramePr>
          <p:cNvPr id="5" name="Diagram 4">
            <a:extLst>
              <a:ext uri="{FF2B5EF4-FFF2-40B4-BE49-F238E27FC236}">
                <a16:creationId xmlns:a16="http://schemas.microsoft.com/office/drawing/2014/main" id="{02154902-4AD3-45F7-9B83-1BF811484BFC}"/>
              </a:ext>
            </a:extLst>
          </p:cNvPr>
          <p:cNvGraphicFramePr/>
          <p:nvPr>
            <p:extLst>
              <p:ext uri="{D42A27DB-BD31-4B8C-83A1-F6EECF244321}">
                <p14:modId xmlns:p14="http://schemas.microsoft.com/office/powerpoint/2010/main" val="1345593651"/>
              </p:ext>
            </p:extLst>
          </p:nvPr>
        </p:nvGraphicFramePr>
        <p:xfrm>
          <a:off x="4389120" y="2576660"/>
          <a:ext cx="4621877" cy="3707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4776953" y="2159903"/>
            <a:ext cx="4146330" cy="707886"/>
          </a:xfrm>
          <a:prstGeom prst="rect">
            <a:avLst/>
          </a:prstGeom>
        </p:spPr>
        <p:txBody>
          <a:bodyPr wrap="square">
            <a:spAutoFit/>
          </a:bodyPr>
          <a:lstStyle/>
          <a:p>
            <a:pPr algn="ctr"/>
            <a:r>
              <a:rPr lang="en-GB" sz="2000" dirty="0">
                <a:latin typeface="Arial" panose="020B0604020202020204" pitchFamily="34" charset="0"/>
                <a:cs typeface="Arial" panose="020B0604020202020204" pitchFamily="34" charset="0"/>
              </a:rPr>
              <a:t>Here are a few things that make an effective payment method:</a:t>
            </a:r>
          </a:p>
        </p:txBody>
      </p:sp>
    </p:spTree>
    <p:extLst>
      <p:ext uri="{BB962C8B-B14F-4D97-AF65-F5344CB8AC3E}">
        <p14:creationId xmlns:p14="http://schemas.microsoft.com/office/powerpoint/2010/main" val="323053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865D-9104-495C-A1D9-0EEAFB5A9D6A}"/>
              </a:ext>
            </a:extLst>
          </p:cNvPr>
          <p:cNvSpPr>
            <a:spLocks noGrp="1"/>
          </p:cNvSpPr>
          <p:nvPr>
            <p:ph type="title"/>
          </p:nvPr>
        </p:nvSpPr>
        <p:spPr>
          <a:xfrm>
            <a:off x="628650" y="365126"/>
            <a:ext cx="8265968" cy="1325563"/>
          </a:xfrm>
        </p:spPr>
        <p:txBody>
          <a:bodyPr/>
          <a:lstStyle/>
          <a:p>
            <a:r>
              <a:rPr lang="en-GB" dirty="0"/>
              <a:t>Activity 10 - Word Search Different Ways to Pay</a:t>
            </a:r>
          </a:p>
        </p:txBody>
      </p:sp>
      <p:pic>
        <p:nvPicPr>
          <p:cNvPr id="6" name="Picture 5">
            <a:extLst>
              <a:ext uri="{FF2B5EF4-FFF2-40B4-BE49-F238E27FC236}">
                <a16:creationId xmlns:a16="http://schemas.microsoft.com/office/drawing/2014/main" id="{3CBF2B67-C947-4682-BBC7-227A46DC3085}"/>
              </a:ext>
            </a:extLst>
          </p:cNvPr>
          <p:cNvPicPr>
            <a:picLocks noChangeAspect="1"/>
          </p:cNvPicPr>
          <p:nvPr/>
        </p:nvPicPr>
        <p:blipFill>
          <a:blip r:embed="rId2"/>
          <a:stretch>
            <a:fillRect/>
          </a:stretch>
        </p:blipFill>
        <p:spPr>
          <a:xfrm>
            <a:off x="2565587" y="1690689"/>
            <a:ext cx="4012826" cy="4331564"/>
          </a:xfrm>
          <a:prstGeom prst="rect">
            <a:avLst/>
          </a:prstGeom>
        </p:spPr>
      </p:pic>
    </p:spTree>
    <p:extLst>
      <p:ext uri="{BB962C8B-B14F-4D97-AF65-F5344CB8AC3E}">
        <p14:creationId xmlns:p14="http://schemas.microsoft.com/office/powerpoint/2010/main" val="16141126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865D-9104-495C-A1D9-0EEAFB5A9D6A}"/>
              </a:ext>
            </a:extLst>
          </p:cNvPr>
          <p:cNvSpPr>
            <a:spLocks noGrp="1"/>
          </p:cNvSpPr>
          <p:nvPr>
            <p:ph type="title"/>
          </p:nvPr>
        </p:nvSpPr>
        <p:spPr>
          <a:xfrm>
            <a:off x="567559" y="377112"/>
            <a:ext cx="8576441" cy="1325563"/>
          </a:xfrm>
        </p:spPr>
        <p:txBody>
          <a:bodyPr>
            <a:normAutofit/>
          </a:bodyPr>
          <a:lstStyle/>
          <a:p>
            <a:r>
              <a:rPr lang="en-GB" dirty="0"/>
              <a:t>Activity 10 - Word Search </a:t>
            </a:r>
            <a:r>
              <a:rPr lang="en-GB" dirty="0" smtClean="0"/>
              <a:t>Answers</a:t>
            </a:r>
            <a:endParaRPr lang="en-GB" dirty="0"/>
          </a:p>
        </p:txBody>
      </p:sp>
      <p:pic>
        <p:nvPicPr>
          <p:cNvPr id="4" name="Picture 3">
            <a:extLst>
              <a:ext uri="{FF2B5EF4-FFF2-40B4-BE49-F238E27FC236}">
                <a16:creationId xmlns:a16="http://schemas.microsoft.com/office/drawing/2014/main" id="{2559DBB5-306C-44A5-8852-AD1934E1E70F}"/>
              </a:ext>
            </a:extLst>
          </p:cNvPr>
          <p:cNvPicPr>
            <a:picLocks noChangeAspect="1"/>
          </p:cNvPicPr>
          <p:nvPr/>
        </p:nvPicPr>
        <p:blipFill>
          <a:blip r:embed="rId2"/>
          <a:stretch>
            <a:fillRect/>
          </a:stretch>
        </p:blipFill>
        <p:spPr>
          <a:xfrm>
            <a:off x="2443654" y="1702675"/>
            <a:ext cx="4377817" cy="4596303"/>
          </a:xfrm>
          <a:prstGeom prst="rect">
            <a:avLst/>
          </a:prstGeom>
        </p:spPr>
      </p:pic>
    </p:spTree>
    <p:extLst>
      <p:ext uri="{BB962C8B-B14F-4D97-AF65-F5344CB8AC3E}">
        <p14:creationId xmlns:p14="http://schemas.microsoft.com/office/powerpoint/2010/main" val="386503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830"/>
            <a:ext cx="8249343" cy="1325563"/>
          </a:xfrm>
        </p:spPr>
        <p:txBody>
          <a:bodyPr>
            <a:normAutofit/>
          </a:bodyPr>
          <a:lstStyle/>
          <a:p>
            <a:r>
              <a:rPr lang="en-GB" sz="3600" dirty="0"/>
              <a:t>Activity 11 – Methods of Payment </a:t>
            </a:r>
          </a:p>
        </p:txBody>
      </p:sp>
      <p:sp>
        <p:nvSpPr>
          <p:cNvPr id="3" name="Content Placeholder 2"/>
          <p:cNvSpPr>
            <a:spLocks noGrp="1"/>
          </p:cNvSpPr>
          <p:nvPr>
            <p:ph idx="1"/>
          </p:nvPr>
        </p:nvSpPr>
        <p:spPr>
          <a:xfrm>
            <a:off x="628650" y="1180407"/>
            <a:ext cx="7886700" cy="1629295"/>
          </a:xfrm>
        </p:spPr>
        <p:txBody>
          <a:bodyPr>
            <a:normAutofit fontScale="70000" lnSpcReduction="20000"/>
          </a:bodyPr>
          <a:lstStyle/>
          <a:p>
            <a:pPr marL="0" indent="0">
              <a:buNone/>
            </a:pPr>
            <a:r>
              <a:rPr lang="en-GB" dirty="0"/>
              <a:t>If you have finished the word search for the methods of payment then start filling in the explanations of each payment method in the table. </a:t>
            </a:r>
          </a:p>
          <a:p>
            <a:pPr marL="0" indent="0">
              <a:buNone/>
            </a:pPr>
            <a:endParaRPr lang="en-GB" dirty="0"/>
          </a:p>
          <a:p>
            <a:pPr marL="0" indent="0">
              <a:buNone/>
            </a:pPr>
            <a:r>
              <a:rPr lang="en-GB" dirty="0"/>
              <a:t>If you are unsure then leave it and fill it in as we discuss the methods.</a:t>
            </a:r>
          </a:p>
          <a:p>
            <a:pPr marL="0" indent="0">
              <a:buNone/>
            </a:pPr>
            <a:endParaRPr lang="en-GB" dirty="0"/>
          </a:p>
        </p:txBody>
      </p:sp>
      <p:pic>
        <p:nvPicPr>
          <p:cNvPr id="4" name="Picture 3">
            <a:extLst>
              <a:ext uri="{FF2B5EF4-FFF2-40B4-BE49-F238E27FC236}">
                <a16:creationId xmlns:a16="http://schemas.microsoft.com/office/drawing/2014/main" id="{1056CFA2-B3EF-4156-A3DE-9CEC32CE7E94}"/>
              </a:ext>
            </a:extLst>
          </p:cNvPr>
          <p:cNvPicPr>
            <a:picLocks noChangeAspect="1"/>
          </p:cNvPicPr>
          <p:nvPr/>
        </p:nvPicPr>
        <p:blipFill>
          <a:blip r:embed="rId3"/>
          <a:stretch>
            <a:fillRect/>
          </a:stretch>
        </p:blipFill>
        <p:spPr>
          <a:xfrm>
            <a:off x="1420610" y="2966460"/>
            <a:ext cx="5961091" cy="3197601"/>
          </a:xfrm>
          <a:prstGeom prst="rect">
            <a:avLst/>
          </a:prstGeom>
        </p:spPr>
      </p:pic>
    </p:spTree>
    <p:extLst>
      <p:ext uri="{BB962C8B-B14F-4D97-AF65-F5344CB8AC3E}">
        <p14:creationId xmlns:p14="http://schemas.microsoft.com/office/powerpoint/2010/main" val="27396560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C1C8-6ECA-4788-BEC7-366396B308E9}"/>
              </a:ext>
            </a:extLst>
          </p:cNvPr>
          <p:cNvSpPr>
            <a:spLocks noGrp="1"/>
          </p:cNvSpPr>
          <p:nvPr>
            <p:ph type="title"/>
          </p:nvPr>
        </p:nvSpPr>
        <p:spPr/>
        <p:txBody>
          <a:bodyPr/>
          <a:lstStyle/>
          <a:p>
            <a:r>
              <a:rPr lang="en-GB" dirty="0"/>
              <a:t>Explanation of Ways to Pay</a:t>
            </a:r>
          </a:p>
        </p:txBody>
      </p:sp>
      <p:sp>
        <p:nvSpPr>
          <p:cNvPr id="3" name="Content Placeholder 2">
            <a:extLst>
              <a:ext uri="{FF2B5EF4-FFF2-40B4-BE49-F238E27FC236}">
                <a16:creationId xmlns:a16="http://schemas.microsoft.com/office/drawing/2014/main" id="{37DE57F5-E16D-40ED-BA13-90A076DF2823}"/>
              </a:ext>
            </a:extLst>
          </p:cNvPr>
          <p:cNvSpPr>
            <a:spLocks noGrp="1"/>
          </p:cNvSpPr>
          <p:nvPr>
            <p:ph idx="1"/>
          </p:nvPr>
        </p:nvSpPr>
        <p:spPr>
          <a:xfrm>
            <a:off x="628650" y="1825625"/>
            <a:ext cx="4715860" cy="4351338"/>
          </a:xfrm>
        </p:spPr>
        <p:txBody>
          <a:bodyPr>
            <a:normAutofit fontScale="85000" lnSpcReduction="20000"/>
          </a:bodyPr>
          <a:lstStyle/>
          <a:p>
            <a:pPr marL="0" indent="0">
              <a:buNone/>
            </a:pPr>
            <a:r>
              <a:rPr lang="en-GB" b="1" dirty="0"/>
              <a:t>Cash</a:t>
            </a:r>
          </a:p>
          <a:p>
            <a:pPr marL="0" indent="0">
              <a:buNone/>
            </a:pPr>
            <a:r>
              <a:rPr lang="en-GB" dirty="0"/>
              <a:t>Physical notes and coins. Available in a variety of amounts</a:t>
            </a:r>
          </a:p>
          <a:p>
            <a:pPr marL="0" indent="0">
              <a:buNone/>
            </a:pPr>
            <a:endParaRPr lang="en-GB" dirty="0"/>
          </a:p>
          <a:p>
            <a:pPr marL="0" indent="0">
              <a:buNone/>
            </a:pPr>
            <a:r>
              <a:rPr lang="en-GB" b="1" dirty="0"/>
              <a:t>Debit card</a:t>
            </a:r>
          </a:p>
          <a:p>
            <a:pPr marL="0" indent="0">
              <a:buNone/>
            </a:pPr>
            <a:r>
              <a:rPr lang="en-GB" dirty="0"/>
              <a:t>A debit card is a payment card that deducts money directly from a customers current account to pay for a purchase. Debit cards eliminate the need to carry cash.</a:t>
            </a:r>
          </a:p>
          <a:p>
            <a:pPr marL="0" indent="0">
              <a:buNone/>
            </a:pPr>
            <a:endParaRPr lang="en-GB" dirty="0"/>
          </a:p>
          <a:p>
            <a:pPr marL="0" indent="0" algn="ctr">
              <a:buNone/>
            </a:pPr>
            <a:r>
              <a:rPr lang="en-GB" b="1" dirty="0">
                <a:solidFill>
                  <a:srgbClr val="00B0F0"/>
                </a:solidFill>
              </a:rPr>
              <a:t>What is the difference between a debit card and credit card?</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6759" y="1710560"/>
            <a:ext cx="2727434" cy="161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JPMorgan Chase and Wells Fargo invest in kids debit card Green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476" y="3941379"/>
            <a:ext cx="3079821" cy="173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57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additive="base">
                                        <p:cTn id="17" dur="500" fill="hold"/>
                                        <p:tgtEl>
                                          <p:spTgt spid="13314"/>
                                        </p:tgtEl>
                                        <p:attrNameLst>
                                          <p:attrName>ppt_x</p:attrName>
                                        </p:attrNameLst>
                                      </p:cBhvr>
                                      <p:tavLst>
                                        <p:tav tm="0">
                                          <p:val>
                                            <p:strVal val="#ppt_x"/>
                                          </p:val>
                                        </p:tav>
                                        <p:tav tm="100000">
                                          <p:val>
                                            <p:strVal val="#ppt_x"/>
                                          </p:val>
                                        </p:tav>
                                      </p:tavLst>
                                    </p:anim>
                                    <p:anim calcmode="lin" valueType="num">
                                      <p:cBhvr additive="base">
                                        <p:cTn id="1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316"/>
                                        </p:tgtEl>
                                        <p:attrNameLst>
                                          <p:attrName>style.visibility</p:attrName>
                                        </p:attrNameLst>
                                      </p:cBhvr>
                                      <p:to>
                                        <p:strVal val="visible"/>
                                      </p:to>
                                    </p:set>
                                    <p:anim calcmode="lin" valueType="num">
                                      <p:cBhvr additive="base">
                                        <p:cTn id="33" dur="500" fill="hold"/>
                                        <p:tgtEl>
                                          <p:spTgt spid="13316"/>
                                        </p:tgtEl>
                                        <p:attrNameLst>
                                          <p:attrName>ppt_x</p:attrName>
                                        </p:attrNameLst>
                                      </p:cBhvr>
                                      <p:tavLst>
                                        <p:tav tm="0">
                                          <p:val>
                                            <p:strVal val="#ppt_x"/>
                                          </p:val>
                                        </p:tav>
                                        <p:tav tm="100000">
                                          <p:val>
                                            <p:strVal val="#ppt_x"/>
                                          </p:val>
                                        </p:tav>
                                      </p:tavLst>
                                    </p:anim>
                                    <p:anim calcmode="lin" valueType="num">
                                      <p:cBhvr additive="base">
                                        <p:cTn id="34"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E4C5-307D-4955-81BC-7746FB5103BE}"/>
              </a:ext>
            </a:extLst>
          </p:cNvPr>
          <p:cNvSpPr>
            <a:spLocks noGrp="1"/>
          </p:cNvSpPr>
          <p:nvPr>
            <p:ph type="title"/>
          </p:nvPr>
        </p:nvSpPr>
        <p:spPr/>
        <p:txBody>
          <a:bodyPr/>
          <a:lstStyle/>
          <a:p>
            <a:r>
              <a:rPr lang="en-GB" dirty="0"/>
              <a:t>Learning Outcome A1</a:t>
            </a:r>
          </a:p>
        </p:txBody>
      </p:sp>
      <p:sp>
        <p:nvSpPr>
          <p:cNvPr id="3" name="Content Placeholder 2">
            <a:extLst>
              <a:ext uri="{FF2B5EF4-FFF2-40B4-BE49-F238E27FC236}">
                <a16:creationId xmlns:a16="http://schemas.microsoft.com/office/drawing/2014/main" id="{BD3D1D6C-E07A-4FB1-AF1E-EC2974992EDC}"/>
              </a:ext>
            </a:extLst>
          </p:cNvPr>
          <p:cNvSpPr>
            <a:spLocks noGrp="1"/>
          </p:cNvSpPr>
          <p:nvPr>
            <p:ph idx="1"/>
          </p:nvPr>
        </p:nvSpPr>
        <p:spPr>
          <a:xfrm>
            <a:off x="921154" y="3103216"/>
            <a:ext cx="7301692" cy="651568"/>
          </a:xfrm>
        </p:spPr>
        <p:txBody>
          <a:bodyPr>
            <a:noAutofit/>
          </a:bodyPr>
          <a:lstStyle/>
          <a:p>
            <a:pPr marL="0" indent="0">
              <a:buNone/>
            </a:pPr>
            <a:r>
              <a:rPr lang="en-GB" sz="4000" b="1" dirty="0"/>
              <a:t>Functions and Role of Money</a:t>
            </a:r>
          </a:p>
        </p:txBody>
      </p:sp>
    </p:spTree>
    <p:extLst>
      <p:ext uri="{BB962C8B-B14F-4D97-AF65-F5344CB8AC3E}">
        <p14:creationId xmlns:p14="http://schemas.microsoft.com/office/powerpoint/2010/main" val="30400508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75367-9DC3-44BC-952C-E722A5F5A031}"/>
              </a:ext>
            </a:extLst>
          </p:cNvPr>
          <p:cNvSpPr>
            <a:spLocks noGrp="1"/>
          </p:cNvSpPr>
          <p:nvPr>
            <p:ph type="title"/>
          </p:nvPr>
        </p:nvSpPr>
        <p:spPr>
          <a:xfrm>
            <a:off x="2725853" y="55456"/>
            <a:ext cx="3752193" cy="1325563"/>
          </a:xfrm>
        </p:spPr>
        <p:txBody>
          <a:bodyPr>
            <a:normAutofit/>
          </a:bodyPr>
          <a:lstStyle/>
          <a:p>
            <a:r>
              <a:rPr lang="en-GB" sz="2800" dirty="0"/>
              <a:t>Debit vs Credit Card</a:t>
            </a:r>
          </a:p>
        </p:txBody>
      </p:sp>
      <p:sp>
        <p:nvSpPr>
          <p:cNvPr id="3" name="Content Placeholder 2">
            <a:extLst>
              <a:ext uri="{FF2B5EF4-FFF2-40B4-BE49-F238E27FC236}">
                <a16:creationId xmlns:a16="http://schemas.microsoft.com/office/drawing/2014/main" id="{D330254B-E2DE-485A-9248-85AB85EF685D}"/>
              </a:ext>
            </a:extLst>
          </p:cNvPr>
          <p:cNvSpPr>
            <a:spLocks noGrp="1"/>
          </p:cNvSpPr>
          <p:nvPr>
            <p:ph idx="1"/>
          </p:nvPr>
        </p:nvSpPr>
        <p:spPr>
          <a:xfrm>
            <a:off x="361383" y="2238207"/>
            <a:ext cx="8467306" cy="4083779"/>
          </a:xfrm>
        </p:spPr>
        <p:txBody>
          <a:bodyPr>
            <a:normAutofit fontScale="77500" lnSpcReduction="20000"/>
          </a:bodyPr>
          <a:lstStyle/>
          <a:p>
            <a:pPr marL="0" indent="0">
              <a:buNone/>
            </a:pPr>
            <a:r>
              <a:rPr lang="en-GB" dirty="0"/>
              <a:t>A debit card is issued as part of your current account. Your current account has your own money in it. Wages are paid into this account and when you purchase items or pay bills from this account. Your own money that is in this account is used to fund that purchase.</a:t>
            </a:r>
          </a:p>
          <a:p>
            <a:pPr marL="0" indent="0">
              <a:buNone/>
            </a:pPr>
            <a:endParaRPr lang="en-GB" dirty="0"/>
          </a:p>
          <a:p>
            <a:pPr marL="0" indent="0">
              <a:buNone/>
            </a:pPr>
            <a:r>
              <a:rPr lang="en-GB" dirty="0"/>
              <a:t>A credit card is issued by a financial provider and you are provided with a credit limit (an amount you can spend on the card). This money is not your money, it is credit provided to you from the bank/institution and is a form of borrowing. Whatever you spend on this card is paid </a:t>
            </a:r>
            <a:r>
              <a:rPr lang="en-GB" dirty="0" smtClean="0"/>
              <a:t>off </a:t>
            </a:r>
            <a:r>
              <a:rPr lang="en-GB" dirty="0"/>
              <a:t>(usually monthly) therefore you are delaying the payment of those purchases.</a:t>
            </a:r>
          </a:p>
          <a:p>
            <a:pPr marL="0" indent="0">
              <a:buNone/>
            </a:pPr>
            <a:endParaRPr lang="en-GB" dirty="0"/>
          </a:p>
          <a:p>
            <a:pPr marL="0" indent="0">
              <a:buNone/>
            </a:pPr>
            <a:r>
              <a:rPr lang="en-GB" dirty="0"/>
              <a:t>Basically one is your money, the other is borrowed money.</a:t>
            </a: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507"/>
          <a:stretch/>
        </p:blipFill>
        <p:spPr bwMode="auto">
          <a:xfrm rot="20355023">
            <a:off x="351315" y="375368"/>
            <a:ext cx="2026409" cy="120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descr="Compare Credit Cards | Interest Free Credit Cards | Barclay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8693">
            <a:off x="6641664" y="315708"/>
            <a:ext cx="2505075"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28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C1C8-6ECA-4788-BEC7-366396B308E9}"/>
              </a:ext>
            </a:extLst>
          </p:cNvPr>
          <p:cNvSpPr>
            <a:spLocks noGrp="1"/>
          </p:cNvSpPr>
          <p:nvPr>
            <p:ph type="title"/>
          </p:nvPr>
        </p:nvSpPr>
        <p:spPr>
          <a:xfrm>
            <a:off x="628650" y="18255"/>
            <a:ext cx="7886700" cy="1325563"/>
          </a:xfrm>
        </p:spPr>
        <p:txBody>
          <a:bodyPr/>
          <a:lstStyle/>
          <a:p>
            <a:r>
              <a:rPr lang="en-GB" dirty="0"/>
              <a:t>Explanation of Ways to Pay</a:t>
            </a:r>
          </a:p>
        </p:txBody>
      </p:sp>
      <p:sp>
        <p:nvSpPr>
          <p:cNvPr id="3" name="Content Placeholder 2">
            <a:extLst>
              <a:ext uri="{FF2B5EF4-FFF2-40B4-BE49-F238E27FC236}">
                <a16:creationId xmlns:a16="http://schemas.microsoft.com/office/drawing/2014/main" id="{37DE57F5-E16D-40ED-BA13-90A076DF2823}"/>
              </a:ext>
            </a:extLst>
          </p:cNvPr>
          <p:cNvSpPr>
            <a:spLocks noGrp="1"/>
          </p:cNvSpPr>
          <p:nvPr>
            <p:ph idx="1"/>
          </p:nvPr>
        </p:nvSpPr>
        <p:spPr>
          <a:xfrm>
            <a:off x="440574" y="1273589"/>
            <a:ext cx="8262851" cy="4833145"/>
          </a:xfrm>
        </p:spPr>
        <p:txBody>
          <a:bodyPr>
            <a:normAutofit fontScale="77500" lnSpcReduction="20000"/>
          </a:bodyPr>
          <a:lstStyle/>
          <a:p>
            <a:pPr marL="0" indent="0">
              <a:buNone/>
            </a:pPr>
            <a:r>
              <a:rPr lang="en-GB" b="1" dirty="0"/>
              <a:t>Cheque</a:t>
            </a:r>
          </a:p>
          <a:p>
            <a:pPr marL="0" indent="0">
              <a:buNone/>
            </a:pPr>
            <a:r>
              <a:rPr lang="en-GB" dirty="0"/>
              <a:t>A written order to a bank to pay a stated amount from an individuals account to another.</a:t>
            </a:r>
          </a:p>
          <a:p>
            <a:pPr marL="0" indent="0">
              <a:buNone/>
            </a:pPr>
            <a:endParaRPr lang="en-GB" dirty="0"/>
          </a:p>
          <a:p>
            <a:pPr marL="0" indent="0">
              <a:buNone/>
            </a:pPr>
            <a:r>
              <a:rPr lang="en-GB" b="1" dirty="0"/>
              <a:t>Electronic transfer</a:t>
            </a:r>
          </a:p>
          <a:p>
            <a:pPr marL="0" indent="0">
              <a:buNone/>
            </a:pPr>
            <a:r>
              <a:rPr lang="en-GB" sz="3000" dirty="0"/>
              <a:t>Payment being electronically from one bank account to another </a:t>
            </a:r>
            <a:r>
              <a:rPr lang="en-GB" sz="3000" b="0" i="0" dirty="0">
                <a:effectLst/>
                <a:latin typeface="arial" panose="020B0604020202020204" pitchFamily="34" charset="0"/>
              </a:rPr>
              <a:t>without any paper money changing hands. One of the most widely used example of this is electronic transfer of wages from an employer to an employees bank account.</a:t>
            </a:r>
          </a:p>
          <a:p>
            <a:pPr marL="0" indent="0">
              <a:buNone/>
            </a:pPr>
            <a:endParaRPr lang="en-GB" sz="3000" dirty="0"/>
          </a:p>
          <a:p>
            <a:pPr marL="0" indent="0">
              <a:buNone/>
            </a:pPr>
            <a:r>
              <a:rPr lang="en-GB" sz="3000" b="1" dirty="0"/>
              <a:t>Direct debit</a:t>
            </a:r>
          </a:p>
          <a:p>
            <a:pPr marL="0" indent="0">
              <a:buNone/>
            </a:pPr>
            <a:r>
              <a:rPr lang="en-GB" dirty="0"/>
              <a:t>Simply, a Direct Debit is an instruction from you to your bank or building society. It authorises the organisation you want to pay to collect varying amounts from your account – but only if you’ve been given advance notice of the amounts and dates of collection.</a:t>
            </a:r>
          </a:p>
          <a:p>
            <a:pPr marL="0" indent="0">
              <a:buNone/>
            </a:pPr>
            <a:endParaRPr lang="en-GB" dirty="0"/>
          </a:p>
        </p:txBody>
      </p:sp>
    </p:spTree>
    <p:extLst>
      <p:ext uri="{BB962C8B-B14F-4D97-AF65-F5344CB8AC3E}">
        <p14:creationId xmlns:p14="http://schemas.microsoft.com/office/powerpoint/2010/main" val="386423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C1C8-6ECA-4788-BEC7-366396B308E9}"/>
              </a:ext>
            </a:extLst>
          </p:cNvPr>
          <p:cNvSpPr>
            <a:spLocks noGrp="1"/>
          </p:cNvSpPr>
          <p:nvPr>
            <p:ph type="title"/>
          </p:nvPr>
        </p:nvSpPr>
        <p:spPr>
          <a:xfrm>
            <a:off x="628650" y="18255"/>
            <a:ext cx="7886700" cy="1325563"/>
          </a:xfrm>
        </p:spPr>
        <p:txBody>
          <a:bodyPr/>
          <a:lstStyle/>
          <a:p>
            <a:r>
              <a:rPr lang="en-GB" dirty="0"/>
              <a:t>Explanation of Ways to Pay</a:t>
            </a:r>
          </a:p>
        </p:txBody>
      </p:sp>
      <p:sp>
        <p:nvSpPr>
          <p:cNvPr id="3" name="Content Placeholder 2">
            <a:extLst>
              <a:ext uri="{FF2B5EF4-FFF2-40B4-BE49-F238E27FC236}">
                <a16:creationId xmlns:a16="http://schemas.microsoft.com/office/drawing/2014/main" id="{37DE57F5-E16D-40ED-BA13-90A076DF2823}"/>
              </a:ext>
            </a:extLst>
          </p:cNvPr>
          <p:cNvSpPr>
            <a:spLocks noGrp="1"/>
          </p:cNvSpPr>
          <p:nvPr>
            <p:ph idx="1"/>
          </p:nvPr>
        </p:nvSpPr>
        <p:spPr>
          <a:xfrm>
            <a:off x="448887" y="1343818"/>
            <a:ext cx="8229600" cy="4833145"/>
          </a:xfrm>
        </p:spPr>
        <p:txBody>
          <a:bodyPr>
            <a:normAutofit fontScale="62500" lnSpcReduction="20000"/>
          </a:bodyPr>
          <a:lstStyle/>
          <a:p>
            <a:pPr marL="0" indent="0">
              <a:buNone/>
            </a:pPr>
            <a:r>
              <a:rPr lang="en-GB" b="1" dirty="0"/>
              <a:t>Standing order</a:t>
            </a:r>
          </a:p>
          <a:p>
            <a:pPr marL="0" indent="0" algn="l">
              <a:buNone/>
            </a:pPr>
            <a:r>
              <a:rPr lang="en-GB" b="0" i="0" dirty="0">
                <a:solidFill>
                  <a:srgbClr val="000000"/>
                </a:solidFill>
                <a:effectLst/>
                <a:latin typeface="Barlow"/>
              </a:rPr>
              <a:t>A standing order is a way of setting up a regular, fixed payment from your </a:t>
            </a:r>
            <a:r>
              <a:rPr lang="en-GB" b="0" i="0" u="none" strike="noStrike" dirty="0">
                <a:effectLst/>
                <a:latin typeface="Barlow"/>
              </a:rPr>
              <a:t>bank account.</a:t>
            </a:r>
            <a:r>
              <a:rPr lang="en-GB" b="0" i="0" u="none" strike="noStrike" dirty="0">
                <a:solidFill>
                  <a:srgbClr val="007DB1"/>
                </a:solidFill>
                <a:effectLst/>
                <a:latin typeface="Barlow"/>
              </a:rPr>
              <a:t> </a:t>
            </a:r>
            <a:r>
              <a:rPr lang="en-GB" b="0" i="0" dirty="0">
                <a:solidFill>
                  <a:srgbClr val="000000"/>
                </a:solidFill>
                <a:effectLst/>
                <a:latin typeface="Barlow"/>
              </a:rPr>
              <a:t>You can set a payment to be taken at a certain frequency (for example, the 1st of each month) and for a set amount of time, such as six months. Your payments will consist of money set at an amount chosen by you.</a:t>
            </a:r>
          </a:p>
          <a:p>
            <a:pPr marL="0" indent="0" algn="l">
              <a:buNone/>
            </a:pPr>
            <a:endParaRPr lang="en-GB" dirty="0">
              <a:solidFill>
                <a:srgbClr val="000000"/>
              </a:solidFill>
              <a:latin typeface="Barlow"/>
            </a:endParaRPr>
          </a:p>
          <a:p>
            <a:pPr marL="0" indent="0" algn="l">
              <a:buNone/>
            </a:pPr>
            <a:r>
              <a:rPr lang="en-GB" b="1" dirty="0"/>
              <a:t>Pre-paid card</a:t>
            </a:r>
          </a:p>
          <a:p>
            <a:pPr marL="0" indent="0" algn="l">
              <a:buNone/>
            </a:pPr>
            <a:r>
              <a:rPr lang="en-GB" dirty="0"/>
              <a:t>A plastic alternative to carrying money around and are often called everyday cards. You load them with money when you first buy them and top them up when they run out.</a:t>
            </a:r>
          </a:p>
          <a:p>
            <a:pPr marL="0" indent="0" algn="l">
              <a:buNone/>
            </a:pPr>
            <a:endParaRPr lang="en-GB" dirty="0"/>
          </a:p>
          <a:p>
            <a:pPr marL="0" indent="0" algn="l">
              <a:buNone/>
            </a:pPr>
            <a:r>
              <a:rPr lang="en-GB" b="1" dirty="0"/>
              <a:t>Contactless card</a:t>
            </a:r>
          </a:p>
          <a:p>
            <a:pPr marL="0" indent="0" algn="l">
              <a:buNone/>
            </a:pPr>
            <a:r>
              <a:rPr lang="en-GB" dirty="0"/>
              <a:t>Allows money to be transferred by touching the card on a contactless terminal.</a:t>
            </a:r>
          </a:p>
          <a:p>
            <a:pPr marL="0" indent="0" algn="l">
              <a:buNone/>
            </a:pPr>
            <a:endParaRPr lang="en-GB" dirty="0"/>
          </a:p>
          <a:p>
            <a:pPr marL="0" indent="0" algn="l">
              <a:buNone/>
            </a:pPr>
            <a:r>
              <a:rPr lang="en-GB" b="1" dirty="0"/>
              <a:t>Charge card</a:t>
            </a:r>
          </a:p>
          <a:p>
            <a:pPr marL="0" indent="0" algn="l">
              <a:buNone/>
            </a:pPr>
            <a:r>
              <a:rPr lang="en-GB" dirty="0"/>
              <a:t>Are like credit cards in that you buy something now and pay for it later, but the big difference is that you have to pay it off in full every month. Whereas a credit card has a minimum payment option. </a:t>
            </a:r>
          </a:p>
        </p:txBody>
      </p:sp>
    </p:spTree>
    <p:extLst>
      <p:ext uri="{BB962C8B-B14F-4D97-AF65-F5344CB8AC3E}">
        <p14:creationId xmlns:p14="http://schemas.microsoft.com/office/powerpoint/2010/main" val="4202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C1C8-6ECA-4788-BEC7-366396B308E9}"/>
              </a:ext>
            </a:extLst>
          </p:cNvPr>
          <p:cNvSpPr>
            <a:spLocks noGrp="1"/>
          </p:cNvSpPr>
          <p:nvPr>
            <p:ph type="title"/>
          </p:nvPr>
        </p:nvSpPr>
        <p:spPr>
          <a:xfrm>
            <a:off x="628650" y="18255"/>
            <a:ext cx="7886700" cy="1325563"/>
          </a:xfrm>
        </p:spPr>
        <p:txBody>
          <a:bodyPr/>
          <a:lstStyle/>
          <a:p>
            <a:r>
              <a:rPr lang="en-GB" dirty="0"/>
              <a:t>Explanation of Ways to Pay</a:t>
            </a:r>
          </a:p>
        </p:txBody>
      </p:sp>
      <p:sp>
        <p:nvSpPr>
          <p:cNvPr id="3" name="Content Placeholder 2">
            <a:extLst>
              <a:ext uri="{FF2B5EF4-FFF2-40B4-BE49-F238E27FC236}">
                <a16:creationId xmlns:a16="http://schemas.microsoft.com/office/drawing/2014/main" id="{37DE57F5-E16D-40ED-BA13-90A076DF2823}"/>
              </a:ext>
            </a:extLst>
          </p:cNvPr>
          <p:cNvSpPr>
            <a:spLocks noGrp="1"/>
          </p:cNvSpPr>
          <p:nvPr>
            <p:ph idx="1"/>
          </p:nvPr>
        </p:nvSpPr>
        <p:spPr>
          <a:xfrm>
            <a:off x="399010" y="1324349"/>
            <a:ext cx="8345979" cy="4833145"/>
          </a:xfrm>
        </p:spPr>
        <p:txBody>
          <a:bodyPr>
            <a:normAutofit fontScale="62500" lnSpcReduction="20000"/>
          </a:bodyPr>
          <a:lstStyle/>
          <a:p>
            <a:pPr marL="0" indent="0">
              <a:buNone/>
            </a:pPr>
            <a:r>
              <a:rPr lang="en-GB" b="1" dirty="0"/>
              <a:t>Store card</a:t>
            </a:r>
          </a:p>
          <a:p>
            <a:pPr marL="0" indent="0">
              <a:buNone/>
            </a:pPr>
            <a:r>
              <a:rPr lang="en-GB" dirty="0"/>
              <a:t>Issued by retail outlets so that customers can purchase their products on credit. It is basically a credit card but can only be used in the store where it was issued.</a:t>
            </a:r>
          </a:p>
          <a:p>
            <a:pPr marL="0" indent="0">
              <a:buNone/>
            </a:pPr>
            <a:endParaRPr lang="en-GB" dirty="0"/>
          </a:p>
          <a:p>
            <a:pPr marL="0" indent="0">
              <a:buNone/>
            </a:pPr>
            <a:r>
              <a:rPr lang="en-GB" b="1" dirty="0"/>
              <a:t>Mobile banking</a:t>
            </a:r>
          </a:p>
          <a:p>
            <a:pPr marL="0" indent="0">
              <a:buNone/>
            </a:pPr>
            <a:r>
              <a:rPr lang="en-GB" dirty="0"/>
              <a:t>Carrying out financial transactions using a mobile device such as a mobile phone or tablet.</a:t>
            </a:r>
          </a:p>
          <a:p>
            <a:pPr marL="0" indent="0">
              <a:buNone/>
            </a:pPr>
            <a:endParaRPr lang="en-GB" dirty="0"/>
          </a:p>
          <a:p>
            <a:pPr marL="0" indent="0">
              <a:buNone/>
            </a:pPr>
            <a:r>
              <a:rPr lang="en-GB" b="1" dirty="0"/>
              <a:t>Banker’s Automated Clearing Service (BACS)</a:t>
            </a:r>
          </a:p>
          <a:p>
            <a:pPr marL="0" indent="0">
              <a:buNone/>
            </a:pPr>
            <a:r>
              <a:rPr lang="en-GB" b="0" i="0" dirty="0">
                <a:effectLst/>
              </a:rPr>
              <a:t>This is an electronic system to make payments directly from one bank account to another. They’re mainly used for Direct Debits and direct credits from organisations. The payments take 3 working days to clear, so money paid into your account on Monday will clear on Wednesday.</a:t>
            </a:r>
          </a:p>
          <a:p>
            <a:pPr marL="0" indent="0">
              <a:buNone/>
            </a:pPr>
            <a:endParaRPr lang="en-GB" dirty="0"/>
          </a:p>
          <a:p>
            <a:pPr marL="0" indent="0">
              <a:buNone/>
            </a:pPr>
            <a:r>
              <a:rPr lang="en-GB" b="1" dirty="0"/>
              <a:t>Clearing House Automated Payment System (CHAPS)</a:t>
            </a:r>
          </a:p>
          <a:p>
            <a:pPr marL="0" indent="0">
              <a:buNone/>
            </a:pPr>
            <a:r>
              <a:rPr lang="en-GB" dirty="0"/>
              <a:t>These are payments to UK accounts that are guaranteed to arrive on the day you make them, as long as you set up the payment in branch, by phone (Business customers only) before 3.30pm or online before 5pm.</a:t>
            </a:r>
          </a:p>
        </p:txBody>
      </p:sp>
    </p:spTree>
    <p:extLst>
      <p:ext uri="{BB962C8B-B14F-4D97-AF65-F5344CB8AC3E}">
        <p14:creationId xmlns:p14="http://schemas.microsoft.com/office/powerpoint/2010/main" val="65469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F8AB-A08F-4ED7-9BC8-7B8338B78314}"/>
              </a:ext>
            </a:extLst>
          </p:cNvPr>
          <p:cNvSpPr>
            <a:spLocks noGrp="1"/>
          </p:cNvSpPr>
          <p:nvPr>
            <p:ph type="title"/>
          </p:nvPr>
        </p:nvSpPr>
        <p:spPr>
          <a:xfrm>
            <a:off x="551793" y="365126"/>
            <a:ext cx="8229599" cy="1325563"/>
          </a:xfrm>
        </p:spPr>
        <p:txBody>
          <a:bodyPr>
            <a:normAutofit/>
          </a:bodyPr>
          <a:lstStyle/>
          <a:p>
            <a:r>
              <a:rPr lang="en-GB" dirty="0"/>
              <a:t>Activity 12 – Payment Advantages &amp; Disadvantages</a:t>
            </a:r>
          </a:p>
        </p:txBody>
      </p:sp>
      <p:sp>
        <p:nvSpPr>
          <p:cNvPr id="5" name="Content Placeholder 4">
            <a:extLst>
              <a:ext uri="{FF2B5EF4-FFF2-40B4-BE49-F238E27FC236}">
                <a16:creationId xmlns:a16="http://schemas.microsoft.com/office/drawing/2014/main" id="{6E71A082-6654-40AE-9CD3-49F339C01AD6}"/>
              </a:ext>
            </a:extLst>
          </p:cNvPr>
          <p:cNvSpPr>
            <a:spLocks noGrp="1"/>
          </p:cNvSpPr>
          <p:nvPr>
            <p:ph idx="1"/>
          </p:nvPr>
        </p:nvSpPr>
        <p:spPr>
          <a:xfrm>
            <a:off x="565587" y="1825625"/>
            <a:ext cx="8152743" cy="4351338"/>
          </a:xfrm>
        </p:spPr>
        <p:txBody>
          <a:bodyPr/>
          <a:lstStyle/>
          <a:p>
            <a:pPr marL="0" indent="0">
              <a:buNone/>
            </a:pPr>
            <a:r>
              <a:rPr lang="en-GB" dirty="0" smtClean="0"/>
              <a:t>Continue with the table on the advantages and disadvantages of payment methods in preparation for a discussion.</a:t>
            </a:r>
            <a:endParaRPr lang="en-GB" dirty="0"/>
          </a:p>
          <a:p>
            <a:pPr marL="0" indent="0">
              <a:buNone/>
            </a:pPr>
            <a:endParaRPr lang="en-GB" dirty="0"/>
          </a:p>
          <a:p>
            <a:pPr marL="0" indent="0">
              <a:buNone/>
            </a:pPr>
            <a:endParaRPr lang="en-GB" dirty="0"/>
          </a:p>
        </p:txBody>
      </p:sp>
      <p:pic>
        <p:nvPicPr>
          <p:cNvPr id="4098" name="Picture 2" descr="Credit Cards Deals | Compare &amp; Apply Online | The Co-operative Ba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91175">
            <a:off x="691603" y="3467155"/>
            <a:ext cx="2857500" cy="180975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6295">
            <a:off x="4621013" y="2899972"/>
            <a:ext cx="2298515" cy="1531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Paying and receiving cheques | Nationwide"/>
          <p:cNvPicPr>
            <a:picLocks noChangeAspect="1" noChangeArrowheads="1"/>
          </p:cNvPicPr>
          <p:nvPr/>
        </p:nvPicPr>
        <p:blipFill rotWithShape="1">
          <a:blip r:embed="rId4">
            <a:extLst>
              <a:ext uri="{28A0092B-C50C-407E-A947-70E740481C1C}">
                <a14:useLocalDpi xmlns:a14="http://schemas.microsoft.com/office/drawing/2010/main" val="0"/>
              </a:ext>
            </a:extLst>
          </a:blip>
          <a:srcRect l="5996" t="16291" r="5377" b="14794"/>
          <a:stretch/>
        </p:blipFill>
        <p:spPr bwMode="auto">
          <a:xfrm>
            <a:off x="3909047" y="4759578"/>
            <a:ext cx="4209393" cy="1718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25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0F6F5D0-2BA0-4209-B4E2-7EE050841023}"/>
              </a:ext>
            </a:extLst>
          </p:cNvPr>
          <p:cNvGraphicFramePr>
            <a:graphicFrameLocks noGrp="1"/>
          </p:cNvGraphicFramePr>
          <p:nvPr>
            <p:ph idx="1"/>
            <p:extLst>
              <p:ext uri="{D42A27DB-BD31-4B8C-83A1-F6EECF244321}">
                <p14:modId xmlns:p14="http://schemas.microsoft.com/office/powerpoint/2010/main" val="3325447543"/>
              </p:ext>
            </p:extLst>
          </p:nvPr>
        </p:nvGraphicFramePr>
        <p:xfrm>
          <a:off x="240210" y="412422"/>
          <a:ext cx="8695112" cy="5769370"/>
        </p:xfrm>
        <a:graphic>
          <a:graphicData uri="http://schemas.openxmlformats.org/drawingml/2006/table">
            <a:tbl>
              <a:tblPr firstRow="1" bandRow="1">
                <a:tableStyleId>{5C22544A-7EE6-4342-B048-85BDC9FD1C3A}</a:tableStyleId>
              </a:tblPr>
              <a:tblGrid>
                <a:gridCol w="2066077">
                  <a:extLst>
                    <a:ext uri="{9D8B030D-6E8A-4147-A177-3AD203B41FA5}">
                      <a16:colId xmlns:a16="http://schemas.microsoft.com/office/drawing/2014/main" val="3507217971"/>
                    </a:ext>
                  </a:extLst>
                </a:gridCol>
                <a:gridCol w="3152549">
                  <a:extLst>
                    <a:ext uri="{9D8B030D-6E8A-4147-A177-3AD203B41FA5}">
                      <a16:colId xmlns:a16="http://schemas.microsoft.com/office/drawing/2014/main" val="900636493"/>
                    </a:ext>
                  </a:extLst>
                </a:gridCol>
                <a:gridCol w="3476486">
                  <a:extLst>
                    <a:ext uri="{9D8B030D-6E8A-4147-A177-3AD203B41FA5}">
                      <a16:colId xmlns:a16="http://schemas.microsoft.com/office/drawing/2014/main" val="3068473793"/>
                    </a:ext>
                  </a:extLst>
                </a:gridCol>
              </a:tblGrid>
              <a:tr h="358906">
                <a:tc>
                  <a:txBody>
                    <a:bodyPr/>
                    <a:lstStyle/>
                    <a:p>
                      <a:endParaRPr lang="en-GB" sz="1600" dirty="0"/>
                    </a:p>
                  </a:txBody>
                  <a:tcPr/>
                </a:tc>
                <a:tc>
                  <a:txBody>
                    <a:bodyPr/>
                    <a:lstStyle/>
                    <a:p>
                      <a:r>
                        <a:rPr lang="en-GB" sz="1600" dirty="0"/>
                        <a:t>Advantages</a:t>
                      </a:r>
                    </a:p>
                  </a:txBody>
                  <a:tcPr/>
                </a:tc>
                <a:tc>
                  <a:txBody>
                    <a:bodyPr/>
                    <a:lstStyle/>
                    <a:p>
                      <a:r>
                        <a:rPr lang="en-GB" sz="1600" dirty="0"/>
                        <a:t>Disadvantages</a:t>
                      </a:r>
                    </a:p>
                  </a:txBody>
                  <a:tcPr/>
                </a:tc>
                <a:extLst>
                  <a:ext uri="{0D108BD9-81ED-4DB2-BD59-A6C34878D82A}">
                    <a16:rowId xmlns:a16="http://schemas.microsoft.com/office/drawing/2014/main" val="3470697872"/>
                  </a:ext>
                </a:extLst>
              </a:tr>
              <a:tr h="1037093">
                <a:tc>
                  <a:txBody>
                    <a:bodyPr/>
                    <a:lstStyle/>
                    <a:p>
                      <a:r>
                        <a:rPr lang="en-GB" sz="1600" dirty="0"/>
                        <a:t>Cash</a:t>
                      </a:r>
                    </a:p>
                  </a:txBody>
                  <a:tcPr/>
                </a:tc>
                <a:tc>
                  <a:txBody>
                    <a:bodyPr/>
                    <a:lstStyle/>
                    <a:p>
                      <a:r>
                        <a:rPr lang="en-GB" sz="1600" dirty="0"/>
                        <a:t>Easy to budget</a:t>
                      </a:r>
                    </a:p>
                    <a:p>
                      <a:r>
                        <a:rPr lang="en-GB" sz="1600" dirty="0"/>
                        <a:t>Physical not digital</a:t>
                      </a:r>
                    </a:p>
                    <a:p>
                      <a:r>
                        <a:rPr lang="en-GB" sz="1600" dirty="0"/>
                        <a:t>Widely accepted</a:t>
                      </a:r>
                    </a:p>
                    <a:p>
                      <a:r>
                        <a:rPr lang="en-GB" sz="1600" dirty="0"/>
                        <a:t>Confidence</a:t>
                      </a:r>
                    </a:p>
                  </a:txBody>
                  <a:tcPr/>
                </a:tc>
                <a:tc>
                  <a:txBody>
                    <a:bodyPr/>
                    <a:lstStyle/>
                    <a:p>
                      <a:r>
                        <a:rPr lang="en-GB" sz="1600" dirty="0"/>
                        <a:t>Easily lost</a:t>
                      </a:r>
                    </a:p>
                    <a:p>
                      <a:r>
                        <a:rPr lang="en-GB" sz="1600" dirty="0"/>
                        <a:t>Easy to steal</a:t>
                      </a:r>
                    </a:p>
                    <a:p>
                      <a:r>
                        <a:rPr lang="en-GB" sz="1600" dirty="0"/>
                        <a:t>Cannot be used online</a:t>
                      </a:r>
                    </a:p>
                    <a:p>
                      <a:r>
                        <a:rPr lang="en-GB" sz="1600" dirty="0"/>
                        <a:t>No good for large amounts</a:t>
                      </a:r>
                    </a:p>
                  </a:txBody>
                  <a:tcPr/>
                </a:tc>
                <a:extLst>
                  <a:ext uri="{0D108BD9-81ED-4DB2-BD59-A6C34878D82A}">
                    <a16:rowId xmlns:a16="http://schemas.microsoft.com/office/drawing/2014/main" val="3343757329"/>
                  </a:ext>
                </a:extLst>
              </a:tr>
              <a:tr h="1274143">
                <a:tc>
                  <a:txBody>
                    <a:bodyPr/>
                    <a:lstStyle/>
                    <a:p>
                      <a:r>
                        <a:rPr lang="en-GB" sz="1600" dirty="0"/>
                        <a:t>Debit card</a:t>
                      </a:r>
                    </a:p>
                  </a:txBody>
                  <a:tcPr/>
                </a:tc>
                <a:tc>
                  <a:txBody>
                    <a:bodyPr/>
                    <a:lstStyle/>
                    <a:p>
                      <a:r>
                        <a:rPr lang="en-GB" sz="1600" dirty="0"/>
                        <a:t>Secure</a:t>
                      </a:r>
                    </a:p>
                    <a:p>
                      <a:r>
                        <a:rPr lang="en-GB" sz="1600" dirty="0"/>
                        <a:t>Low risk of theft</a:t>
                      </a:r>
                    </a:p>
                    <a:p>
                      <a:r>
                        <a:rPr lang="en-GB" sz="1600" dirty="0"/>
                        <a:t>Widely accepted</a:t>
                      </a:r>
                    </a:p>
                    <a:p>
                      <a:r>
                        <a:rPr lang="en-GB" sz="1600" dirty="0"/>
                        <a:t>Can be used online</a:t>
                      </a:r>
                    </a:p>
                    <a:p>
                      <a:r>
                        <a:rPr lang="en-GB" sz="1600" dirty="0"/>
                        <a:t>Widely accepted</a:t>
                      </a:r>
                    </a:p>
                  </a:txBody>
                  <a:tcPr/>
                </a:tc>
                <a:tc>
                  <a:txBody>
                    <a:bodyPr/>
                    <a:lstStyle/>
                    <a:p>
                      <a:r>
                        <a:rPr lang="en-GB" sz="1600" dirty="0"/>
                        <a:t>May have minimum spend limits</a:t>
                      </a:r>
                    </a:p>
                    <a:p>
                      <a:r>
                        <a:rPr lang="en-GB" sz="1600" dirty="0"/>
                        <a:t>May overspend on card</a:t>
                      </a:r>
                    </a:p>
                    <a:p>
                      <a:r>
                        <a:rPr lang="en-GB" sz="1600" dirty="0"/>
                        <a:t>Potential to go into an overdraft</a:t>
                      </a:r>
                    </a:p>
                  </a:txBody>
                  <a:tcPr/>
                </a:tc>
                <a:extLst>
                  <a:ext uri="{0D108BD9-81ED-4DB2-BD59-A6C34878D82A}">
                    <a16:rowId xmlns:a16="http://schemas.microsoft.com/office/drawing/2014/main" val="2796718799"/>
                  </a:ext>
                </a:extLst>
              </a:tr>
              <a:tr h="1328219">
                <a:tc>
                  <a:txBody>
                    <a:bodyPr/>
                    <a:lstStyle/>
                    <a:p>
                      <a:r>
                        <a:rPr lang="en-GB" sz="1600" dirty="0"/>
                        <a:t>Credit card</a:t>
                      </a:r>
                    </a:p>
                  </a:txBody>
                  <a:tcPr/>
                </a:tc>
                <a:tc>
                  <a:txBody>
                    <a:bodyPr/>
                    <a:lstStyle/>
                    <a:p>
                      <a:r>
                        <a:rPr lang="en-GB" sz="1600" dirty="0"/>
                        <a:t>Period of interest free credit</a:t>
                      </a:r>
                    </a:p>
                    <a:p>
                      <a:r>
                        <a:rPr lang="en-GB" sz="1600" dirty="0"/>
                        <a:t>Widely accepted</a:t>
                      </a:r>
                    </a:p>
                    <a:p>
                      <a:r>
                        <a:rPr lang="en-GB" sz="1600" dirty="0"/>
                        <a:t>Protection online</a:t>
                      </a:r>
                    </a:p>
                    <a:p>
                      <a:r>
                        <a:rPr lang="en-GB" sz="1600" dirty="0"/>
                        <a:t>Used online</a:t>
                      </a:r>
                    </a:p>
                    <a:p>
                      <a:r>
                        <a:rPr lang="en-GB" sz="1600" dirty="0"/>
                        <a:t>Loyalty schemes / cash back</a:t>
                      </a:r>
                    </a:p>
                  </a:txBody>
                  <a:tcPr/>
                </a:tc>
                <a:tc>
                  <a:txBody>
                    <a:bodyPr/>
                    <a:lstStyle/>
                    <a:p>
                      <a:r>
                        <a:rPr lang="en-GB" sz="1600" dirty="0"/>
                        <a:t>Interest charged if not paid in full</a:t>
                      </a:r>
                    </a:p>
                    <a:p>
                      <a:r>
                        <a:rPr lang="en-GB" sz="1600" dirty="0"/>
                        <a:t>Encourage overspending and debt</a:t>
                      </a:r>
                    </a:p>
                    <a:p>
                      <a:r>
                        <a:rPr lang="en-GB" sz="1600" dirty="0"/>
                        <a:t>Charges on cash withdrawals</a:t>
                      </a:r>
                    </a:p>
                    <a:p>
                      <a:r>
                        <a:rPr lang="en-GB" sz="1600" dirty="0"/>
                        <a:t>Set amount of credit</a:t>
                      </a:r>
                    </a:p>
                  </a:txBody>
                  <a:tcPr/>
                </a:tc>
                <a:extLst>
                  <a:ext uri="{0D108BD9-81ED-4DB2-BD59-A6C34878D82A}">
                    <a16:rowId xmlns:a16="http://schemas.microsoft.com/office/drawing/2014/main" val="56724231"/>
                  </a:ext>
                </a:extLst>
              </a:tr>
              <a:tr h="1704805">
                <a:tc>
                  <a:txBody>
                    <a:bodyPr/>
                    <a:lstStyle/>
                    <a:p>
                      <a:r>
                        <a:rPr lang="en-GB" sz="1600" dirty="0"/>
                        <a:t>Cheque</a:t>
                      </a:r>
                    </a:p>
                  </a:txBody>
                  <a:tcPr/>
                </a:tc>
                <a:tc>
                  <a:txBody>
                    <a:bodyPr/>
                    <a:lstStyle/>
                    <a:p>
                      <a:r>
                        <a:rPr lang="en-GB" sz="1600" dirty="0"/>
                        <a:t>Safe</a:t>
                      </a:r>
                    </a:p>
                    <a:p>
                      <a:r>
                        <a:rPr lang="en-GB" sz="1600" dirty="0"/>
                        <a:t>Good for large transactions</a:t>
                      </a:r>
                    </a:p>
                    <a:p>
                      <a:r>
                        <a:rPr lang="en-GB" sz="1600" dirty="0"/>
                        <a:t>Good for postal transactions</a:t>
                      </a:r>
                    </a:p>
                    <a:p>
                      <a:r>
                        <a:rPr lang="en-GB" sz="1600" dirty="0"/>
                        <a:t>No need to carry large amounts of cash</a:t>
                      </a:r>
                    </a:p>
                  </a:txBody>
                  <a:tcPr/>
                </a:tc>
                <a:tc>
                  <a:txBody>
                    <a:bodyPr/>
                    <a:lstStyle/>
                    <a:p>
                      <a:r>
                        <a:rPr lang="en-GB" sz="1600" dirty="0"/>
                        <a:t>Cheques may bounce</a:t>
                      </a:r>
                    </a:p>
                    <a:p>
                      <a:r>
                        <a:rPr lang="en-GB" sz="1600" dirty="0"/>
                        <a:t>Time delay between writing cheque and it being cleared</a:t>
                      </a:r>
                    </a:p>
                    <a:p>
                      <a:r>
                        <a:rPr lang="en-GB" sz="1600" dirty="0"/>
                        <a:t>Places are fazing out this payment method</a:t>
                      </a:r>
                    </a:p>
                    <a:p>
                      <a:r>
                        <a:rPr lang="en-GB" sz="1600" dirty="0"/>
                        <a:t>Error made easily when writing</a:t>
                      </a:r>
                    </a:p>
                  </a:txBody>
                  <a:tcPr/>
                </a:tc>
                <a:extLst>
                  <a:ext uri="{0D108BD9-81ED-4DB2-BD59-A6C34878D82A}">
                    <a16:rowId xmlns:a16="http://schemas.microsoft.com/office/drawing/2014/main" val="4066536689"/>
                  </a:ext>
                </a:extLst>
              </a:tr>
            </a:tbl>
          </a:graphicData>
        </a:graphic>
      </p:graphicFrame>
      <p:sp>
        <p:nvSpPr>
          <p:cNvPr id="5" name="Rectangle 4"/>
          <p:cNvSpPr/>
          <p:nvPr/>
        </p:nvSpPr>
        <p:spPr>
          <a:xfrm>
            <a:off x="2349062" y="840827"/>
            <a:ext cx="6479628" cy="961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349062" y="1918138"/>
            <a:ext cx="6479628" cy="1156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349062" y="3189890"/>
            <a:ext cx="6479628" cy="1208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349062" y="4514193"/>
            <a:ext cx="6479628" cy="1592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435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A9AE-19F1-433D-8D2A-2D8C42A5DE6B}"/>
              </a:ext>
            </a:extLst>
          </p:cNvPr>
          <p:cNvSpPr>
            <a:spLocks noGrp="1"/>
          </p:cNvSpPr>
          <p:nvPr>
            <p:ph type="title"/>
          </p:nvPr>
        </p:nvSpPr>
        <p:spPr/>
        <p:txBody>
          <a:bodyPr>
            <a:normAutofit fontScale="90000"/>
          </a:bodyPr>
          <a:lstStyle/>
          <a:p>
            <a:r>
              <a:rPr lang="en-GB" dirty="0"/>
              <a:t>Payment Methods Advantages &amp; Disadvantages </a:t>
            </a:r>
          </a:p>
        </p:txBody>
      </p:sp>
      <p:graphicFrame>
        <p:nvGraphicFramePr>
          <p:cNvPr id="4" name="Table 4">
            <a:extLst>
              <a:ext uri="{FF2B5EF4-FFF2-40B4-BE49-F238E27FC236}">
                <a16:creationId xmlns:a16="http://schemas.microsoft.com/office/drawing/2014/main" id="{D0F6F5D0-2BA0-4209-B4E2-7EE050841023}"/>
              </a:ext>
            </a:extLst>
          </p:cNvPr>
          <p:cNvGraphicFramePr>
            <a:graphicFrameLocks noGrp="1"/>
          </p:cNvGraphicFramePr>
          <p:nvPr>
            <p:ph idx="1"/>
            <p:extLst>
              <p:ext uri="{D42A27DB-BD31-4B8C-83A1-F6EECF244321}">
                <p14:modId xmlns:p14="http://schemas.microsoft.com/office/powerpoint/2010/main" val="2803675660"/>
              </p:ext>
            </p:extLst>
          </p:nvPr>
        </p:nvGraphicFramePr>
        <p:xfrm>
          <a:off x="182880" y="222653"/>
          <a:ext cx="8778240" cy="5699760"/>
        </p:xfrm>
        <a:graphic>
          <a:graphicData uri="http://schemas.openxmlformats.org/drawingml/2006/table">
            <a:tbl>
              <a:tblPr firstRow="1" bandRow="1">
                <a:tableStyleId>{5C22544A-7EE6-4342-B048-85BDC9FD1C3A}</a:tableStyleId>
              </a:tblPr>
              <a:tblGrid>
                <a:gridCol w="2085829">
                  <a:extLst>
                    <a:ext uri="{9D8B030D-6E8A-4147-A177-3AD203B41FA5}">
                      <a16:colId xmlns:a16="http://schemas.microsoft.com/office/drawing/2014/main" val="3507217971"/>
                    </a:ext>
                  </a:extLst>
                </a:gridCol>
                <a:gridCol w="3182688">
                  <a:extLst>
                    <a:ext uri="{9D8B030D-6E8A-4147-A177-3AD203B41FA5}">
                      <a16:colId xmlns:a16="http://schemas.microsoft.com/office/drawing/2014/main" val="900636493"/>
                    </a:ext>
                  </a:extLst>
                </a:gridCol>
                <a:gridCol w="3509723">
                  <a:extLst>
                    <a:ext uri="{9D8B030D-6E8A-4147-A177-3AD203B41FA5}">
                      <a16:colId xmlns:a16="http://schemas.microsoft.com/office/drawing/2014/main" val="3068473793"/>
                    </a:ext>
                  </a:extLst>
                </a:gridCol>
              </a:tblGrid>
              <a:tr h="273331">
                <a:tc>
                  <a:txBody>
                    <a:bodyPr/>
                    <a:lstStyle/>
                    <a:p>
                      <a:endParaRPr lang="en-GB" dirty="0"/>
                    </a:p>
                  </a:txBody>
                  <a:tcPr/>
                </a:tc>
                <a:tc>
                  <a:txBody>
                    <a:bodyPr/>
                    <a:lstStyle/>
                    <a:p>
                      <a:r>
                        <a:rPr lang="en-GB" dirty="0"/>
                        <a:t>Advantages</a:t>
                      </a:r>
                    </a:p>
                  </a:txBody>
                  <a:tcPr/>
                </a:tc>
                <a:tc>
                  <a:txBody>
                    <a:bodyPr/>
                    <a:lstStyle/>
                    <a:p>
                      <a:r>
                        <a:rPr lang="en-GB" dirty="0"/>
                        <a:t>Disadvantages</a:t>
                      </a:r>
                    </a:p>
                  </a:txBody>
                  <a:tcPr/>
                </a:tc>
                <a:extLst>
                  <a:ext uri="{0D108BD9-81ED-4DB2-BD59-A6C34878D82A}">
                    <a16:rowId xmlns:a16="http://schemas.microsoft.com/office/drawing/2014/main" val="3470697872"/>
                  </a:ext>
                </a:extLst>
              </a:tr>
              <a:tr h="273331">
                <a:tc>
                  <a:txBody>
                    <a:bodyPr/>
                    <a:lstStyle/>
                    <a:p>
                      <a:r>
                        <a:rPr lang="en-GB" sz="1600" dirty="0"/>
                        <a:t>Contactless</a:t>
                      </a:r>
                    </a:p>
                  </a:txBody>
                  <a:tcPr/>
                </a:tc>
                <a:tc>
                  <a:txBody>
                    <a:bodyPr/>
                    <a:lstStyle/>
                    <a:p>
                      <a:r>
                        <a:rPr lang="en-GB" sz="1600" dirty="0"/>
                        <a:t>Very popular</a:t>
                      </a:r>
                    </a:p>
                    <a:p>
                      <a:r>
                        <a:rPr lang="en-GB" sz="1600" dirty="0"/>
                        <a:t>Quick</a:t>
                      </a:r>
                    </a:p>
                    <a:p>
                      <a:r>
                        <a:rPr lang="en-GB" sz="1600" dirty="0"/>
                        <a:t>Safe</a:t>
                      </a:r>
                    </a:p>
                  </a:txBody>
                  <a:tcPr/>
                </a:tc>
                <a:tc>
                  <a:txBody>
                    <a:bodyPr/>
                    <a:lstStyle/>
                    <a:p>
                      <a:r>
                        <a:rPr lang="en-GB" sz="1600" dirty="0"/>
                        <a:t>Limited amount of daily transactions</a:t>
                      </a:r>
                    </a:p>
                    <a:p>
                      <a:r>
                        <a:rPr lang="en-GB" sz="1600" dirty="0"/>
                        <a:t>Can only be used for small amounts</a:t>
                      </a:r>
                    </a:p>
                    <a:p>
                      <a:r>
                        <a:rPr lang="en-GB" sz="1600" dirty="0"/>
                        <a:t>Not available everywhere</a:t>
                      </a:r>
                    </a:p>
                  </a:txBody>
                  <a:tcPr/>
                </a:tc>
                <a:extLst>
                  <a:ext uri="{0D108BD9-81ED-4DB2-BD59-A6C34878D82A}">
                    <a16:rowId xmlns:a16="http://schemas.microsoft.com/office/drawing/2014/main" val="652385316"/>
                  </a:ext>
                </a:extLst>
              </a:tr>
              <a:tr h="273331">
                <a:tc>
                  <a:txBody>
                    <a:bodyPr/>
                    <a:lstStyle/>
                    <a:p>
                      <a:r>
                        <a:rPr lang="en-GB" sz="1600" dirty="0"/>
                        <a:t>Mobile banking</a:t>
                      </a:r>
                    </a:p>
                  </a:txBody>
                  <a:tcPr/>
                </a:tc>
                <a:tc>
                  <a:txBody>
                    <a:bodyPr/>
                    <a:lstStyle/>
                    <a:p>
                      <a:r>
                        <a:rPr lang="en-GB" sz="1600" dirty="0"/>
                        <a:t>Convenient</a:t>
                      </a:r>
                    </a:p>
                    <a:p>
                      <a:r>
                        <a:rPr lang="en-GB" sz="1600" dirty="0"/>
                        <a:t>Secure</a:t>
                      </a:r>
                    </a:p>
                    <a:p>
                      <a:r>
                        <a:rPr lang="en-GB" sz="1600" dirty="0"/>
                        <a:t>24/7</a:t>
                      </a:r>
                    </a:p>
                  </a:txBody>
                  <a:tcPr/>
                </a:tc>
                <a:tc>
                  <a:txBody>
                    <a:bodyPr/>
                    <a:lstStyle/>
                    <a:p>
                      <a:r>
                        <a:rPr lang="en-GB" sz="1600" dirty="0"/>
                        <a:t>Limited features compared to internet banking and banking in branch</a:t>
                      </a:r>
                    </a:p>
                  </a:txBody>
                  <a:tcPr/>
                </a:tc>
                <a:extLst>
                  <a:ext uri="{0D108BD9-81ED-4DB2-BD59-A6C34878D82A}">
                    <a16:rowId xmlns:a16="http://schemas.microsoft.com/office/drawing/2014/main" val="1762299602"/>
                  </a:ext>
                </a:extLst>
              </a:tr>
              <a:tr h="273331">
                <a:tc>
                  <a:txBody>
                    <a:bodyPr/>
                    <a:lstStyle/>
                    <a:p>
                      <a:r>
                        <a:rPr lang="en-GB" sz="1600" dirty="0"/>
                        <a:t>Direct debit</a:t>
                      </a:r>
                    </a:p>
                  </a:txBody>
                  <a:tcPr/>
                </a:tc>
                <a:tc>
                  <a:txBody>
                    <a:bodyPr/>
                    <a:lstStyle/>
                    <a:p>
                      <a:r>
                        <a:rPr lang="en-GB" sz="1600" dirty="0"/>
                        <a:t>Quick &amp; easy</a:t>
                      </a:r>
                    </a:p>
                    <a:p>
                      <a:r>
                        <a:rPr lang="en-GB" sz="1600" dirty="0"/>
                        <a:t>Convenient for paying bills</a:t>
                      </a:r>
                    </a:p>
                    <a:p>
                      <a:r>
                        <a:rPr lang="en-GB" sz="1600" dirty="0"/>
                        <a:t>Amount can vary depending on what the vendor requests</a:t>
                      </a:r>
                    </a:p>
                    <a:p>
                      <a:r>
                        <a:rPr lang="en-GB" sz="1600" dirty="0"/>
                        <a:t>Good way to stay on top of bills</a:t>
                      </a:r>
                    </a:p>
                  </a:txBody>
                  <a:tcPr/>
                </a:tc>
                <a:tc>
                  <a:txBody>
                    <a:bodyPr/>
                    <a:lstStyle/>
                    <a:p>
                      <a:r>
                        <a:rPr lang="en-GB" sz="1600" dirty="0"/>
                        <a:t>Needs monitoring to ensure correct amounts are being collected</a:t>
                      </a:r>
                    </a:p>
                  </a:txBody>
                  <a:tcPr/>
                </a:tc>
                <a:extLst>
                  <a:ext uri="{0D108BD9-81ED-4DB2-BD59-A6C34878D82A}">
                    <a16:rowId xmlns:a16="http://schemas.microsoft.com/office/drawing/2014/main" val="3547441514"/>
                  </a:ext>
                </a:extLst>
              </a:tr>
              <a:tr h="273331">
                <a:tc>
                  <a:txBody>
                    <a:bodyPr/>
                    <a:lstStyle/>
                    <a:p>
                      <a:r>
                        <a:rPr lang="en-GB" sz="1600" dirty="0"/>
                        <a:t>Standing order</a:t>
                      </a:r>
                    </a:p>
                  </a:txBody>
                  <a:tcPr/>
                </a:tc>
                <a:tc>
                  <a:txBody>
                    <a:bodyPr/>
                    <a:lstStyle/>
                    <a:p>
                      <a:r>
                        <a:rPr lang="en-GB" sz="1600" dirty="0"/>
                        <a:t>Same amount is paid each time</a:t>
                      </a:r>
                    </a:p>
                    <a:p>
                      <a:r>
                        <a:rPr lang="en-GB" sz="1600" dirty="0"/>
                        <a:t>Easy for budgeting</a:t>
                      </a:r>
                    </a:p>
                    <a:p>
                      <a:r>
                        <a:rPr lang="en-GB" sz="1600" dirty="0"/>
                        <a:t>Easy to set up &amp; cancel</a:t>
                      </a:r>
                    </a:p>
                    <a:p>
                      <a:r>
                        <a:rPr lang="en-GB" sz="1600" dirty="0"/>
                        <a:t>Provides piece of mind in terms of missing any payments.</a:t>
                      </a:r>
                    </a:p>
                  </a:txBody>
                  <a:tcPr/>
                </a:tc>
                <a:tc>
                  <a:txBody>
                    <a:bodyPr/>
                    <a:lstStyle/>
                    <a:p>
                      <a:r>
                        <a:rPr lang="en-GB" sz="1600" dirty="0"/>
                        <a:t>Payments are taken regardless of customers bank balance which may result in being overdrawn</a:t>
                      </a:r>
                    </a:p>
                    <a:p>
                      <a:r>
                        <a:rPr lang="en-GB" sz="1600" dirty="0"/>
                        <a:t>Payments will continue until cancelled</a:t>
                      </a:r>
                    </a:p>
                  </a:txBody>
                  <a:tcPr/>
                </a:tc>
                <a:extLst>
                  <a:ext uri="{0D108BD9-81ED-4DB2-BD59-A6C34878D82A}">
                    <a16:rowId xmlns:a16="http://schemas.microsoft.com/office/drawing/2014/main" val="3151722474"/>
                  </a:ext>
                </a:extLst>
              </a:tr>
              <a:tr h="273331">
                <a:tc>
                  <a:txBody>
                    <a:bodyPr/>
                    <a:lstStyle/>
                    <a:p>
                      <a:r>
                        <a:rPr lang="en-GB" sz="1600" dirty="0"/>
                        <a:t>Electronic transfer</a:t>
                      </a:r>
                    </a:p>
                  </a:txBody>
                  <a:tcPr/>
                </a:tc>
                <a:tc>
                  <a:txBody>
                    <a:bodyPr/>
                    <a:lstStyle/>
                    <a:p>
                      <a:r>
                        <a:rPr lang="en-GB" sz="1600" dirty="0"/>
                        <a:t>Fast method of payment</a:t>
                      </a:r>
                    </a:p>
                    <a:p>
                      <a:r>
                        <a:rPr lang="en-GB" sz="1600" dirty="0"/>
                        <a:t>Free</a:t>
                      </a:r>
                    </a:p>
                    <a:p>
                      <a:r>
                        <a:rPr lang="en-GB" sz="1600" dirty="0"/>
                        <a:t>Easy to do</a:t>
                      </a:r>
                    </a:p>
                    <a:p>
                      <a:r>
                        <a:rPr lang="en-GB" sz="1600" dirty="0"/>
                        <a:t>Payment is recorded</a:t>
                      </a:r>
                    </a:p>
                  </a:txBody>
                  <a:tcPr/>
                </a:tc>
                <a:tc>
                  <a:txBody>
                    <a:bodyPr/>
                    <a:lstStyle/>
                    <a:p>
                      <a:r>
                        <a:rPr lang="en-GB" sz="1600" dirty="0"/>
                        <a:t>Could transfer to the wrong person</a:t>
                      </a:r>
                    </a:p>
                    <a:p>
                      <a:r>
                        <a:rPr lang="en-GB" sz="1600" dirty="0"/>
                        <a:t>Risk of loss if incorrect</a:t>
                      </a:r>
                    </a:p>
                    <a:p>
                      <a:r>
                        <a:rPr lang="en-GB" sz="1600" dirty="0"/>
                        <a:t>No appropriate for purchases in person</a:t>
                      </a:r>
                    </a:p>
                  </a:txBody>
                  <a:tcPr/>
                </a:tc>
                <a:extLst>
                  <a:ext uri="{0D108BD9-81ED-4DB2-BD59-A6C34878D82A}">
                    <a16:rowId xmlns:a16="http://schemas.microsoft.com/office/drawing/2014/main" val="3391041160"/>
                  </a:ext>
                </a:extLst>
              </a:tr>
            </a:tbl>
          </a:graphicData>
        </a:graphic>
      </p:graphicFrame>
      <p:sp>
        <p:nvSpPr>
          <p:cNvPr id="5" name="Rectangle 4"/>
          <p:cNvSpPr/>
          <p:nvPr/>
        </p:nvSpPr>
        <p:spPr>
          <a:xfrm>
            <a:off x="2349062" y="646386"/>
            <a:ext cx="6479628" cy="725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349062" y="1495092"/>
            <a:ext cx="6479628" cy="680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349062" y="2307186"/>
            <a:ext cx="6479628" cy="1208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349062" y="3607758"/>
            <a:ext cx="6479628" cy="1198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349062" y="4897820"/>
            <a:ext cx="6479628" cy="961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65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0F6F5D0-2BA0-4209-B4E2-7EE050841023}"/>
              </a:ext>
            </a:extLst>
          </p:cNvPr>
          <p:cNvGraphicFramePr>
            <a:graphicFrameLocks noGrp="1"/>
          </p:cNvGraphicFramePr>
          <p:nvPr>
            <p:ph idx="1"/>
            <p:extLst>
              <p:ext uri="{D42A27DB-BD31-4B8C-83A1-F6EECF244321}">
                <p14:modId xmlns:p14="http://schemas.microsoft.com/office/powerpoint/2010/main" val="4026595288"/>
              </p:ext>
            </p:extLst>
          </p:nvPr>
        </p:nvGraphicFramePr>
        <p:xfrm>
          <a:off x="182880" y="694764"/>
          <a:ext cx="8778240" cy="4968240"/>
        </p:xfrm>
        <a:graphic>
          <a:graphicData uri="http://schemas.openxmlformats.org/drawingml/2006/table">
            <a:tbl>
              <a:tblPr firstRow="1" bandRow="1">
                <a:tableStyleId>{5C22544A-7EE6-4342-B048-85BDC9FD1C3A}</a:tableStyleId>
              </a:tblPr>
              <a:tblGrid>
                <a:gridCol w="2085829">
                  <a:extLst>
                    <a:ext uri="{9D8B030D-6E8A-4147-A177-3AD203B41FA5}">
                      <a16:colId xmlns:a16="http://schemas.microsoft.com/office/drawing/2014/main" val="3507217971"/>
                    </a:ext>
                  </a:extLst>
                </a:gridCol>
                <a:gridCol w="3182688">
                  <a:extLst>
                    <a:ext uri="{9D8B030D-6E8A-4147-A177-3AD203B41FA5}">
                      <a16:colId xmlns:a16="http://schemas.microsoft.com/office/drawing/2014/main" val="900636493"/>
                    </a:ext>
                  </a:extLst>
                </a:gridCol>
                <a:gridCol w="3509723">
                  <a:extLst>
                    <a:ext uri="{9D8B030D-6E8A-4147-A177-3AD203B41FA5}">
                      <a16:colId xmlns:a16="http://schemas.microsoft.com/office/drawing/2014/main" val="3068473793"/>
                    </a:ext>
                  </a:extLst>
                </a:gridCol>
              </a:tblGrid>
              <a:tr h="273331">
                <a:tc>
                  <a:txBody>
                    <a:bodyPr/>
                    <a:lstStyle/>
                    <a:p>
                      <a:endParaRPr lang="en-GB" dirty="0"/>
                    </a:p>
                  </a:txBody>
                  <a:tcPr/>
                </a:tc>
                <a:tc>
                  <a:txBody>
                    <a:bodyPr/>
                    <a:lstStyle/>
                    <a:p>
                      <a:r>
                        <a:rPr lang="en-GB" dirty="0"/>
                        <a:t>Advantages</a:t>
                      </a:r>
                    </a:p>
                  </a:txBody>
                  <a:tcPr/>
                </a:tc>
                <a:tc>
                  <a:txBody>
                    <a:bodyPr/>
                    <a:lstStyle/>
                    <a:p>
                      <a:r>
                        <a:rPr lang="en-GB" dirty="0"/>
                        <a:t>Disadvantages</a:t>
                      </a:r>
                    </a:p>
                  </a:txBody>
                  <a:tcPr/>
                </a:tc>
                <a:extLst>
                  <a:ext uri="{0D108BD9-81ED-4DB2-BD59-A6C34878D82A}">
                    <a16:rowId xmlns:a16="http://schemas.microsoft.com/office/drawing/2014/main" val="3470697872"/>
                  </a:ext>
                </a:extLst>
              </a:tr>
              <a:tr h="273331">
                <a:tc>
                  <a:txBody>
                    <a:bodyPr/>
                    <a:lstStyle/>
                    <a:p>
                      <a:r>
                        <a:rPr lang="en-GB" sz="1600" dirty="0"/>
                        <a:t>Pre-paid card</a:t>
                      </a:r>
                    </a:p>
                  </a:txBody>
                  <a:tcPr/>
                </a:tc>
                <a:tc>
                  <a:txBody>
                    <a:bodyPr/>
                    <a:lstStyle/>
                    <a:p>
                      <a:r>
                        <a:rPr lang="en-GB" sz="1600" dirty="0"/>
                        <a:t>Avoids overspending</a:t>
                      </a:r>
                    </a:p>
                    <a:p>
                      <a:r>
                        <a:rPr lang="en-GB" sz="1600" dirty="0"/>
                        <a:t>If lost can not be overdrawn</a:t>
                      </a:r>
                    </a:p>
                    <a:p>
                      <a:r>
                        <a:rPr lang="en-GB" sz="1600" dirty="0"/>
                        <a:t>Good way of controlling spending</a:t>
                      </a:r>
                    </a:p>
                  </a:txBody>
                  <a:tcPr/>
                </a:tc>
                <a:tc>
                  <a:txBody>
                    <a:bodyPr/>
                    <a:lstStyle/>
                    <a:p>
                      <a:r>
                        <a:rPr lang="en-GB" sz="1600" dirty="0"/>
                        <a:t>May cost money to set up</a:t>
                      </a:r>
                    </a:p>
                    <a:p>
                      <a:r>
                        <a:rPr lang="en-GB" sz="1600" dirty="0"/>
                        <a:t>No protection if lost</a:t>
                      </a:r>
                    </a:p>
                  </a:txBody>
                  <a:tcPr/>
                </a:tc>
                <a:extLst>
                  <a:ext uri="{0D108BD9-81ED-4DB2-BD59-A6C34878D82A}">
                    <a16:rowId xmlns:a16="http://schemas.microsoft.com/office/drawing/2014/main" val="1540254967"/>
                  </a:ext>
                </a:extLst>
              </a:tr>
              <a:tr h="273331">
                <a:tc>
                  <a:txBody>
                    <a:bodyPr/>
                    <a:lstStyle/>
                    <a:p>
                      <a:r>
                        <a:rPr lang="en-GB" sz="1600" dirty="0"/>
                        <a:t>Charge card</a:t>
                      </a:r>
                    </a:p>
                  </a:txBody>
                  <a:tcPr/>
                </a:tc>
                <a:tc>
                  <a:txBody>
                    <a:bodyPr/>
                    <a:lstStyle/>
                    <a:p>
                      <a:r>
                        <a:rPr lang="en-GB" sz="1600" dirty="0"/>
                        <a:t>Get a short period of credit</a:t>
                      </a:r>
                    </a:p>
                    <a:p>
                      <a:r>
                        <a:rPr lang="en-GB" sz="1600" dirty="0"/>
                        <a:t>No need to carry cash</a:t>
                      </a:r>
                    </a:p>
                    <a:p>
                      <a:r>
                        <a:rPr lang="en-GB" sz="1600" dirty="0"/>
                        <a:t>Additional perks</a:t>
                      </a:r>
                    </a:p>
                  </a:txBody>
                  <a:tcPr/>
                </a:tc>
                <a:tc>
                  <a:txBody>
                    <a:bodyPr/>
                    <a:lstStyle/>
                    <a:p>
                      <a:r>
                        <a:rPr lang="en-GB" sz="1600" dirty="0"/>
                        <a:t>Full payment required each month</a:t>
                      </a:r>
                    </a:p>
                    <a:p>
                      <a:r>
                        <a:rPr lang="en-GB" sz="1600" dirty="0"/>
                        <a:t>Annual fixed fee</a:t>
                      </a:r>
                    </a:p>
                  </a:txBody>
                  <a:tcPr/>
                </a:tc>
                <a:extLst>
                  <a:ext uri="{0D108BD9-81ED-4DB2-BD59-A6C34878D82A}">
                    <a16:rowId xmlns:a16="http://schemas.microsoft.com/office/drawing/2014/main" val="3998844267"/>
                  </a:ext>
                </a:extLst>
              </a:tr>
              <a:tr h="273331">
                <a:tc>
                  <a:txBody>
                    <a:bodyPr/>
                    <a:lstStyle/>
                    <a:p>
                      <a:r>
                        <a:rPr lang="en-GB" sz="1600" dirty="0"/>
                        <a:t>Store card</a:t>
                      </a:r>
                    </a:p>
                  </a:txBody>
                  <a:tcPr/>
                </a:tc>
                <a:tc>
                  <a:txBody>
                    <a:bodyPr/>
                    <a:lstStyle/>
                    <a:p>
                      <a:r>
                        <a:rPr lang="en-GB" sz="1600" dirty="0"/>
                        <a:t>Short period of interest free credit</a:t>
                      </a:r>
                    </a:p>
                    <a:p>
                      <a:r>
                        <a:rPr lang="en-GB" sz="1600" dirty="0"/>
                        <a:t>Special offers and promotions for that store</a:t>
                      </a:r>
                    </a:p>
                  </a:txBody>
                  <a:tcPr/>
                </a:tc>
                <a:tc>
                  <a:txBody>
                    <a:bodyPr/>
                    <a:lstStyle/>
                    <a:p>
                      <a:r>
                        <a:rPr lang="en-GB" sz="1600" dirty="0"/>
                        <a:t>Can only be used in specified stores/places</a:t>
                      </a:r>
                    </a:p>
                    <a:p>
                      <a:r>
                        <a:rPr lang="en-GB" sz="1600" dirty="0"/>
                        <a:t>Interest is charged on balances</a:t>
                      </a:r>
                    </a:p>
                    <a:p>
                      <a:r>
                        <a:rPr lang="en-GB" sz="1600" dirty="0"/>
                        <a:t>Can encourage debt on consumer goods</a:t>
                      </a:r>
                    </a:p>
                  </a:txBody>
                  <a:tcPr/>
                </a:tc>
                <a:extLst>
                  <a:ext uri="{0D108BD9-81ED-4DB2-BD59-A6C34878D82A}">
                    <a16:rowId xmlns:a16="http://schemas.microsoft.com/office/drawing/2014/main" val="2791130735"/>
                  </a:ext>
                </a:extLst>
              </a:tr>
              <a:tr h="273331">
                <a:tc>
                  <a:txBody>
                    <a:bodyPr/>
                    <a:lstStyle/>
                    <a:p>
                      <a:r>
                        <a:rPr lang="en-GB" sz="1600" dirty="0"/>
                        <a:t>BACS</a:t>
                      </a:r>
                    </a:p>
                  </a:txBody>
                  <a:tcPr/>
                </a:tc>
                <a:tc>
                  <a:txBody>
                    <a:bodyPr/>
                    <a:lstStyle/>
                    <a:p>
                      <a:r>
                        <a:rPr lang="en-GB" sz="1600" dirty="0"/>
                        <a:t>Guarantees instant payment within 2 hours</a:t>
                      </a:r>
                    </a:p>
                    <a:p>
                      <a:r>
                        <a:rPr lang="en-GB" sz="1600" dirty="0"/>
                        <a:t>No additional costs</a:t>
                      </a:r>
                    </a:p>
                    <a:p>
                      <a:r>
                        <a:rPr lang="en-GB" sz="1600" dirty="0"/>
                        <a:t>Used in branch, phone or online</a:t>
                      </a:r>
                    </a:p>
                  </a:txBody>
                  <a:tcPr/>
                </a:tc>
                <a:tc>
                  <a:txBody>
                    <a:bodyPr/>
                    <a:lstStyle/>
                    <a:p>
                      <a:r>
                        <a:rPr lang="en-GB" sz="1600" dirty="0"/>
                        <a:t>Limited amount in a single transaction</a:t>
                      </a:r>
                    </a:p>
                    <a:p>
                      <a:r>
                        <a:rPr lang="en-GB" sz="1600" dirty="0"/>
                        <a:t>Service not offered by all banks</a:t>
                      </a:r>
                    </a:p>
                  </a:txBody>
                  <a:tcPr/>
                </a:tc>
                <a:extLst>
                  <a:ext uri="{0D108BD9-81ED-4DB2-BD59-A6C34878D82A}">
                    <a16:rowId xmlns:a16="http://schemas.microsoft.com/office/drawing/2014/main" val="2923673331"/>
                  </a:ext>
                </a:extLst>
              </a:tr>
              <a:tr h="273331">
                <a:tc>
                  <a:txBody>
                    <a:bodyPr/>
                    <a:lstStyle/>
                    <a:p>
                      <a:r>
                        <a:rPr lang="en-GB" sz="1600" dirty="0"/>
                        <a:t>CHAPS</a:t>
                      </a:r>
                    </a:p>
                  </a:txBody>
                  <a:tcPr/>
                </a:tc>
                <a:tc>
                  <a:txBody>
                    <a:bodyPr/>
                    <a:lstStyle/>
                    <a:p>
                      <a:r>
                        <a:rPr lang="en-GB" sz="1600" dirty="0"/>
                        <a:t>No limit on the amount in a single transaction</a:t>
                      </a:r>
                    </a:p>
                    <a:p>
                      <a:r>
                        <a:rPr lang="en-GB" sz="1600" dirty="0"/>
                        <a:t>Same day transfer</a:t>
                      </a:r>
                    </a:p>
                  </a:txBody>
                  <a:tcPr/>
                </a:tc>
                <a:tc>
                  <a:txBody>
                    <a:bodyPr/>
                    <a:lstStyle/>
                    <a:p>
                      <a:r>
                        <a:rPr lang="en-GB" sz="1600" dirty="0"/>
                        <a:t>Fixed charge for the transaction</a:t>
                      </a:r>
                    </a:p>
                  </a:txBody>
                  <a:tcPr/>
                </a:tc>
                <a:extLst>
                  <a:ext uri="{0D108BD9-81ED-4DB2-BD59-A6C34878D82A}">
                    <a16:rowId xmlns:a16="http://schemas.microsoft.com/office/drawing/2014/main" val="4044702288"/>
                  </a:ext>
                </a:extLst>
              </a:tr>
            </a:tbl>
          </a:graphicData>
        </a:graphic>
      </p:graphicFrame>
      <p:sp>
        <p:nvSpPr>
          <p:cNvPr id="3" name="Rectangle 2"/>
          <p:cNvSpPr/>
          <p:nvPr/>
        </p:nvSpPr>
        <p:spPr>
          <a:xfrm>
            <a:off x="2349062" y="1103585"/>
            <a:ext cx="6479628" cy="717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349062" y="1953610"/>
            <a:ext cx="6479628" cy="672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349062" y="2758965"/>
            <a:ext cx="6605752" cy="956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349062" y="3825765"/>
            <a:ext cx="6479628" cy="961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349062" y="4890163"/>
            <a:ext cx="6479628"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973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32" y="141890"/>
            <a:ext cx="8761613" cy="1325563"/>
          </a:xfrm>
        </p:spPr>
        <p:txBody>
          <a:bodyPr>
            <a:normAutofit/>
          </a:bodyPr>
          <a:lstStyle/>
          <a:p>
            <a:r>
              <a:rPr lang="en-GB" sz="4000" dirty="0"/>
              <a:t>Activity 13 – Knowledge Check A2</a:t>
            </a:r>
          </a:p>
        </p:txBody>
      </p:sp>
      <p:sp>
        <p:nvSpPr>
          <p:cNvPr id="3" name="Content Placeholder 2">
            <a:extLst>
              <a:ext uri="{FF2B5EF4-FFF2-40B4-BE49-F238E27FC236}">
                <a16:creationId xmlns:a16="http://schemas.microsoft.com/office/drawing/2014/main" id="{18898422-1462-4F4F-97CD-87D9807C92D3}"/>
              </a:ext>
            </a:extLst>
          </p:cNvPr>
          <p:cNvSpPr>
            <a:spLocks noGrp="1"/>
          </p:cNvSpPr>
          <p:nvPr>
            <p:ph idx="1"/>
          </p:nvPr>
        </p:nvSpPr>
        <p:spPr>
          <a:xfrm>
            <a:off x="349135" y="1546281"/>
            <a:ext cx="8345978" cy="4958859"/>
          </a:xfrm>
        </p:spPr>
        <p:txBody>
          <a:bodyPr>
            <a:normAutofit fontScale="62500" lnSpcReduction="20000"/>
          </a:bodyPr>
          <a:lstStyle/>
          <a:p>
            <a:pPr marL="0" indent="0">
              <a:buNone/>
            </a:pPr>
            <a:r>
              <a:rPr lang="en-GB" dirty="0"/>
              <a:t>Using the explanation, benefits and drawbacks answer the following example exams questions.</a:t>
            </a:r>
          </a:p>
          <a:p>
            <a:r>
              <a:rPr lang="en-GB" dirty="0"/>
              <a:t>Explain the difference between a debit card and a credit card</a:t>
            </a:r>
          </a:p>
          <a:p>
            <a:pPr marL="0" indent="0">
              <a:buNone/>
            </a:pPr>
            <a:endParaRPr lang="en-GB" dirty="0"/>
          </a:p>
          <a:p>
            <a:r>
              <a:rPr lang="en-GB" dirty="0"/>
              <a:t>Explain the benefits of using BACS as a method of payment</a:t>
            </a:r>
          </a:p>
          <a:p>
            <a:endParaRPr lang="en-GB" dirty="0"/>
          </a:p>
          <a:p>
            <a:r>
              <a:rPr lang="en-GB" dirty="0"/>
              <a:t>Assess the benefits &amp; drawbacks of using cash to pay for goods and services</a:t>
            </a:r>
          </a:p>
          <a:p>
            <a:endParaRPr lang="en-GB" dirty="0"/>
          </a:p>
          <a:p>
            <a:r>
              <a:rPr lang="en-GB" dirty="0"/>
              <a:t>Evaluate store cards as a method of payment</a:t>
            </a:r>
          </a:p>
          <a:p>
            <a:endParaRPr lang="en-GB" dirty="0"/>
          </a:p>
          <a:p>
            <a:r>
              <a:rPr lang="en-GB" dirty="0"/>
              <a:t>Jason’s goes on holiday next week and cant decide what payment method to use whilst on holiday. He has £1000 in spending money. Suggest whether he should use cash, debit card or credit card to pay for goods and services whilst on holiday.</a:t>
            </a:r>
          </a:p>
          <a:p>
            <a:pPr marL="0" indent="0">
              <a:buNone/>
            </a:pPr>
            <a:endParaRPr lang="en-GB" dirty="0"/>
          </a:p>
          <a:p>
            <a:pPr marL="0" indent="0" algn="ctr">
              <a:buNone/>
            </a:pPr>
            <a:r>
              <a:rPr lang="en-GB" b="1" dirty="0">
                <a:solidFill>
                  <a:srgbClr val="00B0F0"/>
                </a:solidFill>
              </a:rPr>
              <a:t>Could you answer these questions for every method of payment?</a:t>
            </a:r>
          </a:p>
        </p:txBody>
      </p:sp>
    </p:spTree>
    <p:extLst>
      <p:ext uri="{BB962C8B-B14F-4D97-AF65-F5344CB8AC3E}">
        <p14:creationId xmlns:p14="http://schemas.microsoft.com/office/powerpoint/2010/main" val="20360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8A91-23DA-4D89-92C0-79E89D8D79F7}"/>
              </a:ext>
            </a:extLst>
          </p:cNvPr>
          <p:cNvSpPr>
            <a:spLocks noGrp="1"/>
          </p:cNvSpPr>
          <p:nvPr>
            <p:ph type="title"/>
          </p:nvPr>
        </p:nvSpPr>
        <p:spPr>
          <a:xfrm>
            <a:off x="628650" y="173079"/>
            <a:ext cx="7886700" cy="1325563"/>
          </a:xfrm>
        </p:spPr>
        <p:txBody>
          <a:bodyPr/>
          <a:lstStyle/>
          <a:p>
            <a:r>
              <a:rPr lang="en-GB" dirty="0"/>
              <a:t>Learning Outcome A3</a:t>
            </a:r>
          </a:p>
        </p:txBody>
      </p:sp>
      <p:sp>
        <p:nvSpPr>
          <p:cNvPr id="3" name="Content Placeholder 2">
            <a:extLst>
              <a:ext uri="{FF2B5EF4-FFF2-40B4-BE49-F238E27FC236}">
                <a16:creationId xmlns:a16="http://schemas.microsoft.com/office/drawing/2014/main" id="{B5CB6DFF-36AE-42D8-A9B8-DEB7CFA3A07D}"/>
              </a:ext>
            </a:extLst>
          </p:cNvPr>
          <p:cNvSpPr>
            <a:spLocks noGrp="1"/>
          </p:cNvSpPr>
          <p:nvPr>
            <p:ph idx="1"/>
          </p:nvPr>
        </p:nvSpPr>
        <p:spPr>
          <a:xfrm rot="20597247">
            <a:off x="413512" y="3762815"/>
            <a:ext cx="7886700" cy="718070"/>
          </a:xfrm>
        </p:spPr>
        <p:txBody>
          <a:bodyPr>
            <a:normAutofit/>
          </a:bodyPr>
          <a:lstStyle/>
          <a:p>
            <a:pPr marL="0" indent="0" algn="ctr">
              <a:buNone/>
            </a:pPr>
            <a:r>
              <a:rPr lang="en-GB" sz="4000" b="1" dirty="0"/>
              <a:t>Current Accounts</a:t>
            </a:r>
          </a:p>
        </p:txBody>
      </p:sp>
      <p:pic>
        <p:nvPicPr>
          <p:cNvPr id="2050" name="Picture 2" descr="Apply for an IBKR Debit Mastercard Here | Interactive Brokers U.K. ...">
            <a:extLst>
              <a:ext uri="{FF2B5EF4-FFF2-40B4-BE49-F238E27FC236}">
                <a16:creationId xmlns:a16="http://schemas.microsoft.com/office/drawing/2014/main" id="{038741C0-8E43-4B4C-B144-5BEE40707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341" y="3839478"/>
            <a:ext cx="3190009" cy="2722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siness Debit Card | Cards | Business Banking | Lloyds Bank">
            <a:extLst>
              <a:ext uri="{FF2B5EF4-FFF2-40B4-BE49-F238E27FC236}">
                <a16:creationId xmlns:a16="http://schemas.microsoft.com/office/drawing/2014/main" id="{6823CE37-E952-4C26-A1F3-3CA98A394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55" y="1490221"/>
            <a:ext cx="3572041" cy="230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402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Functions and Role of Money</a:t>
            </a:r>
          </a:p>
        </p:txBody>
      </p:sp>
      <p:graphicFrame>
        <p:nvGraphicFramePr>
          <p:cNvPr id="7" name="Content Placeholder 6">
            <a:extLst>
              <a:ext uri="{FF2B5EF4-FFF2-40B4-BE49-F238E27FC236}">
                <a16:creationId xmlns:a16="http://schemas.microsoft.com/office/drawing/2014/main" id="{0D09ED27-0931-48C5-8AB4-72599B5A51A3}"/>
              </a:ext>
            </a:extLst>
          </p:cNvPr>
          <p:cNvGraphicFramePr>
            <a:graphicFrameLocks noGrp="1"/>
          </p:cNvGraphicFramePr>
          <p:nvPr>
            <p:ph idx="1"/>
            <p:extLst>
              <p:ext uri="{D42A27DB-BD31-4B8C-83A1-F6EECF244321}">
                <p14:modId xmlns:p14="http://schemas.microsoft.com/office/powerpoint/2010/main" val="215220354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587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EA2AD-DFF0-47BF-A278-A72A50A05535}"/>
              </a:ext>
            </a:extLst>
          </p:cNvPr>
          <p:cNvSpPr>
            <a:spLocks noGrp="1"/>
          </p:cNvSpPr>
          <p:nvPr>
            <p:ph type="title"/>
          </p:nvPr>
        </p:nvSpPr>
        <p:spPr>
          <a:xfrm>
            <a:off x="628650" y="365126"/>
            <a:ext cx="8042384" cy="1325563"/>
          </a:xfrm>
        </p:spPr>
        <p:txBody>
          <a:bodyPr/>
          <a:lstStyle/>
          <a:p>
            <a:r>
              <a:rPr lang="en-GB" dirty="0"/>
              <a:t>Activity 14 - What are Current Accounts?</a:t>
            </a:r>
          </a:p>
        </p:txBody>
      </p:sp>
      <p:sp>
        <p:nvSpPr>
          <p:cNvPr id="3" name="Content Placeholder 2">
            <a:extLst>
              <a:ext uri="{FF2B5EF4-FFF2-40B4-BE49-F238E27FC236}">
                <a16:creationId xmlns:a16="http://schemas.microsoft.com/office/drawing/2014/main" id="{E1DA9AA1-55FE-4042-B03D-39A6BBCBCF0C}"/>
              </a:ext>
            </a:extLst>
          </p:cNvPr>
          <p:cNvSpPr>
            <a:spLocks noGrp="1"/>
          </p:cNvSpPr>
          <p:nvPr>
            <p:ph idx="1"/>
          </p:nvPr>
        </p:nvSpPr>
        <p:spPr/>
        <p:txBody>
          <a:bodyPr>
            <a:normAutofit fontScale="77500" lnSpcReduction="20000"/>
          </a:bodyPr>
          <a:lstStyle/>
          <a:p>
            <a:pPr marL="0" indent="0">
              <a:buNone/>
            </a:pPr>
            <a:r>
              <a:rPr lang="en-GB" dirty="0"/>
              <a:t>Research and explain what a current account is and the common features that form a current account.</a:t>
            </a:r>
          </a:p>
          <a:p>
            <a:pPr marL="0" indent="0">
              <a:buNone/>
            </a:pPr>
            <a:endParaRPr lang="en-GB" dirty="0"/>
          </a:p>
          <a:p>
            <a:pPr marL="0" indent="0">
              <a:buNone/>
            </a:pPr>
            <a:r>
              <a:rPr lang="en-GB" dirty="0"/>
              <a:t>A current account is a type of bank account that keeps your money secure and helps you manage your finances. </a:t>
            </a:r>
          </a:p>
          <a:p>
            <a:pPr marL="0" indent="0">
              <a:buNone/>
            </a:pPr>
            <a:endParaRPr lang="en-GB" dirty="0"/>
          </a:p>
          <a:p>
            <a:pPr marL="0" indent="0">
              <a:buNone/>
            </a:pPr>
            <a:r>
              <a:rPr lang="en-GB" dirty="0"/>
              <a:t>Current accounts facilitate the making of payments (direct debits, standing orders) and they let people, businesses and organisations pay you easily. </a:t>
            </a:r>
          </a:p>
          <a:p>
            <a:pPr marL="0" indent="0">
              <a:buNone/>
            </a:pPr>
            <a:endParaRPr lang="en-GB" dirty="0"/>
          </a:p>
          <a:p>
            <a:pPr marL="0" indent="0">
              <a:buNone/>
            </a:pPr>
            <a:r>
              <a:rPr lang="en-GB" dirty="0"/>
              <a:t>While you may use other money products, it’s your current account that joins the dots and enables our financial ecosystem to exist.</a:t>
            </a:r>
          </a:p>
        </p:txBody>
      </p:sp>
    </p:spTree>
    <p:extLst>
      <p:ext uri="{BB962C8B-B14F-4D97-AF65-F5344CB8AC3E}">
        <p14:creationId xmlns:p14="http://schemas.microsoft.com/office/powerpoint/2010/main" val="21471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B232-D225-485D-A8CE-88749C1F183D}"/>
              </a:ext>
            </a:extLst>
          </p:cNvPr>
          <p:cNvSpPr>
            <a:spLocks noGrp="1"/>
          </p:cNvSpPr>
          <p:nvPr>
            <p:ph type="title"/>
          </p:nvPr>
        </p:nvSpPr>
        <p:spPr>
          <a:xfrm>
            <a:off x="628650" y="365126"/>
            <a:ext cx="8073916" cy="1325563"/>
          </a:xfrm>
        </p:spPr>
        <p:txBody>
          <a:bodyPr/>
          <a:lstStyle/>
          <a:p>
            <a:r>
              <a:rPr lang="en-GB" dirty="0"/>
              <a:t>Common Features of Current Accounts</a:t>
            </a:r>
          </a:p>
        </p:txBody>
      </p:sp>
      <p:sp>
        <p:nvSpPr>
          <p:cNvPr id="3" name="Content Placeholder 2">
            <a:extLst>
              <a:ext uri="{FF2B5EF4-FFF2-40B4-BE49-F238E27FC236}">
                <a16:creationId xmlns:a16="http://schemas.microsoft.com/office/drawing/2014/main" id="{0797FA72-ECB4-46CF-A759-728E0FFEA447}"/>
              </a:ext>
            </a:extLst>
          </p:cNvPr>
          <p:cNvSpPr>
            <a:spLocks noGrp="1"/>
          </p:cNvSpPr>
          <p:nvPr>
            <p:ph idx="1"/>
          </p:nvPr>
        </p:nvSpPr>
        <p:spPr>
          <a:xfrm>
            <a:off x="644415" y="1888687"/>
            <a:ext cx="7886700" cy="4351338"/>
          </a:xfrm>
        </p:spPr>
        <p:txBody>
          <a:bodyPr/>
          <a:lstStyle/>
          <a:p>
            <a:r>
              <a:rPr lang="en-GB" dirty="0"/>
              <a:t>Paying money in (wages)</a:t>
            </a:r>
          </a:p>
          <a:p>
            <a:r>
              <a:rPr lang="en-GB" dirty="0"/>
              <a:t>Paying money out (bills, direct debits)</a:t>
            </a:r>
          </a:p>
          <a:p>
            <a:r>
              <a:rPr lang="en-GB" dirty="0"/>
              <a:t>Overdraft</a:t>
            </a:r>
          </a:p>
          <a:p>
            <a:r>
              <a:rPr lang="en-GB" dirty="0"/>
              <a:t>Interest paid on positive balances</a:t>
            </a:r>
          </a:p>
          <a:p>
            <a:r>
              <a:rPr lang="en-GB" dirty="0"/>
              <a:t>Interest charged on negative balances</a:t>
            </a:r>
          </a:p>
          <a:p>
            <a:r>
              <a:rPr lang="en-GB" dirty="0"/>
              <a:t>Additional extras</a:t>
            </a:r>
          </a:p>
          <a:p>
            <a:endParaRPr lang="en-GB" dirty="0"/>
          </a:p>
        </p:txBody>
      </p:sp>
    </p:spTree>
    <p:extLst>
      <p:ext uri="{BB962C8B-B14F-4D97-AF65-F5344CB8AC3E}">
        <p14:creationId xmlns:p14="http://schemas.microsoft.com/office/powerpoint/2010/main" val="396435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7EAC-2E59-4791-915A-2CECB563BD5D}"/>
              </a:ext>
            </a:extLst>
          </p:cNvPr>
          <p:cNvSpPr>
            <a:spLocks noGrp="1"/>
          </p:cNvSpPr>
          <p:nvPr>
            <p:ph type="title"/>
          </p:nvPr>
        </p:nvSpPr>
        <p:spPr/>
        <p:txBody>
          <a:bodyPr/>
          <a:lstStyle/>
          <a:p>
            <a:r>
              <a:rPr lang="en-GB" dirty="0"/>
              <a:t>The Different Types of Current Accounts</a:t>
            </a:r>
          </a:p>
        </p:txBody>
      </p:sp>
      <p:sp>
        <p:nvSpPr>
          <p:cNvPr id="3" name="Content Placeholder 2">
            <a:extLst>
              <a:ext uri="{FF2B5EF4-FFF2-40B4-BE49-F238E27FC236}">
                <a16:creationId xmlns:a16="http://schemas.microsoft.com/office/drawing/2014/main" id="{7AAC300C-40F4-4D07-8FAD-99E6578FF218}"/>
              </a:ext>
            </a:extLst>
          </p:cNvPr>
          <p:cNvSpPr>
            <a:spLocks noGrp="1"/>
          </p:cNvSpPr>
          <p:nvPr>
            <p:ph idx="1"/>
          </p:nvPr>
        </p:nvSpPr>
        <p:spPr>
          <a:xfrm>
            <a:off x="628650" y="2061555"/>
            <a:ext cx="7886700" cy="4115407"/>
          </a:xfrm>
        </p:spPr>
        <p:txBody>
          <a:bodyPr/>
          <a:lstStyle/>
          <a:p>
            <a:r>
              <a:rPr lang="en-GB" dirty="0"/>
              <a:t>Standard</a:t>
            </a:r>
          </a:p>
          <a:p>
            <a:r>
              <a:rPr lang="en-GB" dirty="0"/>
              <a:t>Basic</a:t>
            </a:r>
          </a:p>
          <a:p>
            <a:r>
              <a:rPr lang="en-GB" dirty="0"/>
              <a:t>Premium/packaged</a:t>
            </a:r>
          </a:p>
          <a:p>
            <a:r>
              <a:rPr lang="en-GB" dirty="0"/>
              <a:t>Student</a:t>
            </a:r>
          </a:p>
          <a:p>
            <a:endParaRPr lang="en-GB" dirty="0"/>
          </a:p>
          <a:p>
            <a:pPr marL="0" indent="0">
              <a:buNone/>
            </a:pPr>
            <a:r>
              <a:rPr lang="en-GB" dirty="0"/>
              <a:t>Knowing the different features of these accounts is important.</a:t>
            </a:r>
          </a:p>
        </p:txBody>
      </p:sp>
    </p:spTree>
    <p:extLst>
      <p:ext uri="{BB962C8B-B14F-4D97-AF65-F5344CB8AC3E}">
        <p14:creationId xmlns:p14="http://schemas.microsoft.com/office/powerpoint/2010/main" val="29516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4BBDE-9DCE-49D5-BA5C-EF7EC4B58794}"/>
              </a:ext>
            </a:extLst>
          </p:cNvPr>
          <p:cNvSpPr>
            <a:spLocks noGrp="1"/>
          </p:cNvSpPr>
          <p:nvPr>
            <p:ph type="title"/>
          </p:nvPr>
        </p:nvSpPr>
        <p:spPr>
          <a:xfrm>
            <a:off x="392166" y="365126"/>
            <a:ext cx="8215806" cy="1325563"/>
          </a:xfrm>
        </p:spPr>
        <p:txBody>
          <a:bodyPr/>
          <a:lstStyle/>
          <a:p>
            <a:r>
              <a:rPr lang="en-GB" dirty="0"/>
              <a:t>The Different Types of Current Account</a:t>
            </a:r>
          </a:p>
        </p:txBody>
      </p:sp>
      <p:sp>
        <p:nvSpPr>
          <p:cNvPr id="3" name="Content Placeholder 2">
            <a:extLst>
              <a:ext uri="{FF2B5EF4-FFF2-40B4-BE49-F238E27FC236}">
                <a16:creationId xmlns:a16="http://schemas.microsoft.com/office/drawing/2014/main" id="{0D3DC5C1-A951-49C9-8CBD-26BC2F43FA0B}"/>
              </a:ext>
            </a:extLst>
          </p:cNvPr>
          <p:cNvSpPr>
            <a:spLocks noGrp="1"/>
          </p:cNvSpPr>
          <p:nvPr>
            <p:ph idx="1"/>
          </p:nvPr>
        </p:nvSpPr>
        <p:spPr>
          <a:xfrm>
            <a:off x="346018" y="1973322"/>
            <a:ext cx="4392237" cy="4351338"/>
          </a:xfrm>
        </p:spPr>
        <p:txBody>
          <a:bodyPr>
            <a:normAutofit fontScale="70000" lnSpcReduction="20000"/>
          </a:bodyPr>
          <a:lstStyle/>
          <a:p>
            <a:pPr marL="0" indent="0">
              <a:buNone/>
            </a:pPr>
            <a:r>
              <a:rPr lang="en-GB" b="1" dirty="0"/>
              <a:t>Standard</a:t>
            </a:r>
          </a:p>
          <a:p>
            <a:pPr marL="0" indent="0">
              <a:buNone/>
            </a:pPr>
            <a:r>
              <a:rPr lang="en-GB" dirty="0"/>
              <a:t>The most common account, it has standard features as you can pay in and withdraw money. You will receive a debit card, be able to pay for things online and set up a prearranged overdraft.</a:t>
            </a:r>
          </a:p>
          <a:p>
            <a:pPr marL="0" indent="0">
              <a:buNone/>
            </a:pPr>
            <a:endParaRPr lang="en-GB" dirty="0"/>
          </a:p>
          <a:p>
            <a:pPr marL="0" indent="0">
              <a:buNone/>
            </a:pPr>
            <a:r>
              <a:rPr lang="en-GB" b="1" dirty="0"/>
              <a:t>Basic</a:t>
            </a:r>
          </a:p>
          <a:p>
            <a:pPr marL="0" indent="0">
              <a:buNone/>
            </a:pPr>
            <a:r>
              <a:rPr lang="en-GB" dirty="0"/>
              <a:t>This current account is mainly used by people who have a poor credit rating and struggle to open a standard account. It has limited facilities and no overdraft available.</a:t>
            </a:r>
          </a:p>
          <a:p>
            <a:pPr marL="0" indent="0">
              <a:buNone/>
            </a:pPr>
            <a:endParaRPr lang="en-GB" dirty="0"/>
          </a:p>
          <a:p>
            <a:pPr marL="0" indent="0">
              <a:buNone/>
            </a:pPr>
            <a:r>
              <a:rPr lang="en-GB" dirty="0"/>
              <a:t> </a:t>
            </a:r>
          </a:p>
        </p:txBody>
      </p:sp>
      <p:sp>
        <p:nvSpPr>
          <p:cNvPr id="4" name="Content Placeholder 2">
            <a:extLst>
              <a:ext uri="{FF2B5EF4-FFF2-40B4-BE49-F238E27FC236}">
                <a16:creationId xmlns:a16="http://schemas.microsoft.com/office/drawing/2014/main" id="{30B7243F-81A1-4F36-8358-D7F5F53B7876}"/>
              </a:ext>
            </a:extLst>
          </p:cNvPr>
          <p:cNvSpPr txBox="1">
            <a:spLocks/>
          </p:cNvSpPr>
          <p:nvPr/>
        </p:nvSpPr>
        <p:spPr>
          <a:xfrm>
            <a:off x="4751763" y="1973322"/>
            <a:ext cx="4392237"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Premium/Packaged</a:t>
            </a:r>
          </a:p>
          <a:p>
            <a:pPr marL="0" indent="0">
              <a:buFont typeface="Arial" panose="020B0604020202020204" pitchFamily="34" charset="0"/>
              <a:buNone/>
            </a:pPr>
            <a:r>
              <a:rPr lang="en-GB" dirty="0"/>
              <a:t>This account has a monthly fee in return for additional benefits such as breakdown cover, cashback on purchases, home insurance and payment protection. These may not always be value for money.</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Student</a:t>
            </a:r>
          </a:p>
          <a:p>
            <a:pPr marL="0" indent="0">
              <a:buFont typeface="Arial" panose="020B0604020202020204" pitchFamily="34" charset="0"/>
              <a:buNone/>
            </a:pPr>
            <a:r>
              <a:rPr lang="en-GB" dirty="0"/>
              <a:t>An account designed to benefit students. Especially useful for students attending university as they provide interest free overdrafts, rail cards and discounts off eating out.</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 </a:t>
            </a:r>
          </a:p>
        </p:txBody>
      </p:sp>
    </p:spTree>
    <p:extLst>
      <p:ext uri="{BB962C8B-B14F-4D97-AF65-F5344CB8AC3E}">
        <p14:creationId xmlns:p14="http://schemas.microsoft.com/office/powerpoint/2010/main" val="229354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7C3A6-3191-4390-A203-358E00807B36}"/>
              </a:ext>
            </a:extLst>
          </p:cNvPr>
          <p:cNvSpPr>
            <a:spLocks noGrp="1"/>
          </p:cNvSpPr>
          <p:nvPr>
            <p:ph type="title"/>
          </p:nvPr>
        </p:nvSpPr>
        <p:spPr>
          <a:xfrm>
            <a:off x="578773" y="217429"/>
            <a:ext cx="8265968" cy="1325563"/>
          </a:xfrm>
        </p:spPr>
        <p:txBody>
          <a:bodyPr>
            <a:normAutofit/>
          </a:bodyPr>
          <a:lstStyle/>
          <a:p>
            <a:r>
              <a:rPr lang="en-GB" dirty="0"/>
              <a:t>Activity 15 - Current Accounts</a:t>
            </a:r>
            <a:br>
              <a:rPr lang="en-GB" dirty="0"/>
            </a:br>
            <a:r>
              <a:rPr lang="en-GB" sz="2200" b="0" dirty="0"/>
              <a:t>Whilst watching the video complete the explanation of the accounts and the pros and cons</a:t>
            </a:r>
          </a:p>
        </p:txBody>
      </p:sp>
      <p:pic>
        <p:nvPicPr>
          <p:cNvPr id="4" name="Online Media 3" title="Current Accounts | Do You Know the Different Account Types?">
            <a:hlinkClick r:id="" action="ppaction://media"/>
            <a:extLst>
              <a:ext uri="{FF2B5EF4-FFF2-40B4-BE49-F238E27FC236}">
                <a16:creationId xmlns:a16="http://schemas.microsoft.com/office/drawing/2014/main" id="{4F3989F8-65F0-4B38-9058-2F66D091EB4F}"/>
              </a:ext>
            </a:extLst>
          </p:cNvPr>
          <p:cNvPicPr>
            <a:picLocks noGrp="1" noRot="1" noChangeAspect="1"/>
          </p:cNvPicPr>
          <p:nvPr>
            <p:ph idx="1"/>
            <a:videoFile r:link="rId1"/>
          </p:nvPr>
        </p:nvPicPr>
        <p:blipFill>
          <a:blip r:embed="rId3"/>
          <a:stretch>
            <a:fillRect/>
          </a:stretch>
        </p:blipFill>
        <p:spPr>
          <a:xfrm>
            <a:off x="704056" y="1542992"/>
            <a:ext cx="7735888" cy="4351338"/>
          </a:xfrm>
          <a:prstGeom prst="rect">
            <a:avLst/>
          </a:prstGeom>
        </p:spPr>
      </p:pic>
    </p:spTree>
    <p:extLst>
      <p:ext uri="{BB962C8B-B14F-4D97-AF65-F5344CB8AC3E}">
        <p14:creationId xmlns:p14="http://schemas.microsoft.com/office/powerpoint/2010/main" val="6686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698" y="123386"/>
            <a:ext cx="8263102" cy="1325563"/>
          </a:xfrm>
        </p:spPr>
        <p:txBody>
          <a:bodyPr/>
          <a:lstStyle/>
          <a:p>
            <a:r>
              <a:rPr lang="en-GB" dirty="0"/>
              <a:t>Activity 16 - Current Accounts and Scenarios</a:t>
            </a:r>
          </a:p>
        </p:txBody>
      </p:sp>
      <p:sp>
        <p:nvSpPr>
          <p:cNvPr id="3" name="Content Placeholder 2"/>
          <p:cNvSpPr>
            <a:spLocks noGrp="1"/>
          </p:cNvSpPr>
          <p:nvPr>
            <p:ph idx="1"/>
          </p:nvPr>
        </p:nvSpPr>
        <p:spPr>
          <a:xfrm>
            <a:off x="457200" y="1662544"/>
            <a:ext cx="8387542" cy="4754021"/>
          </a:xfrm>
        </p:spPr>
        <p:txBody>
          <a:bodyPr>
            <a:normAutofit/>
          </a:bodyPr>
          <a:lstStyle/>
          <a:p>
            <a:pPr marL="0" indent="0">
              <a:lnSpc>
                <a:spcPct val="115000"/>
              </a:lnSpc>
              <a:spcAft>
                <a:spcPts val="1000"/>
              </a:spcAft>
              <a:buNone/>
            </a:pPr>
            <a:r>
              <a:rPr lang="en-GB" sz="2000" dirty="0">
                <a:effectLst/>
                <a:latin typeface="Arial" panose="020B0604020202020204" pitchFamily="34" charset="0"/>
                <a:ea typeface="Calibri" panose="020F0502020204030204" pitchFamily="34" charset="0"/>
                <a:cs typeface="Times New Roman" panose="02020603050405020304" pitchFamily="18" charset="0"/>
              </a:rPr>
              <a:t>Read the information provided regarding a variety of accounts. Then for each scenario provide a </a:t>
            </a:r>
            <a:r>
              <a:rPr lang="en-GB" sz="2000" b="1" dirty="0">
                <a:effectLst/>
                <a:latin typeface="Arial" panose="020B0604020202020204" pitchFamily="34" charset="0"/>
                <a:ea typeface="Calibri" panose="020F0502020204030204" pitchFamily="34" charset="0"/>
                <a:cs typeface="Times New Roman" panose="02020603050405020304" pitchFamily="18" charset="0"/>
              </a:rPr>
              <a:t>justified</a:t>
            </a:r>
            <a:r>
              <a:rPr lang="en-GB" sz="2000" dirty="0">
                <a:effectLst/>
                <a:latin typeface="Arial" panose="020B0604020202020204" pitchFamily="34" charset="0"/>
                <a:ea typeface="Calibri" panose="020F0502020204030204" pitchFamily="34" charset="0"/>
                <a:cs typeface="Times New Roman" panose="02020603050405020304" pitchFamily="18" charset="0"/>
              </a:rPr>
              <a:t> recommendation of which account would be most appropriate for each scenario.</a:t>
            </a:r>
          </a:p>
          <a:p>
            <a:pPr marL="0" indent="0">
              <a:lnSpc>
                <a:spcPct val="115000"/>
              </a:lnSpc>
              <a:spcAft>
                <a:spcPts val="10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a:p>
            <a:pPr marL="0" indent="0">
              <a:buNone/>
            </a:pPr>
            <a:endParaRPr lang="en-US" dirty="0"/>
          </a:p>
          <a:p>
            <a:pPr marL="0" indent="0">
              <a:buNone/>
            </a:pPr>
            <a:r>
              <a:rPr lang="en-US" dirty="0"/>
              <a:t>						</a:t>
            </a:r>
            <a:endParaRPr lang="en-US" b="1" dirty="0">
              <a:solidFill>
                <a:srgbClr val="FF0000"/>
              </a:solidFill>
            </a:endParaRPr>
          </a:p>
        </p:txBody>
      </p:sp>
      <p:pic>
        <p:nvPicPr>
          <p:cNvPr id="4" name="Picture 3">
            <a:extLst>
              <a:ext uri="{FF2B5EF4-FFF2-40B4-BE49-F238E27FC236}">
                <a16:creationId xmlns:a16="http://schemas.microsoft.com/office/drawing/2014/main" id="{8A744DF5-34CE-4417-A4AD-C4A2C0AEE961}"/>
              </a:ext>
            </a:extLst>
          </p:cNvPr>
          <p:cNvPicPr/>
          <p:nvPr/>
        </p:nvPicPr>
        <p:blipFill rotWithShape="1">
          <a:blip r:embed="rId3">
            <a:extLst>
              <a:ext uri="{28A0092B-C50C-407E-A947-70E740481C1C}">
                <a14:useLocalDpi xmlns:a14="http://schemas.microsoft.com/office/drawing/2010/main" val="0"/>
              </a:ext>
            </a:extLst>
          </a:blip>
          <a:srcRect b="65615"/>
          <a:stretch/>
        </p:blipFill>
        <p:spPr bwMode="auto">
          <a:xfrm>
            <a:off x="628650" y="3049725"/>
            <a:ext cx="5858510" cy="104457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5930120E-DDE7-4A43-9B35-DF4576429532}"/>
              </a:ext>
            </a:extLst>
          </p:cNvPr>
          <p:cNvPicPr/>
          <p:nvPr/>
        </p:nvPicPr>
        <p:blipFill>
          <a:blip r:embed="rId4">
            <a:extLst>
              <a:ext uri="{28A0092B-C50C-407E-A947-70E740481C1C}">
                <a14:useLocalDpi xmlns:a14="http://schemas.microsoft.com/office/drawing/2010/main" val="0"/>
              </a:ext>
            </a:extLst>
          </a:blip>
          <a:stretch>
            <a:fillRect/>
          </a:stretch>
        </p:blipFill>
        <p:spPr>
          <a:xfrm>
            <a:off x="2924175" y="4204741"/>
            <a:ext cx="5762625" cy="939165"/>
          </a:xfrm>
          <a:prstGeom prst="rect">
            <a:avLst/>
          </a:prstGeom>
        </p:spPr>
      </p:pic>
      <p:pic>
        <p:nvPicPr>
          <p:cNvPr id="7" name="Picture 6">
            <a:extLst>
              <a:ext uri="{FF2B5EF4-FFF2-40B4-BE49-F238E27FC236}">
                <a16:creationId xmlns:a16="http://schemas.microsoft.com/office/drawing/2014/main" id="{82484ED6-0575-46FC-B596-8EF5709D0C72}"/>
              </a:ext>
            </a:extLst>
          </p:cNvPr>
          <p:cNvPicPr/>
          <p:nvPr/>
        </p:nvPicPr>
        <p:blipFill>
          <a:blip r:embed="rId5">
            <a:extLst>
              <a:ext uri="{28A0092B-C50C-407E-A947-70E740481C1C}">
                <a14:useLocalDpi xmlns:a14="http://schemas.microsoft.com/office/drawing/2010/main" val="0"/>
              </a:ext>
            </a:extLst>
          </a:blip>
          <a:stretch>
            <a:fillRect/>
          </a:stretch>
        </p:blipFill>
        <p:spPr>
          <a:xfrm>
            <a:off x="779434" y="5254348"/>
            <a:ext cx="5741035" cy="970915"/>
          </a:xfrm>
          <a:prstGeom prst="rect">
            <a:avLst/>
          </a:prstGeom>
        </p:spPr>
      </p:pic>
    </p:spTree>
    <p:extLst>
      <p:ext uri="{BB962C8B-B14F-4D97-AF65-F5344CB8AC3E}">
        <p14:creationId xmlns:p14="http://schemas.microsoft.com/office/powerpoint/2010/main" val="17120563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14" y="216819"/>
            <a:ext cx="7332936" cy="1143000"/>
          </a:xfrm>
        </p:spPr>
        <p:txBody>
          <a:bodyPr>
            <a:normAutofit fontScale="90000"/>
          </a:bodyPr>
          <a:lstStyle/>
          <a:p>
            <a:r>
              <a:rPr lang="en-GB" dirty="0"/>
              <a:t>Activity 17 – Exam Question</a:t>
            </a:r>
          </a:p>
        </p:txBody>
      </p:sp>
      <p:sp>
        <p:nvSpPr>
          <p:cNvPr id="3" name="Content Placeholder 2"/>
          <p:cNvSpPr>
            <a:spLocks noGrp="1"/>
          </p:cNvSpPr>
          <p:nvPr>
            <p:ph idx="1"/>
          </p:nvPr>
        </p:nvSpPr>
        <p:spPr>
          <a:xfrm>
            <a:off x="628650" y="1430054"/>
            <a:ext cx="7886700" cy="903243"/>
          </a:xfrm>
        </p:spPr>
        <p:txBody>
          <a:bodyPr>
            <a:normAutofit/>
          </a:bodyPr>
          <a:lstStyle/>
          <a:p>
            <a:pPr marL="0" indent="0">
              <a:buNone/>
            </a:pPr>
            <a:r>
              <a:rPr lang="en-GB" dirty="0"/>
              <a:t>Read the scenario and evaluate which account is appropriate for Yasmin.</a:t>
            </a:r>
          </a:p>
          <a:p>
            <a:pPr marL="0" indent="0">
              <a:buNone/>
            </a:pPr>
            <a:endParaRPr lang="en-GB" dirty="0"/>
          </a:p>
        </p:txBody>
      </p:sp>
      <p:graphicFrame>
        <p:nvGraphicFramePr>
          <p:cNvPr id="4" name="Table 3">
            <a:extLst>
              <a:ext uri="{FF2B5EF4-FFF2-40B4-BE49-F238E27FC236}">
                <a16:creationId xmlns:a16="http://schemas.microsoft.com/office/drawing/2014/main" id="{9032BA2D-4FB0-4A64-90F2-745B86184B12}"/>
              </a:ext>
            </a:extLst>
          </p:cNvPr>
          <p:cNvGraphicFramePr>
            <a:graphicFrameLocks noGrp="1"/>
          </p:cNvGraphicFramePr>
          <p:nvPr>
            <p:extLst>
              <p:ext uri="{D42A27DB-BD31-4B8C-83A1-F6EECF244321}">
                <p14:modId xmlns:p14="http://schemas.microsoft.com/office/powerpoint/2010/main" val="511004784"/>
              </p:ext>
            </p:extLst>
          </p:nvPr>
        </p:nvGraphicFramePr>
        <p:xfrm>
          <a:off x="457200" y="2490954"/>
          <a:ext cx="8261130" cy="3739983"/>
        </p:xfrm>
        <a:graphic>
          <a:graphicData uri="http://schemas.openxmlformats.org/drawingml/2006/table">
            <a:tbl>
              <a:tblPr firstRow="1" firstCol="1" bandRow="1">
                <a:tableStyleId>{5C22544A-7EE6-4342-B048-85BDC9FD1C3A}</a:tableStyleId>
              </a:tblPr>
              <a:tblGrid>
                <a:gridCol w="1305638">
                  <a:extLst>
                    <a:ext uri="{9D8B030D-6E8A-4147-A177-3AD203B41FA5}">
                      <a16:colId xmlns:a16="http://schemas.microsoft.com/office/drawing/2014/main" val="952753331"/>
                    </a:ext>
                  </a:extLst>
                </a:gridCol>
                <a:gridCol w="1670200">
                  <a:extLst>
                    <a:ext uri="{9D8B030D-6E8A-4147-A177-3AD203B41FA5}">
                      <a16:colId xmlns:a16="http://schemas.microsoft.com/office/drawing/2014/main" val="3693472992"/>
                    </a:ext>
                  </a:extLst>
                </a:gridCol>
                <a:gridCol w="1562525">
                  <a:extLst>
                    <a:ext uri="{9D8B030D-6E8A-4147-A177-3AD203B41FA5}">
                      <a16:colId xmlns:a16="http://schemas.microsoft.com/office/drawing/2014/main" val="1176057173"/>
                    </a:ext>
                  </a:extLst>
                </a:gridCol>
                <a:gridCol w="1802460">
                  <a:extLst>
                    <a:ext uri="{9D8B030D-6E8A-4147-A177-3AD203B41FA5}">
                      <a16:colId xmlns:a16="http://schemas.microsoft.com/office/drawing/2014/main" val="3422777741"/>
                    </a:ext>
                  </a:extLst>
                </a:gridCol>
                <a:gridCol w="1920307">
                  <a:extLst>
                    <a:ext uri="{9D8B030D-6E8A-4147-A177-3AD203B41FA5}">
                      <a16:colId xmlns:a16="http://schemas.microsoft.com/office/drawing/2014/main" val="2392802831"/>
                    </a:ext>
                  </a:extLst>
                </a:gridCol>
              </a:tblGrid>
              <a:tr h="571383">
                <a:tc>
                  <a:txBody>
                    <a:bodyPr/>
                    <a:lstStyle/>
                    <a:p>
                      <a:pPr>
                        <a:lnSpc>
                          <a:spcPct val="115000"/>
                        </a:lnSpc>
                        <a:spcAft>
                          <a:spcPts val="0"/>
                        </a:spcAft>
                      </a:pPr>
                      <a:r>
                        <a:rPr lang="en-GB" sz="1600" dirty="0">
                          <a:effectLst/>
                        </a:rPr>
                        <a:t>Account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Interest paid on credit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Overdraft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Conditions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dirty="0">
                          <a:effectLst/>
                        </a:rPr>
                        <a:t>Perks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6892810"/>
                  </a:ext>
                </a:extLst>
              </a:tr>
              <a:tr h="865739">
                <a:tc>
                  <a:txBody>
                    <a:bodyPr/>
                    <a:lstStyle/>
                    <a:p>
                      <a:pPr>
                        <a:lnSpc>
                          <a:spcPct val="115000"/>
                        </a:lnSpc>
                        <a:spcAft>
                          <a:spcPts val="0"/>
                        </a:spcAft>
                      </a:pPr>
                      <a:r>
                        <a:rPr lang="en-GB" sz="1600">
                          <a:effectLst/>
                        </a:rPr>
                        <a:t>123 Student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None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dirty="0">
                          <a:effectLst/>
                        </a:rPr>
                        <a:t>£1000 year 1</a:t>
                      </a:r>
                    </a:p>
                    <a:p>
                      <a:pPr>
                        <a:lnSpc>
                          <a:spcPct val="115000"/>
                        </a:lnSpc>
                        <a:spcAft>
                          <a:spcPts val="0"/>
                        </a:spcAft>
                      </a:pPr>
                      <a:r>
                        <a:rPr lang="en-GB" sz="1600" dirty="0">
                          <a:effectLst/>
                        </a:rPr>
                        <a:t>£3000 year 2</a:t>
                      </a:r>
                    </a:p>
                    <a:p>
                      <a:pPr>
                        <a:lnSpc>
                          <a:spcPct val="115000"/>
                        </a:lnSpc>
                        <a:spcAft>
                          <a:spcPts val="0"/>
                        </a:spcAft>
                      </a:pPr>
                      <a:r>
                        <a:rPr lang="en-GB" sz="1600" dirty="0">
                          <a:effectLst/>
                        </a:rPr>
                        <a:t>£4000 year 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Must pay in £50 a month</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Bose headphones</a:t>
                      </a:r>
                    </a:p>
                    <a:p>
                      <a:pPr>
                        <a:lnSpc>
                          <a:spcPct val="115000"/>
                        </a:lnSpc>
                        <a:spcAft>
                          <a:spcPts val="0"/>
                        </a:spcAft>
                      </a:pPr>
                      <a:r>
                        <a:rPr lang="en-GB" sz="1600">
                          <a:effectLst/>
                        </a:rPr>
                        <a:t>Laptop</a:t>
                      </a:r>
                    </a:p>
                    <a:p>
                      <a:pPr>
                        <a:lnSpc>
                          <a:spcPct val="115000"/>
                        </a:lnSpc>
                        <a:spcAft>
                          <a:spcPts val="0"/>
                        </a:spcAft>
                      </a:pPr>
                      <a:r>
                        <a:rPr lang="en-GB" sz="1600">
                          <a:effectLst/>
                        </a:rPr>
                        <a:t>Rail card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8395667"/>
                  </a:ext>
                </a:extLst>
              </a:tr>
              <a:tr h="571383">
                <a:tc>
                  <a:txBody>
                    <a:bodyPr/>
                    <a:lstStyle/>
                    <a:p>
                      <a:pPr>
                        <a:lnSpc>
                          <a:spcPct val="115000"/>
                        </a:lnSpc>
                        <a:spcAft>
                          <a:spcPts val="0"/>
                        </a:spcAft>
                      </a:pPr>
                      <a:r>
                        <a:rPr lang="en-GB" sz="1600">
                          <a:effectLst/>
                        </a:rPr>
                        <a:t>Student Smart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Up to £2000 a year</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Online only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Food card</a:t>
                      </a:r>
                    </a:p>
                    <a:p>
                      <a:pPr>
                        <a:lnSpc>
                          <a:spcPct val="115000"/>
                        </a:lnSpc>
                        <a:spcAft>
                          <a:spcPts val="0"/>
                        </a:spcAft>
                      </a:pPr>
                      <a:r>
                        <a:rPr lang="en-GB" sz="1600">
                          <a:effectLst/>
                        </a:rPr>
                        <a:t>Breakdown cover</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019954"/>
                  </a:ext>
                </a:extLst>
              </a:tr>
              <a:tr h="865739">
                <a:tc>
                  <a:txBody>
                    <a:bodyPr/>
                    <a:lstStyle/>
                    <a:p>
                      <a:pPr>
                        <a:lnSpc>
                          <a:spcPct val="115000"/>
                        </a:lnSpc>
                        <a:spcAft>
                          <a:spcPts val="0"/>
                        </a:spcAft>
                      </a:pPr>
                      <a:r>
                        <a:rPr lang="en-GB" sz="1600">
                          <a:effectLst/>
                        </a:rPr>
                        <a:t>Student Wise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1% up to £500</a:t>
                      </a:r>
                    </a:p>
                    <a:p>
                      <a:pPr>
                        <a:lnSpc>
                          <a:spcPct val="115000"/>
                        </a:lnSpc>
                        <a:spcAft>
                          <a:spcPts val="0"/>
                        </a:spcAft>
                      </a:pPr>
                      <a:r>
                        <a:rPr lang="en-GB" sz="1600">
                          <a:effectLst/>
                        </a:rPr>
                        <a:t>2% up to £1500</a:t>
                      </a:r>
                    </a:p>
                    <a:p>
                      <a:pPr>
                        <a:lnSpc>
                          <a:spcPct val="115000"/>
                        </a:lnSpc>
                        <a:spcAft>
                          <a:spcPts val="0"/>
                        </a:spcAft>
                      </a:pPr>
                      <a:r>
                        <a:rPr lang="en-GB" sz="1600">
                          <a:effectLst/>
                        </a:rPr>
                        <a:t>3% £1500+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£1500 maximum</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Must pay in £250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Food card</a:t>
                      </a:r>
                    </a:p>
                    <a:p>
                      <a:pPr>
                        <a:lnSpc>
                          <a:spcPct val="115000"/>
                        </a:lnSpc>
                        <a:spcAft>
                          <a:spcPts val="0"/>
                        </a:spcAft>
                      </a:pPr>
                      <a:r>
                        <a:rPr lang="en-GB" sz="1600">
                          <a:effectLst/>
                        </a:rPr>
                        <a:t>Book club discount</a:t>
                      </a:r>
                    </a:p>
                    <a:p>
                      <a:pPr>
                        <a:lnSpc>
                          <a:spcPct val="115000"/>
                        </a:lnSpc>
                        <a:spcAft>
                          <a:spcPts val="0"/>
                        </a:spcAft>
                      </a:pPr>
                      <a:r>
                        <a:rPr lang="en-GB" sz="1600">
                          <a:effectLst/>
                        </a:rPr>
                        <a:t>Rail card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435591"/>
                  </a:ext>
                </a:extLst>
              </a:tr>
              <a:tr h="865739">
                <a:tc>
                  <a:txBody>
                    <a:bodyPr/>
                    <a:lstStyle/>
                    <a:p>
                      <a:pPr>
                        <a:lnSpc>
                          <a:spcPct val="115000"/>
                        </a:lnSpc>
                        <a:spcAft>
                          <a:spcPts val="0"/>
                        </a:spcAft>
                      </a:pPr>
                      <a:r>
                        <a:rPr lang="en-GB" sz="1600">
                          <a:effectLst/>
                        </a:rPr>
                        <a:t>UniWise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dirty="0">
                          <a:effectLst/>
                        </a:rPr>
                        <a:t>None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£4000 maximum</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None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dirty="0">
                          <a:effectLst/>
                        </a:rPr>
                        <a:t>Laptop when signing up</a:t>
                      </a:r>
                    </a:p>
                    <a:p>
                      <a:pPr>
                        <a:lnSpc>
                          <a:spcPct val="115000"/>
                        </a:lnSpc>
                        <a:spcAft>
                          <a:spcPts val="0"/>
                        </a:spcAft>
                      </a:pPr>
                      <a:r>
                        <a:rPr lang="en-GB" sz="1600" dirty="0">
                          <a:effectLst/>
                        </a:rPr>
                        <a:t>Rail card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2774426"/>
                  </a:ext>
                </a:extLst>
              </a:tr>
            </a:tbl>
          </a:graphicData>
        </a:graphic>
      </p:graphicFrame>
    </p:spTree>
    <p:extLst>
      <p:ext uri="{BB962C8B-B14F-4D97-AF65-F5344CB8AC3E}">
        <p14:creationId xmlns:p14="http://schemas.microsoft.com/office/powerpoint/2010/main" val="8337515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FF6F-EBB8-4708-A8C3-C69C6B4DAF53}"/>
              </a:ext>
            </a:extLst>
          </p:cNvPr>
          <p:cNvSpPr>
            <a:spLocks noGrp="1"/>
          </p:cNvSpPr>
          <p:nvPr>
            <p:ph type="title"/>
          </p:nvPr>
        </p:nvSpPr>
        <p:spPr>
          <a:xfrm>
            <a:off x="355691" y="212917"/>
            <a:ext cx="8457233" cy="1325563"/>
          </a:xfrm>
        </p:spPr>
        <p:txBody>
          <a:bodyPr>
            <a:normAutofit/>
          </a:bodyPr>
          <a:lstStyle/>
          <a:p>
            <a:r>
              <a:rPr lang="en-GB" sz="4000" dirty="0"/>
              <a:t>Activity 18 – Knowledge Check A3</a:t>
            </a:r>
          </a:p>
        </p:txBody>
      </p:sp>
      <p:sp>
        <p:nvSpPr>
          <p:cNvPr id="3" name="Content Placeholder 2">
            <a:extLst>
              <a:ext uri="{FF2B5EF4-FFF2-40B4-BE49-F238E27FC236}">
                <a16:creationId xmlns:a16="http://schemas.microsoft.com/office/drawing/2014/main" id="{75D29C1D-BC73-4771-9984-74F720F9D233}"/>
              </a:ext>
            </a:extLst>
          </p:cNvPr>
          <p:cNvSpPr>
            <a:spLocks noGrp="1"/>
          </p:cNvSpPr>
          <p:nvPr>
            <p:ph idx="1"/>
          </p:nvPr>
        </p:nvSpPr>
        <p:spPr>
          <a:xfrm>
            <a:off x="628650" y="1709247"/>
            <a:ext cx="7886700" cy="4351338"/>
          </a:xfrm>
        </p:spPr>
        <p:txBody>
          <a:bodyPr>
            <a:normAutofit fontScale="92500" lnSpcReduction="10000"/>
          </a:bodyPr>
          <a:lstStyle/>
          <a:p>
            <a:r>
              <a:rPr lang="en-GB" dirty="0"/>
              <a:t>List the 4 types of current account</a:t>
            </a:r>
          </a:p>
          <a:p>
            <a:endParaRPr lang="en-GB" dirty="0"/>
          </a:p>
          <a:p>
            <a:r>
              <a:rPr lang="en-GB" dirty="0"/>
              <a:t>Describe who a basic current account would be suitable for</a:t>
            </a:r>
          </a:p>
          <a:p>
            <a:endParaRPr lang="en-GB" dirty="0"/>
          </a:p>
          <a:p>
            <a:r>
              <a:rPr lang="en-GB" dirty="0"/>
              <a:t>Outline 2 features of a premium/package current account</a:t>
            </a:r>
          </a:p>
          <a:p>
            <a:endParaRPr lang="en-GB" dirty="0"/>
          </a:p>
          <a:p>
            <a:r>
              <a:rPr lang="en-GB" dirty="0"/>
              <a:t>Explain the key features of a student current account stating why these are useful for students</a:t>
            </a:r>
          </a:p>
        </p:txBody>
      </p:sp>
    </p:spTree>
    <p:extLst>
      <p:ext uri="{BB962C8B-B14F-4D97-AF65-F5344CB8AC3E}">
        <p14:creationId xmlns:p14="http://schemas.microsoft.com/office/powerpoint/2010/main" val="21634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2A3CF-DAE6-40ED-8FB6-7B18A94D7B47}"/>
              </a:ext>
            </a:extLst>
          </p:cNvPr>
          <p:cNvSpPr>
            <a:spLocks noGrp="1"/>
          </p:cNvSpPr>
          <p:nvPr>
            <p:ph type="title"/>
          </p:nvPr>
        </p:nvSpPr>
        <p:spPr>
          <a:xfrm>
            <a:off x="628649" y="161200"/>
            <a:ext cx="7886700" cy="1325563"/>
          </a:xfrm>
        </p:spPr>
        <p:txBody>
          <a:bodyPr/>
          <a:lstStyle/>
          <a:p>
            <a:r>
              <a:rPr lang="en-GB" dirty="0"/>
              <a:t>Learning Outcome A4</a:t>
            </a:r>
          </a:p>
        </p:txBody>
      </p:sp>
      <p:sp>
        <p:nvSpPr>
          <p:cNvPr id="3" name="Content Placeholder 2">
            <a:extLst>
              <a:ext uri="{FF2B5EF4-FFF2-40B4-BE49-F238E27FC236}">
                <a16:creationId xmlns:a16="http://schemas.microsoft.com/office/drawing/2014/main" id="{51EFEFBC-1778-4BA3-A725-F9AEBCE1DE19}"/>
              </a:ext>
            </a:extLst>
          </p:cNvPr>
          <p:cNvSpPr>
            <a:spLocks noGrp="1"/>
          </p:cNvSpPr>
          <p:nvPr>
            <p:ph idx="1"/>
          </p:nvPr>
        </p:nvSpPr>
        <p:spPr>
          <a:xfrm rot="1090549">
            <a:off x="1538492" y="3497980"/>
            <a:ext cx="6836179" cy="718070"/>
          </a:xfrm>
        </p:spPr>
        <p:txBody>
          <a:bodyPr>
            <a:normAutofit fontScale="92500"/>
          </a:bodyPr>
          <a:lstStyle/>
          <a:p>
            <a:pPr marL="0" indent="0">
              <a:buNone/>
            </a:pPr>
            <a:r>
              <a:rPr lang="en-GB" sz="4000" b="1" dirty="0"/>
              <a:t>Managing Personal Finance</a:t>
            </a:r>
          </a:p>
        </p:txBody>
      </p:sp>
      <p:pic>
        <p:nvPicPr>
          <p:cNvPr id="4" name="Picture 3">
            <a:extLst>
              <a:ext uri="{FF2B5EF4-FFF2-40B4-BE49-F238E27FC236}">
                <a16:creationId xmlns:a16="http://schemas.microsoft.com/office/drawing/2014/main" id="{67FDDE22-E9CC-476A-91A3-FBE183408B11}"/>
              </a:ext>
            </a:extLst>
          </p:cNvPr>
          <p:cNvPicPr>
            <a:picLocks noChangeAspect="1"/>
          </p:cNvPicPr>
          <p:nvPr/>
        </p:nvPicPr>
        <p:blipFill>
          <a:blip r:embed="rId2"/>
          <a:stretch>
            <a:fillRect/>
          </a:stretch>
        </p:blipFill>
        <p:spPr>
          <a:xfrm>
            <a:off x="827882" y="4008446"/>
            <a:ext cx="3178853" cy="2112852"/>
          </a:xfrm>
          <a:prstGeom prst="rect">
            <a:avLst/>
          </a:prstGeom>
        </p:spPr>
      </p:pic>
      <p:pic>
        <p:nvPicPr>
          <p:cNvPr id="3074" name="Picture 2" descr="Master Lock Fire-Safe Water Resistant Safe Electronic Lock 56 ...">
            <a:extLst>
              <a:ext uri="{FF2B5EF4-FFF2-40B4-BE49-F238E27FC236}">
                <a16:creationId xmlns:a16="http://schemas.microsoft.com/office/drawing/2014/main" id="{FF2B1B03-3FCD-423E-A49F-81E1D8DB63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33" b="9173"/>
          <a:stretch/>
        </p:blipFill>
        <p:spPr bwMode="auto">
          <a:xfrm>
            <a:off x="5728660" y="1225123"/>
            <a:ext cx="2786689" cy="241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3890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049837" cy="1325563"/>
          </a:xfrm>
        </p:spPr>
        <p:txBody>
          <a:bodyPr/>
          <a:lstStyle/>
          <a:p>
            <a:r>
              <a:rPr lang="en-GB" dirty="0"/>
              <a:t>A4 Managing Personal Finance</a:t>
            </a:r>
          </a:p>
        </p:txBody>
      </p:sp>
      <p:sp>
        <p:nvSpPr>
          <p:cNvPr id="3" name="Content Placeholder 2"/>
          <p:cNvSpPr>
            <a:spLocks noGrp="1"/>
          </p:cNvSpPr>
          <p:nvPr>
            <p:ph idx="1"/>
          </p:nvPr>
        </p:nvSpPr>
        <p:spPr>
          <a:xfrm>
            <a:off x="628650" y="1858108"/>
            <a:ext cx="7886700" cy="4013303"/>
          </a:xfrm>
        </p:spPr>
        <p:txBody>
          <a:bodyPr>
            <a:normAutofit/>
          </a:bodyPr>
          <a:lstStyle/>
          <a:p>
            <a:pPr marL="0" indent="0">
              <a:buNone/>
            </a:pPr>
            <a:r>
              <a:rPr lang="en-GB" dirty="0"/>
              <a:t>• Different types of borrowing</a:t>
            </a:r>
          </a:p>
          <a:p>
            <a:pPr marL="0" indent="0">
              <a:buNone/>
            </a:pPr>
            <a:endParaRPr lang="en-GB" dirty="0"/>
          </a:p>
          <a:p>
            <a:r>
              <a:rPr lang="en-GB" dirty="0"/>
              <a:t>Different types of saving and investment</a:t>
            </a:r>
          </a:p>
          <a:p>
            <a:pPr marL="0" indent="0">
              <a:buNone/>
            </a:pPr>
            <a:endParaRPr lang="en-GB" dirty="0"/>
          </a:p>
          <a:p>
            <a:r>
              <a:rPr lang="en-GB" dirty="0"/>
              <a:t>Risks and rewards of saving versus investment</a:t>
            </a:r>
          </a:p>
          <a:p>
            <a:pPr marL="0" indent="0">
              <a:buNone/>
            </a:pPr>
            <a:endParaRPr lang="en-GB" dirty="0"/>
          </a:p>
          <a:p>
            <a:r>
              <a:rPr lang="en-GB" dirty="0"/>
              <a:t>Different insurance products</a:t>
            </a:r>
          </a:p>
        </p:txBody>
      </p:sp>
    </p:spTree>
    <p:extLst>
      <p:ext uri="{BB962C8B-B14F-4D97-AF65-F5344CB8AC3E}">
        <p14:creationId xmlns:p14="http://schemas.microsoft.com/office/powerpoint/2010/main" val="1877953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8D71D-5EBD-4378-820C-01D8D9058F3C}"/>
              </a:ext>
            </a:extLst>
          </p:cNvPr>
          <p:cNvSpPr>
            <a:spLocks noGrp="1"/>
          </p:cNvSpPr>
          <p:nvPr>
            <p:ph type="title"/>
          </p:nvPr>
        </p:nvSpPr>
        <p:spPr>
          <a:xfrm>
            <a:off x="346841" y="280720"/>
            <a:ext cx="8168509" cy="1325563"/>
          </a:xfrm>
        </p:spPr>
        <p:txBody>
          <a:bodyPr>
            <a:normAutofit/>
          </a:bodyPr>
          <a:lstStyle/>
          <a:p>
            <a:pPr marL="0" indent="0">
              <a:buNone/>
            </a:pPr>
            <a:r>
              <a:rPr lang="en-GB" sz="4400" dirty="0"/>
              <a:t>Activity 1 - What would the world be like without money?</a:t>
            </a:r>
          </a:p>
        </p:txBody>
      </p:sp>
      <p:pic>
        <p:nvPicPr>
          <p:cNvPr id="4" name="Picture 3">
            <a:extLst>
              <a:ext uri="{FF2B5EF4-FFF2-40B4-BE49-F238E27FC236}">
                <a16:creationId xmlns:a16="http://schemas.microsoft.com/office/drawing/2014/main" id="{C7FB8859-8F85-4ED2-B094-1DA651F6CC66}"/>
              </a:ext>
            </a:extLst>
          </p:cNvPr>
          <p:cNvPicPr>
            <a:picLocks noChangeAspect="1"/>
          </p:cNvPicPr>
          <p:nvPr/>
        </p:nvPicPr>
        <p:blipFill>
          <a:blip r:embed="rId3"/>
          <a:stretch>
            <a:fillRect/>
          </a:stretch>
        </p:blipFill>
        <p:spPr>
          <a:xfrm>
            <a:off x="1245350" y="1854572"/>
            <a:ext cx="6653299" cy="4003992"/>
          </a:xfrm>
          <a:prstGeom prst="rect">
            <a:avLst/>
          </a:prstGeom>
        </p:spPr>
      </p:pic>
    </p:spTree>
    <p:extLst>
      <p:ext uri="{BB962C8B-B14F-4D97-AF65-F5344CB8AC3E}">
        <p14:creationId xmlns:p14="http://schemas.microsoft.com/office/powerpoint/2010/main" val="5567358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02CE-3243-4566-97B4-4DD6A7EAD68B}"/>
              </a:ext>
            </a:extLst>
          </p:cNvPr>
          <p:cNvSpPr>
            <a:spLocks noGrp="1"/>
          </p:cNvSpPr>
          <p:nvPr>
            <p:ph type="title"/>
          </p:nvPr>
        </p:nvSpPr>
        <p:spPr>
          <a:xfrm>
            <a:off x="628650" y="-48583"/>
            <a:ext cx="7886700" cy="1325563"/>
          </a:xfrm>
        </p:spPr>
        <p:txBody>
          <a:bodyPr/>
          <a:lstStyle/>
          <a:p>
            <a:r>
              <a:rPr lang="en-GB" dirty="0"/>
              <a:t>Activity 19 - Borrowing</a:t>
            </a:r>
          </a:p>
        </p:txBody>
      </p:sp>
      <p:pic>
        <p:nvPicPr>
          <p:cNvPr id="5" name="Picture 4">
            <a:extLst>
              <a:ext uri="{FF2B5EF4-FFF2-40B4-BE49-F238E27FC236}">
                <a16:creationId xmlns:a16="http://schemas.microsoft.com/office/drawing/2014/main" id="{AB3C9528-54BF-4A46-B74A-0C7B283E691A}"/>
              </a:ext>
            </a:extLst>
          </p:cNvPr>
          <p:cNvPicPr>
            <a:picLocks noChangeAspect="1"/>
          </p:cNvPicPr>
          <p:nvPr/>
        </p:nvPicPr>
        <p:blipFill rotWithShape="1">
          <a:blip r:embed="rId2"/>
          <a:srcRect l="6198" t="13106" r="7582" b="16056"/>
          <a:stretch/>
        </p:blipFill>
        <p:spPr>
          <a:xfrm>
            <a:off x="282633" y="1276980"/>
            <a:ext cx="4489231" cy="4759052"/>
          </a:xfrm>
          <a:prstGeom prst="rect">
            <a:avLst/>
          </a:prstGeom>
        </p:spPr>
      </p:pic>
      <p:sp>
        <p:nvSpPr>
          <p:cNvPr id="6" name="TextBox 5">
            <a:extLst>
              <a:ext uri="{FF2B5EF4-FFF2-40B4-BE49-F238E27FC236}">
                <a16:creationId xmlns:a16="http://schemas.microsoft.com/office/drawing/2014/main" id="{80D91D35-5DC1-44C4-80C3-FA4DFFD38F9D}"/>
              </a:ext>
            </a:extLst>
          </p:cNvPr>
          <p:cNvSpPr txBox="1"/>
          <p:nvPr/>
        </p:nvSpPr>
        <p:spPr>
          <a:xfrm>
            <a:off x="4954386" y="1276980"/>
            <a:ext cx="4073236" cy="4524315"/>
          </a:xfrm>
          <a:prstGeom prst="rect">
            <a:avLst/>
          </a:prstGeom>
          <a:noFill/>
        </p:spPr>
        <p:txBody>
          <a:bodyPr wrap="square" rtlCol="0">
            <a:spAutoFit/>
          </a:bodyPr>
          <a:lstStyle/>
          <a:p>
            <a:r>
              <a:rPr lang="en-GB" sz="2400" dirty="0"/>
              <a:t>Before we discuss the types of borrowing available. </a:t>
            </a:r>
          </a:p>
          <a:p>
            <a:endParaRPr lang="en-GB" sz="2400" dirty="0"/>
          </a:p>
          <a:p>
            <a:r>
              <a:rPr lang="en-GB" sz="2400" dirty="0"/>
              <a:t>Assess how much you agree with this attitude to money expressed in the quote above (think about good and bad things that borrowing money may bring).</a:t>
            </a:r>
          </a:p>
          <a:p>
            <a:endParaRPr lang="en-GB" sz="2400" dirty="0"/>
          </a:p>
          <a:p>
            <a:r>
              <a:rPr lang="en-GB" sz="2400" dirty="0"/>
              <a:t>List the types of borrowing available.</a:t>
            </a:r>
          </a:p>
        </p:txBody>
      </p:sp>
    </p:spTree>
    <p:extLst>
      <p:ext uri="{BB962C8B-B14F-4D97-AF65-F5344CB8AC3E}">
        <p14:creationId xmlns:p14="http://schemas.microsoft.com/office/powerpoint/2010/main" val="30168372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Borrowing</a:t>
            </a:r>
          </a:p>
        </p:txBody>
      </p:sp>
      <p:sp>
        <p:nvSpPr>
          <p:cNvPr id="3" name="Content Placeholder 2"/>
          <p:cNvSpPr>
            <a:spLocks noGrp="1"/>
          </p:cNvSpPr>
          <p:nvPr>
            <p:ph idx="1"/>
          </p:nvPr>
        </p:nvSpPr>
        <p:spPr/>
        <p:txBody>
          <a:bodyPr>
            <a:normAutofit fontScale="92500" lnSpcReduction="20000"/>
          </a:bodyPr>
          <a:lstStyle/>
          <a:p>
            <a:r>
              <a:rPr lang="en-GB" dirty="0"/>
              <a:t>Borrowing is probably one of the most important things you will learn about as borrowing can lead to serious consequences if not managed properly.</a:t>
            </a:r>
          </a:p>
          <a:p>
            <a:endParaRPr lang="en-GB" dirty="0"/>
          </a:p>
          <a:p>
            <a:r>
              <a:rPr lang="en-GB" dirty="0"/>
              <a:t>Banks and building societies are just like any other business as they create a variety of products to meet the individual needs of their customers.</a:t>
            </a:r>
          </a:p>
          <a:p>
            <a:endParaRPr lang="en-GB" dirty="0"/>
          </a:p>
          <a:p>
            <a:r>
              <a:rPr lang="en-GB" dirty="0"/>
              <a:t>There is numerous types of borrowing to meet the needs of the customer depending on what they need to borrow the money for and how long they want to borrow it for.</a:t>
            </a:r>
          </a:p>
        </p:txBody>
      </p:sp>
    </p:spTree>
    <p:extLst>
      <p:ext uri="{BB962C8B-B14F-4D97-AF65-F5344CB8AC3E}">
        <p14:creationId xmlns:p14="http://schemas.microsoft.com/office/powerpoint/2010/main" val="24507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Different Types of Borrowing</a:t>
            </a:r>
          </a:p>
        </p:txBody>
      </p:sp>
      <p:sp>
        <p:nvSpPr>
          <p:cNvPr id="3" name="Content Placeholder 2"/>
          <p:cNvSpPr>
            <a:spLocks noGrp="1"/>
          </p:cNvSpPr>
          <p:nvPr>
            <p:ph idx="1"/>
          </p:nvPr>
        </p:nvSpPr>
        <p:spPr>
          <a:xfrm>
            <a:off x="628650" y="1690689"/>
            <a:ext cx="7886700" cy="4486273"/>
          </a:xfrm>
        </p:spPr>
        <p:txBody>
          <a:bodyPr>
            <a:normAutofit fontScale="70000" lnSpcReduction="20000"/>
          </a:bodyPr>
          <a:lstStyle/>
          <a:p>
            <a:r>
              <a:rPr lang="en-GB" dirty="0"/>
              <a:t>Overdraft</a:t>
            </a:r>
          </a:p>
          <a:p>
            <a:r>
              <a:rPr lang="en-GB" dirty="0"/>
              <a:t>Personal loans</a:t>
            </a:r>
          </a:p>
          <a:p>
            <a:r>
              <a:rPr lang="en-GB" dirty="0"/>
              <a:t>Hire purchase</a:t>
            </a:r>
          </a:p>
          <a:p>
            <a:r>
              <a:rPr lang="en-GB" dirty="0"/>
              <a:t>Mortgages</a:t>
            </a:r>
          </a:p>
          <a:p>
            <a:r>
              <a:rPr lang="en-GB" dirty="0"/>
              <a:t>Credit cards</a:t>
            </a:r>
          </a:p>
          <a:p>
            <a:r>
              <a:rPr lang="en-GB" dirty="0"/>
              <a:t>Payday loans</a:t>
            </a:r>
          </a:p>
          <a:p>
            <a:pPr marL="0" indent="0">
              <a:buNone/>
            </a:pPr>
            <a:endParaRPr lang="en-GB" dirty="0"/>
          </a:p>
          <a:p>
            <a:pPr marL="0" indent="0">
              <a:buNone/>
            </a:pPr>
            <a:r>
              <a:rPr lang="en-GB" dirty="0"/>
              <a:t>It’s important that you understand the advantages and disadvantages of each form of borrowing. Not only for your exam but for your financial life.</a:t>
            </a:r>
          </a:p>
          <a:p>
            <a:pPr marL="0" indent="0">
              <a:buNone/>
            </a:pPr>
            <a:endParaRPr lang="en-GB" dirty="0"/>
          </a:p>
          <a:p>
            <a:pPr marL="0" indent="0">
              <a:buNone/>
            </a:pPr>
            <a:r>
              <a:rPr lang="en-GB" dirty="0"/>
              <a:t>For example using a payday loan would not be advised in most circumstances however should certainly not be used to borrow money over a long period of time.</a:t>
            </a:r>
          </a:p>
        </p:txBody>
      </p:sp>
    </p:spTree>
    <p:extLst>
      <p:ext uri="{BB962C8B-B14F-4D97-AF65-F5344CB8AC3E}">
        <p14:creationId xmlns:p14="http://schemas.microsoft.com/office/powerpoint/2010/main" val="77657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32F9-1D9C-473C-A5EC-0C811A9497FB}"/>
              </a:ext>
            </a:extLst>
          </p:cNvPr>
          <p:cNvSpPr>
            <a:spLocks noGrp="1"/>
          </p:cNvSpPr>
          <p:nvPr>
            <p:ph type="title"/>
          </p:nvPr>
        </p:nvSpPr>
        <p:spPr/>
        <p:txBody>
          <a:bodyPr/>
          <a:lstStyle/>
          <a:p>
            <a:r>
              <a:rPr lang="en-GB" dirty="0"/>
              <a:t>Activity 20 - Different Types of Borrowing Crossword</a:t>
            </a:r>
          </a:p>
        </p:txBody>
      </p:sp>
      <p:sp>
        <p:nvSpPr>
          <p:cNvPr id="5" name="Content Placeholder 4">
            <a:extLst>
              <a:ext uri="{FF2B5EF4-FFF2-40B4-BE49-F238E27FC236}">
                <a16:creationId xmlns:a16="http://schemas.microsoft.com/office/drawing/2014/main" id="{D31CE7A5-FB2B-488F-9CF0-3430B3049F46}"/>
              </a:ext>
            </a:extLst>
          </p:cNvPr>
          <p:cNvSpPr>
            <a:spLocks noGrp="1"/>
          </p:cNvSpPr>
          <p:nvPr>
            <p:ph idx="1"/>
          </p:nvPr>
        </p:nvSpPr>
        <p:spPr>
          <a:xfrm>
            <a:off x="628650" y="2052320"/>
            <a:ext cx="7617575" cy="2197735"/>
          </a:xfrm>
        </p:spPr>
        <p:txBody>
          <a:bodyPr/>
          <a:lstStyle/>
          <a:p>
            <a:pPr marL="0" indent="0">
              <a:buNone/>
            </a:pPr>
            <a:r>
              <a:rPr lang="en-GB" dirty="0"/>
              <a:t>Complete the crossword by using the clues to identify the correct type of borrowing.</a:t>
            </a:r>
          </a:p>
        </p:txBody>
      </p:sp>
      <p:pic>
        <p:nvPicPr>
          <p:cNvPr id="6" name="Picture 5">
            <a:extLst>
              <a:ext uri="{FF2B5EF4-FFF2-40B4-BE49-F238E27FC236}">
                <a16:creationId xmlns:a16="http://schemas.microsoft.com/office/drawing/2014/main" id="{C2032AAD-4A88-4B05-A0B8-ABA6C916A167}"/>
              </a:ext>
            </a:extLst>
          </p:cNvPr>
          <p:cNvPicPr>
            <a:picLocks noChangeAspect="1"/>
          </p:cNvPicPr>
          <p:nvPr/>
        </p:nvPicPr>
        <p:blipFill>
          <a:blip r:embed="rId2"/>
          <a:stretch>
            <a:fillRect/>
          </a:stretch>
        </p:blipFill>
        <p:spPr>
          <a:xfrm>
            <a:off x="530361" y="3342725"/>
            <a:ext cx="8083278" cy="2537921"/>
          </a:xfrm>
          <a:prstGeom prst="rect">
            <a:avLst/>
          </a:prstGeom>
        </p:spPr>
      </p:pic>
    </p:spTree>
    <p:extLst>
      <p:ext uri="{BB962C8B-B14F-4D97-AF65-F5344CB8AC3E}">
        <p14:creationId xmlns:p14="http://schemas.microsoft.com/office/powerpoint/2010/main" val="20351479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32F9-1D9C-473C-A5EC-0C811A9497FB}"/>
              </a:ext>
            </a:extLst>
          </p:cNvPr>
          <p:cNvSpPr>
            <a:spLocks noGrp="1"/>
          </p:cNvSpPr>
          <p:nvPr>
            <p:ph type="title"/>
          </p:nvPr>
        </p:nvSpPr>
        <p:spPr/>
        <p:txBody>
          <a:bodyPr/>
          <a:lstStyle/>
          <a:p>
            <a:r>
              <a:rPr lang="en-GB" dirty="0"/>
              <a:t>Answers - Different Types of Borrowing Crossword</a:t>
            </a:r>
          </a:p>
        </p:txBody>
      </p:sp>
      <p:pic>
        <p:nvPicPr>
          <p:cNvPr id="4" name="Content Placeholder 3">
            <a:extLst>
              <a:ext uri="{FF2B5EF4-FFF2-40B4-BE49-F238E27FC236}">
                <a16:creationId xmlns:a16="http://schemas.microsoft.com/office/drawing/2014/main" id="{CD8A1FE7-ECA9-44C0-8D2A-41485B66C28F}"/>
              </a:ext>
            </a:extLst>
          </p:cNvPr>
          <p:cNvPicPr>
            <a:picLocks noGrp="1" noChangeAspect="1"/>
          </p:cNvPicPr>
          <p:nvPr>
            <p:ph idx="1"/>
          </p:nvPr>
        </p:nvPicPr>
        <p:blipFill>
          <a:blip r:embed="rId2"/>
          <a:stretch>
            <a:fillRect/>
          </a:stretch>
        </p:blipFill>
        <p:spPr>
          <a:xfrm>
            <a:off x="1399926" y="1690688"/>
            <a:ext cx="6247783" cy="4551017"/>
          </a:xfrm>
          <a:prstGeom prst="rect">
            <a:avLst/>
          </a:prstGeom>
        </p:spPr>
      </p:pic>
    </p:spTree>
    <p:extLst>
      <p:ext uri="{BB962C8B-B14F-4D97-AF65-F5344CB8AC3E}">
        <p14:creationId xmlns:p14="http://schemas.microsoft.com/office/powerpoint/2010/main" val="4908149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E779-57A6-4611-B0F3-0C400BBC5904}"/>
              </a:ext>
            </a:extLst>
          </p:cNvPr>
          <p:cNvSpPr>
            <a:spLocks noGrp="1"/>
          </p:cNvSpPr>
          <p:nvPr>
            <p:ph type="title"/>
          </p:nvPr>
        </p:nvSpPr>
        <p:spPr/>
        <p:txBody>
          <a:bodyPr/>
          <a:lstStyle/>
          <a:p>
            <a:r>
              <a:rPr lang="en-GB" dirty="0"/>
              <a:t>What are the </a:t>
            </a:r>
            <a:r>
              <a:rPr lang="en-GB" dirty="0" smtClean="0"/>
              <a:t>Different </a:t>
            </a:r>
            <a:r>
              <a:rPr lang="en-GB" dirty="0"/>
              <a:t>T</a:t>
            </a:r>
            <a:r>
              <a:rPr lang="en-GB" dirty="0" smtClean="0"/>
              <a:t>ypes </a:t>
            </a:r>
            <a:r>
              <a:rPr lang="en-GB" dirty="0"/>
              <a:t>of </a:t>
            </a:r>
            <a:r>
              <a:rPr lang="en-GB" dirty="0" smtClean="0"/>
              <a:t>Borrowing</a:t>
            </a:r>
            <a:r>
              <a:rPr lang="en-GB" dirty="0"/>
              <a:t>?</a:t>
            </a:r>
          </a:p>
        </p:txBody>
      </p:sp>
      <p:sp>
        <p:nvSpPr>
          <p:cNvPr id="3" name="Content Placeholder 2">
            <a:extLst>
              <a:ext uri="{FF2B5EF4-FFF2-40B4-BE49-F238E27FC236}">
                <a16:creationId xmlns:a16="http://schemas.microsoft.com/office/drawing/2014/main" id="{92D65332-8744-4EC6-933F-C307C894684E}"/>
              </a:ext>
            </a:extLst>
          </p:cNvPr>
          <p:cNvSpPr>
            <a:spLocks noGrp="1"/>
          </p:cNvSpPr>
          <p:nvPr>
            <p:ph idx="1"/>
          </p:nvPr>
        </p:nvSpPr>
        <p:spPr>
          <a:xfrm>
            <a:off x="628650" y="1737390"/>
            <a:ext cx="7853198" cy="4667249"/>
          </a:xfrm>
        </p:spPr>
        <p:txBody>
          <a:bodyPr>
            <a:normAutofit fontScale="62500" lnSpcReduction="20000"/>
          </a:bodyPr>
          <a:lstStyle/>
          <a:p>
            <a:pPr marL="0" indent="0">
              <a:buNone/>
            </a:pPr>
            <a:r>
              <a:rPr lang="en-GB" b="1" dirty="0"/>
              <a:t>Overdraft</a:t>
            </a:r>
          </a:p>
          <a:p>
            <a:pPr marL="0" indent="0">
              <a:buNone/>
            </a:pPr>
            <a:r>
              <a:rPr lang="en-GB" dirty="0"/>
              <a:t>An overdraft lets you borrow extra money through your current account. For example, if you have no money left in your account and you spend £30, your balance would be -£30. This means you’re using an overdraft. An Arranged Overdraft could help you manage your money if you have to cover short-term expenses such as an unexpected bill.</a:t>
            </a:r>
          </a:p>
          <a:p>
            <a:pPr marL="0" indent="0">
              <a:buNone/>
            </a:pPr>
            <a:endParaRPr lang="en-GB" dirty="0"/>
          </a:p>
          <a:p>
            <a:pPr marL="0" indent="0">
              <a:buNone/>
            </a:pPr>
            <a:r>
              <a:rPr lang="en-GB" b="1" dirty="0"/>
              <a:t>Personal Loan</a:t>
            </a:r>
          </a:p>
          <a:p>
            <a:pPr marL="0" indent="0">
              <a:buNone/>
            </a:pPr>
            <a:r>
              <a:rPr lang="en-GB" dirty="0"/>
              <a:t>Allows you to borrow money for a specific purpose such as improving your home or buying a car. They are a longer term form of borrowing for higher priced items</a:t>
            </a:r>
          </a:p>
          <a:p>
            <a:pPr marL="0" indent="0">
              <a:buNone/>
            </a:pPr>
            <a:endParaRPr lang="en-GB" dirty="0"/>
          </a:p>
          <a:p>
            <a:pPr marL="0" indent="0">
              <a:buNone/>
            </a:pPr>
            <a:r>
              <a:rPr lang="en-GB" b="1" dirty="0"/>
              <a:t>Hire purchase</a:t>
            </a:r>
          </a:p>
          <a:p>
            <a:pPr marL="0" indent="0">
              <a:buNone/>
            </a:pPr>
            <a:r>
              <a:rPr lang="en-GB" dirty="0"/>
              <a:t>A hire purchase is an arrangement where a customer agrees to a contract to buy an asset by paying off the amount in regular instalments. The buyer repays the balance of the price of the asset plus interest over a period of time. The item remains the property of the seller until all payments have been made.</a:t>
            </a:r>
          </a:p>
        </p:txBody>
      </p:sp>
    </p:spTree>
    <p:extLst>
      <p:ext uri="{BB962C8B-B14F-4D97-AF65-F5344CB8AC3E}">
        <p14:creationId xmlns:p14="http://schemas.microsoft.com/office/powerpoint/2010/main" val="324288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E779-57A6-4611-B0F3-0C400BBC5904}"/>
              </a:ext>
            </a:extLst>
          </p:cNvPr>
          <p:cNvSpPr>
            <a:spLocks noGrp="1"/>
          </p:cNvSpPr>
          <p:nvPr>
            <p:ph type="title"/>
          </p:nvPr>
        </p:nvSpPr>
        <p:spPr/>
        <p:txBody>
          <a:bodyPr/>
          <a:lstStyle/>
          <a:p>
            <a:r>
              <a:rPr lang="en-GB" dirty="0"/>
              <a:t>What are the Different Types of Borrowing?</a:t>
            </a:r>
          </a:p>
        </p:txBody>
      </p:sp>
      <p:sp>
        <p:nvSpPr>
          <p:cNvPr id="3" name="Content Placeholder 2">
            <a:extLst>
              <a:ext uri="{FF2B5EF4-FFF2-40B4-BE49-F238E27FC236}">
                <a16:creationId xmlns:a16="http://schemas.microsoft.com/office/drawing/2014/main" id="{92D65332-8744-4EC6-933F-C307C894684E}"/>
              </a:ext>
            </a:extLst>
          </p:cNvPr>
          <p:cNvSpPr>
            <a:spLocks noGrp="1"/>
          </p:cNvSpPr>
          <p:nvPr>
            <p:ph idx="1"/>
          </p:nvPr>
        </p:nvSpPr>
        <p:spPr>
          <a:xfrm>
            <a:off x="628650" y="1737390"/>
            <a:ext cx="7886700" cy="4667249"/>
          </a:xfrm>
        </p:spPr>
        <p:txBody>
          <a:bodyPr>
            <a:normAutofit fontScale="70000" lnSpcReduction="20000"/>
          </a:bodyPr>
          <a:lstStyle/>
          <a:p>
            <a:pPr marL="0" indent="0">
              <a:buNone/>
            </a:pPr>
            <a:r>
              <a:rPr lang="en-GB" b="1" dirty="0"/>
              <a:t>Mortgage</a:t>
            </a:r>
          </a:p>
          <a:p>
            <a:pPr marL="0" indent="0">
              <a:buNone/>
            </a:pPr>
            <a:r>
              <a:rPr lang="en-GB" dirty="0"/>
              <a:t>This is a long term loan for example paid back over 30 years. The loan is secured against an asset such as a house.</a:t>
            </a:r>
          </a:p>
          <a:p>
            <a:pPr marL="0" indent="0">
              <a:buNone/>
            </a:pPr>
            <a:endParaRPr lang="en-GB" b="1" dirty="0"/>
          </a:p>
          <a:p>
            <a:pPr marL="0" indent="0">
              <a:buNone/>
            </a:pPr>
            <a:r>
              <a:rPr lang="en-GB" b="1" dirty="0"/>
              <a:t>Credit card</a:t>
            </a:r>
          </a:p>
          <a:p>
            <a:pPr marL="0" indent="0">
              <a:buNone/>
            </a:pPr>
            <a:r>
              <a:rPr lang="en-GB" dirty="0"/>
              <a:t>A credit card is a type of loan, where the money you spend is actually borrowed from the card provider. Instead of getting money in your bank account you get credit on your credit card. Your lender will set you a credit limit, and you’ll be able to spend as much of it as you need before paying back some or all of your balance each month.</a:t>
            </a:r>
          </a:p>
          <a:p>
            <a:pPr marL="0" indent="0">
              <a:buNone/>
            </a:pPr>
            <a:endParaRPr lang="en-GB" b="1" dirty="0"/>
          </a:p>
          <a:p>
            <a:pPr marL="0" indent="0">
              <a:buNone/>
            </a:pPr>
            <a:r>
              <a:rPr lang="en-GB" b="1" dirty="0"/>
              <a:t>Payday loan</a:t>
            </a:r>
          </a:p>
          <a:p>
            <a:pPr marL="0" indent="0">
              <a:buNone/>
            </a:pPr>
            <a:r>
              <a:rPr lang="en-GB" dirty="0"/>
              <a:t>A short term source of finance that is available over a very short period of time with very high amounts of interest. Used usually in an emergency in between paydays hence the term ‘payday loan’</a:t>
            </a:r>
          </a:p>
        </p:txBody>
      </p:sp>
    </p:spTree>
    <p:extLst>
      <p:ext uri="{BB962C8B-B14F-4D97-AF65-F5344CB8AC3E}">
        <p14:creationId xmlns:p14="http://schemas.microsoft.com/office/powerpoint/2010/main" val="25307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arketing material for HSBC Bank plc by BHAVNA for HSBC"/>
          <p:cNvPicPr>
            <a:picLocks noChangeAspect="1" noChangeArrowheads="1"/>
          </p:cNvPicPr>
          <p:nvPr/>
        </p:nvPicPr>
        <p:blipFill rotWithShape="1">
          <a:blip r:embed="rId2">
            <a:extLst>
              <a:ext uri="{28A0092B-C50C-407E-A947-70E740481C1C}">
                <a14:useLocalDpi xmlns:a14="http://schemas.microsoft.com/office/drawing/2010/main" val="0"/>
              </a:ext>
            </a:extLst>
          </a:blip>
          <a:srcRect l="51229" t="15273" r="4977" b="22810"/>
          <a:stretch/>
        </p:blipFill>
        <p:spPr bwMode="auto">
          <a:xfrm>
            <a:off x="5655877" y="4035972"/>
            <a:ext cx="2349063" cy="2349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C41085-3312-4F22-B9AE-2630A1D7271D}"/>
              </a:ext>
            </a:extLst>
          </p:cNvPr>
          <p:cNvSpPr>
            <a:spLocks noGrp="1"/>
          </p:cNvSpPr>
          <p:nvPr>
            <p:ph type="title"/>
          </p:nvPr>
        </p:nvSpPr>
        <p:spPr/>
        <p:txBody>
          <a:bodyPr>
            <a:normAutofit fontScale="90000"/>
          </a:bodyPr>
          <a:lstStyle/>
          <a:p>
            <a:r>
              <a:rPr lang="en-GB" dirty="0"/>
              <a:t>Activity 21 – Provide Pros and Cons of Borrowing Options</a:t>
            </a:r>
          </a:p>
        </p:txBody>
      </p:sp>
      <p:sp>
        <p:nvSpPr>
          <p:cNvPr id="3" name="Content Placeholder 2">
            <a:extLst>
              <a:ext uri="{FF2B5EF4-FFF2-40B4-BE49-F238E27FC236}">
                <a16:creationId xmlns:a16="http://schemas.microsoft.com/office/drawing/2014/main" id="{5C7C73F9-970C-440A-8B8B-E6246D5BF9A7}"/>
              </a:ext>
            </a:extLst>
          </p:cNvPr>
          <p:cNvSpPr>
            <a:spLocks noGrp="1"/>
          </p:cNvSpPr>
          <p:nvPr>
            <p:ph idx="1"/>
          </p:nvPr>
        </p:nvSpPr>
        <p:spPr>
          <a:xfrm>
            <a:off x="441434" y="1825625"/>
            <a:ext cx="4934607" cy="4351338"/>
          </a:xfrm>
        </p:spPr>
        <p:txBody>
          <a:bodyPr>
            <a:normAutofit fontScale="70000" lnSpcReduction="20000"/>
          </a:bodyPr>
          <a:lstStyle/>
          <a:p>
            <a:pPr marL="0" indent="0">
              <a:buNone/>
            </a:pPr>
            <a:r>
              <a:rPr lang="en-GB" dirty="0"/>
              <a:t>Imagine you are working for a bank and you have been asked by your manager to create a guide to different types of borrowing available at the bank. </a:t>
            </a:r>
          </a:p>
          <a:p>
            <a:pPr marL="0" indent="0">
              <a:buNone/>
            </a:pPr>
            <a:endParaRPr lang="en-GB" b="1" dirty="0"/>
          </a:p>
          <a:p>
            <a:pPr marL="0" indent="0">
              <a:buNone/>
            </a:pPr>
            <a:r>
              <a:rPr lang="en-GB" b="1" dirty="0"/>
              <a:t>This can be in any format you wish but should include at least the following:</a:t>
            </a:r>
          </a:p>
          <a:p>
            <a:pPr marL="0" indent="0">
              <a:buNone/>
            </a:pPr>
            <a:endParaRPr lang="en-GB" dirty="0"/>
          </a:p>
          <a:p>
            <a:r>
              <a:rPr lang="en-GB" dirty="0"/>
              <a:t>An explanation of the type of borrowing</a:t>
            </a:r>
          </a:p>
          <a:p>
            <a:r>
              <a:rPr lang="en-GB" dirty="0"/>
              <a:t>The positives of that type of borrowing</a:t>
            </a:r>
          </a:p>
          <a:p>
            <a:r>
              <a:rPr lang="en-GB" dirty="0"/>
              <a:t>The drawbacks of that type</a:t>
            </a:r>
          </a:p>
          <a:p>
            <a:r>
              <a:rPr lang="en-GB" dirty="0"/>
              <a:t>Examples of when it would be appropriate to use this form of borrowing.</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126" y="1761042"/>
            <a:ext cx="2810206" cy="227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481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A0DC-5622-457F-812F-981A585D24CB}"/>
              </a:ext>
            </a:extLst>
          </p:cNvPr>
          <p:cNvSpPr>
            <a:spLocks noGrp="1"/>
          </p:cNvSpPr>
          <p:nvPr>
            <p:ph type="title"/>
          </p:nvPr>
        </p:nvSpPr>
        <p:spPr>
          <a:xfrm>
            <a:off x="201236" y="0"/>
            <a:ext cx="8773391" cy="1325563"/>
          </a:xfrm>
        </p:spPr>
        <p:txBody>
          <a:bodyPr>
            <a:normAutofit/>
          </a:bodyPr>
          <a:lstStyle/>
          <a:p>
            <a:r>
              <a:rPr lang="en-GB" sz="3600" dirty="0"/>
              <a:t>Activity 22 – Case Study Payday Loans</a:t>
            </a:r>
          </a:p>
        </p:txBody>
      </p:sp>
      <p:sp>
        <p:nvSpPr>
          <p:cNvPr id="3" name="Content Placeholder 2">
            <a:extLst>
              <a:ext uri="{FF2B5EF4-FFF2-40B4-BE49-F238E27FC236}">
                <a16:creationId xmlns:a16="http://schemas.microsoft.com/office/drawing/2014/main" id="{3F620D11-0001-48A1-95CE-F287546F34C1}"/>
              </a:ext>
            </a:extLst>
          </p:cNvPr>
          <p:cNvSpPr>
            <a:spLocks noGrp="1"/>
          </p:cNvSpPr>
          <p:nvPr>
            <p:ph idx="1"/>
          </p:nvPr>
        </p:nvSpPr>
        <p:spPr>
          <a:xfrm>
            <a:off x="294409" y="1308537"/>
            <a:ext cx="5728019" cy="4868425"/>
          </a:xfrm>
        </p:spPr>
        <p:txBody>
          <a:bodyPr>
            <a:normAutofit fontScale="70000" lnSpcReduction="20000"/>
          </a:bodyPr>
          <a:lstStyle/>
          <a:p>
            <a:pPr marL="0" indent="0">
              <a:buNone/>
            </a:pPr>
            <a:r>
              <a:rPr lang="en-GB" b="1" dirty="0"/>
              <a:t>Read the case study in your booklet and answer the </a:t>
            </a:r>
            <a:r>
              <a:rPr lang="en-GB" b="1" dirty="0" smtClean="0"/>
              <a:t>questions that follow:</a:t>
            </a:r>
            <a:endParaRPr lang="en-GB" b="1" dirty="0"/>
          </a:p>
          <a:p>
            <a:pPr marL="0" indent="0">
              <a:buNone/>
            </a:pPr>
            <a:endParaRPr lang="en-GB" dirty="0"/>
          </a:p>
          <a:p>
            <a:pPr marL="0" indent="0">
              <a:buNone/>
            </a:pPr>
            <a:r>
              <a:rPr lang="en-GB" dirty="0"/>
              <a:t>Why did Danny borrow from a payday lender?</a:t>
            </a:r>
          </a:p>
          <a:p>
            <a:pPr marL="0" indent="0">
              <a:buNone/>
            </a:pPr>
            <a:endParaRPr lang="en-GB" dirty="0"/>
          </a:p>
          <a:p>
            <a:pPr marL="0" indent="0">
              <a:buNone/>
            </a:pPr>
            <a:r>
              <a:rPr lang="en-GB" dirty="0"/>
              <a:t>What percentage did he have to pay back on top of his initial £100 loan?</a:t>
            </a:r>
          </a:p>
          <a:p>
            <a:pPr marL="0" indent="0">
              <a:buNone/>
            </a:pPr>
            <a:endParaRPr lang="en-GB" dirty="0"/>
          </a:p>
          <a:p>
            <a:pPr marL="0" indent="0">
              <a:buNone/>
            </a:pPr>
            <a:r>
              <a:rPr lang="en-GB" dirty="0"/>
              <a:t>Explain whether you think it is difficult to get approved for a payday loan</a:t>
            </a:r>
          </a:p>
          <a:p>
            <a:pPr marL="0" indent="0">
              <a:buNone/>
            </a:pPr>
            <a:endParaRPr lang="en-GB" dirty="0"/>
          </a:p>
          <a:p>
            <a:pPr marL="0" indent="0">
              <a:buNone/>
            </a:pPr>
            <a:r>
              <a:rPr lang="en-GB" dirty="0"/>
              <a:t>Over a decade how much has Danny paid back in interest</a:t>
            </a:r>
            <a:r>
              <a:rPr lang="en-GB" dirty="0" smtClean="0"/>
              <a:t>?</a:t>
            </a:r>
          </a:p>
          <a:p>
            <a:pPr marL="0" indent="0">
              <a:buNone/>
            </a:pPr>
            <a:endParaRPr lang="en-GB" dirty="0"/>
          </a:p>
          <a:p>
            <a:pPr marL="0" indent="0">
              <a:buNone/>
            </a:pPr>
            <a:r>
              <a:rPr lang="en-GB" dirty="0" smtClean="0"/>
              <a:t>And so on…</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C7892C74-933A-428F-AA43-CAD7D1F99DEC}"/>
              </a:ext>
            </a:extLst>
          </p:cNvPr>
          <p:cNvPicPr>
            <a:picLocks noChangeAspect="1"/>
          </p:cNvPicPr>
          <p:nvPr/>
        </p:nvPicPr>
        <p:blipFill>
          <a:blip r:embed="rId2"/>
          <a:stretch>
            <a:fillRect/>
          </a:stretch>
        </p:blipFill>
        <p:spPr>
          <a:xfrm>
            <a:off x="6164384" y="1318361"/>
            <a:ext cx="2152075" cy="2603218"/>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927" y="4771423"/>
            <a:ext cx="33289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2783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A0DC-5622-457F-812F-981A585D24CB}"/>
              </a:ext>
            </a:extLst>
          </p:cNvPr>
          <p:cNvSpPr>
            <a:spLocks noGrp="1"/>
          </p:cNvSpPr>
          <p:nvPr>
            <p:ph type="title"/>
          </p:nvPr>
        </p:nvSpPr>
        <p:spPr>
          <a:xfrm>
            <a:off x="201236" y="0"/>
            <a:ext cx="8773391" cy="1325563"/>
          </a:xfrm>
        </p:spPr>
        <p:txBody>
          <a:bodyPr>
            <a:normAutofit/>
          </a:bodyPr>
          <a:lstStyle/>
          <a:p>
            <a:r>
              <a:rPr lang="en-GB" sz="3600" dirty="0"/>
              <a:t>Activity 22 – Case Study </a:t>
            </a:r>
            <a:r>
              <a:rPr lang="en-GB" sz="3600" dirty="0" smtClean="0"/>
              <a:t>Answers</a:t>
            </a:r>
            <a:endParaRPr lang="en-GB" sz="3600" dirty="0"/>
          </a:p>
        </p:txBody>
      </p:sp>
      <p:sp>
        <p:nvSpPr>
          <p:cNvPr id="3" name="Content Placeholder 2">
            <a:extLst>
              <a:ext uri="{FF2B5EF4-FFF2-40B4-BE49-F238E27FC236}">
                <a16:creationId xmlns:a16="http://schemas.microsoft.com/office/drawing/2014/main" id="{3F620D11-0001-48A1-95CE-F287546F34C1}"/>
              </a:ext>
            </a:extLst>
          </p:cNvPr>
          <p:cNvSpPr>
            <a:spLocks noGrp="1"/>
          </p:cNvSpPr>
          <p:nvPr>
            <p:ph idx="1"/>
          </p:nvPr>
        </p:nvSpPr>
        <p:spPr>
          <a:xfrm>
            <a:off x="268015" y="1149454"/>
            <a:ext cx="4225158" cy="5328745"/>
          </a:xfrm>
        </p:spPr>
        <p:txBody>
          <a:bodyPr>
            <a:normAutofit fontScale="70000" lnSpcReduction="20000"/>
          </a:bodyPr>
          <a:lstStyle/>
          <a:p>
            <a:pPr marL="0" indent="0">
              <a:buNone/>
            </a:pPr>
            <a:r>
              <a:rPr lang="en-GB" dirty="0" smtClean="0"/>
              <a:t>Why </a:t>
            </a:r>
            <a:r>
              <a:rPr lang="en-GB" dirty="0"/>
              <a:t>did Danny borrow from a payday lender</a:t>
            </a:r>
            <a:r>
              <a:rPr lang="en-GB" dirty="0" smtClean="0"/>
              <a:t>?</a:t>
            </a:r>
          </a:p>
          <a:p>
            <a:pPr marL="0" indent="0">
              <a:buNone/>
            </a:pPr>
            <a:r>
              <a:rPr lang="en-GB" dirty="0" smtClean="0">
                <a:solidFill>
                  <a:srgbClr val="FF0000"/>
                </a:solidFill>
              </a:rPr>
              <a:t>He needed a £100 when he was 19 at university</a:t>
            </a:r>
            <a:endParaRPr lang="en-GB" dirty="0">
              <a:solidFill>
                <a:srgbClr val="FF0000"/>
              </a:solidFill>
            </a:endParaRPr>
          </a:p>
          <a:p>
            <a:pPr marL="0" indent="0">
              <a:buNone/>
            </a:pPr>
            <a:endParaRPr lang="en-GB" dirty="0"/>
          </a:p>
          <a:p>
            <a:pPr marL="0" indent="0">
              <a:buNone/>
            </a:pPr>
            <a:r>
              <a:rPr lang="en-GB" dirty="0"/>
              <a:t>What percentage did he have to pay back on top of his initial £100 loan?</a:t>
            </a:r>
          </a:p>
          <a:p>
            <a:pPr marL="0" indent="0">
              <a:buNone/>
            </a:pPr>
            <a:r>
              <a:rPr lang="en-GB" dirty="0" smtClean="0">
                <a:solidFill>
                  <a:srgbClr val="FF0000"/>
                </a:solidFill>
              </a:rPr>
              <a:t>28%</a:t>
            </a:r>
          </a:p>
          <a:p>
            <a:pPr marL="0" indent="0">
              <a:buNone/>
            </a:pPr>
            <a:endParaRPr lang="en-GB" dirty="0">
              <a:solidFill>
                <a:srgbClr val="FF0000"/>
              </a:solidFill>
            </a:endParaRPr>
          </a:p>
          <a:p>
            <a:pPr marL="0" indent="0">
              <a:buNone/>
            </a:pPr>
            <a:r>
              <a:rPr lang="en-GB" dirty="0"/>
              <a:t>Explain whether you think it is difficult to get approved for a payday loan</a:t>
            </a:r>
          </a:p>
          <a:p>
            <a:pPr marL="0" indent="0">
              <a:buNone/>
            </a:pPr>
            <a:r>
              <a:rPr lang="en-GB" dirty="0" smtClean="0">
                <a:solidFill>
                  <a:srgbClr val="FF0000"/>
                </a:solidFill>
              </a:rPr>
              <a:t>No, 90 seconds &amp; possible via text</a:t>
            </a:r>
          </a:p>
          <a:p>
            <a:pPr marL="0" indent="0">
              <a:buNone/>
            </a:pPr>
            <a:endParaRPr lang="en-GB" dirty="0">
              <a:solidFill>
                <a:srgbClr val="FF0000"/>
              </a:solidFill>
            </a:endParaRPr>
          </a:p>
          <a:p>
            <a:pPr marL="0" indent="0">
              <a:buNone/>
            </a:pPr>
            <a:r>
              <a:rPr lang="en-GB" dirty="0"/>
              <a:t>Over a decade how much has Danny paid back in interest</a:t>
            </a:r>
            <a:r>
              <a:rPr lang="en-GB" dirty="0" smtClean="0"/>
              <a:t>?</a:t>
            </a:r>
          </a:p>
          <a:p>
            <a:pPr marL="0" indent="0">
              <a:buNone/>
            </a:pPr>
            <a:r>
              <a:rPr lang="en-GB" dirty="0" smtClean="0">
                <a:solidFill>
                  <a:srgbClr val="FF0000"/>
                </a:solidFill>
              </a:rPr>
              <a:t>£19,000</a:t>
            </a:r>
          </a:p>
          <a:p>
            <a:pPr marL="0" indent="0">
              <a:buNone/>
            </a:pPr>
            <a:endParaRPr lang="en-GB" dirty="0" smtClean="0">
              <a:solidFill>
                <a:srgbClr val="FF0000"/>
              </a:solidFill>
            </a:endParaRP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9" name="Content Placeholder 2">
            <a:extLst>
              <a:ext uri="{FF2B5EF4-FFF2-40B4-BE49-F238E27FC236}">
                <a16:creationId xmlns:a16="http://schemas.microsoft.com/office/drawing/2014/main" id="{3F620D11-0001-48A1-95CE-F287546F34C1}"/>
              </a:ext>
            </a:extLst>
          </p:cNvPr>
          <p:cNvSpPr txBox="1">
            <a:spLocks/>
          </p:cNvSpPr>
          <p:nvPr/>
        </p:nvSpPr>
        <p:spPr>
          <a:xfrm>
            <a:off x="4582511" y="1087821"/>
            <a:ext cx="4225158" cy="559675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dirty="0">
                <a:solidFill>
                  <a:prstClr val="black"/>
                </a:solidFill>
              </a:rPr>
              <a:t>How long can it take to get approved for a loan via text?  </a:t>
            </a:r>
          </a:p>
          <a:p>
            <a:pPr marL="0" lvl="0" indent="0">
              <a:buNone/>
            </a:pPr>
            <a:r>
              <a:rPr lang="en-GB" dirty="0">
                <a:solidFill>
                  <a:srgbClr val="FF0000"/>
                </a:solidFill>
              </a:rPr>
              <a:t>90 seconds</a:t>
            </a:r>
          </a:p>
          <a:p>
            <a:pPr marL="0" lvl="0" indent="0">
              <a:buNone/>
            </a:pPr>
            <a:endParaRPr lang="en-GB" b="1" dirty="0">
              <a:solidFill>
                <a:srgbClr val="FF0000"/>
              </a:solidFill>
            </a:endParaRPr>
          </a:p>
          <a:p>
            <a:pPr marL="0" lvl="0" indent="0">
              <a:buNone/>
            </a:pPr>
            <a:r>
              <a:rPr lang="en-GB" dirty="0">
                <a:solidFill>
                  <a:prstClr val="black"/>
                </a:solidFill>
              </a:rPr>
              <a:t>What tactics are payday lenders using to gain more customers and get existing customers to borrow more?  </a:t>
            </a:r>
          </a:p>
          <a:p>
            <a:pPr marL="0" lvl="0" indent="0">
              <a:buNone/>
            </a:pPr>
            <a:r>
              <a:rPr lang="en-GB" dirty="0">
                <a:solidFill>
                  <a:srgbClr val="FF0000"/>
                </a:solidFill>
              </a:rPr>
              <a:t>90 second loan, extension of loan via text , bonuses for borrowing more, refer a friend cash back, automatic top ups.</a:t>
            </a:r>
          </a:p>
          <a:p>
            <a:pPr marL="0" lvl="0" indent="0">
              <a:buNone/>
            </a:pPr>
            <a:endParaRPr lang="en-GB" dirty="0">
              <a:solidFill>
                <a:srgbClr val="FF0000"/>
              </a:solidFill>
            </a:endParaRPr>
          </a:p>
          <a:p>
            <a:pPr marL="0" lvl="0" indent="0">
              <a:buNone/>
            </a:pPr>
            <a:r>
              <a:rPr lang="en-GB" dirty="0">
                <a:solidFill>
                  <a:prstClr val="black"/>
                </a:solidFill>
              </a:rPr>
              <a:t>Generally, Credit cards have an interest rate of around 19%. What are the standard interest rates for the firm Lending Stream?  </a:t>
            </a:r>
          </a:p>
          <a:p>
            <a:pPr marL="0" lvl="0" indent="0">
              <a:buNone/>
            </a:pPr>
            <a:r>
              <a:rPr lang="en-GB" dirty="0">
                <a:solidFill>
                  <a:srgbClr val="FF0000"/>
                </a:solidFill>
              </a:rPr>
              <a:t>1333%</a:t>
            </a:r>
          </a:p>
          <a:p>
            <a:pPr marL="0" lvl="0" indent="0">
              <a:buNone/>
            </a:pPr>
            <a:endParaRPr lang="en-GB" dirty="0">
              <a:solidFill>
                <a:srgbClr val="FF0000"/>
              </a:solidFill>
            </a:endParaRPr>
          </a:p>
          <a:p>
            <a:pPr marL="0" lvl="0" indent="0">
              <a:buNone/>
            </a:pPr>
            <a:r>
              <a:rPr lang="en-GB" dirty="0">
                <a:solidFill>
                  <a:prstClr val="black"/>
                </a:solidFill>
              </a:rPr>
              <a:t>If you borrowed £800 from </a:t>
            </a:r>
            <a:r>
              <a:rPr lang="en-GB" dirty="0" err="1">
                <a:solidFill>
                  <a:prstClr val="black"/>
                </a:solidFill>
              </a:rPr>
              <a:t>Oakam</a:t>
            </a:r>
            <a:r>
              <a:rPr lang="en-GB" dirty="0">
                <a:solidFill>
                  <a:prstClr val="black"/>
                </a:solidFill>
              </a:rPr>
              <a:t> how much would you have to pay back over 6 months? </a:t>
            </a:r>
            <a:endParaRPr lang="en-GB" dirty="0">
              <a:solidFill>
                <a:srgbClr val="FF0000"/>
              </a:solidFill>
            </a:endParaRPr>
          </a:p>
          <a:p>
            <a:pPr marL="0" lvl="0" indent="0">
              <a:buNone/>
            </a:pPr>
            <a:r>
              <a:rPr lang="en-GB" dirty="0">
                <a:solidFill>
                  <a:srgbClr val="FF0000"/>
                </a:solidFill>
              </a:rPr>
              <a:t>£1502</a:t>
            </a:r>
          </a:p>
          <a:p>
            <a:pPr marL="0" indent="0">
              <a:buFont typeface="Arial" panose="020B0604020202020204" pitchFamily="34" charset="0"/>
              <a:buNone/>
            </a:pPr>
            <a:endParaRPr lang="en-GB" dirty="0" smtClean="0">
              <a:solidFill>
                <a:srgbClr val="FF0000"/>
              </a:solidFill>
            </a:endParaRPr>
          </a:p>
          <a:p>
            <a:pPr marL="0" indent="0">
              <a:buFont typeface="Arial" panose="020B0604020202020204" pitchFamily="34" charset="0"/>
              <a:buNone/>
            </a:pPr>
            <a:endParaRPr lang="en-GB" dirty="0" smtClean="0"/>
          </a:p>
          <a:p>
            <a:pPr marL="0" indent="0">
              <a:buFont typeface="Arial" panose="020B0604020202020204" pitchFamily="34" charset="0"/>
              <a:buNone/>
            </a:pPr>
            <a:endParaRPr lang="en-GB" dirty="0" smtClean="0"/>
          </a:p>
          <a:p>
            <a:pPr marL="0" indent="0">
              <a:buFont typeface="Arial" panose="020B0604020202020204" pitchFamily="34" charset="0"/>
              <a:buNone/>
            </a:pPr>
            <a:endParaRPr lang="en-GB" dirty="0" smtClean="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358355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Effect transition="in" filter="fade">
                                      <p:cBhvr>
                                        <p:cTn id="55" dur="500"/>
                                        <p:tgtEl>
                                          <p:spTgt spid="9">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xEl>
                                              <p:pRg st="1" end="1"/>
                                            </p:txEl>
                                          </p:spTgt>
                                        </p:tgtEl>
                                        <p:attrNameLst>
                                          <p:attrName>style.visibility</p:attrName>
                                        </p:attrNameLst>
                                      </p:cBhvr>
                                      <p:to>
                                        <p:strVal val="visible"/>
                                      </p:to>
                                    </p:set>
                                    <p:animEffect transition="in" filter="fade">
                                      <p:cBhvr>
                                        <p:cTn id="60" dur="500"/>
                                        <p:tgtEl>
                                          <p:spTgt spid="9">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
                                            <p:txEl>
                                              <p:pRg st="3" end="3"/>
                                            </p:txEl>
                                          </p:spTgt>
                                        </p:tgtEl>
                                        <p:attrNameLst>
                                          <p:attrName>style.visibility</p:attrName>
                                        </p:attrNameLst>
                                      </p:cBhvr>
                                      <p:to>
                                        <p:strVal val="visible"/>
                                      </p:to>
                                    </p:set>
                                    <p:animEffect transition="in" filter="fade">
                                      <p:cBhvr>
                                        <p:cTn id="65" dur="500"/>
                                        <p:tgtEl>
                                          <p:spTgt spid="9">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
                                            <p:txEl>
                                              <p:pRg st="4" end="4"/>
                                            </p:txEl>
                                          </p:spTgt>
                                        </p:tgtEl>
                                        <p:attrNameLst>
                                          <p:attrName>style.visibility</p:attrName>
                                        </p:attrNameLst>
                                      </p:cBhvr>
                                      <p:to>
                                        <p:strVal val="visible"/>
                                      </p:to>
                                    </p:set>
                                    <p:animEffect transition="in" filter="fade">
                                      <p:cBhvr>
                                        <p:cTn id="70" dur="500"/>
                                        <p:tgtEl>
                                          <p:spTgt spid="9">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
                                            <p:txEl>
                                              <p:pRg st="6" end="6"/>
                                            </p:txEl>
                                          </p:spTgt>
                                        </p:tgtEl>
                                        <p:attrNameLst>
                                          <p:attrName>style.visibility</p:attrName>
                                        </p:attrNameLst>
                                      </p:cBhvr>
                                      <p:to>
                                        <p:strVal val="visible"/>
                                      </p:to>
                                    </p:set>
                                    <p:animEffect transition="in" filter="fade">
                                      <p:cBhvr>
                                        <p:cTn id="75" dur="500"/>
                                        <p:tgtEl>
                                          <p:spTgt spid="9">
                                            <p:txEl>
                                              <p:pRg st="6" end="6"/>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9">
                                            <p:txEl>
                                              <p:pRg st="7" end="7"/>
                                            </p:txEl>
                                          </p:spTgt>
                                        </p:tgtEl>
                                        <p:attrNameLst>
                                          <p:attrName>style.visibility</p:attrName>
                                        </p:attrNameLst>
                                      </p:cBhvr>
                                      <p:to>
                                        <p:strVal val="visible"/>
                                      </p:to>
                                    </p:set>
                                    <p:animEffect transition="in" filter="fade">
                                      <p:cBhvr>
                                        <p:cTn id="80" dur="500"/>
                                        <p:tgtEl>
                                          <p:spTgt spid="9">
                                            <p:txEl>
                                              <p:pRg st="7" end="7"/>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9">
                                            <p:txEl>
                                              <p:pRg st="9" end="9"/>
                                            </p:txEl>
                                          </p:spTgt>
                                        </p:tgtEl>
                                        <p:attrNameLst>
                                          <p:attrName>style.visibility</p:attrName>
                                        </p:attrNameLst>
                                      </p:cBhvr>
                                      <p:to>
                                        <p:strVal val="visible"/>
                                      </p:to>
                                    </p:set>
                                    <p:animEffect transition="in" filter="fade">
                                      <p:cBhvr>
                                        <p:cTn id="85" dur="500"/>
                                        <p:tgtEl>
                                          <p:spTgt spid="9">
                                            <p:txEl>
                                              <p:pRg st="9" end="9"/>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9">
                                            <p:txEl>
                                              <p:pRg st="10" end="10"/>
                                            </p:txEl>
                                          </p:spTgt>
                                        </p:tgtEl>
                                        <p:attrNameLst>
                                          <p:attrName>style.visibility</p:attrName>
                                        </p:attrNameLst>
                                      </p:cBhvr>
                                      <p:to>
                                        <p:strVal val="visible"/>
                                      </p:to>
                                    </p:set>
                                    <p:animEffect transition="in" filter="fade">
                                      <p:cBhvr>
                                        <p:cTn id="90"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87" y="221277"/>
            <a:ext cx="8695113" cy="1629929"/>
          </a:xfrm>
        </p:spPr>
        <p:txBody>
          <a:bodyPr>
            <a:normAutofit fontScale="90000"/>
          </a:bodyPr>
          <a:lstStyle/>
          <a:p>
            <a:r>
              <a:rPr lang="en-GB" sz="3600" dirty="0"/>
              <a:t>Activity 2 – What are the Functions of Money?</a:t>
            </a:r>
            <a:r>
              <a:rPr lang="en-GB" dirty="0"/>
              <a:t/>
            </a:r>
            <a:br>
              <a:rPr lang="en-GB" dirty="0"/>
            </a:br>
            <a:r>
              <a:rPr lang="en-GB" sz="2200" b="0" dirty="0"/>
              <a:t>Whilst watching the video </a:t>
            </a:r>
            <a:r>
              <a:rPr lang="en-GB" sz="2200" b="0" dirty="0" smtClean="0"/>
              <a:t>complete </a:t>
            </a:r>
            <a:r>
              <a:rPr lang="en-GB" sz="2200" b="0" dirty="0"/>
              <a:t>the questions regarding the four functions of money.</a:t>
            </a:r>
            <a:endParaRPr lang="en-GB" b="0" dirty="0"/>
          </a:p>
        </p:txBody>
      </p:sp>
      <p:pic>
        <p:nvPicPr>
          <p:cNvPr id="4" name="Online Media 3" title="Functions of Money - BTEC Unit 3: Personal and Business Finance">
            <a:hlinkClick r:id="" action="ppaction://media"/>
            <a:extLst>
              <a:ext uri="{FF2B5EF4-FFF2-40B4-BE49-F238E27FC236}">
                <a16:creationId xmlns:a16="http://schemas.microsoft.com/office/drawing/2014/main" id="{F063FA2E-B882-447B-86FB-C0B4780EDD25}"/>
              </a:ext>
            </a:extLst>
          </p:cNvPr>
          <p:cNvPicPr>
            <a:picLocks noGrp="1" noRot="1" noChangeAspect="1"/>
          </p:cNvPicPr>
          <p:nvPr>
            <p:ph idx="1"/>
            <a:videoFile r:link="rId1"/>
          </p:nvPr>
        </p:nvPicPr>
        <p:blipFill>
          <a:blip r:embed="rId4"/>
          <a:stretch>
            <a:fillRect/>
          </a:stretch>
        </p:blipFill>
        <p:spPr>
          <a:xfrm>
            <a:off x="771525" y="1851206"/>
            <a:ext cx="7600950" cy="4275437"/>
          </a:xfrm>
          <a:prstGeom prst="rect">
            <a:avLst/>
          </a:prstGeom>
        </p:spPr>
      </p:pic>
    </p:spTree>
    <p:extLst>
      <p:ext uri="{BB962C8B-B14F-4D97-AF65-F5344CB8AC3E}">
        <p14:creationId xmlns:p14="http://schemas.microsoft.com/office/powerpoint/2010/main" val="342566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F9C1-E43A-468B-A3F0-FE710B89CCD4}"/>
              </a:ext>
            </a:extLst>
          </p:cNvPr>
          <p:cNvSpPr>
            <a:spLocks noGrp="1"/>
          </p:cNvSpPr>
          <p:nvPr>
            <p:ph type="title"/>
          </p:nvPr>
        </p:nvSpPr>
        <p:spPr>
          <a:xfrm>
            <a:off x="502526" y="365126"/>
            <a:ext cx="8121212" cy="1325563"/>
          </a:xfrm>
        </p:spPr>
        <p:txBody>
          <a:bodyPr/>
          <a:lstStyle/>
          <a:p>
            <a:r>
              <a:rPr lang="en-GB" dirty="0"/>
              <a:t>Activity 23 – Borrowing Exam Question</a:t>
            </a:r>
          </a:p>
        </p:txBody>
      </p:sp>
      <p:sp>
        <p:nvSpPr>
          <p:cNvPr id="3" name="Content Placeholder 2">
            <a:extLst>
              <a:ext uri="{FF2B5EF4-FFF2-40B4-BE49-F238E27FC236}">
                <a16:creationId xmlns:a16="http://schemas.microsoft.com/office/drawing/2014/main" id="{84400034-5DA2-4077-B9C6-6188BDCC9383}"/>
              </a:ext>
            </a:extLst>
          </p:cNvPr>
          <p:cNvSpPr>
            <a:spLocks noGrp="1"/>
          </p:cNvSpPr>
          <p:nvPr>
            <p:ph idx="1"/>
          </p:nvPr>
        </p:nvSpPr>
        <p:spPr/>
        <p:txBody>
          <a:bodyPr>
            <a:normAutofit/>
          </a:bodyPr>
          <a:lstStyle/>
          <a:p>
            <a:pPr marL="0" indent="0">
              <a:buNone/>
            </a:pPr>
            <a:r>
              <a:rPr lang="en-GB" dirty="0"/>
              <a:t>Assess the use of a credit card as a form of borrowing.</a:t>
            </a:r>
          </a:p>
          <a:p>
            <a:pPr marL="0" indent="0">
              <a:buNone/>
            </a:pPr>
            <a:endParaRPr lang="en-GB" dirty="0"/>
          </a:p>
          <a:p>
            <a:pPr marL="0" indent="0">
              <a:buNone/>
            </a:pPr>
            <a:r>
              <a:rPr lang="en-GB" i="1" dirty="0"/>
              <a:t>(think about the pros and cons and what it is used for)</a:t>
            </a:r>
          </a:p>
          <a:p>
            <a:pPr marL="0" indent="0">
              <a:buNone/>
            </a:pPr>
            <a:r>
              <a:rPr lang="en-GB" dirty="0"/>
              <a:t>	</a:t>
            </a:r>
          </a:p>
        </p:txBody>
      </p:sp>
      <p:pic>
        <p:nvPicPr>
          <p:cNvPr id="9218" name="Picture 2" descr="Credit card - Wikiped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203" b="13209"/>
          <a:stretch/>
        </p:blipFill>
        <p:spPr bwMode="auto">
          <a:xfrm>
            <a:off x="2241877" y="3767958"/>
            <a:ext cx="4913588" cy="26013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1173862129"/>
              </p:ext>
            </p:extLst>
          </p:nvPr>
        </p:nvGraphicFramePr>
        <p:xfrm>
          <a:off x="351115" y="4404503"/>
          <a:ext cx="8564286" cy="1328219"/>
        </p:xfrm>
        <a:graphic>
          <a:graphicData uri="http://schemas.openxmlformats.org/drawingml/2006/table">
            <a:tbl>
              <a:tblPr firstRow="1" bandRow="1">
                <a:tableStyleId>{5C22544A-7EE6-4342-B048-85BDC9FD1C3A}</a:tableStyleId>
              </a:tblPr>
              <a:tblGrid>
                <a:gridCol w="2034991">
                  <a:extLst>
                    <a:ext uri="{9D8B030D-6E8A-4147-A177-3AD203B41FA5}">
                      <a16:colId xmlns:a16="http://schemas.microsoft.com/office/drawing/2014/main" val="2168758606"/>
                    </a:ext>
                  </a:extLst>
                </a:gridCol>
                <a:gridCol w="3105116">
                  <a:extLst>
                    <a:ext uri="{9D8B030D-6E8A-4147-A177-3AD203B41FA5}">
                      <a16:colId xmlns:a16="http://schemas.microsoft.com/office/drawing/2014/main" val="621771312"/>
                    </a:ext>
                  </a:extLst>
                </a:gridCol>
                <a:gridCol w="3424179">
                  <a:extLst>
                    <a:ext uri="{9D8B030D-6E8A-4147-A177-3AD203B41FA5}">
                      <a16:colId xmlns:a16="http://schemas.microsoft.com/office/drawing/2014/main" val="4265073929"/>
                    </a:ext>
                  </a:extLst>
                </a:gridCol>
              </a:tblGrid>
              <a:tr h="1328219">
                <a:tc>
                  <a:txBody>
                    <a:bodyPr/>
                    <a:lstStyle/>
                    <a:p>
                      <a:r>
                        <a:rPr lang="en-GB" sz="1600" dirty="0"/>
                        <a:t>Credit card</a:t>
                      </a:r>
                    </a:p>
                  </a:txBody>
                  <a:tcPr/>
                </a:tc>
                <a:tc>
                  <a:txBody>
                    <a:bodyPr/>
                    <a:lstStyle/>
                    <a:p>
                      <a:r>
                        <a:rPr lang="en-GB" sz="1600" dirty="0"/>
                        <a:t>Period of interest free credit</a:t>
                      </a:r>
                    </a:p>
                    <a:p>
                      <a:r>
                        <a:rPr lang="en-GB" sz="1600" dirty="0"/>
                        <a:t>Widely accepted</a:t>
                      </a:r>
                    </a:p>
                    <a:p>
                      <a:r>
                        <a:rPr lang="en-GB" sz="1600" dirty="0"/>
                        <a:t>Protection online</a:t>
                      </a:r>
                    </a:p>
                    <a:p>
                      <a:r>
                        <a:rPr lang="en-GB" sz="1600" dirty="0"/>
                        <a:t>Used online</a:t>
                      </a:r>
                    </a:p>
                    <a:p>
                      <a:r>
                        <a:rPr lang="en-GB" sz="1600" dirty="0"/>
                        <a:t>Loyalty schemes / cash back</a:t>
                      </a:r>
                    </a:p>
                  </a:txBody>
                  <a:tcPr/>
                </a:tc>
                <a:tc>
                  <a:txBody>
                    <a:bodyPr/>
                    <a:lstStyle/>
                    <a:p>
                      <a:r>
                        <a:rPr lang="en-GB" sz="1600" dirty="0"/>
                        <a:t>Interest charged if not paid in full</a:t>
                      </a:r>
                    </a:p>
                    <a:p>
                      <a:r>
                        <a:rPr lang="en-GB" sz="1600" dirty="0"/>
                        <a:t>Encourage overspending and debt</a:t>
                      </a:r>
                    </a:p>
                    <a:p>
                      <a:r>
                        <a:rPr lang="en-GB" sz="1600" dirty="0"/>
                        <a:t>Charges on cash withdrawals</a:t>
                      </a:r>
                    </a:p>
                    <a:p>
                      <a:r>
                        <a:rPr lang="en-GB" sz="1600" dirty="0"/>
                        <a:t>Set amount of credit</a:t>
                      </a:r>
                    </a:p>
                  </a:txBody>
                  <a:tcPr/>
                </a:tc>
                <a:extLst>
                  <a:ext uri="{0D108BD9-81ED-4DB2-BD59-A6C34878D82A}">
                    <a16:rowId xmlns:a16="http://schemas.microsoft.com/office/drawing/2014/main" val="3443342856"/>
                  </a:ext>
                </a:extLst>
              </a:tr>
            </a:tbl>
          </a:graphicData>
        </a:graphic>
      </p:graphicFrame>
    </p:spTree>
    <p:extLst>
      <p:ext uri="{BB962C8B-B14F-4D97-AF65-F5344CB8AC3E}">
        <p14:creationId xmlns:p14="http://schemas.microsoft.com/office/powerpoint/2010/main" val="19079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7484-532D-47CE-9FCF-76BEB1FB4EE0}"/>
              </a:ext>
            </a:extLst>
          </p:cNvPr>
          <p:cNvSpPr>
            <a:spLocks noGrp="1"/>
          </p:cNvSpPr>
          <p:nvPr>
            <p:ph type="title"/>
          </p:nvPr>
        </p:nvSpPr>
        <p:spPr>
          <a:xfrm>
            <a:off x="628650" y="224760"/>
            <a:ext cx="7886700" cy="1325563"/>
          </a:xfrm>
        </p:spPr>
        <p:txBody>
          <a:bodyPr/>
          <a:lstStyle/>
          <a:p>
            <a:r>
              <a:rPr lang="en-GB" dirty="0"/>
              <a:t>Saving and Investment</a:t>
            </a:r>
          </a:p>
        </p:txBody>
      </p:sp>
      <p:pic>
        <p:nvPicPr>
          <p:cNvPr id="1030" name="Picture 6" descr="S&amp;amp;P 500 Price Forecast - Jobs Number Surprises and Stock ...">
            <a:extLst>
              <a:ext uri="{FF2B5EF4-FFF2-40B4-BE49-F238E27FC236}">
                <a16:creationId xmlns:a16="http://schemas.microsoft.com/office/drawing/2014/main" id="{DBE6B8A4-F07D-4FE9-A03A-3F5B825CACE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153890" y="1550323"/>
            <a:ext cx="3624349" cy="24162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ven in your 40s, you can start saving for a £100,000 pension ...">
            <a:extLst>
              <a:ext uri="{FF2B5EF4-FFF2-40B4-BE49-F238E27FC236}">
                <a16:creationId xmlns:a16="http://schemas.microsoft.com/office/drawing/2014/main" id="{F2098152-E992-4979-B367-B00DB72393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9323" y="3676563"/>
            <a:ext cx="3624350" cy="24162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sh ISAs: the facts">
            <a:extLst>
              <a:ext uri="{FF2B5EF4-FFF2-40B4-BE49-F238E27FC236}">
                <a16:creationId xmlns:a16="http://schemas.microsoft.com/office/drawing/2014/main" id="{419BF979-B6CA-4806-B53A-BEC4709EA559}"/>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0227" t="5665" r="17780" b="26616"/>
          <a:stretch/>
        </p:blipFill>
        <p:spPr bwMode="auto">
          <a:xfrm>
            <a:off x="618518" y="1450775"/>
            <a:ext cx="3208715" cy="261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8561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ED5B7-8BE4-49B7-9EF4-C49E9F9166D3}"/>
              </a:ext>
            </a:extLst>
          </p:cNvPr>
          <p:cNvSpPr>
            <a:spLocks noGrp="1"/>
          </p:cNvSpPr>
          <p:nvPr>
            <p:ph type="title"/>
          </p:nvPr>
        </p:nvSpPr>
        <p:spPr/>
        <p:txBody>
          <a:bodyPr/>
          <a:lstStyle/>
          <a:p>
            <a:r>
              <a:rPr lang="en-GB" dirty="0"/>
              <a:t>Different </a:t>
            </a:r>
            <a:r>
              <a:rPr lang="en-GB" dirty="0" smtClean="0"/>
              <a:t>Types </a:t>
            </a:r>
            <a:r>
              <a:rPr lang="en-GB" dirty="0"/>
              <a:t>of </a:t>
            </a:r>
            <a:r>
              <a:rPr lang="en-GB" dirty="0" smtClean="0"/>
              <a:t>Saving </a:t>
            </a:r>
            <a:r>
              <a:rPr lang="en-GB" dirty="0"/>
              <a:t>and </a:t>
            </a:r>
            <a:r>
              <a:rPr lang="en-GB" dirty="0" smtClean="0"/>
              <a:t>Investment</a:t>
            </a:r>
            <a:endParaRPr lang="en-GB" dirty="0"/>
          </a:p>
        </p:txBody>
      </p:sp>
      <p:sp>
        <p:nvSpPr>
          <p:cNvPr id="3" name="Content Placeholder 2">
            <a:extLst>
              <a:ext uri="{FF2B5EF4-FFF2-40B4-BE49-F238E27FC236}">
                <a16:creationId xmlns:a16="http://schemas.microsoft.com/office/drawing/2014/main" id="{37CCB5D0-FC2B-4AFC-9E00-09116E19859D}"/>
              </a:ext>
            </a:extLst>
          </p:cNvPr>
          <p:cNvSpPr>
            <a:spLocks noGrp="1"/>
          </p:cNvSpPr>
          <p:nvPr>
            <p:ph idx="1"/>
          </p:nvPr>
        </p:nvSpPr>
        <p:spPr>
          <a:xfrm>
            <a:off x="628650" y="2188232"/>
            <a:ext cx="7886700" cy="2383768"/>
          </a:xfrm>
        </p:spPr>
        <p:txBody>
          <a:bodyPr/>
          <a:lstStyle/>
          <a:p>
            <a:pPr marL="0" indent="0">
              <a:buNone/>
            </a:pPr>
            <a:r>
              <a:rPr lang="en-GB" dirty="0"/>
              <a:t>When managing your personal finances knowing what options are available for saving and investing is vital. These options are necessary for any money left over after you have covered all your essential expenditure.</a:t>
            </a:r>
          </a:p>
        </p:txBody>
      </p:sp>
    </p:spTree>
    <p:extLst>
      <p:ext uri="{BB962C8B-B14F-4D97-AF65-F5344CB8AC3E}">
        <p14:creationId xmlns:p14="http://schemas.microsoft.com/office/powerpoint/2010/main" val="25376088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2386"/>
            <a:ext cx="7886700" cy="1895302"/>
          </a:xfrm>
        </p:spPr>
        <p:txBody>
          <a:bodyPr>
            <a:normAutofit fontScale="90000"/>
          </a:bodyPr>
          <a:lstStyle/>
          <a:p>
            <a:r>
              <a:rPr lang="en-GB" dirty="0"/>
              <a:t>Activity 24 - What w</a:t>
            </a:r>
            <a:r>
              <a:rPr lang="en-GB" dirty="0" smtClean="0"/>
              <a:t>ays </a:t>
            </a:r>
            <a:r>
              <a:rPr lang="en-GB" dirty="0"/>
              <a:t>can you </a:t>
            </a:r>
            <a:r>
              <a:rPr lang="en-GB" dirty="0" smtClean="0"/>
              <a:t>Save </a:t>
            </a:r>
            <a:r>
              <a:rPr lang="en-GB" dirty="0"/>
              <a:t>&amp; </a:t>
            </a:r>
            <a:r>
              <a:rPr lang="en-GB" dirty="0" smtClean="0"/>
              <a:t>Invest</a:t>
            </a:r>
            <a:r>
              <a:rPr lang="en-GB" dirty="0"/>
              <a:t>?</a:t>
            </a:r>
            <a:br>
              <a:rPr lang="en-GB" dirty="0"/>
            </a:br>
            <a:r>
              <a:rPr lang="en-GB" sz="2700" b="0" dirty="0"/>
              <a:t>Whilst we discuss each type make notes in your workbook of key points.</a:t>
            </a:r>
          </a:p>
        </p:txBody>
      </p:sp>
      <p:sp>
        <p:nvSpPr>
          <p:cNvPr id="3" name="Content Placeholder 2"/>
          <p:cNvSpPr>
            <a:spLocks noGrp="1"/>
          </p:cNvSpPr>
          <p:nvPr>
            <p:ph idx="1"/>
          </p:nvPr>
        </p:nvSpPr>
        <p:spPr>
          <a:xfrm>
            <a:off x="628650" y="2623040"/>
            <a:ext cx="7886700" cy="3295622"/>
          </a:xfrm>
        </p:spPr>
        <p:txBody>
          <a:bodyPr/>
          <a:lstStyle/>
          <a:p>
            <a:r>
              <a:rPr lang="en-GB" dirty="0"/>
              <a:t>Individual savings accounts (ISAs)</a:t>
            </a:r>
          </a:p>
          <a:p>
            <a:r>
              <a:rPr lang="en-GB" dirty="0"/>
              <a:t>Deposit and savings accounts</a:t>
            </a:r>
          </a:p>
          <a:p>
            <a:r>
              <a:rPr lang="en-GB" dirty="0"/>
              <a:t>Premium bonds</a:t>
            </a:r>
          </a:p>
          <a:p>
            <a:r>
              <a:rPr lang="en-GB" dirty="0"/>
              <a:t>Bonds and Gilts</a:t>
            </a:r>
          </a:p>
          <a:p>
            <a:r>
              <a:rPr lang="en-GB" dirty="0"/>
              <a:t>Shares</a:t>
            </a:r>
          </a:p>
          <a:p>
            <a:r>
              <a:rPr lang="en-GB" dirty="0"/>
              <a:t>Pensions.</a:t>
            </a:r>
          </a:p>
        </p:txBody>
      </p:sp>
    </p:spTree>
    <p:extLst>
      <p:ext uri="{BB962C8B-B14F-4D97-AF65-F5344CB8AC3E}">
        <p14:creationId xmlns:p14="http://schemas.microsoft.com/office/powerpoint/2010/main" val="114383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255"/>
            <a:ext cx="7886700" cy="1325563"/>
          </a:xfrm>
        </p:spPr>
        <p:txBody>
          <a:bodyPr/>
          <a:lstStyle/>
          <a:p>
            <a:r>
              <a:rPr lang="en-GB" dirty="0"/>
              <a:t>Savings</a:t>
            </a:r>
          </a:p>
        </p:txBody>
      </p:sp>
      <p:sp>
        <p:nvSpPr>
          <p:cNvPr id="3" name="Content Placeholder 2"/>
          <p:cNvSpPr>
            <a:spLocks noGrp="1"/>
          </p:cNvSpPr>
          <p:nvPr>
            <p:ph idx="1"/>
          </p:nvPr>
        </p:nvSpPr>
        <p:spPr>
          <a:xfrm>
            <a:off x="628650" y="1180407"/>
            <a:ext cx="7774371" cy="4996556"/>
          </a:xfrm>
        </p:spPr>
        <p:txBody>
          <a:bodyPr>
            <a:normAutofit fontScale="70000" lnSpcReduction="20000"/>
          </a:bodyPr>
          <a:lstStyle/>
          <a:p>
            <a:pPr marL="0" indent="0">
              <a:buNone/>
            </a:pPr>
            <a:r>
              <a:rPr lang="en-GB" b="1" dirty="0"/>
              <a:t>Individual Savings Account (ISA)</a:t>
            </a:r>
          </a:p>
          <a:p>
            <a:pPr marL="0" indent="0">
              <a:buNone/>
            </a:pPr>
            <a:r>
              <a:rPr lang="en-GB" dirty="0"/>
              <a:t>The main difference between an ISA and any other savings account is that it offers tax-free interest payments, so you could get more for your money.</a:t>
            </a:r>
          </a:p>
          <a:p>
            <a:pPr marL="0" indent="0">
              <a:buNone/>
            </a:pPr>
            <a:endParaRPr lang="en-GB" dirty="0"/>
          </a:p>
          <a:p>
            <a:pPr marL="0" indent="0">
              <a:buNone/>
            </a:pPr>
            <a:r>
              <a:rPr lang="en-GB" dirty="0"/>
              <a:t>There is a limit to how much money you can put into an ISA in each tax year, which is called the ‘ISA allowance’. The ISA allowance for the 2020/21 tax year is £20,000. You can only have one ‘active’ cash ISA every year.</a:t>
            </a:r>
          </a:p>
          <a:p>
            <a:pPr marL="0" indent="0">
              <a:buNone/>
            </a:pPr>
            <a:endParaRPr lang="en-GB" dirty="0"/>
          </a:p>
          <a:p>
            <a:pPr marL="0" indent="0">
              <a:buNone/>
            </a:pPr>
            <a:r>
              <a:rPr lang="en-GB" b="1" dirty="0"/>
              <a:t>Deposit and Savings account</a:t>
            </a:r>
          </a:p>
          <a:p>
            <a:pPr marL="0" indent="0">
              <a:buNone/>
            </a:pPr>
            <a:r>
              <a:rPr lang="en-GB" dirty="0"/>
              <a:t>A savings account is somewhere you can put your money so it can grow in value. The growth on your money, or savings, is called interest. Each savings account has an interest rate, which tells you how much you will make on your savings over time.</a:t>
            </a:r>
          </a:p>
          <a:p>
            <a:pPr marL="0" indent="0">
              <a:buNone/>
            </a:pPr>
            <a:r>
              <a:rPr lang="en-GB" dirty="0"/>
              <a:t>You can apply for a savings account with most banks, building societies and online savings providers, all have their own range of accounts.</a:t>
            </a:r>
          </a:p>
          <a:p>
            <a:pPr marL="0" indent="0">
              <a:buNone/>
            </a:pPr>
            <a:endParaRPr lang="en-GB" dirty="0"/>
          </a:p>
        </p:txBody>
      </p:sp>
    </p:spTree>
    <p:extLst>
      <p:ext uri="{BB962C8B-B14F-4D97-AF65-F5344CB8AC3E}">
        <p14:creationId xmlns:p14="http://schemas.microsoft.com/office/powerpoint/2010/main" val="359127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6AB6-4AA2-4A49-8A8C-787FF6499F47}"/>
              </a:ext>
            </a:extLst>
          </p:cNvPr>
          <p:cNvSpPr>
            <a:spLocks noGrp="1"/>
          </p:cNvSpPr>
          <p:nvPr>
            <p:ph type="title"/>
          </p:nvPr>
        </p:nvSpPr>
        <p:spPr>
          <a:xfrm>
            <a:off x="612885" y="191705"/>
            <a:ext cx="7886700" cy="1325563"/>
          </a:xfrm>
        </p:spPr>
        <p:txBody>
          <a:bodyPr/>
          <a:lstStyle/>
          <a:p>
            <a:r>
              <a:rPr lang="en-GB" dirty="0"/>
              <a:t>Investments</a:t>
            </a:r>
          </a:p>
        </p:txBody>
      </p:sp>
      <p:sp>
        <p:nvSpPr>
          <p:cNvPr id="3" name="Content Placeholder 2">
            <a:extLst>
              <a:ext uri="{FF2B5EF4-FFF2-40B4-BE49-F238E27FC236}">
                <a16:creationId xmlns:a16="http://schemas.microsoft.com/office/drawing/2014/main" id="{64750417-D598-4BBE-8376-CA794DB2D113}"/>
              </a:ext>
            </a:extLst>
          </p:cNvPr>
          <p:cNvSpPr>
            <a:spLocks noGrp="1"/>
          </p:cNvSpPr>
          <p:nvPr>
            <p:ph idx="1"/>
          </p:nvPr>
        </p:nvSpPr>
        <p:spPr>
          <a:xfrm>
            <a:off x="628650" y="1481960"/>
            <a:ext cx="7886700" cy="4695004"/>
          </a:xfrm>
        </p:spPr>
        <p:txBody>
          <a:bodyPr>
            <a:normAutofit fontScale="70000" lnSpcReduction="20000"/>
          </a:bodyPr>
          <a:lstStyle/>
          <a:p>
            <a:pPr marL="0" indent="0">
              <a:buNone/>
            </a:pPr>
            <a:r>
              <a:rPr lang="en-GB" dirty="0"/>
              <a:t>If you want to make more from your money than the interest rates being offered on savings accounts then you have the option to invest.</a:t>
            </a:r>
          </a:p>
          <a:p>
            <a:pPr marL="0" indent="0">
              <a:buNone/>
            </a:pPr>
            <a:endParaRPr lang="en-GB" dirty="0"/>
          </a:p>
          <a:p>
            <a:pPr marL="0" indent="0">
              <a:buNone/>
            </a:pPr>
            <a:r>
              <a:rPr lang="en-GB" dirty="0"/>
              <a:t>Although there is potential for higher returns there is also higher risks in terms of losing the money you have invested.</a:t>
            </a:r>
          </a:p>
          <a:p>
            <a:pPr marL="0" indent="0">
              <a:buNone/>
            </a:pPr>
            <a:endParaRPr lang="en-GB" dirty="0"/>
          </a:p>
          <a:p>
            <a:pPr marL="0" indent="0">
              <a:buNone/>
            </a:pPr>
            <a:r>
              <a:rPr lang="en-GB" dirty="0"/>
              <a:t>Here are four options for investment, each come with different levels of risk and return:</a:t>
            </a:r>
          </a:p>
          <a:p>
            <a:pPr marL="0" indent="0">
              <a:buNone/>
            </a:pPr>
            <a:endParaRPr lang="en-GB" dirty="0"/>
          </a:p>
          <a:p>
            <a:r>
              <a:rPr lang="en-GB" dirty="0"/>
              <a:t>Premium Bonds</a:t>
            </a:r>
          </a:p>
          <a:p>
            <a:r>
              <a:rPr lang="en-GB" dirty="0"/>
              <a:t>Bonds and Gilts</a:t>
            </a:r>
          </a:p>
          <a:p>
            <a:r>
              <a:rPr lang="en-GB" dirty="0"/>
              <a:t>Shares</a:t>
            </a:r>
          </a:p>
          <a:p>
            <a:r>
              <a:rPr lang="en-GB" dirty="0"/>
              <a:t>Pensions</a:t>
            </a:r>
          </a:p>
          <a:p>
            <a:pPr marL="0" indent="0">
              <a:buNone/>
            </a:pPr>
            <a:r>
              <a:rPr lang="en-GB" dirty="0"/>
              <a: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49687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618"/>
            <a:ext cx="7886700" cy="1325563"/>
          </a:xfrm>
        </p:spPr>
        <p:txBody>
          <a:bodyPr/>
          <a:lstStyle/>
          <a:p>
            <a:r>
              <a:rPr lang="en-GB" dirty="0"/>
              <a:t>Investments</a:t>
            </a:r>
          </a:p>
        </p:txBody>
      </p:sp>
      <p:sp>
        <p:nvSpPr>
          <p:cNvPr id="3" name="Content Placeholder 2"/>
          <p:cNvSpPr>
            <a:spLocks noGrp="1"/>
          </p:cNvSpPr>
          <p:nvPr>
            <p:ph idx="1"/>
          </p:nvPr>
        </p:nvSpPr>
        <p:spPr>
          <a:xfrm>
            <a:off x="628650" y="1429788"/>
            <a:ext cx="7886700" cy="5063085"/>
          </a:xfrm>
        </p:spPr>
        <p:txBody>
          <a:bodyPr>
            <a:normAutofit fontScale="62500" lnSpcReduction="20000"/>
          </a:bodyPr>
          <a:lstStyle/>
          <a:p>
            <a:pPr marL="0" indent="0">
              <a:buNone/>
            </a:pPr>
            <a:r>
              <a:rPr lang="en-GB" b="1" dirty="0"/>
              <a:t>Premium Bonds</a:t>
            </a:r>
          </a:p>
          <a:p>
            <a:pPr marL="0" indent="0">
              <a:buNone/>
            </a:pPr>
            <a:r>
              <a:rPr lang="en-GB" dirty="0"/>
              <a:t>Premium Bonds are an investment product issued by National Savings and Investment (NS&amp;I). Unlike other investments, where you earn interest or a regular dividend income, you are entered into a monthly prize draw where you can win between £25 and £1 million tax free.</a:t>
            </a:r>
          </a:p>
          <a:p>
            <a:pPr marL="0" indent="0">
              <a:buNone/>
            </a:pPr>
            <a:endParaRPr lang="en-GB" dirty="0"/>
          </a:p>
          <a:p>
            <a:r>
              <a:rPr lang="en-GB" dirty="0"/>
              <a:t>All the money you put into Premium Bonds is secure.</a:t>
            </a:r>
          </a:p>
          <a:p>
            <a:endParaRPr lang="en-GB" dirty="0"/>
          </a:p>
          <a:p>
            <a:r>
              <a:rPr lang="en-GB" dirty="0"/>
              <a:t>There’s a very small chance you could earn a very high tax-free return.</a:t>
            </a:r>
          </a:p>
          <a:p>
            <a:endParaRPr lang="en-GB" dirty="0"/>
          </a:p>
          <a:p>
            <a:r>
              <a:rPr lang="en-GB" dirty="0"/>
              <a:t>You won’t earn regular income on your bonds.</a:t>
            </a:r>
          </a:p>
          <a:p>
            <a:endParaRPr lang="en-GB" dirty="0"/>
          </a:p>
          <a:p>
            <a:r>
              <a:rPr lang="en-GB" dirty="0"/>
              <a:t>Most people who buy Premium Bonds will earn only a small amount as a percentage of the money they contribute.</a:t>
            </a:r>
          </a:p>
          <a:p>
            <a:endParaRPr lang="en-GB" dirty="0"/>
          </a:p>
          <a:p>
            <a:r>
              <a:rPr lang="en-GB" dirty="0"/>
              <a:t>Unless you win one of the bigger prizes, your return is unlikely to beat inflation.</a:t>
            </a:r>
          </a:p>
        </p:txBody>
      </p:sp>
    </p:spTree>
    <p:extLst>
      <p:ext uri="{BB962C8B-B14F-4D97-AF65-F5344CB8AC3E}">
        <p14:creationId xmlns:p14="http://schemas.microsoft.com/office/powerpoint/2010/main" val="23102174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149E-D4A2-484C-97C6-4691E4344B77}"/>
              </a:ext>
            </a:extLst>
          </p:cNvPr>
          <p:cNvSpPr>
            <a:spLocks noGrp="1"/>
          </p:cNvSpPr>
          <p:nvPr>
            <p:ph type="title"/>
          </p:nvPr>
        </p:nvSpPr>
        <p:spPr/>
        <p:txBody>
          <a:bodyPr/>
          <a:lstStyle/>
          <a:p>
            <a:r>
              <a:rPr lang="en-GB" dirty="0"/>
              <a:t>Investments </a:t>
            </a:r>
          </a:p>
        </p:txBody>
      </p:sp>
      <p:sp>
        <p:nvSpPr>
          <p:cNvPr id="3" name="Content Placeholder 2">
            <a:extLst>
              <a:ext uri="{FF2B5EF4-FFF2-40B4-BE49-F238E27FC236}">
                <a16:creationId xmlns:a16="http://schemas.microsoft.com/office/drawing/2014/main" id="{243E84FA-CF7E-4AE3-A38D-0F0D594F497C}"/>
              </a:ext>
            </a:extLst>
          </p:cNvPr>
          <p:cNvSpPr>
            <a:spLocks noGrp="1"/>
          </p:cNvSpPr>
          <p:nvPr>
            <p:ph idx="1"/>
          </p:nvPr>
        </p:nvSpPr>
        <p:spPr>
          <a:xfrm>
            <a:off x="628650" y="1636439"/>
            <a:ext cx="4826219" cy="4351338"/>
          </a:xfrm>
        </p:spPr>
        <p:txBody>
          <a:bodyPr>
            <a:normAutofit fontScale="92500"/>
          </a:bodyPr>
          <a:lstStyle/>
          <a:p>
            <a:pPr marL="0" indent="0">
              <a:buNone/>
            </a:pPr>
            <a:r>
              <a:rPr lang="en-GB" b="1" dirty="0"/>
              <a:t>Shares</a:t>
            </a:r>
          </a:p>
          <a:p>
            <a:pPr marL="0" indent="0">
              <a:buNone/>
            </a:pPr>
            <a:r>
              <a:rPr lang="en-GB" dirty="0"/>
              <a:t>Shares give you part ownership of a business. This part ownership means that you also benefit from the businesses success in the form of payments called dividends. The value of shares can go up as well as down and you could potentially lose all of your investment if the business fails. </a:t>
            </a:r>
          </a:p>
        </p:txBody>
      </p:sp>
      <p:pic>
        <p:nvPicPr>
          <p:cNvPr id="10244" name="Picture 4" descr="Apple (@Apple) | Twitter"/>
          <p:cNvPicPr>
            <a:picLocks noChangeAspect="1" noChangeArrowheads="1"/>
          </p:cNvPicPr>
          <p:nvPr/>
        </p:nvPicPr>
        <p:blipFill rotWithShape="1">
          <a:blip r:embed="rId2">
            <a:extLst>
              <a:ext uri="{28A0092B-C50C-407E-A947-70E740481C1C}">
                <a14:useLocalDpi xmlns:a14="http://schemas.microsoft.com/office/drawing/2010/main" val="0"/>
              </a:ext>
            </a:extLst>
          </a:blip>
          <a:srcRect l="21324" t="18629" r="22535" b="21137"/>
          <a:stretch/>
        </p:blipFill>
        <p:spPr bwMode="auto">
          <a:xfrm rot="909676">
            <a:off x="6856794" y="2300702"/>
            <a:ext cx="1981576" cy="212606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Tesla Logo, Meaning, Png Transparent, Wallpap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34147">
            <a:off x="5769214" y="581855"/>
            <a:ext cx="1749540" cy="222668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94995">
            <a:off x="5790529" y="4279721"/>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3722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8995"/>
            <a:ext cx="7886700" cy="1325563"/>
          </a:xfrm>
        </p:spPr>
        <p:txBody>
          <a:bodyPr/>
          <a:lstStyle/>
          <a:p>
            <a:r>
              <a:rPr lang="en-GB" dirty="0"/>
              <a:t>Investments</a:t>
            </a:r>
          </a:p>
        </p:txBody>
      </p:sp>
      <p:sp>
        <p:nvSpPr>
          <p:cNvPr id="3" name="Content Placeholder 2"/>
          <p:cNvSpPr>
            <a:spLocks noGrp="1"/>
          </p:cNvSpPr>
          <p:nvPr>
            <p:ph idx="1"/>
          </p:nvPr>
        </p:nvSpPr>
        <p:spPr>
          <a:xfrm>
            <a:off x="465513" y="1474558"/>
            <a:ext cx="8362603" cy="4702405"/>
          </a:xfrm>
        </p:spPr>
        <p:txBody>
          <a:bodyPr>
            <a:normAutofit fontScale="62500" lnSpcReduction="20000"/>
          </a:bodyPr>
          <a:lstStyle/>
          <a:p>
            <a:pPr marL="0" indent="0">
              <a:buNone/>
            </a:pPr>
            <a:r>
              <a:rPr lang="en-GB" b="1" dirty="0"/>
              <a:t>Bonds</a:t>
            </a:r>
            <a:r>
              <a:rPr lang="en-GB" dirty="0"/>
              <a:t> </a:t>
            </a:r>
          </a:p>
          <a:p>
            <a:pPr marL="0" indent="0">
              <a:buNone/>
            </a:pPr>
            <a:r>
              <a:rPr lang="en-GB" i="0" dirty="0">
                <a:effectLst/>
              </a:rPr>
              <a:t>A bond is a fixed income instrument that represents a loan made by an investor to a borrower (typically corporate or governmental). A bond could be thought of as an I.O.U. between the lender and borrower that includes the details of the loan and its payments. Bonds are used by companies, municipalities, states, and sovereign governments to finance projects and operations. Owners of bonds are debtholders, or creditors, of the issuer. Bond details include the end date when the principal of the loan is due to be paid to the bond owner and usually includes the terms for variable or fixed interest payments made by the borrower.</a:t>
            </a:r>
          </a:p>
          <a:p>
            <a:pPr marL="0" indent="0">
              <a:buNone/>
            </a:pPr>
            <a:r>
              <a:rPr lang="en-GB" dirty="0">
                <a:hlinkClick r:id="rId2"/>
              </a:rPr>
              <a:t>https://www.investopedia.com/terms/b/bond.asp</a:t>
            </a:r>
            <a:endParaRPr lang="en-GB" i="0" dirty="0">
              <a:effectLst/>
            </a:endParaRPr>
          </a:p>
          <a:p>
            <a:pPr marL="0" indent="0">
              <a:buNone/>
            </a:pPr>
            <a:endParaRPr lang="en-GB" dirty="0"/>
          </a:p>
          <a:p>
            <a:pPr marL="0" indent="0">
              <a:buNone/>
            </a:pPr>
            <a:r>
              <a:rPr lang="en-GB" b="1" dirty="0"/>
              <a:t>Gilts</a:t>
            </a:r>
          </a:p>
          <a:p>
            <a:pPr marL="0" indent="0">
              <a:buNone/>
            </a:pPr>
            <a:r>
              <a:rPr lang="en-GB" b="0" i="0" dirty="0">
                <a:effectLst/>
              </a:rPr>
              <a:t>Government bonds in the U.K., India, and several other Commonwealth countries are known as gilts. The term gilt is often used informally to describe any bond that has a very low risk of default and a correspondingly low rate of return. They are called gilts because the original certificates issued by the British government had gilded edges.</a:t>
            </a:r>
          </a:p>
          <a:p>
            <a:pPr marL="0" indent="0">
              <a:buNone/>
            </a:pPr>
            <a:r>
              <a:rPr lang="en-GB" dirty="0">
                <a:hlinkClick r:id="rId3"/>
              </a:rPr>
              <a:t>https://www.investopedia.com/terms/g/gilts.asp</a:t>
            </a:r>
            <a:endParaRPr lang="en-GB" b="0" i="0" dirty="0">
              <a:effectLst/>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42803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F71A0-7E52-4273-B410-CB516B592B93}"/>
              </a:ext>
            </a:extLst>
          </p:cNvPr>
          <p:cNvSpPr>
            <a:spLocks noGrp="1"/>
          </p:cNvSpPr>
          <p:nvPr>
            <p:ph type="title"/>
          </p:nvPr>
        </p:nvSpPr>
        <p:spPr>
          <a:xfrm>
            <a:off x="403463" y="127529"/>
            <a:ext cx="7886700" cy="1325563"/>
          </a:xfrm>
        </p:spPr>
        <p:txBody>
          <a:bodyPr/>
          <a:lstStyle/>
          <a:p>
            <a:r>
              <a:rPr lang="en-GB" dirty="0"/>
              <a:t>Activity 25 - Why Should you Save or Invest?</a:t>
            </a:r>
          </a:p>
        </p:txBody>
      </p:sp>
      <p:sp>
        <p:nvSpPr>
          <p:cNvPr id="3" name="Content Placeholder 2">
            <a:extLst>
              <a:ext uri="{FF2B5EF4-FFF2-40B4-BE49-F238E27FC236}">
                <a16:creationId xmlns:a16="http://schemas.microsoft.com/office/drawing/2014/main" id="{A7D72601-6A3B-494C-9FA1-18D73539533C}"/>
              </a:ext>
            </a:extLst>
          </p:cNvPr>
          <p:cNvSpPr>
            <a:spLocks noGrp="1"/>
          </p:cNvSpPr>
          <p:nvPr>
            <p:ph idx="1"/>
          </p:nvPr>
        </p:nvSpPr>
        <p:spPr>
          <a:xfrm>
            <a:off x="403463" y="1716351"/>
            <a:ext cx="3834168" cy="4351338"/>
          </a:xfrm>
        </p:spPr>
        <p:txBody>
          <a:bodyPr>
            <a:normAutofit fontScale="85000" lnSpcReduction="20000"/>
          </a:bodyPr>
          <a:lstStyle/>
          <a:p>
            <a:pPr marL="0" indent="0">
              <a:lnSpc>
                <a:spcPct val="115000"/>
              </a:lnSpc>
              <a:spcAft>
                <a:spcPts val="1000"/>
              </a:spcAft>
              <a:buNone/>
            </a:pPr>
            <a:r>
              <a:rPr lang="en-GB" sz="1800" dirty="0">
                <a:ea typeface="Calibri" panose="020F0502020204030204" pitchFamily="34" charset="0"/>
                <a:cs typeface="Times New Roman" panose="02020603050405020304" pitchFamily="18" charset="0"/>
              </a:rPr>
              <a:t>A</a:t>
            </a:r>
            <a:r>
              <a:rPr lang="en-GB" sz="1800" dirty="0">
                <a:effectLst/>
                <a:latin typeface="Arial" panose="020B0604020202020204" pitchFamily="34" charset="0"/>
                <a:ea typeface="Calibri" panose="020F0502020204030204" pitchFamily="34" charset="0"/>
                <a:cs typeface="Times New Roman" panose="02020603050405020304" pitchFamily="18" charset="0"/>
              </a:rPr>
              <a:t>verage monthly take-home pay £2,309</a:t>
            </a:r>
            <a:endParaRPr lang="en-GB" sz="1800" dirty="0">
              <a:ea typeface="Calibri" panose="020F0502020204030204" pitchFamily="34" charset="0"/>
              <a:cs typeface="Times New Roman" panose="02020603050405020304" pitchFamily="18" charset="0"/>
            </a:endParaRPr>
          </a:p>
          <a:p>
            <a:pPr marL="0" indent="0">
              <a:lnSpc>
                <a:spcPct val="115000"/>
              </a:lnSpc>
              <a:spcAft>
                <a:spcPts val="1000"/>
              </a:spcAft>
              <a:buNone/>
            </a:pPr>
            <a:r>
              <a:rPr lang="en-GB" sz="1800" dirty="0">
                <a:ea typeface="Calibri" panose="020F0502020204030204" pitchFamily="34" charset="0"/>
                <a:cs typeface="Times New Roman" panose="02020603050405020304" pitchFamily="18" charset="0"/>
              </a:rPr>
              <a:t>A</a:t>
            </a:r>
            <a:r>
              <a:rPr lang="en-GB" sz="1800" dirty="0">
                <a:effectLst/>
                <a:latin typeface="Arial" panose="020B0604020202020204" pitchFamily="34" charset="0"/>
                <a:ea typeface="Calibri" panose="020F0502020204030204" pitchFamily="34" charset="0"/>
                <a:cs typeface="Times New Roman" panose="02020603050405020304" pitchFamily="18" charset="0"/>
              </a:rPr>
              <a:t>verage monthly mortgage payment </a:t>
            </a:r>
            <a:r>
              <a:rPr lang="en-GB" sz="1800" b="1" dirty="0">
                <a:effectLst/>
                <a:latin typeface="Arial" panose="020B0604020202020204" pitchFamily="34" charset="0"/>
                <a:ea typeface="Calibri" panose="020F0502020204030204" pitchFamily="34" charset="0"/>
                <a:cs typeface="Times New Roman" panose="02020603050405020304" pitchFamily="18" charset="0"/>
              </a:rPr>
              <a:t>£669 </a:t>
            </a:r>
            <a:r>
              <a:rPr lang="en-GB" sz="1800" dirty="0">
                <a:effectLst/>
                <a:latin typeface="Arial" panose="020B0604020202020204" pitchFamily="34" charset="0"/>
                <a:ea typeface="Calibri" panose="020F0502020204030204" pitchFamily="34" charset="0"/>
                <a:cs typeface="Times New Roman" panose="02020603050405020304" pitchFamily="18" charset="0"/>
              </a:rPr>
              <a:t>based on someone with a 30% deposit.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GB" sz="1800" dirty="0">
                <a:effectLst/>
                <a:latin typeface="Arial" panose="020B0604020202020204" pitchFamily="34" charset="0"/>
                <a:ea typeface="Calibri" panose="020F0502020204030204" pitchFamily="34" charset="0"/>
                <a:cs typeface="Times New Roman" panose="02020603050405020304" pitchFamily="18" charset="0"/>
              </a:rPr>
              <a:t>Average house price </a:t>
            </a:r>
            <a:r>
              <a:rPr lang="en-GB" sz="1800" b="1" dirty="0">
                <a:effectLst/>
                <a:latin typeface="Arial" panose="020B0604020202020204" pitchFamily="34" charset="0"/>
                <a:ea typeface="Calibri" panose="020F0502020204030204" pitchFamily="34" charset="0"/>
                <a:cs typeface="Times New Roman" panose="02020603050405020304" pitchFamily="18" charset="0"/>
              </a:rPr>
              <a:t>£231,855</a:t>
            </a:r>
          </a:p>
          <a:p>
            <a:pPr marL="0" indent="0">
              <a:lnSpc>
                <a:spcPct val="115000"/>
              </a:lnSpc>
              <a:spcAft>
                <a:spcPts val="1000"/>
              </a:spcAft>
              <a:buNone/>
            </a:pPr>
            <a:r>
              <a:rPr lang="en-GB" sz="1800" dirty="0">
                <a:effectLst/>
                <a:latin typeface="Arial" panose="020B0604020202020204" pitchFamily="34" charset="0"/>
                <a:ea typeface="Calibri" panose="020F0502020204030204" pitchFamily="34" charset="0"/>
                <a:cs typeface="Times New Roman" panose="02020603050405020304" pitchFamily="18" charset="0"/>
              </a:rPr>
              <a:t>30% deposit </a:t>
            </a:r>
            <a:r>
              <a:rPr lang="en-GB" sz="1800" dirty="0" smtClean="0">
                <a:effectLst/>
                <a:latin typeface="Arial" panose="020B0604020202020204" pitchFamily="34" charset="0"/>
                <a:ea typeface="Calibri" panose="020F0502020204030204" pitchFamily="34" charset="0"/>
                <a:cs typeface="Times New Roman" panose="02020603050405020304" pitchFamily="18" charset="0"/>
              </a:rPr>
              <a:t>=</a:t>
            </a:r>
            <a:r>
              <a:rPr lang="en-GB" sz="1800" dirty="0">
                <a:ea typeface="Calibri" panose="020F0502020204030204" pitchFamily="34" charset="0"/>
                <a:cs typeface="Times New Roman" panose="02020603050405020304" pitchFamily="18" charset="0"/>
              </a:rPr>
              <a:t> </a:t>
            </a:r>
            <a:r>
              <a:rPr lang="en-GB" sz="1800" b="1" dirty="0" smtClean="0">
                <a:solidFill>
                  <a:srgbClr val="FF0000"/>
                </a:solidFill>
                <a:effectLst/>
                <a:ea typeface="Calibri" panose="020F0502020204030204" pitchFamily="34" charset="0"/>
                <a:cs typeface="Times New Roman" panose="02020603050405020304" pitchFamily="18" charset="0"/>
              </a:rPr>
              <a:t>£69,556.50</a:t>
            </a:r>
            <a:endParaRPr lang="en-GB"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GB" sz="1800" dirty="0" smtClean="0">
                <a:effectLst/>
                <a:latin typeface="Arial" panose="020B0604020202020204" pitchFamily="34" charset="0"/>
                <a:ea typeface="Calibri" panose="020F0502020204030204" pitchFamily="34" charset="0"/>
                <a:cs typeface="Times New Roman" panose="02020603050405020304" pitchFamily="18" charset="0"/>
              </a:rPr>
              <a:t>Average </a:t>
            </a:r>
            <a:r>
              <a:rPr lang="en-GB" sz="1800" dirty="0">
                <a:effectLst/>
                <a:latin typeface="Arial" panose="020B0604020202020204" pitchFamily="34" charset="0"/>
                <a:ea typeface="Calibri" panose="020F0502020204030204" pitchFamily="34" charset="0"/>
                <a:cs typeface="Times New Roman" panose="02020603050405020304" pitchFamily="18" charset="0"/>
              </a:rPr>
              <a:t>savings rate </a:t>
            </a:r>
            <a:r>
              <a:rPr lang="en-GB" sz="1800" b="1" dirty="0">
                <a:effectLst/>
                <a:latin typeface="Arial" panose="020B0604020202020204" pitchFamily="34" charset="0"/>
                <a:ea typeface="Calibri" panose="020F0502020204030204" pitchFamily="34" charset="0"/>
                <a:cs typeface="Times New Roman" panose="02020603050405020304" pitchFamily="18" charset="0"/>
              </a:rPr>
              <a:t>1.4%</a:t>
            </a:r>
          </a:p>
          <a:p>
            <a:pPr marL="0" indent="0">
              <a:lnSpc>
                <a:spcPct val="115000"/>
              </a:lnSpc>
              <a:spcAft>
                <a:spcPts val="1000"/>
              </a:spcAft>
              <a:buNone/>
            </a:pPr>
            <a:r>
              <a:rPr lang="en-GB" sz="1800" b="0" i="0" dirty="0">
                <a:effectLst/>
                <a:latin typeface="arial" panose="020B0604020202020204" pitchFamily="34" charset="0"/>
              </a:rPr>
              <a:t>The average return for the S&amp;P 500 index over the past 90 years is </a:t>
            </a:r>
            <a:r>
              <a:rPr lang="en-GB" sz="1800" b="1" i="0" dirty="0">
                <a:effectLst/>
                <a:latin typeface="arial" panose="020B0604020202020204" pitchFamily="34" charset="0"/>
              </a:rPr>
              <a:t>9.8 percent</a:t>
            </a:r>
          </a:p>
          <a:p>
            <a:pPr marL="0" indent="0">
              <a:lnSpc>
                <a:spcPct val="115000"/>
              </a:lnSpc>
              <a:spcAft>
                <a:spcPts val="1000"/>
              </a:spcAft>
              <a:buNone/>
            </a:pPr>
            <a:r>
              <a:rPr lang="en-GB" sz="1800" b="1" dirty="0">
                <a:latin typeface="arial" panose="020B0604020202020204" pitchFamily="34" charset="0"/>
                <a:ea typeface="Calibri" panose="020F0502020204030204" pitchFamily="34" charset="0"/>
                <a:cs typeface="Times New Roman" panose="02020603050405020304" pitchFamily="18" charset="0"/>
              </a:rPr>
              <a:t>Compound interest calculator - </a:t>
            </a:r>
            <a:r>
              <a:rPr lang="en-GB" sz="1800" b="1" dirty="0">
                <a:latin typeface="arial" panose="020B0604020202020204" pitchFamily="34" charset="0"/>
                <a:ea typeface="Calibri" panose="020F0502020204030204" pitchFamily="34" charset="0"/>
                <a:cs typeface="Times New Roman" panose="02020603050405020304" pitchFamily="18" charset="0"/>
                <a:hlinkClick r:id="rId2"/>
              </a:rPr>
              <a:t>https://www.thecalculatorsite.com/finance/calculators/compoundinterestcalculator.php</a:t>
            </a:r>
            <a:endParaRPr lang="en-GB" sz="1800" b="1"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endParaRPr lang="en-GB" sz="1800" b="1"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endParaRPr lang="en-GB" sz="1800" b="1"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E114DA2-5FCC-45F8-9731-490B191B172B}"/>
              </a:ext>
            </a:extLst>
          </p:cNvPr>
          <p:cNvSpPr txBox="1"/>
          <p:nvPr/>
        </p:nvSpPr>
        <p:spPr>
          <a:xfrm>
            <a:off x="4346813" y="1713083"/>
            <a:ext cx="4572000" cy="4681025"/>
          </a:xfrm>
          <a:prstGeom prst="rect">
            <a:avLst/>
          </a:prstGeom>
          <a:noFill/>
        </p:spPr>
        <p:txBody>
          <a:bodyPr wrap="square">
            <a:spAutoFit/>
          </a:bodyPr>
          <a:lstStyle/>
          <a:p>
            <a:pPr marL="0" indent="0">
              <a:lnSpc>
                <a:spcPct val="115000"/>
              </a:lnSpc>
              <a:spcAft>
                <a:spcPts val="1000"/>
              </a:spcAft>
              <a:buNone/>
            </a:pPr>
            <a:r>
              <a:rPr lang="en-GB" sz="1600" b="1" dirty="0">
                <a:effectLst/>
                <a:latin typeface="arial" panose="020B0604020202020204" pitchFamily="34" charset="0"/>
                <a:ea typeface="Calibri" panose="020F0502020204030204" pitchFamily="34" charset="0"/>
                <a:cs typeface="Times New Roman" panose="02020603050405020304" pitchFamily="18" charset="0"/>
              </a:rPr>
              <a:t>Using the calculator provided workout the following about saving and investing.</a:t>
            </a:r>
          </a:p>
          <a:p>
            <a:pPr marL="0" indent="0">
              <a:lnSpc>
                <a:spcPct val="115000"/>
              </a:lnSpc>
              <a:spcAft>
                <a:spcPts val="1000"/>
              </a:spcAft>
              <a:buNone/>
            </a:pPr>
            <a:r>
              <a:rPr lang="en-GB" sz="1600" dirty="0">
                <a:latin typeface="Calibri" panose="020F0502020204030204" pitchFamily="34" charset="0"/>
                <a:ea typeface="Calibri" panose="020F0502020204030204" pitchFamily="34" charset="0"/>
                <a:cs typeface="Times New Roman" panose="02020603050405020304" pitchFamily="18" charset="0"/>
              </a:rPr>
              <a:t>How much is a 30% deposit on a £231,855 house?</a:t>
            </a:r>
          </a:p>
          <a:p>
            <a:pPr marL="0" indent="0">
              <a:lnSpc>
                <a:spcPct val="115000"/>
              </a:lnSpc>
              <a:spcAft>
                <a:spcPts val="1000"/>
              </a:spcAft>
              <a:buNone/>
            </a:pPr>
            <a:r>
              <a:rPr lang="en-GB" sz="1600" dirty="0">
                <a:latin typeface="Calibri" panose="020F0502020204030204" pitchFamily="34" charset="0"/>
                <a:ea typeface="Calibri" panose="020F0502020204030204" pitchFamily="34" charset="0"/>
                <a:cs typeface="Times New Roman" panose="02020603050405020304" pitchFamily="18" charset="0"/>
              </a:rPr>
              <a:t>How long would it take you to save that amount if you saved £200 a month in a savings account that paid 1.4%?</a:t>
            </a:r>
          </a:p>
          <a:p>
            <a:pPr marL="0" indent="0">
              <a:lnSpc>
                <a:spcPct val="115000"/>
              </a:lnSpc>
              <a:spcAft>
                <a:spcPts val="1000"/>
              </a:spcAft>
              <a:buNone/>
            </a:pPr>
            <a:r>
              <a:rPr lang="en-GB" sz="1600" dirty="0">
                <a:latin typeface="Calibri" panose="020F0502020204030204" pitchFamily="34" charset="0"/>
                <a:ea typeface="Calibri" panose="020F0502020204030204" pitchFamily="34" charset="0"/>
                <a:cs typeface="Times New Roman" panose="02020603050405020304" pitchFamily="18" charset="0"/>
              </a:rPr>
              <a:t>How long would it take to save that amount if you achieved 9.8% return in an investment?</a:t>
            </a:r>
          </a:p>
          <a:p>
            <a:pPr marL="0" indent="0">
              <a:lnSpc>
                <a:spcPct val="115000"/>
              </a:lnSpc>
              <a:spcAft>
                <a:spcPts val="1000"/>
              </a:spcAft>
              <a:buNone/>
            </a:pPr>
            <a:r>
              <a:rPr lang="en-GB" sz="1600" dirty="0">
                <a:latin typeface="Calibri" panose="020F0502020204030204" pitchFamily="34" charset="0"/>
                <a:ea typeface="Calibri" panose="020F0502020204030204" pitchFamily="34" charset="0"/>
                <a:cs typeface="Times New Roman" panose="02020603050405020304" pitchFamily="18" charset="0"/>
              </a:rPr>
              <a:t>What would you earn in the investment in the same amount of time it took you to achieve the deposit in the savings account?</a:t>
            </a:r>
          </a:p>
          <a:p>
            <a:pPr marL="0" indent="0">
              <a:lnSpc>
                <a:spcPct val="115000"/>
              </a:lnSpc>
              <a:spcAft>
                <a:spcPts val="1000"/>
              </a:spcAft>
              <a:buNone/>
            </a:pPr>
            <a:r>
              <a:rPr lang="en-GB" sz="1600" dirty="0">
                <a:latin typeface="Calibri" panose="020F0502020204030204" pitchFamily="34" charset="0"/>
                <a:ea typeface="Calibri" panose="020F0502020204030204" pitchFamily="34" charset="0"/>
                <a:cs typeface="Times New Roman" panose="02020603050405020304" pitchFamily="18" charset="0"/>
              </a:rPr>
              <a:t>How much money would you have after 25 years if you doubled your contribution each month from £200 to £400 at 9.8% in an investment?</a:t>
            </a:r>
            <a:endParaRPr lang="en-GB" sz="1600" dirty="0"/>
          </a:p>
        </p:txBody>
      </p:sp>
    </p:spTree>
    <p:extLst>
      <p:ext uri="{BB962C8B-B14F-4D97-AF65-F5344CB8AC3E}">
        <p14:creationId xmlns:p14="http://schemas.microsoft.com/office/powerpoint/2010/main" val="19515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 calcmode="lin" valueType="num">
                                      <p:cBhvr additive="base">
                                        <p:cTn id="4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fade">
                                      <p:cBhvr>
                                        <p:cTn id="48" dur="500"/>
                                        <p:tgtEl>
                                          <p:spTgt spid="7">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xEl>
                                              <p:pRg st="2" end="2"/>
                                            </p:txEl>
                                          </p:spTgt>
                                        </p:tgtEl>
                                        <p:attrNameLst>
                                          <p:attrName>style.visibility</p:attrName>
                                        </p:attrNameLst>
                                      </p:cBhvr>
                                      <p:to>
                                        <p:strVal val="visible"/>
                                      </p:to>
                                    </p:set>
                                    <p:animEffect transition="in" filter="fade">
                                      <p:cBhvr>
                                        <p:cTn id="53" dur="500"/>
                                        <p:tgtEl>
                                          <p:spTgt spid="7">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xEl>
                                              <p:pRg st="3" end="3"/>
                                            </p:txEl>
                                          </p:spTgt>
                                        </p:tgtEl>
                                        <p:attrNameLst>
                                          <p:attrName>style.visibility</p:attrName>
                                        </p:attrNameLst>
                                      </p:cBhvr>
                                      <p:to>
                                        <p:strVal val="visible"/>
                                      </p:to>
                                    </p:set>
                                    <p:animEffect transition="in" filter="fade">
                                      <p:cBhvr>
                                        <p:cTn id="58" dur="500"/>
                                        <p:tgtEl>
                                          <p:spTgt spid="7">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fade">
                                      <p:cBhvr>
                                        <p:cTn id="63" dur="500"/>
                                        <p:tgtEl>
                                          <p:spTgt spid="7">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
                                            <p:txEl>
                                              <p:pRg st="5" end="5"/>
                                            </p:txEl>
                                          </p:spTgt>
                                        </p:tgtEl>
                                        <p:attrNameLst>
                                          <p:attrName>style.visibility</p:attrName>
                                        </p:attrNameLst>
                                      </p:cBhvr>
                                      <p:to>
                                        <p:strVal val="visible"/>
                                      </p:to>
                                    </p:set>
                                    <p:animEffect transition="in" filter="fade">
                                      <p:cBhvr>
                                        <p:cTn id="68" dur="500"/>
                                        <p:tgtEl>
                                          <p:spTgt spid="7">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3" end="3"/>
                                            </p:txEl>
                                          </p:spTgt>
                                        </p:tgtEl>
                                        <p:attrNameLst>
                                          <p:attrName>style.visibility</p:attrName>
                                        </p:attrNameLst>
                                      </p:cBhvr>
                                      <p:to>
                                        <p:strVal val="visible"/>
                                      </p:to>
                                    </p:set>
                                    <p:animEffect transition="in" filter="fade">
                                      <p:cBhvr>
                                        <p:cTn id="7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5497"/>
            <a:ext cx="7886700" cy="1325563"/>
          </a:xfrm>
        </p:spPr>
        <p:txBody>
          <a:bodyPr/>
          <a:lstStyle/>
          <a:p>
            <a:r>
              <a:rPr lang="en-GB" dirty="0"/>
              <a:t>Functions of </a:t>
            </a:r>
            <a:r>
              <a:rPr lang="en-GB" dirty="0" smtClean="0"/>
              <a:t>Money – Can you describe them?</a:t>
            </a:r>
            <a:endParaRPr lang="en-GB" dirty="0"/>
          </a:p>
        </p:txBody>
      </p:sp>
      <p:sp>
        <p:nvSpPr>
          <p:cNvPr id="3" name="Content Placeholder 2"/>
          <p:cNvSpPr>
            <a:spLocks noGrp="1"/>
          </p:cNvSpPr>
          <p:nvPr>
            <p:ph idx="1"/>
          </p:nvPr>
        </p:nvSpPr>
        <p:spPr>
          <a:xfrm>
            <a:off x="472965" y="1452950"/>
            <a:ext cx="8198070" cy="4457736"/>
          </a:xfrm>
        </p:spPr>
        <p:txBody>
          <a:bodyPr>
            <a:normAutofit fontScale="55000" lnSpcReduction="20000"/>
          </a:bodyPr>
          <a:lstStyle/>
          <a:p>
            <a:pPr marL="0" indent="0">
              <a:buNone/>
            </a:pPr>
            <a:r>
              <a:rPr lang="en-GB" b="1" dirty="0"/>
              <a:t>Unit of </a:t>
            </a:r>
            <a:r>
              <a:rPr lang="en-GB" b="1" dirty="0" smtClean="0"/>
              <a:t>account</a:t>
            </a:r>
          </a:p>
          <a:p>
            <a:pPr marL="0" indent="0">
              <a:buNone/>
            </a:pPr>
            <a:r>
              <a:rPr lang="en-GB" dirty="0"/>
              <a:t>T</a:t>
            </a:r>
            <a:r>
              <a:rPr lang="en-GB" dirty="0" smtClean="0"/>
              <a:t>his </a:t>
            </a:r>
            <a:r>
              <a:rPr lang="en-GB" dirty="0"/>
              <a:t>refers to anything that allows the value of something to be expressed in an understandable way, and in a way that allows the value of items to be compared.</a:t>
            </a:r>
          </a:p>
          <a:p>
            <a:pPr marL="0" indent="0">
              <a:buNone/>
            </a:pPr>
            <a:endParaRPr lang="en-GB" dirty="0"/>
          </a:p>
          <a:p>
            <a:pPr marL="0" indent="0">
              <a:buNone/>
            </a:pPr>
            <a:r>
              <a:rPr lang="en-GB" b="1" dirty="0"/>
              <a:t>Means of </a:t>
            </a:r>
            <a:r>
              <a:rPr lang="en-GB" b="1" dirty="0" smtClean="0"/>
              <a:t>exchange</a:t>
            </a:r>
          </a:p>
          <a:p>
            <a:pPr marL="0" indent="0">
              <a:buNone/>
            </a:pPr>
            <a:r>
              <a:rPr lang="en-GB" dirty="0"/>
              <a:t>M</a:t>
            </a:r>
            <a:r>
              <a:rPr lang="en-GB" dirty="0" smtClean="0"/>
              <a:t>oney </a:t>
            </a:r>
            <a:r>
              <a:rPr lang="en-GB" dirty="0"/>
              <a:t>allows goods and services to be traded without the need for a barter system. Barter systems rely on there being a double coincidence of wants between the two people involved in an </a:t>
            </a:r>
            <a:r>
              <a:rPr lang="en-GB" dirty="0" smtClean="0"/>
              <a:t>exchange.</a:t>
            </a:r>
            <a:endParaRPr lang="en-GB" dirty="0"/>
          </a:p>
          <a:p>
            <a:pPr marL="0" indent="0">
              <a:buNone/>
            </a:pPr>
            <a:endParaRPr lang="en-GB" dirty="0"/>
          </a:p>
          <a:p>
            <a:pPr marL="0" indent="0">
              <a:buNone/>
            </a:pPr>
            <a:r>
              <a:rPr lang="en-GB" b="1" dirty="0"/>
              <a:t>Store of </a:t>
            </a:r>
            <a:r>
              <a:rPr lang="en-GB" b="1" dirty="0" smtClean="0"/>
              <a:t>value</a:t>
            </a:r>
          </a:p>
          <a:p>
            <a:pPr marL="0" indent="0">
              <a:buNone/>
            </a:pPr>
            <a:r>
              <a:rPr lang="en-GB" dirty="0"/>
              <a:t>T</a:t>
            </a:r>
            <a:r>
              <a:rPr lang="en-GB" dirty="0" smtClean="0"/>
              <a:t>his </a:t>
            </a:r>
            <a:r>
              <a:rPr lang="en-GB" dirty="0"/>
              <a:t>can refer to any asset whose “value” can be used now or used in the future i.e. its value can be retrieved at a later date. This means that people can save now to fund spending at a later date.</a:t>
            </a:r>
          </a:p>
          <a:p>
            <a:pPr marL="0" indent="0">
              <a:buNone/>
            </a:pPr>
            <a:endParaRPr lang="en-GB" dirty="0"/>
          </a:p>
          <a:p>
            <a:pPr marL="0" indent="0">
              <a:buNone/>
            </a:pPr>
            <a:r>
              <a:rPr lang="en-GB" b="1" dirty="0"/>
              <a:t>Legal </a:t>
            </a:r>
            <a:r>
              <a:rPr lang="en-GB" b="1" dirty="0" smtClean="0"/>
              <a:t>Tender</a:t>
            </a:r>
          </a:p>
          <a:p>
            <a:pPr marL="0" indent="0">
              <a:buNone/>
            </a:pPr>
            <a:r>
              <a:rPr lang="en-GB" dirty="0" smtClean="0"/>
              <a:t>Money </a:t>
            </a:r>
            <a:r>
              <a:rPr lang="en-GB" dirty="0"/>
              <a:t>that has a legal sanction by the government behind it is called legal tender means money under the law of land. It is the money issued by monetary authority or government which cannot be refused by any person in payment for transactions. The tender or payment of it constitutes by law the sufficient discharge of </a:t>
            </a:r>
            <a:r>
              <a:rPr lang="en-GB" dirty="0" smtClean="0"/>
              <a:t>debt.</a:t>
            </a:r>
            <a:endParaRPr lang="en-GB" dirty="0"/>
          </a:p>
          <a:p>
            <a:pPr marL="0" indent="0">
              <a:buNone/>
            </a:pPr>
            <a:endParaRPr lang="en-GB" dirty="0"/>
          </a:p>
        </p:txBody>
      </p:sp>
    </p:spTree>
    <p:extLst>
      <p:ext uri="{BB962C8B-B14F-4D97-AF65-F5344CB8AC3E}">
        <p14:creationId xmlns:p14="http://schemas.microsoft.com/office/powerpoint/2010/main" val="226544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F71A0-7E52-4273-B410-CB516B592B93}"/>
              </a:ext>
            </a:extLst>
          </p:cNvPr>
          <p:cNvSpPr>
            <a:spLocks noGrp="1"/>
          </p:cNvSpPr>
          <p:nvPr>
            <p:ph type="title"/>
          </p:nvPr>
        </p:nvSpPr>
        <p:spPr/>
        <p:txBody>
          <a:bodyPr/>
          <a:lstStyle/>
          <a:p>
            <a:r>
              <a:rPr lang="en-GB" dirty="0"/>
              <a:t>Saving for that House Deposit</a:t>
            </a:r>
          </a:p>
        </p:txBody>
      </p:sp>
      <p:sp>
        <p:nvSpPr>
          <p:cNvPr id="9" name="TextBox 8">
            <a:extLst>
              <a:ext uri="{FF2B5EF4-FFF2-40B4-BE49-F238E27FC236}">
                <a16:creationId xmlns:a16="http://schemas.microsoft.com/office/drawing/2014/main" id="{313BDCC0-7A1F-42B2-A001-6DFCDBF70F09}"/>
              </a:ext>
            </a:extLst>
          </p:cNvPr>
          <p:cNvSpPr txBox="1"/>
          <p:nvPr/>
        </p:nvSpPr>
        <p:spPr>
          <a:xfrm>
            <a:off x="906087" y="1961804"/>
            <a:ext cx="7331826" cy="830997"/>
          </a:xfrm>
          <a:prstGeom prst="rect">
            <a:avLst/>
          </a:prstGeom>
          <a:noFill/>
        </p:spPr>
        <p:txBody>
          <a:bodyPr wrap="square" rtlCol="0">
            <a:spAutoFit/>
          </a:bodyPr>
          <a:lstStyle/>
          <a:p>
            <a:r>
              <a:rPr lang="en-GB" sz="2400" dirty="0"/>
              <a:t>Return on £200 a month at 1.4% (average savings rate)</a:t>
            </a:r>
          </a:p>
          <a:p>
            <a:r>
              <a:rPr lang="en-GB" sz="2400" dirty="0"/>
              <a:t>Over 24 years to reach </a:t>
            </a:r>
          </a:p>
        </p:txBody>
      </p:sp>
      <p:pic>
        <p:nvPicPr>
          <p:cNvPr id="11" name="Picture 10">
            <a:extLst>
              <a:ext uri="{FF2B5EF4-FFF2-40B4-BE49-F238E27FC236}">
                <a16:creationId xmlns:a16="http://schemas.microsoft.com/office/drawing/2014/main" id="{D6B102B1-6B2E-4C1F-A2B9-E9C703E33AFA}"/>
              </a:ext>
            </a:extLst>
          </p:cNvPr>
          <p:cNvPicPr>
            <a:picLocks noChangeAspect="1"/>
          </p:cNvPicPr>
          <p:nvPr/>
        </p:nvPicPr>
        <p:blipFill>
          <a:blip r:embed="rId2"/>
          <a:stretch>
            <a:fillRect/>
          </a:stretch>
        </p:blipFill>
        <p:spPr>
          <a:xfrm>
            <a:off x="628650" y="2901143"/>
            <a:ext cx="7709399" cy="2591839"/>
          </a:xfrm>
          <a:prstGeom prst="rect">
            <a:avLst/>
          </a:prstGeom>
        </p:spPr>
      </p:pic>
    </p:spTree>
    <p:extLst>
      <p:ext uri="{BB962C8B-B14F-4D97-AF65-F5344CB8AC3E}">
        <p14:creationId xmlns:p14="http://schemas.microsoft.com/office/powerpoint/2010/main" val="31413656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F71A0-7E52-4273-B410-CB516B592B93}"/>
              </a:ext>
            </a:extLst>
          </p:cNvPr>
          <p:cNvSpPr>
            <a:spLocks noGrp="1"/>
          </p:cNvSpPr>
          <p:nvPr>
            <p:ph type="title"/>
          </p:nvPr>
        </p:nvSpPr>
        <p:spPr/>
        <p:txBody>
          <a:bodyPr/>
          <a:lstStyle/>
          <a:p>
            <a:r>
              <a:rPr lang="en-GB" dirty="0"/>
              <a:t>Saving for that House Deposit</a:t>
            </a:r>
          </a:p>
        </p:txBody>
      </p:sp>
      <p:sp>
        <p:nvSpPr>
          <p:cNvPr id="9" name="TextBox 8">
            <a:extLst>
              <a:ext uri="{FF2B5EF4-FFF2-40B4-BE49-F238E27FC236}">
                <a16:creationId xmlns:a16="http://schemas.microsoft.com/office/drawing/2014/main" id="{313BDCC0-7A1F-42B2-A001-6DFCDBF70F09}"/>
              </a:ext>
            </a:extLst>
          </p:cNvPr>
          <p:cNvSpPr txBox="1"/>
          <p:nvPr/>
        </p:nvSpPr>
        <p:spPr>
          <a:xfrm>
            <a:off x="4887278" y="1690689"/>
            <a:ext cx="3977207" cy="4093428"/>
          </a:xfrm>
          <a:prstGeom prst="rect">
            <a:avLst/>
          </a:prstGeom>
          <a:noFill/>
        </p:spPr>
        <p:txBody>
          <a:bodyPr wrap="square" rtlCol="0">
            <a:spAutoFit/>
          </a:bodyPr>
          <a:lstStyle/>
          <a:p>
            <a:r>
              <a:rPr lang="en-GB" sz="2000" dirty="0"/>
              <a:t>Return on £200 a month at 9.8% (average interest on investing in the S&amp;P 500 Index)</a:t>
            </a:r>
          </a:p>
          <a:p>
            <a:r>
              <a:rPr lang="en-GB" sz="2000" dirty="0"/>
              <a:t>Over 13 years to reach goal of £69,556.50 for a deposit </a:t>
            </a:r>
          </a:p>
          <a:p>
            <a:endParaRPr lang="en-GB" sz="2000" dirty="0"/>
          </a:p>
          <a:p>
            <a:r>
              <a:rPr lang="en-GB" sz="2000" dirty="0"/>
              <a:t>However after 24 years instead of £232,000 compared to £69,556.50 in the 1.4 savings account.</a:t>
            </a:r>
          </a:p>
          <a:p>
            <a:endParaRPr lang="en-GB" sz="2000" dirty="0"/>
          </a:p>
          <a:p>
            <a:r>
              <a:rPr lang="en-GB" sz="2000" dirty="0"/>
              <a:t>The difference is risk… investments can lose you money. Higher risk but higher reward.</a:t>
            </a:r>
          </a:p>
        </p:txBody>
      </p:sp>
      <p:pic>
        <p:nvPicPr>
          <p:cNvPr id="4" name="Picture 3">
            <a:extLst>
              <a:ext uri="{FF2B5EF4-FFF2-40B4-BE49-F238E27FC236}">
                <a16:creationId xmlns:a16="http://schemas.microsoft.com/office/drawing/2014/main" id="{4B06E27D-7BC9-4E18-8A03-ACA8D0CBBAAD}"/>
              </a:ext>
            </a:extLst>
          </p:cNvPr>
          <p:cNvPicPr>
            <a:picLocks noChangeAspect="1"/>
          </p:cNvPicPr>
          <p:nvPr/>
        </p:nvPicPr>
        <p:blipFill>
          <a:blip r:embed="rId2"/>
          <a:stretch>
            <a:fillRect/>
          </a:stretch>
        </p:blipFill>
        <p:spPr>
          <a:xfrm>
            <a:off x="279515" y="1940705"/>
            <a:ext cx="4607763" cy="3265467"/>
          </a:xfrm>
          <a:prstGeom prst="rect">
            <a:avLst/>
          </a:prstGeom>
        </p:spPr>
      </p:pic>
    </p:spTree>
    <p:extLst>
      <p:ext uri="{BB962C8B-B14F-4D97-AF65-F5344CB8AC3E}">
        <p14:creationId xmlns:p14="http://schemas.microsoft.com/office/powerpoint/2010/main" val="353356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Activity 26 - Risks and </a:t>
            </a:r>
            <a:r>
              <a:rPr lang="en-GB" dirty="0" smtClean="0"/>
              <a:t>Rewards </a:t>
            </a:r>
            <a:r>
              <a:rPr lang="en-GB" dirty="0"/>
              <a:t>of </a:t>
            </a:r>
            <a:r>
              <a:rPr lang="en-GB" dirty="0" smtClean="0"/>
              <a:t>Saving </a:t>
            </a:r>
            <a:r>
              <a:rPr lang="en-GB" dirty="0"/>
              <a:t>V</a:t>
            </a:r>
            <a:r>
              <a:rPr lang="en-GB" dirty="0" smtClean="0"/>
              <a:t>ersus Investing.</a:t>
            </a:r>
            <a:r>
              <a:rPr lang="en-GB" dirty="0"/>
              <a:t/>
            </a:r>
            <a:br>
              <a:rPr lang="en-GB" dirty="0"/>
            </a:br>
            <a:r>
              <a:rPr lang="en-GB" sz="2200" b="0" dirty="0"/>
              <a:t>Whilst watching the video answer the questions in the booklet.</a:t>
            </a:r>
          </a:p>
        </p:txBody>
      </p:sp>
      <p:pic>
        <p:nvPicPr>
          <p:cNvPr id="4" name="Online Media 3" title="Saving vs Investment | What Would You Do With 10K Cash?">
            <a:hlinkClick r:id="" action="ppaction://media"/>
            <a:extLst>
              <a:ext uri="{FF2B5EF4-FFF2-40B4-BE49-F238E27FC236}">
                <a16:creationId xmlns:a16="http://schemas.microsoft.com/office/drawing/2014/main" id="{E39348C5-735D-4916-B093-B267523071A4}"/>
              </a:ext>
            </a:extLst>
          </p:cNvPr>
          <p:cNvPicPr>
            <a:picLocks noGrp="1" noRot="1" noChangeAspect="1"/>
          </p:cNvPicPr>
          <p:nvPr>
            <p:ph idx="1"/>
            <a:videoFile r:link="rId1"/>
          </p:nvPr>
        </p:nvPicPr>
        <p:blipFill>
          <a:blip r:embed="rId3"/>
          <a:stretch>
            <a:fillRect/>
          </a:stretch>
        </p:blipFill>
        <p:spPr>
          <a:xfrm>
            <a:off x="704850" y="1825625"/>
            <a:ext cx="7735888" cy="4351338"/>
          </a:xfrm>
          <a:prstGeom prst="rect">
            <a:avLst/>
          </a:prstGeom>
        </p:spPr>
      </p:pic>
    </p:spTree>
    <p:extLst>
      <p:ext uri="{BB962C8B-B14F-4D97-AF65-F5344CB8AC3E}">
        <p14:creationId xmlns:p14="http://schemas.microsoft.com/office/powerpoint/2010/main" val="105728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45" y="292101"/>
            <a:ext cx="8531581" cy="965454"/>
          </a:xfrm>
        </p:spPr>
        <p:txBody>
          <a:bodyPr>
            <a:normAutofit fontScale="90000"/>
          </a:bodyPr>
          <a:lstStyle/>
          <a:p>
            <a:r>
              <a:rPr lang="en-GB" dirty="0"/>
              <a:t>Activity 27 – Which Account is Best?</a:t>
            </a:r>
          </a:p>
        </p:txBody>
      </p:sp>
      <p:sp>
        <p:nvSpPr>
          <p:cNvPr id="15" name="TextBox 14">
            <a:extLst>
              <a:ext uri="{FF2B5EF4-FFF2-40B4-BE49-F238E27FC236}">
                <a16:creationId xmlns:a16="http://schemas.microsoft.com/office/drawing/2014/main" id="{F7F04A19-77D4-458D-A10B-183E679098CB}"/>
              </a:ext>
            </a:extLst>
          </p:cNvPr>
          <p:cNvSpPr txBox="1"/>
          <p:nvPr/>
        </p:nvSpPr>
        <p:spPr>
          <a:xfrm>
            <a:off x="300445" y="1257555"/>
            <a:ext cx="8531581" cy="1077218"/>
          </a:xfrm>
          <a:prstGeom prst="rect">
            <a:avLst/>
          </a:prstGeom>
          <a:noFill/>
        </p:spPr>
        <p:txBody>
          <a:bodyPr wrap="square">
            <a:spAutoFit/>
          </a:bodyPr>
          <a:lstStyle/>
          <a:p>
            <a:r>
              <a:rPr lang="en-GB" sz="1600" dirty="0"/>
              <a:t>Georgia has just been given £25,000 from her Grandfather and wants to use this money for a deposit on a house in roughly 5 years time. She is aware that interest rates are low and has found 4 accounts that she thinks might be suitable to put the money she has received from her Grandfather. She is wanting to also save an additional £100 a month towards the deposit.</a:t>
            </a:r>
          </a:p>
        </p:txBody>
      </p:sp>
      <p:graphicFrame>
        <p:nvGraphicFramePr>
          <p:cNvPr id="16" name="Table 15">
            <a:extLst>
              <a:ext uri="{FF2B5EF4-FFF2-40B4-BE49-F238E27FC236}">
                <a16:creationId xmlns:a16="http://schemas.microsoft.com/office/drawing/2014/main" id="{353452F2-9287-459C-855A-8F3A3F0C3957}"/>
              </a:ext>
            </a:extLst>
          </p:cNvPr>
          <p:cNvGraphicFramePr>
            <a:graphicFrameLocks noGrp="1"/>
          </p:cNvGraphicFramePr>
          <p:nvPr>
            <p:extLst>
              <p:ext uri="{D42A27DB-BD31-4B8C-83A1-F6EECF244321}">
                <p14:modId xmlns:p14="http://schemas.microsoft.com/office/powerpoint/2010/main" val="828869872"/>
              </p:ext>
            </p:extLst>
          </p:nvPr>
        </p:nvGraphicFramePr>
        <p:xfrm>
          <a:off x="1434074" y="2463737"/>
          <a:ext cx="6038782" cy="3968593"/>
        </p:xfrm>
        <a:graphic>
          <a:graphicData uri="http://schemas.openxmlformats.org/drawingml/2006/table">
            <a:tbl>
              <a:tblPr firstRow="1" firstCol="1" bandRow="1"/>
              <a:tblGrid>
                <a:gridCol w="1367580">
                  <a:extLst>
                    <a:ext uri="{9D8B030D-6E8A-4147-A177-3AD203B41FA5}">
                      <a16:colId xmlns:a16="http://schemas.microsoft.com/office/drawing/2014/main" val="2885472814"/>
                    </a:ext>
                  </a:extLst>
                </a:gridCol>
                <a:gridCol w="2130105">
                  <a:extLst>
                    <a:ext uri="{9D8B030D-6E8A-4147-A177-3AD203B41FA5}">
                      <a16:colId xmlns:a16="http://schemas.microsoft.com/office/drawing/2014/main" val="446536962"/>
                    </a:ext>
                  </a:extLst>
                </a:gridCol>
                <a:gridCol w="2541097">
                  <a:extLst>
                    <a:ext uri="{9D8B030D-6E8A-4147-A177-3AD203B41FA5}">
                      <a16:colId xmlns:a16="http://schemas.microsoft.com/office/drawing/2014/main" val="2550532749"/>
                    </a:ext>
                  </a:extLst>
                </a:gridCol>
              </a:tblGrid>
              <a:tr h="214519">
                <a:tc>
                  <a:txBody>
                    <a:bodyPr/>
                    <a:lstStyle/>
                    <a:p>
                      <a:pPr>
                        <a:lnSpc>
                          <a:spcPct val="115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Account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Interest &amp; Charges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Features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43617846"/>
                  </a:ext>
                </a:extLst>
              </a:tr>
              <a:tr h="893827">
                <a:tc>
                  <a:txBody>
                    <a:bodyPr/>
                    <a:lstStyle/>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TT Cash ISA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No charges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1.4% AER return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Minimum of £500 to open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No withdrawal limits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Fixed interest rate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7280384"/>
                  </a:ext>
                </a:extLst>
              </a:tr>
              <a:tr h="893827">
                <a:tc>
                  <a:txBody>
                    <a:bodyPr/>
                    <a:lstStyle/>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ABC Regular saver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No charges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0.6% AER return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No minimum investment amount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Instant access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Fixed interest rate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779987"/>
                  </a:ext>
                </a:extLst>
              </a:tr>
              <a:tr h="893827">
                <a:tc>
                  <a:txBody>
                    <a:bodyPr/>
                    <a:lstStyle/>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DC Fixed Rate Bond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No charges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2% AER Return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Minimum investment £4000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Five year bond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No withdrawls for 5 years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7300274"/>
                  </a:ext>
                </a:extLst>
              </a:tr>
              <a:tr h="1072593">
                <a:tc>
                  <a:txBody>
                    <a:bodyPr/>
                    <a:lstStyle/>
                    <a:p>
                      <a:pP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AN Stocks &amp; Shares ISA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£50 annual account charge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0.5% dealing charge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Average 8% return (not guaranteed)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Tracks the top 500 USA companies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Withdraw investment anytime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Minimum monthly investment of £50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2823101"/>
                  </a:ext>
                </a:extLst>
              </a:tr>
            </a:tbl>
          </a:graphicData>
        </a:graphic>
      </p:graphicFrame>
    </p:spTree>
    <p:extLst>
      <p:ext uri="{BB962C8B-B14F-4D97-AF65-F5344CB8AC3E}">
        <p14:creationId xmlns:p14="http://schemas.microsoft.com/office/powerpoint/2010/main" val="5784336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D4FF1-DBFC-4399-9CE0-DF9F23545637}"/>
              </a:ext>
            </a:extLst>
          </p:cNvPr>
          <p:cNvSpPr>
            <a:spLocks noGrp="1"/>
          </p:cNvSpPr>
          <p:nvPr>
            <p:ph type="title"/>
          </p:nvPr>
        </p:nvSpPr>
        <p:spPr/>
        <p:txBody>
          <a:bodyPr/>
          <a:lstStyle/>
          <a:p>
            <a:r>
              <a:rPr lang="en-GB" dirty="0"/>
              <a:t>Insurance</a:t>
            </a:r>
          </a:p>
        </p:txBody>
      </p:sp>
      <p:pic>
        <p:nvPicPr>
          <p:cNvPr id="2052" name="Picture 4" descr="Selling Your Home - Fast Sale Homes">
            <a:extLst>
              <a:ext uri="{FF2B5EF4-FFF2-40B4-BE49-F238E27FC236}">
                <a16:creationId xmlns:a16="http://schemas.microsoft.com/office/drawing/2014/main" id="{85516D80-3354-40B6-B5D4-5988F9167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291" y="2434913"/>
            <a:ext cx="4606463" cy="31768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w to get cheap car insurance: Ten tips to find the best quotes ...">
            <a:extLst>
              <a:ext uri="{FF2B5EF4-FFF2-40B4-BE49-F238E27FC236}">
                <a16:creationId xmlns:a16="http://schemas.microsoft.com/office/drawing/2014/main" id="{69119B7E-AB1B-445D-A3B0-98534B770A92}"/>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1945178"/>
            <a:ext cx="4152010" cy="2493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6883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Different Insurance Products:</a:t>
            </a:r>
          </a:p>
        </p:txBody>
      </p:sp>
      <p:sp>
        <p:nvSpPr>
          <p:cNvPr id="3" name="Content Placeholder 2"/>
          <p:cNvSpPr>
            <a:spLocks noGrp="1"/>
          </p:cNvSpPr>
          <p:nvPr>
            <p:ph idx="1"/>
          </p:nvPr>
        </p:nvSpPr>
        <p:spPr/>
        <p:txBody>
          <a:bodyPr/>
          <a:lstStyle/>
          <a:p>
            <a:r>
              <a:rPr lang="en-GB" dirty="0"/>
              <a:t>Products (car, home and contents, life assurance and insurance, travel, pet, health)</a:t>
            </a:r>
          </a:p>
          <a:p>
            <a:r>
              <a:rPr lang="en-GB" dirty="0"/>
              <a:t>Different types of insurance policy for each product</a:t>
            </a:r>
          </a:p>
          <a:p>
            <a:r>
              <a:rPr lang="en-GB" dirty="0"/>
              <a:t>Features of different types of insurance</a:t>
            </a:r>
          </a:p>
          <a:p>
            <a:r>
              <a:rPr lang="en-GB" dirty="0"/>
              <a:t>Advantages and disadvantages of different types and features.</a:t>
            </a:r>
          </a:p>
        </p:txBody>
      </p:sp>
    </p:spTree>
    <p:extLst>
      <p:ext uri="{BB962C8B-B14F-4D97-AF65-F5344CB8AC3E}">
        <p14:creationId xmlns:p14="http://schemas.microsoft.com/office/powerpoint/2010/main" val="284083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A3BC-81DC-4DEC-8E90-8BF6F2037F96}"/>
              </a:ext>
            </a:extLst>
          </p:cNvPr>
          <p:cNvSpPr>
            <a:spLocks noGrp="1"/>
          </p:cNvSpPr>
          <p:nvPr>
            <p:ph type="title"/>
          </p:nvPr>
        </p:nvSpPr>
        <p:spPr>
          <a:xfrm>
            <a:off x="628650" y="247022"/>
            <a:ext cx="7886700" cy="1325563"/>
          </a:xfrm>
        </p:spPr>
        <p:txBody>
          <a:bodyPr/>
          <a:lstStyle/>
          <a:p>
            <a:r>
              <a:rPr lang="en-GB" dirty="0"/>
              <a:t>Types of </a:t>
            </a:r>
            <a:r>
              <a:rPr lang="en-GB" dirty="0" smtClean="0"/>
              <a:t>Insurance</a:t>
            </a:r>
            <a:endParaRPr lang="en-GB" dirty="0"/>
          </a:p>
        </p:txBody>
      </p:sp>
      <p:sp>
        <p:nvSpPr>
          <p:cNvPr id="4" name="Rounded Rectangle 4">
            <a:extLst>
              <a:ext uri="{FF2B5EF4-FFF2-40B4-BE49-F238E27FC236}">
                <a16:creationId xmlns:a16="http://schemas.microsoft.com/office/drawing/2014/main" id="{1452CB79-BE04-4D67-9871-CD00C903BF15}"/>
              </a:ext>
            </a:extLst>
          </p:cNvPr>
          <p:cNvSpPr/>
          <p:nvPr/>
        </p:nvSpPr>
        <p:spPr>
          <a:xfrm>
            <a:off x="3019965" y="3429000"/>
            <a:ext cx="2993066" cy="116182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t>Types of Insurance</a:t>
            </a:r>
          </a:p>
        </p:txBody>
      </p:sp>
      <p:pic>
        <p:nvPicPr>
          <p:cNvPr id="5" name="Picture 4">
            <a:extLst>
              <a:ext uri="{FF2B5EF4-FFF2-40B4-BE49-F238E27FC236}">
                <a16:creationId xmlns:a16="http://schemas.microsoft.com/office/drawing/2014/main" id="{E509CA3F-28C6-4F99-863B-6B443A775ACA}"/>
              </a:ext>
            </a:extLst>
          </p:cNvPr>
          <p:cNvPicPr>
            <a:picLocks noChangeAspect="1"/>
          </p:cNvPicPr>
          <p:nvPr/>
        </p:nvPicPr>
        <p:blipFill>
          <a:blip r:embed="rId2"/>
          <a:stretch>
            <a:fillRect/>
          </a:stretch>
        </p:blipFill>
        <p:spPr>
          <a:xfrm>
            <a:off x="409138" y="1921706"/>
            <a:ext cx="2232864" cy="1371617"/>
          </a:xfrm>
          <a:prstGeom prst="rect">
            <a:avLst/>
          </a:prstGeom>
        </p:spPr>
      </p:pic>
      <p:pic>
        <p:nvPicPr>
          <p:cNvPr id="6" name="Picture 5">
            <a:extLst>
              <a:ext uri="{FF2B5EF4-FFF2-40B4-BE49-F238E27FC236}">
                <a16:creationId xmlns:a16="http://schemas.microsoft.com/office/drawing/2014/main" id="{B859DB80-C5E2-4B6A-84E5-8918A2549657}"/>
              </a:ext>
            </a:extLst>
          </p:cNvPr>
          <p:cNvPicPr>
            <a:picLocks noChangeAspect="1"/>
          </p:cNvPicPr>
          <p:nvPr/>
        </p:nvPicPr>
        <p:blipFill>
          <a:blip r:embed="rId3"/>
          <a:stretch>
            <a:fillRect/>
          </a:stretch>
        </p:blipFill>
        <p:spPr>
          <a:xfrm>
            <a:off x="5647220" y="4769320"/>
            <a:ext cx="1990718" cy="1219315"/>
          </a:xfrm>
          <a:prstGeom prst="rect">
            <a:avLst/>
          </a:prstGeom>
        </p:spPr>
      </p:pic>
      <p:pic>
        <p:nvPicPr>
          <p:cNvPr id="7" name="Picture 6">
            <a:extLst>
              <a:ext uri="{FF2B5EF4-FFF2-40B4-BE49-F238E27FC236}">
                <a16:creationId xmlns:a16="http://schemas.microsoft.com/office/drawing/2014/main" id="{C8B78A36-6052-421A-9E9F-51E2B1754296}"/>
              </a:ext>
            </a:extLst>
          </p:cNvPr>
          <p:cNvPicPr>
            <a:picLocks noChangeAspect="1"/>
          </p:cNvPicPr>
          <p:nvPr/>
        </p:nvPicPr>
        <p:blipFill>
          <a:blip r:embed="rId4"/>
          <a:stretch>
            <a:fillRect/>
          </a:stretch>
        </p:blipFill>
        <p:spPr>
          <a:xfrm>
            <a:off x="781024" y="4009913"/>
            <a:ext cx="1693337" cy="1270003"/>
          </a:xfrm>
          <a:prstGeom prst="rect">
            <a:avLst/>
          </a:prstGeom>
        </p:spPr>
      </p:pic>
      <p:pic>
        <p:nvPicPr>
          <p:cNvPr id="8" name="Picture 7">
            <a:extLst>
              <a:ext uri="{FF2B5EF4-FFF2-40B4-BE49-F238E27FC236}">
                <a16:creationId xmlns:a16="http://schemas.microsoft.com/office/drawing/2014/main" id="{5701BE7B-800F-4AA5-8BCE-63559DB3E630}"/>
              </a:ext>
            </a:extLst>
          </p:cNvPr>
          <p:cNvPicPr>
            <a:picLocks noChangeAspect="1"/>
          </p:cNvPicPr>
          <p:nvPr/>
        </p:nvPicPr>
        <p:blipFill>
          <a:blip r:embed="rId5"/>
          <a:stretch>
            <a:fillRect/>
          </a:stretch>
        </p:blipFill>
        <p:spPr>
          <a:xfrm>
            <a:off x="6301174" y="2937334"/>
            <a:ext cx="2065469" cy="1161826"/>
          </a:xfrm>
          <a:prstGeom prst="rect">
            <a:avLst/>
          </a:prstGeom>
        </p:spPr>
      </p:pic>
      <p:pic>
        <p:nvPicPr>
          <p:cNvPr id="9" name="Picture 8">
            <a:extLst>
              <a:ext uri="{FF2B5EF4-FFF2-40B4-BE49-F238E27FC236}">
                <a16:creationId xmlns:a16="http://schemas.microsoft.com/office/drawing/2014/main" id="{2E744098-099B-4C1B-80B8-EC46E59C5093}"/>
              </a:ext>
            </a:extLst>
          </p:cNvPr>
          <p:cNvPicPr>
            <a:picLocks noChangeAspect="1"/>
          </p:cNvPicPr>
          <p:nvPr/>
        </p:nvPicPr>
        <p:blipFill>
          <a:blip r:embed="rId6"/>
          <a:stretch>
            <a:fillRect/>
          </a:stretch>
        </p:blipFill>
        <p:spPr>
          <a:xfrm>
            <a:off x="3962880" y="1770291"/>
            <a:ext cx="1684340" cy="1371617"/>
          </a:xfrm>
          <a:prstGeom prst="rect">
            <a:avLst/>
          </a:prstGeom>
        </p:spPr>
      </p:pic>
      <p:pic>
        <p:nvPicPr>
          <p:cNvPr id="10" name="Picture 9">
            <a:extLst>
              <a:ext uri="{FF2B5EF4-FFF2-40B4-BE49-F238E27FC236}">
                <a16:creationId xmlns:a16="http://schemas.microsoft.com/office/drawing/2014/main" id="{E8DDE72B-DA5E-4E93-8C72-7E18834EF5C6}"/>
              </a:ext>
            </a:extLst>
          </p:cNvPr>
          <p:cNvPicPr>
            <a:picLocks noChangeAspect="1"/>
          </p:cNvPicPr>
          <p:nvPr/>
        </p:nvPicPr>
        <p:blipFill>
          <a:blip r:embed="rId7"/>
          <a:stretch>
            <a:fillRect/>
          </a:stretch>
        </p:blipFill>
        <p:spPr>
          <a:xfrm>
            <a:off x="3249801" y="4877918"/>
            <a:ext cx="1474471" cy="1474471"/>
          </a:xfrm>
          <a:prstGeom prst="rect">
            <a:avLst/>
          </a:prstGeom>
        </p:spPr>
      </p:pic>
      <p:sp>
        <p:nvSpPr>
          <p:cNvPr id="11" name="TextBox 10">
            <a:extLst>
              <a:ext uri="{FF2B5EF4-FFF2-40B4-BE49-F238E27FC236}">
                <a16:creationId xmlns:a16="http://schemas.microsoft.com/office/drawing/2014/main" id="{CF4B4EB2-2D9B-4C41-9269-23A5A6B772F7}"/>
              </a:ext>
            </a:extLst>
          </p:cNvPr>
          <p:cNvSpPr txBox="1"/>
          <p:nvPr/>
        </p:nvSpPr>
        <p:spPr>
          <a:xfrm>
            <a:off x="1152910" y="3318192"/>
            <a:ext cx="1363660"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car</a:t>
            </a:r>
          </a:p>
        </p:txBody>
      </p:sp>
      <p:sp>
        <p:nvSpPr>
          <p:cNvPr id="12" name="TextBox 11">
            <a:extLst>
              <a:ext uri="{FF2B5EF4-FFF2-40B4-BE49-F238E27FC236}">
                <a16:creationId xmlns:a16="http://schemas.microsoft.com/office/drawing/2014/main" id="{723B8A90-5419-4D98-9B6B-097152AF00AA}"/>
              </a:ext>
            </a:extLst>
          </p:cNvPr>
          <p:cNvSpPr txBox="1"/>
          <p:nvPr/>
        </p:nvSpPr>
        <p:spPr>
          <a:xfrm>
            <a:off x="4471751" y="3021455"/>
            <a:ext cx="1363660"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pet</a:t>
            </a:r>
          </a:p>
        </p:txBody>
      </p:sp>
      <p:sp>
        <p:nvSpPr>
          <p:cNvPr id="13" name="TextBox 12">
            <a:extLst>
              <a:ext uri="{FF2B5EF4-FFF2-40B4-BE49-F238E27FC236}">
                <a16:creationId xmlns:a16="http://schemas.microsoft.com/office/drawing/2014/main" id="{0CBF2AED-6B4B-400C-968B-4AF899BF5A98}"/>
              </a:ext>
            </a:extLst>
          </p:cNvPr>
          <p:cNvSpPr txBox="1"/>
          <p:nvPr/>
        </p:nvSpPr>
        <p:spPr>
          <a:xfrm>
            <a:off x="6956108" y="4099160"/>
            <a:ext cx="1363660"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travel</a:t>
            </a:r>
          </a:p>
        </p:txBody>
      </p:sp>
      <p:sp>
        <p:nvSpPr>
          <p:cNvPr id="14" name="TextBox 13">
            <a:extLst>
              <a:ext uri="{FF2B5EF4-FFF2-40B4-BE49-F238E27FC236}">
                <a16:creationId xmlns:a16="http://schemas.microsoft.com/office/drawing/2014/main" id="{B0C32655-1E7B-44A8-B190-AFC0B8D980D1}"/>
              </a:ext>
            </a:extLst>
          </p:cNvPr>
          <p:cNvSpPr txBox="1"/>
          <p:nvPr/>
        </p:nvSpPr>
        <p:spPr>
          <a:xfrm>
            <a:off x="6301174" y="5945747"/>
            <a:ext cx="1363660"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home</a:t>
            </a:r>
          </a:p>
        </p:txBody>
      </p:sp>
      <p:sp>
        <p:nvSpPr>
          <p:cNvPr id="15" name="TextBox 14">
            <a:extLst>
              <a:ext uri="{FF2B5EF4-FFF2-40B4-BE49-F238E27FC236}">
                <a16:creationId xmlns:a16="http://schemas.microsoft.com/office/drawing/2014/main" id="{6EB5E3F0-9800-46FA-B819-A3A423607B77}"/>
              </a:ext>
            </a:extLst>
          </p:cNvPr>
          <p:cNvSpPr txBox="1"/>
          <p:nvPr/>
        </p:nvSpPr>
        <p:spPr>
          <a:xfrm>
            <a:off x="3649499" y="6103590"/>
            <a:ext cx="1363660"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health</a:t>
            </a:r>
          </a:p>
        </p:txBody>
      </p:sp>
      <p:sp>
        <p:nvSpPr>
          <p:cNvPr id="16" name="TextBox 15">
            <a:extLst>
              <a:ext uri="{FF2B5EF4-FFF2-40B4-BE49-F238E27FC236}">
                <a16:creationId xmlns:a16="http://schemas.microsoft.com/office/drawing/2014/main" id="{57007D49-5D90-45CF-8120-A9998FE448D3}"/>
              </a:ext>
            </a:extLst>
          </p:cNvPr>
          <p:cNvSpPr txBox="1"/>
          <p:nvPr/>
        </p:nvSpPr>
        <p:spPr>
          <a:xfrm>
            <a:off x="1227970" y="5290742"/>
            <a:ext cx="1363660"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life</a:t>
            </a:r>
          </a:p>
        </p:txBody>
      </p:sp>
    </p:spTree>
    <p:extLst>
      <p:ext uri="{BB962C8B-B14F-4D97-AF65-F5344CB8AC3E}">
        <p14:creationId xmlns:p14="http://schemas.microsoft.com/office/powerpoint/2010/main" val="363791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057" y="382166"/>
            <a:ext cx="8214904" cy="1143000"/>
          </a:xfrm>
        </p:spPr>
        <p:txBody>
          <a:bodyPr>
            <a:normAutofit fontScale="90000"/>
          </a:bodyPr>
          <a:lstStyle/>
          <a:p>
            <a:r>
              <a:rPr lang="en-GB" dirty="0"/>
              <a:t>Activity 28 - Insurance Types</a:t>
            </a:r>
            <a:br>
              <a:rPr lang="en-GB" dirty="0"/>
            </a:br>
            <a:r>
              <a:rPr lang="en-GB" sz="2000" b="0" dirty="0"/>
              <a:t>Once you have covered what each type covers. Research the advantages and disadvantages / features of each type. </a:t>
            </a:r>
          </a:p>
        </p:txBody>
      </p:sp>
      <p:pic>
        <p:nvPicPr>
          <p:cNvPr id="3" name="Content Placeholder 2">
            <a:extLst>
              <a:ext uri="{FF2B5EF4-FFF2-40B4-BE49-F238E27FC236}">
                <a16:creationId xmlns:a16="http://schemas.microsoft.com/office/drawing/2014/main" id="{ED3028AA-AD8C-4A68-809E-966E63D2D370}"/>
              </a:ext>
            </a:extLst>
          </p:cNvPr>
          <p:cNvPicPr>
            <a:picLocks noGrp="1" noChangeAspect="1"/>
          </p:cNvPicPr>
          <p:nvPr>
            <p:ph idx="1"/>
          </p:nvPr>
        </p:nvPicPr>
        <p:blipFill>
          <a:blip r:embed="rId2"/>
          <a:stretch>
            <a:fillRect/>
          </a:stretch>
        </p:blipFill>
        <p:spPr>
          <a:xfrm>
            <a:off x="1106723" y="2724110"/>
            <a:ext cx="6930554" cy="2002160"/>
          </a:xfrm>
          <a:prstGeom prst="rect">
            <a:avLst/>
          </a:prstGeom>
        </p:spPr>
      </p:pic>
      <p:sp>
        <p:nvSpPr>
          <p:cNvPr id="8" name="TextBox 7">
            <a:extLst>
              <a:ext uri="{FF2B5EF4-FFF2-40B4-BE49-F238E27FC236}">
                <a16:creationId xmlns:a16="http://schemas.microsoft.com/office/drawing/2014/main" id="{D57279A3-F7B3-4146-8B15-CDD777739775}"/>
              </a:ext>
            </a:extLst>
          </p:cNvPr>
          <p:cNvSpPr txBox="1"/>
          <p:nvPr/>
        </p:nvSpPr>
        <p:spPr>
          <a:xfrm>
            <a:off x="1106723" y="2169994"/>
            <a:ext cx="1213396" cy="369332"/>
          </a:xfrm>
          <a:prstGeom prst="rect">
            <a:avLst/>
          </a:prstGeom>
          <a:noFill/>
        </p:spPr>
        <p:txBody>
          <a:bodyPr wrap="square" rtlCol="0">
            <a:spAutoFit/>
          </a:bodyPr>
          <a:lstStyle/>
          <a:p>
            <a:r>
              <a:rPr lang="en-GB" dirty="0"/>
              <a:t>Car</a:t>
            </a:r>
          </a:p>
        </p:txBody>
      </p:sp>
    </p:spTree>
    <p:extLst>
      <p:ext uri="{BB962C8B-B14F-4D97-AF65-F5344CB8AC3E}">
        <p14:creationId xmlns:p14="http://schemas.microsoft.com/office/powerpoint/2010/main" val="14413452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50C3-9EF6-444F-84AD-C2C80DB3842F}"/>
              </a:ext>
            </a:extLst>
          </p:cNvPr>
          <p:cNvSpPr>
            <a:spLocks noGrp="1"/>
          </p:cNvSpPr>
          <p:nvPr>
            <p:ph type="title"/>
          </p:nvPr>
        </p:nvSpPr>
        <p:spPr/>
        <p:txBody>
          <a:bodyPr/>
          <a:lstStyle/>
          <a:p>
            <a:r>
              <a:rPr lang="en-GB" dirty="0"/>
              <a:t>Insurance Types Explained</a:t>
            </a:r>
          </a:p>
        </p:txBody>
      </p:sp>
      <p:sp>
        <p:nvSpPr>
          <p:cNvPr id="3" name="Content Placeholder 2">
            <a:extLst>
              <a:ext uri="{FF2B5EF4-FFF2-40B4-BE49-F238E27FC236}">
                <a16:creationId xmlns:a16="http://schemas.microsoft.com/office/drawing/2014/main" id="{59739239-31D8-4353-A1C1-E9E98FA53759}"/>
              </a:ext>
            </a:extLst>
          </p:cNvPr>
          <p:cNvSpPr>
            <a:spLocks noGrp="1"/>
          </p:cNvSpPr>
          <p:nvPr>
            <p:ph idx="1"/>
          </p:nvPr>
        </p:nvSpPr>
        <p:spPr/>
        <p:txBody>
          <a:bodyPr>
            <a:normAutofit fontScale="85000" lnSpcReduction="10000"/>
          </a:bodyPr>
          <a:lstStyle/>
          <a:p>
            <a:pPr marL="0" indent="0">
              <a:buNone/>
            </a:pPr>
            <a:r>
              <a:rPr lang="en-GB" b="1" dirty="0"/>
              <a:t>Car</a:t>
            </a:r>
          </a:p>
          <a:p>
            <a:pPr marL="0" indent="0">
              <a:buNone/>
            </a:pPr>
            <a:r>
              <a:rPr lang="en-GB" dirty="0"/>
              <a:t>Is a legal requirement in the UK and covers you in case of an accident, fire or theft depending on the level of cover purchased. Typical types of cover are third party, third party fire and theft and fully comprehensive.</a:t>
            </a:r>
          </a:p>
          <a:p>
            <a:pPr marL="0" indent="0">
              <a:buNone/>
            </a:pPr>
            <a:endParaRPr lang="en-GB" dirty="0"/>
          </a:p>
          <a:p>
            <a:pPr marL="0" indent="0">
              <a:buNone/>
            </a:pPr>
            <a:r>
              <a:rPr lang="en-GB" b="1" dirty="0"/>
              <a:t>Home and contents</a:t>
            </a:r>
          </a:p>
          <a:p>
            <a:pPr marL="0" indent="0">
              <a:buNone/>
            </a:pPr>
            <a:r>
              <a:rPr lang="en-GB" dirty="0"/>
              <a:t>Buildings insurance covers the physical building itself and in case of fire or structural damage. Contents insurance covers item within the house such as electricals, carpets and furniture. There is also the option to cover item when they are not at home.</a:t>
            </a:r>
          </a:p>
        </p:txBody>
      </p:sp>
    </p:spTree>
    <p:extLst>
      <p:ext uri="{BB962C8B-B14F-4D97-AF65-F5344CB8AC3E}">
        <p14:creationId xmlns:p14="http://schemas.microsoft.com/office/powerpoint/2010/main" val="170253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50C3-9EF6-444F-84AD-C2C80DB3842F}"/>
              </a:ext>
            </a:extLst>
          </p:cNvPr>
          <p:cNvSpPr>
            <a:spLocks noGrp="1"/>
          </p:cNvSpPr>
          <p:nvPr>
            <p:ph type="title"/>
          </p:nvPr>
        </p:nvSpPr>
        <p:spPr/>
        <p:txBody>
          <a:bodyPr/>
          <a:lstStyle/>
          <a:p>
            <a:r>
              <a:rPr lang="en-GB" dirty="0"/>
              <a:t>Insurance Types Explained</a:t>
            </a:r>
          </a:p>
        </p:txBody>
      </p:sp>
      <p:sp>
        <p:nvSpPr>
          <p:cNvPr id="3" name="Content Placeholder 2">
            <a:extLst>
              <a:ext uri="{FF2B5EF4-FFF2-40B4-BE49-F238E27FC236}">
                <a16:creationId xmlns:a16="http://schemas.microsoft.com/office/drawing/2014/main" id="{59739239-31D8-4353-A1C1-E9E98FA53759}"/>
              </a:ext>
            </a:extLst>
          </p:cNvPr>
          <p:cNvSpPr>
            <a:spLocks noGrp="1"/>
          </p:cNvSpPr>
          <p:nvPr>
            <p:ph idx="1"/>
          </p:nvPr>
        </p:nvSpPr>
        <p:spPr/>
        <p:txBody>
          <a:bodyPr>
            <a:normAutofit lnSpcReduction="10000"/>
          </a:bodyPr>
          <a:lstStyle/>
          <a:p>
            <a:pPr marL="0" indent="0">
              <a:buNone/>
            </a:pPr>
            <a:r>
              <a:rPr lang="en-GB" b="1" dirty="0"/>
              <a:t>Life</a:t>
            </a:r>
          </a:p>
          <a:p>
            <a:pPr marL="0" indent="0">
              <a:buNone/>
            </a:pPr>
            <a:r>
              <a:rPr lang="en-GB" dirty="0"/>
              <a:t>A policy that pays a lump sum upon death. Life insurance is usually required when purchasing a home to ensure the mortgage is covered if the homeowner dies.</a:t>
            </a:r>
          </a:p>
          <a:p>
            <a:pPr marL="0" indent="0">
              <a:buNone/>
            </a:pPr>
            <a:endParaRPr lang="en-GB" dirty="0"/>
          </a:p>
          <a:p>
            <a:pPr marL="0" indent="0">
              <a:buNone/>
            </a:pPr>
            <a:r>
              <a:rPr lang="en-GB" b="1" dirty="0"/>
              <a:t>Travel</a:t>
            </a:r>
          </a:p>
          <a:p>
            <a:pPr marL="0" indent="0">
              <a:buNone/>
            </a:pPr>
            <a:r>
              <a:rPr lang="en-GB" dirty="0"/>
              <a:t>Protects you while abroad. Typically covers illness, holiday and flight cancellations, theft and emergencies.</a:t>
            </a:r>
          </a:p>
        </p:txBody>
      </p:sp>
    </p:spTree>
    <p:extLst>
      <p:ext uri="{BB962C8B-B14F-4D97-AF65-F5344CB8AC3E}">
        <p14:creationId xmlns:p14="http://schemas.microsoft.com/office/powerpoint/2010/main" val="8726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30" y="173356"/>
            <a:ext cx="8437136" cy="1325563"/>
          </a:xfrm>
        </p:spPr>
        <p:txBody>
          <a:bodyPr>
            <a:normAutofit/>
          </a:bodyPr>
          <a:lstStyle/>
          <a:p>
            <a:r>
              <a:rPr lang="en-GB" dirty="0"/>
              <a:t>Activity 3 - The Role of Money</a:t>
            </a:r>
          </a:p>
        </p:txBody>
      </p:sp>
      <p:sp>
        <p:nvSpPr>
          <p:cNvPr id="3" name="Content Placeholder 2"/>
          <p:cNvSpPr>
            <a:spLocks noGrp="1"/>
          </p:cNvSpPr>
          <p:nvPr>
            <p:ph idx="1"/>
          </p:nvPr>
        </p:nvSpPr>
        <p:spPr>
          <a:xfrm>
            <a:off x="265430" y="1623848"/>
            <a:ext cx="4432694" cy="4398579"/>
          </a:xfrm>
        </p:spPr>
        <p:txBody>
          <a:bodyPr>
            <a:normAutofit lnSpcReduction="10000"/>
          </a:bodyPr>
          <a:lstStyle/>
          <a:p>
            <a:pPr marL="0" indent="0">
              <a:buNone/>
            </a:pPr>
            <a:r>
              <a:rPr lang="en-GB" dirty="0"/>
              <a:t>The role of money is affected and influenced by a number of factors &amp; personal attitudes towards risk, reward, borrowing, spending and saving.</a:t>
            </a:r>
          </a:p>
          <a:p>
            <a:pPr marL="0" indent="0">
              <a:buNone/>
            </a:pPr>
            <a:endParaRPr lang="en-GB" dirty="0"/>
          </a:p>
          <a:p>
            <a:pPr marL="0" indent="0">
              <a:buNone/>
            </a:pPr>
            <a:r>
              <a:rPr lang="en-GB" dirty="0"/>
              <a:t>Whilst we discus the role money plays complete the spider diagram with key points under each role. </a:t>
            </a:r>
          </a:p>
          <a:p>
            <a:pPr marL="0" indent="0">
              <a:buNone/>
            </a:pPr>
            <a:endParaRPr lang="en-GB" dirty="0"/>
          </a:p>
        </p:txBody>
      </p:sp>
      <p:graphicFrame>
        <p:nvGraphicFramePr>
          <p:cNvPr id="5" name="Diagram 4">
            <a:extLst>
              <a:ext uri="{FF2B5EF4-FFF2-40B4-BE49-F238E27FC236}">
                <a16:creationId xmlns:a16="http://schemas.microsoft.com/office/drawing/2014/main" id="{CF406D37-43B5-40F8-A152-1080110D60D5}"/>
              </a:ext>
            </a:extLst>
          </p:cNvPr>
          <p:cNvGraphicFramePr/>
          <p:nvPr>
            <p:extLst>
              <p:ext uri="{D42A27DB-BD31-4B8C-83A1-F6EECF244321}">
                <p14:modId xmlns:p14="http://schemas.microsoft.com/office/powerpoint/2010/main" val="871499604"/>
              </p:ext>
            </p:extLst>
          </p:nvPr>
        </p:nvGraphicFramePr>
        <p:xfrm>
          <a:off x="4164561" y="1459072"/>
          <a:ext cx="527523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4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50C3-9EF6-444F-84AD-C2C80DB3842F}"/>
              </a:ext>
            </a:extLst>
          </p:cNvPr>
          <p:cNvSpPr>
            <a:spLocks noGrp="1"/>
          </p:cNvSpPr>
          <p:nvPr>
            <p:ph type="title"/>
          </p:nvPr>
        </p:nvSpPr>
        <p:spPr/>
        <p:txBody>
          <a:bodyPr/>
          <a:lstStyle/>
          <a:p>
            <a:r>
              <a:rPr lang="en-GB" dirty="0"/>
              <a:t>Insurance Types Explained</a:t>
            </a:r>
          </a:p>
        </p:txBody>
      </p:sp>
      <p:sp>
        <p:nvSpPr>
          <p:cNvPr id="3" name="Content Placeholder 2">
            <a:extLst>
              <a:ext uri="{FF2B5EF4-FFF2-40B4-BE49-F238E27FC236}">
                <a16:creationId xmlns:a16="http://schemas.microsoft.com/office/drawing/2014/main" id="{59739239-31D8-4353-A1C1-E9E98FA53759}"/>
              </a:ext>
            </a:extLst>
          </p:cNvPr>
          <p:cNvSpPr>
            <a:spLocks noGrp="1"/>
          </p:cNvSpPr>
          <p:nvPr>
            <p:ph idx="1"/>
          </p:nvPr>
        </p:nvSpPr>
        <p:spPr/>
        <p:txBody>
          <a:bodyPr>
            <a:normAutofit/>
          </a:bodyPr>
          <a:lstStyle/>
          <a:p>
            <a:pPr marL="0" indent="0">
              <a:buNone/>
            </a:pPr>
            <a:r>
              <a:rPr lang="en-GB" b="1" dirty="0"/>
              <a:t>Pet</a:t>
            </a:r>
          </a:p>
          <a:p>
            <a:pPr marL="0" indent="0">
              <a:buNone/>
            </a:pPr>
            <a:r>
              <a:rPr lang="en-GB" dirty="0"/>
              <a:t>Protects the owners of pets from expenses associated with looking after a pet such as illness or injury of the animal.</a:t>
            </a:r>
          </a:p>
          <a:p>
            <a:pPr marL="0" indent="0">
              <a:buNone/>
            </a:pPr>
            <a:endParaRPr lang="en-GB" dirty="0"/>
          </a:p>
          <a:p>
            <a:pPr marL="0" indent="0">
              <a:buNone/>
            </a:pPr>
            <a:r>
              <a:rPr lang="en-GB" b="1" dirty="0"/>
              <a:t>Health</a:t>
            </a:r>
          </a:p>
          <a:p>
            <a:pPr marL="0" indent="0">
              <a:buNone/>
            </a:pPr>
            <a:r>
              <a:rPr lang="en-GB" dirty="0"/>
              <a:t>Covers individuals, families and employees via a payment plan that may include going to the dentist or opticians.</a:t>
            </a:r>
          </a:p>
        </p:txBody>
      </p:sp>
    </p:spTree>
    <p:extLst>
      <p:ext uri="{BB962C8B-B14F-4D97-AF65-F5344CB8AC3E}">
        <p14:creationId xmlns:p14="http://schemas.microsoft.com/office/powerpoint/2010/main" val="20133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820" y="119466"/>
            <a:ext cx="7886700" cy="1325563"/>
          </a:xfrm>
        </p:spPr>
        <p:txBody>
          <a:bodyPr>
            <a:normAutofit fontScale="90000"/>
          </a:bodyPr>
          <a:lstStyle/>
          <a:p>
            <a:r>
              <a:rPr lang="en-GB" dirty="0"/>
              <a:t>Activity 29 – Insurance Higher or Lower?</a:t>
            </a:r>
            <a:br>
              <a:rPr lang="en-GB" dirty="0"/>
            </a:br>
            <a:r>
              <a:rPr lang="en-GB" sz="1800" b="0" dirty="0"/>
              <a:t>Together lets play higher or lower &amp; then answer the questions on insurance.</a:t>
            </a:r>
          </a:p>
        </p:txBody>
      </p:sp>
      <p:sp>
        <p:nvSpPr>
          <p:cNvPr id="3" name="Content Placeholder 2"/>
          <p:cNvSpPr>
            <a:spLocks noGrp="1"/>
          </p:cNvSpPr>
          <p:nvPr>
            <p:ph idx="1"/>
          </p:nvPr>
        </p:nvSpPr>
        <p:spPr>
          <a:xfrm>
            <a:off x="628650" y="1825625"/>
            <a:ext cx="4066180" cy="4351338"/>
          </a:xfrm>
        </p:spPr>
        <p:txBody>
          <a:bodyPr>
            <a:normAutofit fontScale="62500" lnSpcReduction="20000"/>
          </a:bodyPr>
          <a:lstStyle/>
          <a:p>
            <a:pPr marL="0" indent="0">
              <a:buNone/>
            </a:pPr>
            <a:r>
              <a:rPr lang="en-GB" dirty="0"/>
              <a:t>Rhianna Legs</a:t>
            </a:r>
          </a:p>
          <a:p>
            <a:pPr marL="0" indent="0">
              <a:buNone/>
            </a:pPr>
            <a:endParaRPr lang="en-GB" dirty="0"/>
          </a:p>
          <a:p>
            <a:pPr marL="0" indent="0">
              <a:buNone/>
            </a:pPr>
            <a:r>
              <a:rPr lang="en-GB" dirty="0"/>
              <a:t>Miley Cyrus Tongue</a:t>
            </a:r>
          </a:p>
          <a:p>
            <a:pPr marL="0" indent="0">
              <a:buNone/>
            </a:pPr>
            <a:endParaRPr lang="en-GB" dirty="0"/>
          </a:p>
          <a:p>
            <a:pPr marL="0" indent="0">
              <a:buNone/>
            </a:pPr>
            <a:r>
              <a:rPr lang="en-GB" dirty="0"/>
              <a:t>Ronaldo Legs</a:t>
            </a:r>
          </a:p>
          <a:p>
            <a:pPr marL="0" indent="0">
              <a:buNone/>
            </a:pPr>
            <a:endParaRPr lang="en-GB" dirty="0"/>
          </a:p>
          <a:p>
            <a:pPr marL="0" indent="0">
              <a:buNone/>
            </a:pPr>
            <a:r>
              <a:rPr lang="en-GB" dirty="0"/>
              <a:t>Keith Richards Hands</a:t>
            </a:r>
          </a:p>
          <a:p>
            <a:pPr marL="0" indent="0">
              <a:buNone/>
            </a:pPr>
            <a:endParaRPr lang="en-GB" dirty="0"/>
          </a:p>
          <a:p>
            <a:pPr marL="0" indent="0">
              <a:buNone/>
            </a:pPr>
            <a:r>
              <a:rPr lang="en-GB" dirty="0"/>
              <a:t>Daniel Craig Whole Body</a:t>
            </a:r>
          </a:p>
          <a:p>
            <a:pPr marL="0" indent="0">
              <a:buNone/>
            </a:pPr>
            <a:endParaRPr lang="en-GB" dirty="0"/>
          </a:p>
          <a:p>
            <a:pPr marL="0" indent="0">
              <a:buNone/>
            </a:pPr>
            <a:r>
              <a:rPr lang="en-GB" dirty="0"/>
              <a:t>Kim Kardashian Bum</a:t>
            </a:r>
          </a:p>
          <a:p>
            <a:pPr marL="0" indent="0">
              <a:buNone/>
            </a:pPr>
            <a:endParaRPr lang="en-GB" dirty="0"/>
          </a:p>
          <a:p>
            <a:pPr marL="0" indent="0">
              <a:buNone/>
            </a:pPr>
            <a:r>
              <a:rPr lang="en-GB" dirty="0"/>
              <a:t>Mariah Carey Legs			</a:t>
            </a:r>
            <a:endParaRPr lang="en-GB" b="1" dirty="0">
              <a:solidFill>
                <a:srgbClr val="FF0000"/>
              </a:solidFill>
            </a:endParaRPr>
          </a:p>
        </p:txBody>
      </p:sp>
      <p:sp>
        <p:nvSpPr>
          <p:cNvPr id="5" name="Content Placeholder 2">
            <a:extLst>
              <a:ext uri="{FF2B5EF4-FFF2-40B4-BE49-F238E27FC236}">
                <a16:creationId xmlns:a16="http://schemas.microsoft.com/office/drawing/2014/main" id="{5D176F2B-FEEC-44A1-801E-26EE3A2E265D}"/>
              </a:ext>
            </a:extLst>
          </p:cNvPr>
          <p:cNvSpPr txBox="1">
            <a:spLocks/>
          </p:cNvSpPr>
          <p:nvPr/>
        </p:nvSpPr>
        <p:spPr>
          <a:xfrm>
            <a:off x="4694830" y="1825625"/>
            <a:ext cx="4066180"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$2 million</a:t>
            </a:r>
          </a:p>
          <a:p>
            <a:pPr marL="0" indent="0">
              <a:buFont typeface="Arial" panose="020B0604020202020204" pitchFamily="34" charset="0"/>
              <a:buNone/>
            </a:pPr>
            <a:endParaRPr lang="en-GB" dirty="0"/>
          </a:p>
          <a:p>
            <a:pPr marL="0" indent="0">
              <a:buFont typeface="Arial" panose="020B0604020202020204" pitchFamily="34" charset="0"/>
              <a:buNone/>
            </a:pPr>
            <a:r>
              <a:rPr lang="en-GB" dirty="0">
                <a:solidFill>
                  <a:srgbClr val="FF0000"/>
                </a:solidFill>
              </a:rPr>
              <a:t>$1 million</a:t>
            </a:r>
          </a:p>
          <a:p>
            <a:pPr marL="0" indent="0">
              <a:buFont typeface="Arial" panose="020B0604020202020204" pitchFamily="34" charset="0"/>
              <a:buNone/>
            </a:pPr>
            <a:endParaRPr lang="en-GB" dirty="0"/>
          </a:p>
          <a:p>
            <a:pPr marL="0" indent="0">
              <a:buFont typeface="Arial" panose="020B0604020202020204" pitchFamily="34" charset="0"/>
              <a:buNone/>
            </a:pPr>
            <a:r>
              <a:rPr lang="en-GB" dirty="0">
                <a:solidFill>
                  <a:srgbClr val="00B050"/>
                </a:solidFill>
              </a:rPr>
              <a:t>$90 million</a:t>
            </a:r>
          </a:p>
          <a:p>
            <a:pPr marL="0" indent="0">
              <a:buFont typeface="Arial" panose="020B0604020202020204" pitchFamily="34" charset="0"/>
              <a:buNone/>
            </a:pPr>
            <a:endParaRPr lang="en-GB" dirty="0"/>
          </a:p>
          <a:p>
            <a:pPr marL="0" indent="0">
              <a:buFont typeface="Arial" panose="020B0604020202020204" pitchFamily="34" charset="0"/>
              <a:buNone/>
            </a:pPr>
            <a:r>
              <a:rPr lang="en-GB" dirty="0">
                <a:solidFill>
                  <a:srgbClr val="FF0000"/>
                </a:solidFill>
              </a:rPr>
              <a:t>$2 million</a:t>
            </a:r>
          </a:p>
          <a:p>
            <a:pPr marL="0" indent="0">
              <a:buFont typeface="Arial" panose="020B0604020202020204" pitchFamily="34" charset="0"/>
              <a:buNone/>
            </a:pPr>
            <a:endParaRPr lang="en-GB" dirty="0"/>
          </a:p>
          <a:p>
            <a:pPr marL="0" indent="0">
              <a:buFont typeface="Arial" panose="020B0604020202020204" pitchFamily="34" charset="0"/>
              <a:buNone/>
            </a:pPr>
            <a:r>
              <a:rPr lang="en-GB" dirty="0">
                <a:solidFill>
                  <a:srgbClr val="00B050"/>
                </a:solidFill>
              </a:rPr>
              <a:t>$9.5 million</a:t>
            </a:r>
          </a:p>
          <a:p>
            <a:pPr marL="0" indent="0">
              <a:buFont typeface="Arial" panose="020B0604020202020204" pitchFamily="34" charset="0"/>
              <a:buNone/>
            </a:pPr>
            <a:endParaRPr lang="en-GB" dirty="0"/>
          </a:p>
          <a:p>
            <a:pPr marL="0" indent="0">
              <a:buFont typeface="Arial" panose="020B0604020202020204" pitchFamily="34" charset="0"/>
              <a:buNone/>
            </a:pPr>
            <a:r>
              <a:rPr lang="en-GB" dirty="0">
                <a:solidFill>
                  <a:srgbClr val="00B050"/>
                </a:solidFill>
              </a:rPr>
              <a:t>$21 million</a:t>
            </a:r>
          </a:p>
          <a:p>
            <a:pPr marL="0" indent="0">
              <a:buFont typeface="Arial" panose="020B0604020202020204" pitchFamily="34" charset="0"/>
              <a:buNone/>
            </a:pPr>
            <a:endParaRPr lang="en-GB" dirty="0"/>
          </a:p>
          <a:p>
            <a:pPr marL="0" indent="0">
              <a:buFont typeface="Arial" panose="020B0604020202020204" pitchFamily="34" charset="0"/>
              <a:buNone/>
            </a:pPr>
            <a:r>
              <a:rPr lang="en-GB" dirty="0">
                <a:solidFill>
                  <a:srgbClr val="00B050"/>
                </a:solidFill>
              </a:rPr>
              <a:t>$1 billion	</a:t>
            </a:r>
            <a:r>
              <a:rPr lang="en-GB" dirty="0"/>
              <a:t>		</a:t>
            </a:r>
            <a:endParaRPr lang="en-GB" b="1" dirty="0">
              <a:solidFill>
                <a:srgbClr val="FF0000"/>
              </a:solidFill>
            </a:endParaRPr>
          </a:p>
        </p:txBody>
      </p:sp>
    </p:spTree>
    <p:extLst>
      <p:ext uri="{BB962C8B-B14F-4D97-AF65-F5344CB8AC3E}">
        <p14:creationId xmlns:p14="http://schemas.microsoft.com/office/powerpoint/2010/main" val="12163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 calcmode="lin" valueType="num">
                                      <p:cBhvr additive="base">
                                        <p:cTn id="1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 calcmode="lin" valueType="num">
                                      <p:cBhvr additive="base">
                                        <p:cTn id="18"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 calcmode="lin" valueType="num">
                                      <p:cBhvr additive="base">
                                        <p:cTn id="24"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 calcmode="lin" valueType="num">
                                      <p:cBhvr additive="base">
                                        <p:cTn id="30"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anim calcmode="lin" valueType="num">
                                      <p:cBhvr additive="base">
                                        <p:cTn id="36"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582" y="235001"/>
            <a:ext cx="8671529" cy="1325563"/>
          </a:xfrm>
        </p:spPr>
        <p:txBody>
          <a:bodyPr>
            <a:normAutofit/>
          </a:bodyPr>
          <a:lstStyle/>
          <a:p>
            <a:r>
              <a:rPr lang="en-GB" sz="4000" dirty="0"/>
              <a:t>Activity 30 – Knowledge Check A4</a:t>
            </a:r>
          </a:p>
        </p:txBody>
      </p:sp>
      <p:sp>
        <p:nvSpPr>
          <p:cNvPr id="5" name="Content Placeholder 4">
            <a:extLst>
              <a:ext uri="{FF2B5EF4-FFF2-40B4-BE49-F238E27FC236}">
                <a16:creationId xmlns:a16="http://schemas.microsoft.com/office/drawing/2014/main" id="{1EAD28C2-2DC9-438D-8108-D431490E8020}"/>
              </a:ext>
            </a:extLst>
          </p:cNvPr>
          <p:cNvSpPr>
            <a:spLocks noGrp="1"/>
          </p:cNvSpPr>
          <p:nvPr>
            <p:ph idx="1"/>
          </p:nvPr>
        </p:nvSpPr>
        <p:spPr>
          <a:xfrm>
            <a:off x="313899" y="1825625"/>
            <a:ext cx="8201451" cy="4351338"/>
          </a:xfrm>
        </p:spPr>
        <p:txBody>
          <a:bodyPr>
            <a:normAutofit/>
          </a:bodyPr>
          <a:lstStyle/>
          <a:p>
            <a:r>
              <a:rPr lang="en-GB" dirty="0"/>
              <a:t>Identify two advantages of using credit cards</a:t>
            </a:r>
          </a:p>
          <a:p>
            <a:r>
              <a:rPr lang="en-GB" dirty="0"/>
              <a:t>Provide two disadvantages of a mortgage</a:t>
            </a:r>
          </a:p>
          <a:p>
            <a:r>
              <a:rPr lang="en-GB" dirty="0"/>
              <a:t>Describe what a bond is</a:t>
            </a:r>
          </a:p>
          <a:p>
            <a:r>
              <a:rPr lang="en-GB" dirty="0"/>
              <a:t>List the advantages and disadvantages of ISAs</a:t>
            </a:r>
          </a:p>
          <a:p>
            <a:r>
              <a:rPr lang="en-GB" dirty="0"/>
              <a:t>Explain the risks and rewards of investing</a:t>
            </a:r>
          </a:p>
          <a:p>
            <a:r>
              <a:rPr lang="en-GB" dirty="0"/>
              <a:t>Discuss the advantages and disadvantages of travel insurance</a:t>
            </a:r>
          </a:p>
        </p:txBody>
      </p:sp>
    </p:spTree>
    <p:extLst>
      <p:ext uri="{BB962C8B-B14F-4D97-AF65-F5344CB8AC3E}">
        <p14:creationId xmlns:p14="http://schemas.microsoft.com/office/powerpoint/2010/main" val="3103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Activity 31 – Learning Outcome A Kahoot Quiz</a:t>
            </a:r>
          </a:p>
        </p:txBody>
      </p:sp>
      <p:sp>
        <p:nvSpPr>
          <p:cNvPr id="3" name="Content Placeholder 2"/>
          <p:cNvSpPr>
            <a:spLocks noGrp="1"/>
          </p:cNvSpPr>
          <p:nvPr>
            <p:ph idx="1"/>
          </p:nvPr>
        </p:nvSpPr>
        <p:spPr>
          <a:xfrm>
            <a:off x="628650" y="1825625"/>
            <a:ext cx="7886700" cy="3387820"/>
          </a:xfrm>
        </p:spPr>
        <p:txBody>
          <a:bodyPr>
            <a:normAutofit fontScale="77500" lnSpcReduction="20000"/>
          </a:bodyPr>
          <a:lstStyle/>
          <a:p>
            <a:pPr marL="0" indent="0">
              <a:buNone/>
            </a:pPr>
            <a:r>
              <a:rPr lang="en-GB" dirty="0"/>
              <a:t>Attempt the Kahoot quiz to test your knowledge of Learning Outcome A of Unit 3: Personal and Business Finance. Once you have completed the quiz, answer the questions below to assess your strengths and areas for development.</a:t>
            </a:r>
          </a:p>
          <a:p>
            <a:pPr marL="0" indent="0">
              <a:buNone/>
            </a:pPr>
            <a:endParaRPr lang="en-GB" dirty="0"/>
          </a:p>
          <a:p>
            <a:pPr marL="0" indent="0">
              <a:buNone/>
            </a:pPr>
            <a:r>
              <a:rPr lang="en-GB" dirty="0"/>
              <a:t>Kahoot link:</a:t>
            </a:r>
          </a:p>
          <a:p>
            <a:pPr marL="0" indent="0">
              <a:buNone/>
            </a:pPr>
            <a:r>
              <a:rPr lang="en-GB" dirty="0">
                <a:hlinkClick r:id="rId2"/>
              </a:rPr>
              <a:t>https://create.kahoot.it/share/unit-3-personal-business-finance-outcome-a/06978734-f64a-4b53-aac7-eac44af345b9</a:t>
            </a:r>
            <a:endParaRPr lang="en-GB" dirty="0"/>
          </a:p>
          <a:p>
            <a:pPr marL="0" indent="0">
              <a:buNone/>
            </a:pPr>
            <a:endParaRPr lang="en-GB" dirty="0"/>
          </a:p>
          <a:p>
            <a:pPr marL="0" indent="0">
              <a:buNone/>
            </a:pPr>
            <a:r>
              <a:rPr lang="en-GB" dirty="0"/>
              <a:t>What did you score on the Kahoot quiz?</a:t>
            </a:r>
          </a:p>
          <a:p>
            <a:pPr marL="0" indent="0">
              <a:buNone/>
            </a:pPr>
            <a:endParaRPr lang="en-GB" dirty="0"/>
          </a:p>
          <a:p>
            <a:pPr marL="0" indent="0">
              <a:buNone/>
            </a:pPr>
            <a:endParaRPr lang="en-GB" dirty="0"/>
          </a:p>
        </p:txBody>
      </p:sp>
      <p:sp>
        <p:nvSpPr>
          <p:cNvPr id="7" name="Text Box 2">
            <a:extLst>
              <a:ext uri="{FF2B5EF4-FFF2-40B4-BE49-F238E27FC236}">
                <a16:creationId xmlns:a16="http://schemas.microsoft.com/office/drawing/2014/main" id="{8B2DEBF5-2C08-4131-804D-F7AE7C7B3425}"/>
              </a:ext>
            </a:extLst>
          </p:cNvPr>
          <p:cNvSpPr txBox="1">
            <a:spLocks noChangeArrowheads="1"/>
          </p:cNvSpPr>
          <p:nvPr/>
        </p:nvSpPr>
        <p:spPr bwMode="auto">
          <a:xfrm>
            <a:off x="755366" y="4913595"/>
            <a:ext cx="2329028" cy="599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sz="1100" dirty="0">
                <a:effectLst/>
                <a:latin typeface="Arial"/>
                <a:ea typeface="Calibri"/>
                <a:cs typeface="Times New Roman"/>
              </a:rPr>
              <a:t>			</a:t>
            </a:r>
            <a:r>
              <a:rPr lang="en-GB" sz="2800" dirty="0">
                <a:effectLst/>
                <a:latin typeface="Arial"/>
                <a:ea typeface="Calibri"/>
                <a:cs typeface="Times New Roman"/>
              </a:rPr>
              <a:t>/20</a:t>
            </a:r>
            <a:endParaRPr lang="en-GB" sz="2800" dirty="0">
              <a:effectLst/>
              <a:latin typeface="Calibri"/>
              <a:ea typeface="Calibri"/>
              <a:cs typeface="Times New Roman"/>
            </a:endParaRPr>
          </a:p>
        </p:txBody>
      </p:sp>
    </p:spTree>
    <p:extLst>
      <p:ext uri="{BB962C8B-B14F-4D97-AF65-F5344CB8AC3E}">
        <p14:creationId xmlns:p14="http://schemas.microsoft.com/office/powerpoint/2010/main" val="41292454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32 – Learning Outcome A Word Scramble</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6745" y="1874959"/>
            <a:ext cx="7078718" cy="4113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40924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32 – Word Scramble Answers</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5218" y="1828801"/>
            <a:ext cx="6895651" cy="4157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947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33 – Learning Outcome A Word Search</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3257" y="1825625"/>
            <a:ext cx="4257485"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79858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33 – Word Search Answers</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6613" y="1762562"/>
            <a:ext cx="4556794" cy="452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504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34 – Learning Outcome A Crossword</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98" y="2638425"/>
            <a:ext cx="7943103" cy="2674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6099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34 – Crossword Answers</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618" y="1835991"/>
            <a:ext cx="5086678" cy="429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988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261A-F6A6-4D64-BADF-D90A90C50887}"/>
              </a:ext>
            </a:extLst>
          </p:cNvPr>
          <p:cNvSpPr>
            <a:spLocks noGrp="1"/>
          </p:cNvSpPr>
          <p:nvPr>
            <p:ph type="title"/>
          </p:nvPr>
        </p:nvSpPr>
        <p:spPr>
          <a:xfrm>
            <a:off x="628650" y="18255"/>
            <a:ext cx="7886700" cy="1325563"/>
          </a:xfrm>
        </p:spPr>
        <p:txBody>
          <a:bodyPr/>
          <a:lstStyle/>
          <a:p>
            <a:r>
              <a:rPr lang="en-GB" dirty="0"/>
              <a:t>The </a:t>
            </a:r>
            <a:r>
              <a:rPr lang="en-GB" dirty="0" smtClean="0"/>
              <a:t>Role </a:t>
            </a:r>
            <a:r>
              <a:rPr lang="en-GB" dirty="0"/>
              <a:t>of </a:t>
            </a:r>
            <a:r>
              <a:rPr lang="en-GB" dirty="0" smtClean="0"/>
              <a:t>Money </a:t>
            </a:r>
            <a:endParaRPr lang="en-GB" dirty="0"/>
          </a:p>
        </p:txBody>
      </p:sp>
      <p:sp>
        <p:nvSpPr>
          <p:cNvPr id="3" name="Content Placeholder 2">
            <a:extLst>
              <a:ext uri="{FF2B5EF4-FFF2-40B4-BE49-F238E27FC236}">
                <a16:creationId xmlns:a16="http://schemas.microsoft.com/office/drawing/2014/main" id="{10E87F1D-7650-4057-B603-21E3ACF189AB}"/>
              </a:ext>
            </a:extLst>
          </p:cNvPr>
          <p:cNvSpPr>
            <a:spLocks noGrp="1"/>
          </p:cNvSpPr>
          <p:nvPr>
            <p:ph idx="1"/>
          </p:nvPr>
        </p:nvSpPr>
        <p:spPr>
          <a:xfrm>
            <a:off x="415637" y="1263533"/>
            <a:ext cx="5811742" cy="4705005"/>
          </a:xfrm>
        </p:spPr>
        <p:txBody>
          <a:bodyPr>
            <a:normAutofit fontScale="47500" lnSpcReduction="20000"/>
          </a:bodyPr>
          <a:lstStyle/>
          <a:p>
            <a:pPr marL="0" indent="0">
              <a:buNone/>
            </a:pPr>
            <a:r>
              <a:rPr lang="en-GB" b="1" dirty="0"/>
              <a:t>Culture</a:t>
            </a:r>
          </a:p>
          <a:p>
            <a:pPr marL="0" indent="0">
              <a:buNone/>
            </a:pPr>
            <a:r>
              <a:rPr lang="en-GB" dirty="0"/>
              <a:t>Your religious beliefs or ethical principals may shape the role that money plays in your life and how you view and use it. For example there are certain banks that follow religious rules in terms of lending and borrowing money.</a:t>
            </a:r>
          </a:p>
          <a:p>
            <a:pPr marL="0" indent="0">
              <a:buNone/>
            </a:pPr>
            <a:endParaRPr lang="en-GB" dirty="0"/>
          </a:p>
          <a:p>
            <a:pPr marL="0" indent="0">
              <a:buNone/>
            </a:pPr>
            <a:r>
              <a:rPr lang="en-GB" b="1" dirty="0"/>
              <a:t>Life events</a:t>
            </a:r>
          </a:p>
          <a:p>
            <a:pPr marL="0" indent="0">
              <a:buNone/>
            </a:pPr>
            <a:r>
              <a:rPr lang="en-GB" dirty="0"/>
              <a:t>The importance of money may change depending on certain life events. For instance when you first buy a home, the role money plays in your life may now be more important. If you are made redundant then this also will impact your view of money.</a:t>
            </a:r>
          </a:p>
          <a:p>
            <a:pPr marL="0" indent="0">
              <a:buNone/>
            </a:pPr>
            <a:endParaRPr lang="en-GB" dirty="0"/>
          </a:p>
          <a:p>
            <a:pPr marL="0" indent="0">
              <a:buNone/>
            </a:pPr>
            <a:r>
              <a:rPr lang="en-GB" b="1" dirty="0"/>
              <a:t>External influences</a:t>
            </a:r>
          </a:p>
          <a:p>
            <a:pPr marL="0" indent="0">
              <a:buNone/>
            </a:pPr>
            <a:r>
              <a:rPr lang="en-GB" dirty="0"/>
              <a:t>The state of the economy and the jobs market may mean that money plays and bigger or less valuable part of your life. These external influences are out of your control but still impact the role money plays.</a:t>
            </a:r>
          </a:p>
          <a:p>
            <a:pPr marL="0" indent="0">
              <a:buNone/>
            </a:pPr>
            <a:endParaRPr lang="en-GB" b="1" dirty="0"/>
          </a:p>
          <a:p>
            <a:pPr marL="0" indent="0">
              <a:buNone/>
            </a:pPr>
            <a:r>
              <a:rPr lang="en-GB" b="1" dirty="0"/>
              <a:t>Interest rates</a:t>
            </a:r>
          </a:p>
          <a:p>
            <a:pPr marL="0" indent="0">
              <a:buNone/>
            </a:pPr>
            <a:r>
              <a:rPr lang="en-GB" dirty="0"/>
              <a:t>Interest rates may impact what you decide to do with your money. When interest rates are low this is a good opportunity for borrowing but not for saving as you receive less interest. However when interest rates are high it may be a good time to increase your savings but would not be a good time to borrow.</a:t>
            </a:r>
          </a:p>
        </p:txBody>
      </p:sp>
      <p:pic>
        <p:nvPicPr>
          <p:cNvPr id="11266" name="Picture 2" descr="Fed Rate Cut: It's Not What You Th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976" y="4414345"/>
            <a:ext cx="2392623" cy="159259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7892" y="1324304"/>
            <a:ext cx="2509863" cy="2667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73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7"/>
                                        </p:tgtEl>
                                        <p:attrNameLst>
                                          <p:attrName>style.visibility</p:attrName>
                                        </p:attrNameLst>
                                      </p:cBhvr>
                                      <p:to>
                                        <p:strVal val="visible"/>
                                      </p:to>
                                    </p:set>
                                    <p:animEffect transition="in" filter="fade">
                                      <p:cBhvr>
                                        <p:cTn id="22" dur="500"/>
                                        <p:tgtEl>
                                          <p:spTgt spid="112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266"/>
                                        </p:tgtEl>
                                        <p:attrNameLst>
                                          <p:attrName>style.visibility</p:attrName>
                                        </p:attrNameLst>
                                      </p:cBhvr>
                                      <p:to>
                                        <p:strVal val="visible"/>
                                      </p:to>
                                    </p:set>
                                    <p:animEffect transition="in" filter="fade">
                                      <p:cBhvr>
                                        <p:cTn id="5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684F-E95A-490F-B64C-E0AED5DB72CA}"/>
              </a:ext>
            </a:extLst>
          </p:cNvPr>
          <p:cNvSpPr>
            <a:spLocks noGrp="1"/>
          </p:cNvSpPr>
          <p:nvPr>
            <p:ph type="title"/>
          </p:nvPr>
        </p:nvSpPr>
        <p:spPr>
          <a:xfrm>
            <a:off x="346841" y="204952"/>
            <a:ext cx="8168509" cy="1485737"/>
          </a:xfrm>
        </p:spPr>
        <p:txBody>
          <a:bodyPr>
            <a:normAutofit/>
          </a:bodyPr>
          <a:lstStyle/>
          <a:p>
            <a:r>
              <a:rPr lang="en-GB" sz="3600" dirty="0"/>
              <a:t>Activity </a:t>
            </a:r>
            <a:r>
              <a:rPr lang="en-GB" sz="3600" dirty="0" smtClean="0"/>
              <a:t>35 </a:t>
            </a:r>
            <a:r>
              <a:rPr lang="en-GB" sz="3600" dirty="0"/>
              <a:t>- Personal &amp; Business Finance Outcome A Checklist</a:t>
            </a:r>
          </a:p>
        </p:txBody>
      </p:sp>
      <p:sp>
        <p:nvSpPr>
          <p:cNvPr id="3" name="Content Placeholder 2">
            <a:extLst>
              <a:ext uri="{FF2B5EF4-FFF2-40B4-BE49-F238E27FC236}">
                <a16:creationId xmlns:a16="http://schemas.microsoft.com/office/drawing/2014/main" id="{0ABE2C58-FA93-4FD5-A1E6-84FB16E3F484}"/>
              </a:ext>
            </a:extLst>
          </p:cNvPr>
          <p:cNvSpPr>
            <a:spLocks noGrp="1"/>
          </p:cNvSpPr>
          <p:nvPr>
            <p:ph idx="1"/>
          </p:nvPr>
        </p:nvSpPr>
        <p:spPr>
          <a:xfrm>
            <a:off x="320722" y="1533034"/>
            <a:ext cx="8502555" cy="1273228"/>
          </a:xfrm>
        </p:spPr>
        <p:txBody>
          <a:bodyPr/>
          <a:lstStyle/>
          <a:p>
            <a:pPr marL="0" indent="0">
              <a:buNone/>
            </a:pPr>
            <a:r>
              <a:rPr lang="en-GB" sz="1600" dirty="0">
                <a:effectLst/>
                <a:latin typeface="Arial" panose="020B0604020202020204" pitchFamily="34" charset="0"/>
                <a:ea typeface="Calibri" panose="020F0502020204030204" pitchFamily="34" charset="0"/>
                <a:cs typeface="Times New Roman" panose="02020603050405020304" pitchFamily="18" charset="0"/>
              </a:rPr>
              <a:t>Well done, you have now completed the input and set activities for Learning Outcome A, you have one final task which is to complete the specification checklist below. First, you should explain the terminology and topic areas in the space provided and then tick the box in the last column when you feel exam ready with regards to that specific element of the specification.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523" y="2781793"/>
            <a:ext cx="5353050"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3994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4955</TotalTime>
  <Words>5956</Words>
  <Application>Microsoft Office PowerPoint</Application>
  <PresentationFormat>On-screen Show (4:3)</PresentationFormat>
  <Paragraphs>854</Paragraphs>
  <Slides>90</Slides>
  <Notes>9</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90</vt:i4>
      </vt:variant>
    </vt:vector>
  </HeadingPairs>
  <TitlesOfParts>
    <vt:vector size="97" baseType="lpstr">
      <vt:lpstr>Arial</vt:lpstr>
      <vt:lpstr>Arial</vt:lpstr>
      <vt:lpstr>Barlow</vt:lpstr>
      <vt:lpstr>Calibri</vt:lpstr>
      <vt:lpstr>Times New Roman</vt:lpstr>
      <vt:lpstr>Verdana</vt:lpstr>
      <vt:lpstr>Office Theme</vt:lpstr>
      <vt:lpstr>Unit 3: Personal &amp; Business Finance</vt:lpstr>
      <vt:lpstr>Learning Outcome A</vt:lpstr>
      <vt:lpstr>Learning Outcome A1</vt:lpstr>
      <vt:lpstr>The Functions and Role of Money</vt:lpstr>
      <vt:lpstr>Activity 1 - What would the world be like without money?</vt:lpstr>
      <vt:lpstr>Activity 2 – What are the Functions of Money? Whilst watching the video complete the questions regarding the four functions of money.</vt:lpstr>
      <vt:lpstr>Functions of Money – Can you describe them?</vt:lpstr>
      <vt:lpstr>Activity 3 - The Role of Money</vt:lpstr>
      <vt:lpstr>The Role of Money </vt:lpstr>
      <vt:lpstr>The Role of Money</vt:lpstr>
      <vt:lpstr>Activity 4 - Life Stages &amp; Financial Needs and Implications</vt:lpstr>
      <vt:lpstr>Financial Needs and Implications at Different Life Stages Match the correct wants and needs with the correct life stage.</vt:lpstr>
      <vt:lpstr>Life Stages Questions</vt:lpstr>
      <vt:lpstr>Planning Expenditure and Personal Finances</vt:lpstr>
      <vt:lpstr>Activity 5 - Planning Expenditure and Personal Finances</vt:lpstr>
      <vt:lpstr>Common Principals when Planning Personal Finances</vt:lpstr>
      <vt:lpstr>Activity 6 - Why Plan Expenditure? While we cover why planning expenditure is important take notes on key points.</vt:lpstr>
      <vt:lpstr>Why Plan Expenditure?</vt:lpstr>
      <vt:lpstr>Why Plan Expenditure?</vt:lpstr>
      <vt:lpstr>The Effects of Inflation</vt:lpstr>
      <vt:lpstr>Activity 7 - Benefits and Risks of not Planning Finances Using the benefits and risks evaluate the importance of managing personal finances</vt:lpstr>
      <vt:lpstr>Activity 8 - Knowledge Check A1</vt:lpstr>
      <vt:lpstr>Learning Outcome A2 </vt:lpstr>
      <vt:lpstr>Ways to Pay</vt:lpstr>
      <vt:lpstr>Activity 9 - How do you Pay for Goods and Services?</vt:lpstr>
      <vt:lpstr>Activity 10 - Word Search Different Ways to Pay</vt:lpstr>
      <vt:lpstr>Activity 10 - Word Search Answers</vt:lpstr>
      <vt:lpstr>Activity 11 – Methods of Payment </vt:lpstr>
      <vt:lpstr>Explanation of Ways to Pay</vt:lpstr>
      <vt:lpstr>Debit vs Credit Card</vt:lpstr>
      <vt:lpstr>Explanation of Ways to Pay</vt:lpstr>
      <vt:lpstr>Explanation of Ways to Pay</vt:lpstr>
      <vt:lpstr>Explanation of Ways to Pay</vt:lpstr>
      <vt:lpstr>Activity 12 – Payment Advantages &amp; Disadvantages</vt:lpstr>
      <vt:lpstr>PowerPoint Presentation</vt:lpstr>
      <vt:lpstr>Payment Methods Advantages &amp; Disadvantages </vt:lpstr>
      <vt:lpstr>PowerPoint Presentation</vt:lpstr>
      <vt:lpstr>Activity 13 – Knowledge Check A2</vt:lpstr>
      <vt:lpstr>Learning Outcome A3</vt:lpstr>
      <vt:lpstr>Activity 14 - What are Current Accounts?</vt:lpstr>
      <vt:lpstr>Common Features of Current Accounts</vt:lpstr>
      <vt:lpstr>The Different Types of Current Accounts</vt:lpstr>
      <vt:lpstr>The Different Types of Current Account</vt:lpstr>
      <vt:lpstr>Activity 15 - Current Accounts Whilst watching the video complete the explanation of the accounts and the pros and cons</vt:lpstr>
      <vt:lpstr>Activity 16 - Current Accounts and Scenarios</vt:lpstr>
      <vt:lpstr>Activity 17 – Exam Question</vt:lpstr>
      <vt:lpstr>Activity 18 – Knowledge Check A3</vt:lpstr>
      <vt:lpstr>Learning Outcome A4</vt:lpstr>
      <vt:lpstr>A4 Managing Personal Finance</vt:lpstr>
      <vt:lpstr>Activity 19 - Borrowing</vt:lpstr>
      <vt:lpstr>Borrowing</vt:lpstr>
      <vt:lpstr>Different Types of Borrowing</vt:lpstr>
      <vt:lpstr>Activity 20 - Different Types of Borrowing Crossword</vt:lpstr>
      <vt:lpstr>Answers - Different Types of Borrowing Crossword</vt:lpstr>
      <vt:lpstr>What are the Different Types of Borrowing?</vt:lpstr>
      <vt:lpstr>What are the Different Types of Borrowing?</vt:lpstr>
      <vt:lpstr>Activity 21 – Provide Pros and Cons of Borrowing Options</vt:lpstr>
      <vt:lpstr>Activity 22 – Case Study Payday Loans</vt:lpstr>
      <vt:lpstr>Activity 22 – Case Study Answers</vt:lpstr>
      <vt:lpstr>Activity 23 – Borrowing Exam Question</vt:lpstr>
      <vt:lpstr>Saving and Investment</vt:lpstr>
      <vt:lpstr>Different Types of Saving and Investment</vt:lpstr>
      <vt:lpstr>Activity 24 - What ways can you Save &amp; Invest? Whilst we discuss each type make notes in your workbook of key points.</vt:lpstr>
      <vt:lpstr>Savings</vt:lpstr>
      <vt:lpstr>Investments</vt:lpstr>
      <vt:lpstr>Investments</vt:lpstr>
      <vt:lpstr>Investments </vt:lpstr>
      <vt:lpstr>Investments</vt:lpstr>
      <vt:lpstr>Activity 25 - Why Should you Save or Invest?</vt:lpstr>
      <vt:lpstr>Saving for that House Deposit</vt:lpstr>
      <vt:lpstr>Saving for that House Deposit</vt:lpstr>
      <vt:lpstr>Activity 26 - Risks and Rewards of Saving Versus Investing. Whilst watching the video answer the questions in the booklet.</vt:lpstr>
      <vt:lpstr>Activity 27 – Which Account is Best?</vt:lpstr>
      <vt:lpstr>Insurance</vt:lpstr>
      <vt:lpstr>Different Insurance Products:</vt:lpstr>
      <vt:lpstr>Types of Insurance</vt:lpstr>
      <vt:lpstr>Activity 28 - Insurance Types Once you have covered what each type covers. Research the advantages and disadvantages / features of each type. </vt:lpstr>
      <vt:lpstr>Insurance Types Explained</vt:lpstr>
      <vt:lpstr>Insurance Types Explained</vt:lpstr>
      <vt:lpstr>Insurance Types Explained</vt:lpstr>
      <vt:lpstr>Activity 29 – Insurance Higher or Lower? Together lets play higher or lower &amp; then answer the questions on insurance.</vt:lpstr>
      <vt:lpstr>Activity 30 – Knowledge Check A4</vt:lpstr>
      <vt:lpstr>Activity 31 – Learning Outcome A Kahoot Quiz</vt:lpstr>
      <vt:lpstr>Activity 32 – Learning Outcome A Word Scramble</vt:lpstr>
      <vt:lpstr>Activity 32 – Word Scramble Answers</vt:lpstr>
      <vt:lpstr>Activity 33 – Learning Outcome A Word Search</vt:lpstr>
      <vt:lpstr>Activity 33 – Word Search Answers</vt:lpstr>
      <vt:lpstr>Activity 34 – Learning Outcome A Crossword</vt:lpstr>
      <vt:lpstr>Activity 34 – Crossword Answers</vt:lpstr>
      <vt:lpstr>Activity 35 - Personal &amp; Business Finance Outcome A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 Personal &amp; Business Finance</dc:title>
  <dc:creator>Drew</dc:creator>
  <cp:lastModifiedBy>Mark  FLANAGAN</cp:lastModifiedBy>
  <cp:revision>284</cp:revision>
  <cp:lastPrinted>2020-09-22T08:53:01Z</cp:lastPrinted>
  <dcterms:created xsi:type="dcterms:W3CDTF">2020-06-16T17:00:56Z</dcterms:created>
  <dcterms:modified xsi:type="dcterms:W3CDTF">2021-06-09T09:34:33Z</dcterms:modified>
</cp:coreProperties>
</file>