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2"/>
  </p:notesMasterIdLst>
  <p:sldIdLst>
    <p:sldId id="337" r:id="rId5"/>
    <p:sldId id="264" r:id="rId6"/>
    <p:sldId id="330" r:id="rId7"/>
    <p:sldId id="344" r:id="rId8"/>
    <p:sldId id="257" r:id="rId9"/>
    <p:sldId id="346" r:id="rId10"/>
    <p:sldId id="355" r:id="rId11"/>
    <p:sldId id="356" r:id="rId12"/>
    <p:sldId id="357" r:id="rId13"/>
    <p:sldId id="394" r:id="rId14"/>
    <p:sldId id="395" r:id="rId15"/>
    <p:sldId id="345" r:id="rId16"/>
    <p:sldId id="377" r:id="rId17"/>
    <p:sldId id="365" r:id="rId18"/>
    <p:sldId id="339" r:id="rId19"/>
    <p:sldId id="347" r:id="rId20"/>
    <p:sldId id="338" r:id="rId21"/>
    <p:sldId id="385" r:id="rId22"/>
    <p:sldId id="348" r:id="rId23"/>
    <p:sldId id="359" r:id="rId24"/>
    <p:sldId id="371" r:id="rId25"/>
    <p:sldId id="360" r:id="rId26"/>
    <p:sldId id="341" r:id="rId27"/>
    <p:sldId id="349" r:id="rId28"/>
    <p:sldId id="340" r:id="rId29"/>
    <p:sldId id="361" r:id="rId30"/>
    <p:sldId id="350" r:id="rId31"/>
    <p:sldId id="351" r:id="rId32"/>
    <p:sldId id="352" r:id="rId33"/>
    <p:sldId id="386" r:id="rId34"/>
    <p:sldId id="362" r:id="rId35"/>
    <p:sldId id="369" r:id="rId36"/>
    <p:sldId id="342" r:id="rId37"/>
    <p:sldId id="363" r:id="rId38"/>
    <p:sldId id="354" r:id="rId39"/>
    <p:sldId id="390" r:id="rId40"/>
    <p:sldId id="391" r:id="rId41"/>
    <p:sldId id="353" r:id="rId42"/>
    <p:sldId id="370" r:id="rId43"/>
    <p:sldId id="372" r:id="rId44"/>
    <p:sldId id="373" r:id="rId45"/>
    <p:sldId id="374" r:id="rId46"/>
    <p:sldId id="375" r:id="rId47"/>
    <p:sldId id="376" r:id="rId48"/>
    <p:sldId id="388" r:id="rId49"/>
    <p:sldId id="343" r:id="rId50"/>
    <p:sldId id="392" r:id="rId51"/>
    <p:sldId id="393" r:id="rId52"/>
    <p:sldId id="389" r:id="rId53"/>
    <p:sldId id="275" r:id="rId54"/>
    <p:sldId id="378" r:id="rId55"/>
    <p:sldId id="379" r:id="rId56"/>
    <p:sldId id="380" r:id="rId57"/>
    <p:sldId id="381" r:id="rId58"/>
    <p:sldId id="382" r:id="rId59"/>
    <p:sldId id="383" r:id="rId60"/>
    <p:sldId id="384"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76994" autoAdjust="0"/>
  </p:normalViewPr>
  <p:slideViewPr>
    <p:cSldViewPr snapToGrid="0">
      <p:cViewPr varScale="1">
        <p:scale>
          <a:sx n="83" d="100"/>
          <a:sy n="83" d="100"/>
        </p:scale>
        <p:origin x="7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90C87-7260-4779-B433-6174B9DDB761}" type="datetimeFigureOut">
              <a:rPr lang="en-GB" smtClean="0"/>
              <a:t>04/10/2021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DA352-192F-4158-8C68-4FC9ECF9D7A2}" type="slidenum">
              <a:rPr lang="en-GB" smtClean="0"/>
              <a:t>‹#›</a:t>
            </a:fld>
            <a:endParaRPr lang="en-GB"/>
          </a:p>
        </p:txBody>
      </p:sp>
    </p:spTree>
    <p:extLst>
      <p:ext uri="{BB962C8B-B14F-4D97-AF65-F5344CB8AC3E}">
        <p14:creationId xmlns:p14="http://schemas.microsoft.com/office/powerpoint/2010/main" val="413394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CS5y9SCeSOQ&amp;t=2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nUBChE1EKS4"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8DA352-192F-4158-8C68-4FC9ECF9D7A2}" type="slidenum">
              <a:rPr lang="en-GB" smtClean="0"/>
              <a:t>5</a:t>
            </a:fld>
            <a:endParaRPr lang="en-GB"/>
          </a:p>
        </p:txBody>
      </p:sp>
    </p:spTree>
    <p:extLst>
      <p:ext uri="{BB962C8B-B14F-4D97-AF65-F5344CB8AC3E}">
        <p14:creationId xmlns:p14="http://schemas.microsoft.com/office/powerpoint/2010/main" val="287721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a:t>
            </a:r>
          </a:p>
          <a:p>
            <a:endParaRPr lang="en-GB" dirty="0"/>
          </a:p>
          <a:p>
            <a:r>
              <a:rPr lang="en-GB" dirty="0">
                <a:hlinkClick r:id="rId3"/>
              </a:rPr>
              <a:t>https://www.youtube.com/watch?v=CS5y9SCeSOQ&amp;t=2s</a:t>
            </a:r>
            <a:endParaRPr lang="en-GB" dirty="0"/>
          </a:p>
          <a:p>
            <a:endParaRPr lang="en-GB" dirty="0"/>
          </a:p>
        </p:txBody>
      </p:sp>
      <p:sp>
        <p:nvSpPr>
          <p:cNvPr id="4" name="Slide Number Placeholder 3"/>
          <p:cNvSpPr>
            <a:spLocks noGrp="1"/>
          </p:cNvSpPr>
          <p:nvPr>
            <p:ph type="sldNum" sz="quarter" idx="5"/>
          </p:nvPr>
        </p:nvSpPr>
        <p:spPr/>
        <p:txBody>
          <a:bodyPr/>
          <a:lstStyle/>
          <a:p>
            <a:fld id="{5F8DA352-192F-4158-8C68-4FC9ECF9D7A2}" type="slidenum">
              <a:rPr lang="en-GB" smtClean="0"/>
              <a:t>31</a:t>
            </a:fld>
            <a:endParaRPr lang="en-GB"/>
          </a:p>
        </p:txBody>
      </p:sp>
    </p:spTree>
    <p:extLst>
      <p:ext uri="{BB962C8B-B14F-4D97-AF65-F5344CB8AC3E}">
        <p14:creationId xmlns:p14="http://schemas.microsoft.com/office/powerpoint/2010/main" val="226059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Video link</a:t>
            </a:r>
          </a:p>
          <a:p>
            <a:endParaRPr lang="en-GB" dirty="0">
              <a:hlinkClick r:id="rId3"/>
            </a:endParaRPr>
          </a:p>
          <a:p>
            <a:r>
              <a:rPr lang="en-GB" dirty="0">
                <a:hlinkClick r:id="rId3"/>
              </a:rPr>
              <a:t>https://www.youtube.com/watch?v=nUBChE1EKS4</a:t>
            </a:r>
            <a:endParaRPr lang="en-GB" dirty="0"/>
          </a:p>
        </p:txBody>
      </p:sp>
      <p:sp>
        <p:nvSpPr>
          <p:cNvPr id="4" name="Slide Number Placeholder 3"/>
          <p:cNvSpPr>
            <a:spLocks noGrp="1"/>
          </p:cNvSpPr>
          <p:nvPr>
            <p:ph type="sldNum" sz="quarter" idx="5"/>
          </p:nvPr>
        </p:nvSpPr>
        <p:spPr/>
        <p:txBody>
          <a:bodyPr/>
          <a:lstStyle/>
          <a:p>
            <a:fld id="{5F8DA352-192F-4158-8C68-4FC9ECF9D7A2}" type="slidenum">
              <a:rPr lang="en-GB" smtClean="0"/>
              <a:t>45</a:t>
            </a:fld>
            <a:endParaRPr lang="en-GB"/>
          </a:p>
        </p:txBody>
      </p:sp>
    </p:spTree>
    <p:extLst>
      <p:ext uri="{BB962C8B-B14F-4D97-AF65-F5344CB8AC3E}">
        <p14:creationId xmlns:p14="http://schemas.microsoft.com/office/powerpoint/2010/main" val="2816624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64BA3E4-8F8C-4D4F-8B45-49749870FC9C}"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F90D644A-1ECB-4E31-B6F3-3E54FC8247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413943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82264F27-B018-43BA-942B-D83C724F35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97023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1292C14F-AFB4-4CC6-A3C2-2CD01C9D42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58763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4BA3E4-8F8C-4D4F-8B45-49749870FC9C}"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37AB3604-B0EA-4DB9-B86E-6C8C9606A2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2046877" y="6538913"/>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257372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64BA3E4-8F8C-4D4F-8B45-49749870FC9C}"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A942AFA5-01B5-4FCC-8F09-4252C0AA4E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8"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70663"/>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102127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BA3E4-8F8C-4D4F-8B45-49749870FC9C}"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81132404-404B-483C-B9D3-C1C687DDF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9"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91798"/>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241757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4BA3E4-8F8C-4D4F-8B45-49749870FC9C}" type="datetimeFigureOut">
              <a:rPr lang="en-GB" smtClean="0"/>
              <a:t>04/10/2021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84DBC5-E3EC-499F-9D5A-E009EC723676}" type="slidenum">
              <a:rPr lang="en-GB" smtClean="0"/>
              <a:t>‹#›</a:t>
            </a:fld>
            <a:endParaRPr lang="en-GB"/>
          </a:p>
        </p:txBody>
      </p:sp>
      <p:pic>
        <p:nvPicPr>
          <p:cNvPr id="10" name="Picture 9" descr="A close up of a logo&#10;&#10;Description automatically generated">
            <a:extLst>
              <a:ext uri="{FF2B5EF4-FFF2-40B4-BE49-F238E27FC236}">
                <a16:creationId xmlns:a16="http://schemas.microsoft.com/office/drawing/2014/main" id="{74265FE3-0244-41BE-956E-CFE62C1B28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11"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77807"/>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153902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4BA3E4-8F8C-4D4F-8B45-49749870FC9C}"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84DBC5-E3EC-499F-9D5A-E009EC723676}" type="slidenum">
              <a:rPr lang="en-GB" smtClean="0"/>
              <a:t>‹#›</a:t>
            </a:fld>
            <a:endParaRPr lang="en-GB"/>
          </a:p>
        </p:txBody>
      </p:sp>
      <p:pic>
        <p:nvPicPr>
          <p:cNvPr id="6" name="Picture 5" descr="A close up of a logo&#10;&#10;Description automatically generated">
            <a:extLst>
              <a:ext uri="{FF2B5EF4-FFF2-40B4-BE49-F238E27FC236}">
                <a16:creationId xmlns:a16="http://schemas.microsoft.com/office/drawing/2014/main" id="{6107F001-2E99-4699-909C-BCE1539B8A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7"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06428"/>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259345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BA3E4-8F8C-4D4F-8B45-49749870FC9C}" type="datetimeFigureOut">
              <a:rPr lang="en-GB" smtClean="0"/>
              <a:t>04/10/2021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84DBC5-E3EC-499F-9D5A-E009EC723676}" type="slidenum">
              <a:rPr lang="en-GB" smtClean="0"/>
              <a:t>‹#›</a:t>
            </a:fld>
            <a:endParaRPr lang="en-GB"/>
          </a:p>
        </p:txBody>
      </p:sp>
      <p:pic>
        <p:nvPicPr>
          <p:cNvPr id="5" name="Picture 4" descr="A close up of a logo&#10;&#10;Description automatically generated">
            <a:extLst>
              <a:ext uri="{FF2B5EF4-FFF2-40B4-BE49-F238E27FC236}">
                <a16:creationId xmlns:a16="http://schemas.microsoft.com/office/drawing/2014/main" id="{5FBB6E9C-2B93-4520-872E-6CD6ED789D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
        <p:nvSpPr>
          <p:cNvPr id="6"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1827749" y="6502401"/>
            <a:ext cx="6121400"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FontTx/>
              <a:buNone/>
            </a:pPr>
            <a:r>
              <a:rPr lang="en-GB" altLang="en-US" sz="1100" dirty="0">
                <a:latin typeface="Verdana" panose="020B0604030504040204" pitchFamily="34" charset="0"/>
              </a:rPr>
              <a:t>© Two Teachers 2020. Copying permitted for purchasing institution only.</a:t>
            </a:r>
            <a:r>
              <a:rPr lang="en-GB" altLang="en-US" sz="1100" dirty="0"/>
              <a:t> </a:t>
            </a:r>
          </a:p>
        </p:txBody>
      </p:sp>
    </p:spTree>
    <p:extLst>
      <p:ext uri="{BB962C8B-B14F-4D97-AF65-F5344CB8AC3E}">
        <p14:creationId xmlns:p14="http://schemas.microsoft.com/office/powerpoint/2010/main" val="187783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E9E6F5FD-4C16-4106-A9BB-F07CA83653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322068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0924638A-DDB4-4266-8B63-2BCCB8A350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308572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A3E4-8F8C-4D4F-8B45-49749870FC9C}" type="datetimeFigureOut">
              <a:rPr lang="en-GB" smtClean="0"/>
              <a:t>04/10/2021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4DBC5-E3EC-499F-9D5A-E009EC723676}" type="slidenum">
              <a:rPr lang="en-GB" smtClean="0"/>
              <a:t>‹#›</a:t>
            </a:fld>
            <a:endParaRPr lang="en-GB"/>
          </a:p>
        </p:txBody>
      </p:sp>
      <p:pic>
        <p:nvPicPr>
          <p:cNvPr id="7" name="Picture 6" descr="A close up of a logo&#10;&#10;Description automatically generated">
            <a:extLst>
              <a:ext uri="{FF2B5EF4-FFF2-40B4-BE49-F238E27FC236}">
                <a16:creationId xmlns:a16="http://schemas.microsoft.com/office/drawing/2014/main" id="{5A5D1616-4C9D-4F66-BCD9-2811F8241D03}"/>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6245" t="66770" r="45659" b="10209"/>
          <a:stretch/>
        </p:blipFill>
        <p:spPr>
          <a:xfrm>
            <a:off x="0" y="6284062"/>
            <a:ext cx="1199099" cy="573938"/>
          </a:xfrm>
          <a:prstGeom prst="rect">
            <a:avLst/>
          </a:prstGeom>
        </p:spPr>
      </p:pic>
    </p:spTree>
    <p:extLst>
      <p:ext uri="{BB962C8B-B14F-4D97-AF65-F5344CB8AC3E}">
        <p14:creationId xmlns:p14="http://schemas.microsoft.com/office/powerpoint/2010/main" val="2791648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CS5y9SCeSOQ?start=2&amp;feature=oembed" TargetMode="Externa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nUBChE1EKS4?feature=oembed" TargetMode="Externa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hyperlink" Target="https://create.kahoot.it/share/unit-3-personal-business-finance-outcome-b/ecc81b66-7f4f-4e05-9351-ff0bd8600713"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0A13-69B6-472C-8CB5-5E015AB70414}"/>
              </a:ext>
            </a:extLst>
          </p:cNvPr>
          <p:cNvSpPr>
            <a:spLocks noGrp="1"/>
          </p:cNvSpPr>
          <p:nvPr>
            <p:ph type="ctrTitle"/>
          </p:nvPr>
        </p:nvSpPr>
        <p:spPr>
          <a:xfrm>
            <a:off x="315310" y="2238702"/>
            <a:ext cx="8513380" cy="1586569"/>
          </a:xfrm>
        </p:spPr>
        <p:txBody>
          <a:bodyPr>
            <a:normAutofit/>
          </a:bodyPr>
          <a:lstStyle/>
          <a:p>
            <a:r>
              <a:rPr lang="en-GB" sz="4800" b="1" dirty="0"/>
              <a:t>Unit 3: Personal &amp; Business Finance</a:t>
            </a:r>
          </a:p>
        </p:txBody>
      </p:sp>
    </p:spTree>
    <p:extLst>
      <p:ext uri="{BB962C8B-B14F-4D97-AF65-F5344CB8AC3E}">
        <p14:creationId xmlns:p14="http://schemas.microsoft.com/office/powerpoint/2010/main" val="2783280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35" y="182246"/>
            <a:ext cx="7886700" cy="1325563"/>
          </a:xfrm>
        </p:spPr>
        <p:txBody>
          <a:bodyPr>
            <a:normAutofit fontScale="90000"/>
          </a:bodyPr>
          <a:lstStyle/>
          <a:p>
            <a:r>
              <a:rPr lang="en-GB" dirty="0" smtClean="0"/>
              <a:t>Advantages &amp; Disadvantages of Financial Institutions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1597009"/>
              </p:ext>
            </p:extLst>
          </p:nvPr>
        </p:nvGraphicFramePr>
        <p:xfrm>
          <a:off x="194310" y="1507809"/>
          <a:ext cx="8743950" cy="4638040"/>
        </p:xfrm>
        <a:graphic>
          <a:graphicData uri="http://schemas.openxmlformats.org/drawingml/2006/table">
            <a:tbl>
              <a:tblPr firstRow="1" bandRow="1">
                <a:tableStyleId>{00A15C55-8517-42AA-B614-E9B94910E393}</a:tableStyleId>
              </a:tblPr>
              <a:tblGrid>
                <a:gridCol w="2078272">
                  <a:extLst>
                    <a:ext uri="{9D8B030D-6E8A-4147-A177-3AD203B41FA5}">
                      <a16:colId xmlns:a16="http://schemas.microsoft.com/office/drawing/2014/main" val="20000"/>
                    </a:ext>
                  </a:extLst>
                </a:gridCol>
                <a:gridCol w="3016029">
                  <a:extLst>
                    <a:ext uri="{9D8B030D-6E8A-4147-A177-3AD203B41FA5}">
                      <a16:colId xmlns:a16="http://schemas.microsoft.com/office/drawing/2014/main" val="20001"/>
                    </a:ext>
                  </a:extLst>
                </a:gridCol>
                <a:gridCol w="3649649">
                  <a:extLst>
                    <a:ext uri="{9D8B030D-6E8A-4147-A177-3AD203B41FA5}">
                      <a16:colId xmlns:a16="http://schemas.microsoft.com/office/drawing/2014/main" val="20002"/>
                    </a:ext>
                  </a:extLst>
                </a:gridCol>
              </a:tblGrid>
              <a:tr h="370840">
                <a:tc>
                  <a:txBody>
                    <a:bodyPr/>
                    <a:lstStyle/>
                    <a:p>
                      <a:r>
                        <a:rPr lang="en-GB" dirty="0" smtClean="0"/>
                        <a:t>Institution</a:t>
                      </a:r>
                      <a:endParaRPr lang="en-GB" dirty="0"/>
                    </a:p>
                  </a:txBody>
                  <a:tcPr/>
                </a:tc>
                <a:tc>
                  <a:txBody>
                    <a:bodyPr/>
                    <a:lstStyle/>
                    <a:p>
                      <a:r>
                        <a:rPr lang="en-GB" dirty="0" smtClean="0"/>
                        <a:t>Advantages</a:t>
                      </a:r>
                      <a:endParaRPr lang="en-GB" dirty="0"/>
                    </a:p>
                  </a:txBody>
                  <a:tcPr/>
                </a:tc>
                <a:tc>
                  <a:txBody>
                    <a:bodyPr/>
                    <a:lstStyle/>
                    <a:p>
                      <a:r>
                        <a:rPr lang="en-GB" dirty="0" smtClean="0"/>
                        <a:t>Disadvantages</a:t>
                      </a:r>
                      <a:endParaRPr lang="en-GB" dirty="0"/>
                    </a:p>
                  </a:txBody>
                  <a:tcPr/>
                </a:tc>
                <a:extLst>
                  <a:ext uri="{0D108BD9-81ED-4DB2-BD59-A6C34878D82A}">
                    <a16:rowId xmlns:a16="http://schemas.microsoft.com/office/drawing/2014/main" val="10000"/>
                  </a:ext>
                </a:extLst>
              </a:tr>
              <a:tr h="370840">
                <a:tc>
                  <a:txBody>
                    <a:bodyPr/>
                    <a:lstStyle/>
                    <a:p>
                      <a:r>
                        <a:rPr lang="en-GB" dirty="0" smtClean="0"/>
                        <a:t>Bank of England</a:t>
                      </a:r>
                      <a:endParaRPr lang="en-GB" dirty="0"/>
                    </a:p>
                  </a:txBody>
                  <a:tcPr/>
                </a:tc>
                <a:tc>
                  <a:txBody>
                    <a:bodyPr/>
                    <a:lstStyle/>
                    <a:p>
                      <a:pPr marL="285750" indent="-285750">
                        <a:buFont typeface="Arial" panose="020B0604020202020204" pitchFamily="34" charset="0"/>
                        <a:buChar char="•"/>
                      </a:pPr>
                      <a:r>
                        <a:rPr lang="en-GB" sz="1600" dirty="0" smtClean="0"/>
                        <a:t>Protect the financial stability of the UK economy</a:t>
                      </a:r>
                    </a:p>
                    <a:p>
                      <a:pPr marL="285750" indent="-285750">
                        <a:buFont typeface="Arial" panose="020B0604020202020204" pitchFamily="34" charset="0"/>
                        <a:buChar char="•"/>
                      </a:pPr>
                      <a:r>
                        <a:rPr lang="en-GB" sz="1600" dirty="0" smtClean="0"/>
                        <a:t>Lend to banks</a:t>
                      </a:r>
                    </a:p>
                    <a:p>
                      <a:pPr marL="285750" indent="-285750">
                        <a:buFont typeface="Arial" panose="020B0604020202020204" pitchFamily="34" charset="0"/>
                        <a:buChar char="•"/>
                      </a:pPr>
                      <a:r>
                        <a:rPr lang="en-GB" sz="1600" dirty="0" smtClean="0"/>
                        <a:t>Set</a:t>
                      </a:r>
                      <a:r>
                        <a:rPr lang="en-GB" sz="1600" baseline="0" dirty="0" smtClean="0"/>
                        <a:t> interest rates</a:t>
                      </a:r>
                      <a:r>
                        <a:rPr lang="en-GB" sz="1600" dirty="0" smtClean="0"/>
                        <a:t> </a:t>
                      </a:r>
                      <a:endParaRPr lang="en-GB" sz="1600" dirty="0"/>
                    </a:p>
                  </a:txBody>
                  <a:tcPr/>
                </a:tc>
                <a:tc>
                  <a:txBody>
                    <a:bodyPr/>
                    <a:lstStyle/>
                    <a:p>
                      <a:pPr marL="285750" indent="-285750">
                        <a:buFont typeface="Arial" panose="020B0604020202020204" pitchFamily="34" charset="0"/>
                        <a:buChar char="•"/>
                      </a:pPr>
                      <a:r>
                        <a:rPr lang="en-GB" sz="1600" dirty="0" smtClean="0"/>
                        <a:t>Do not lend to the general public</a:t>
                      </a:r>
                    </a:p>
                    <a:p>
                      <a:pPr marL="285750" indent="-285750">
                        <a:buFont typeface="Arial" panose="020B0604020202020204" pitchFamily="34" charset="0"/>
                        <a:buChar char="•"/>
                      </a:pPr>
                      <a:r>
                        <a:rPr lang="en-GB" sz="1600" dirty="0" smtClean="0"/>
                        <a:t>Can</a:t>
                      </a:r>
                      <a:r>
                        <a:rPr lang="en-GB" sz="1600" baseline="0" dirty="0" smtClean="0"/>
                        <a:t> raise interest rates making borrowing such as mortgages more expensive</a:t>
                      </a:r>
                      <a:endParaRPr lang="en-GB" sz="1600" dirty="0"/>
                    </a:p>
                  </a:txBody>
                  <a:tcPr/>
                </a:tc>
                <a:extLst>
                  <a:ext uri="{0D108BD9-81ED-4DB2-BD59-A6C34878D82A}">
                    <a16:rowId xmlns:a16="http://schemas.microsoft.com/office/drawing/2014/main" val="10001"/>
                  </a:ext>
                </a:extLst>
              </a:tr>
              <a:tr h="370840">
                <a:tc>
                  <a:txBody>
                    <a:bodyPr/>
                    <a:lstStyle/>
                    <a:p>
                      <a:r>
                        <a:rPr lang="en-GB" dirty="0" smtClean="0"/>
                        <a:t>Banks</a:t>
                      </a:r>
                      <a:endParaRPr lang="en-GB" dirty="0"/>
                    </a:p>
                  </a:txBody>
                  <a:tcPr/>
                </a:tc>
                <a:tc>
                  <a:txBody>
                    <a:bodyPr/>
                    <a:lstStyle/>
                    <a:p>
                      <a:pPr marL="285750" indent="-285750">
                        <a:buFont typeface="Arial" panose="020B0604020202020204" pitchFamily="34" charset="0"/>
                        <a:buChar char="•"/>
                      </a:pPr>
                      <a:r>
                        <a:rPr lang="en-GB" sz="1600" dirty="0" smtClean="0"/>
                        <a:t>Secure place to store money</a:t>
                      </a:r>
                    </a:p>
                    <a:p>
                      <a:pPr marL="285750" indent="-285750">
                        <a:buFont typeface="Arial" panose="020B0604020202020204" pitchFamily="34" charset="0"/>
                        <a:buChar char="•"/>
                      </a:pPr>
                      <a:r>
                        <a:rPr lang="en-GB" sz="1600" dirty="0" smtClean="0"/>
                        <a:t>Pay</a:t>
                      </a:r>
                      <a:r>
                        <a:rPr lang="en-GB" sz="1600" baseline="0" dirty="0" smtClean="0"/>
                        <a:t> interest on savings</a:t>
                      </a:r>
                    </a:p>
                    <a:p>
                      <a:pPr marL="285750" indent="-285750">
                        <a:buFont typeface="Arial" panose="020B0604020202020204" pitchFamily="34" charset="0"/>
                        <a:buChar char="•"/>
                      </a:pPr>
                      <a:r>
                        <a:rPr lang="en-GB" sz="1600" baseline="0" dirty="0" smtClean="0"/>
                        <a:t>Variety of services</a:t>
                      </a:r>
                      <a:endParaRPr lang="en-GB" sz="1600" dirty="0"/>
                    </a:p>
                  </a:txBody>
                  <a:tcPr/>
                </a:tc>
                <a:tc>
                  <a:txBody>
                    <a:bodyPr/>
                    <a:lstStyle/>
                    <a:p>
                      <a:pPr marL="285750" indent="-285750">
                        <a:buFont typeface="Arial" panose="020B0604020202020204" pitchFamily="34" charset="0"/>
                        <a:buChar char="•"/>
                      </a:pPr>
                      <a:r>
                        <a:rPr lang="en-GB" sz="1600" dirty="0" smtClean="0"/>
                        <a:t>Savings only protected to £85,000 if the bank goes bankrupt</a:t>
                      </a:r>
                    </a:p>
                    <a:p>
                      <a:pPr marL="285750" indent="-285750">
                        <a:buFont typeface="Arial" panose="020B0604020202020204" pitchFamily="34" charset="0"/>
                        <a:buChar char="•"/>
                      </a:pPr>
                      <a:r>
                        <a:rPr lang="en-GB" sz="1600" dirty="0" smtClean="0"/>
                        <a:t>Owned by shareholders therefore are designed to make a profit</a:t>
                      </a:r>
                      <a:endParaRPr lang="en-GB" sz="1600" dirty="0"/>
                    </a:p>
                  </a:txBody>
                  <a:tcPr/>
                </a:tc>
                <a:extLst>
                  <a:ext uri="{0D108BD9-81ED-4DB2-BD59-A6C34878D82A}">
                    <a16:rowId xmlns:a16="http://schemas.microsoft.com/office/drawing/2014/main" val="10002"/>
                  </a:ext>
                </a:extLst>
              </a:tr>
              <a:tr h="370840">
                <a:tc>
                  <a:txBody>
                    <a:bodyPr/>
                    <a:lstStyle/>
                    <a:p>
                      <a:r>
                        <a:rPr lang="en-GB" dirty="0" smtClean="0"/>
                        <a:t>Building Societies</a:t>
                      </a:r>
                      <a:endParaRPr lang="en-GB" dirty="0"/>
                    </a:p>
                  </a:txBody>
                  <a:tcPr/>
                </a:tc>
                <a:tc>
                  <a:txBody>
                    <a:bodyPr/>
                    <a:lstStyle/>
                    <a:p>
                      <a:pPr marL="285750" indent="-285750">
                        <a:buFont typeface="Arial" panose="020B0604020202020204" pitchFamily="34" charset="0"/>
                        <a:buChar char="•"/>
                      </a:pPr>
                      <a:r>
                        <a:rPr lang="en-GB" sz="1600" dirty="0" smtClean="0"/>
                        <a:t>Owned by members</a:t>
                      </a:r>
                    </a:p>
                    <a:p>
                      <a:pPr marL="285750" indent="-285750">
                        <a:buFont typeface="Arial" panose="020B0604020202020204" pitchFamily="34" charset="0"/>
                        <a:buChar char="•"/>
                      </a:pPr>
                      <a:r>
                        <a:rPr lang="en-GB" sz="1600" dirty="0" smtClean="0"/>
                        <a:t>Variety of services</a:t>
                      </a:r>
                    </a:p>
                    <a:p>
                      <a:pPr marL="285750" indent="-285750">
                        <a:buFont typeface="Arial" panose="020B0604020202020204" pitchFamily="34" charset="0"/>
                        <a:buChar char="•"/>
                      </a:pPr>
                      <a:r>
                        <a:rPr lang="en-GB" sz="1600" dirty="0" smtClean="0"/>
                        <a:t>Pay interest on savings</a:t>
                      </a:r>
                    </a:p>
                    <a:p>
                      <a:pPr marL="285750" indent="-285750">
                        <a:buFont typeface="Arial" panose="020B0604020202020204" pitchFamily="34" charset="0"/>
                        <a:buChar char="•"/>
                      </a:pPr>
                      <a:r>
                        <a:rPr lang="en-GB" sz="1600" dirty="0" smtClean="0"/>
                        <a:t>Safe place to store money</a:t>
                      </a:r>
                    </a:p>
                  </a:txBody>
                  <a:tcPr/>
                </a:tc>
                <a:tc>
                  <a:txBody>
                    <a:bodyPr/>
                    <a:lstStyle/>
                    <a:p>
                      <a:pPr marL="285750" indent="-285750">
                        <a:buFont typeface="Arial" panose="020B0604020202020204" pitchFamily="34" charset="0"/>
                        <a:buChar char="•"/>
                      </a:pPr>
                      <a:r>
                        <a:rPr lang="en-GB" sz="1600" dirty="0" smtClean="0"/>
                        <a:t>May lack the business drive</a:t>
                      </a:r>
                      <a:r>
                        <a:rPr lang="en-GB" sz="1600" baseline="0" dirty="0" smtClean="0"/>
                        <a:t> of commercial banks as banks are profit driven</a:t>
                      </a:r>
                    </a:p>
                    <a:p>
                      <a:pPr marL="285750" indent="-285750">
                        <a:buFont typeface="Arial" panose="020B0604020202020204" pitchFamily="34" charset="0"/>
                        <a:buChar char="•"/>
                      </a:pPr>
                      <a:r>
                        <a:rPr lang="en-GB" sz="1600" baseline="0" dirty="0" smtClean="0"/>
                        <a:t>Savings only protected to £85,000</a:t>
                      </a:r>
                      <a:endParaRPr lang="en-GB" sz="1600" dirty="0"/>
                    </a:p>
                  </a:txBody>
                  <a:tcPr/>
                </a:tc>
                <a:extLst>
                  <a:ext uri="{0D108BD9-81ED-4DB2-BD59-A6C34878D82A}">
                    <a16:rowId xmlns:a16="http://schemas.microsoft.com/office/drawing/2014/main" val="10003"/>
                  </a:ext>
                </a:extLst>
              </a:tr>
              <a:tr h="370840">
                <a:tc>
                  <a:txBody>
                    <a:bodyPr/>
                    <a:lstStyle/>
                    <a:p>
                      <a:r>
                        <a:rPr lang="en-GB" dirty="0" smtClean="0"/>
                        <a:t>Credit Unions</a:t>
                      </a:r>
                      <a:endParaRPr lang="en-GB" dirty="0"/>
                    </a:p>
                  </a:txBody>
                  <a:tcPr/>
                </a:tc>
                <a:tc>
                  <a:txBody>
                    <a:bodyPr/>
                    <a:lstStyle/>
                    <a:p>
                      <a:pPr marL="285750" indent="-285750">
                        <a:buFont typeface="Arial" panose="020B0604020202020204" pitchFamily="34" charset="0"/>
                        <a:buChar char="•"/>
                      </a:pPr>
                      <a:r>
                        <a:rPr lang="en-GB" sz="1600" dirty="0" smtClean="0"/>
                        <a:t>Variety of services</a:t>
                      </a:r>
                    </a:p>
                    <a:p>
                      <a:pPr marL="285750" indent="-285750">
                        <a:buFont typeface="Arial" panose="020B0604020202020204" pitchFamily="34" charset="0"/>
                        <a:buChar char="•"/>
                      </a:pPr>
                      <a:r>
                        <a:rPr lang="en-GB" sz="1600" dirty="0" smtClean="0"/>
                        <a:t>Owned by members</a:t>
                      </a:r>
                    </a:p>
                    <a:p>
                      <a:pPr marL="285750" indent="-285750">
                        <a:buFont typeface="Arial" panose="020B0604020202020204" pitchFamily="34" charset="0"/>
                        <a:buChar char="•"/>
                      </a:pPr>
                      <a:r>
                        <a:rPr lang="en-GB" sz="1600" dirty="0" smtClean="0"/>
                        <a:t>Offer additional benefits to the community and charities</a:t>
                      </a:r>
                      <a:endParaRPr lang="en-GB" sz="1600" dirty="0"/>
                    </a:p>
                  </a:txBody>
                  <a:tcPr/>
                </a:tc>
                <a:tc>
                  <a:txBody>
                    <a:bodyPr/>
                    <a:lstStyle/>
                    <a:p>
                      <a:pPr marL="285750" indent="-285750">
                        <a:buFont typeface="Arial" panose="020B0604020202020204" pitchFamily="34" charset="0"/>
                        <a:buChar char="•"/>
                      </a:pPr>
                      <a:r>
                        <a:rPr lang="en-GB" sz="1600" dirty="0" smtClean="0"/>
                        <a:t>May lack the business drive</a:t>
                      </a:r>
                      <a:r>
                        <a:rPr lang="en-GB" sz="1600" baseline="0" dirty="0" smtClean="0"/>
                        <a:t> of commercial banks as banks are profit driven</a:t>
                      </a:r>
                    </a:p>
                    <a:p>
                      <a:pPr marL="285750" indent="-285750">
                        <a:buFont typeface="Arial" panose="020B0604020202020204" pitchFamily="34" charset="0"/>
                        <a:buChar char="•"/>
                      </a:pPr>
                      <a:r>
                        <a:rPr lang="en-GB" sz="1600" baseline="0" dirty="0" smtClean="0"/>
                        <a:t>Savings only protected to £85,000</a:t>
                      </a:r>
                      <a:endParaRPr lang="en-GB" sz="1600" dirty="0" smtClean="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2369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35" y="0"/>
            <a:ext cx="7886700" cy="1325563"/>
          </a:xfrm>
        </p:spPr>
        <p:txBody>
          <a:bodyPr>
            <a:normAutofit fontScale="90000"/>
          </a:bodyPr>
          <a:lstStyle/>
          <a:p>
            <a:r>
              <a:rPr lang="en-GB" dirty="0" smtClean="0"/>
              <a:t>Advantages &amp; Disadvantages of Financial Institutions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9192601"/>
              </p:ext>
            </p:extLst>
          </p:nvPr>
        </p:nvGraphicFramePr>
        <p:xfrm>
          <a:off x="194310" y="1222059"/>
          <a:ext cx="8743950" cy="4881880"/>
        </p:xfrm>
        <a:graphic>
          <a:graphicData uri="http://schemas.openxmlformats.org/drawingml/2006/table">
            <a:tbl>
              <a:tblPr firstRow="1" bandRow="1">
                <a:tableStyleId>{00A15C55-8517-42AA-B614-E9B94910E393}</a:tableStyleId>
              </a:tblPr>
              <a:tblGrid>
                <a:gridCol w="2078272">
                  <a:extLst>
                    <a:ext uri="{9D8B030D-6E8A-4147-A177-3AD203B41FA5}">
                      <a16:colId xmlns:a16="http://schemas.microsoft.com/office/drawing/2014/main" val="20000"/>
                    </a:ext>
                  </a:extLst>
                </a:gridCol>
                <a:gridCol w="3225248">
                  <a:extLst>
                    <a:ext uri="{9D8B030D-6E8A-4147-A177-3AD203B41FA5}">
                      <a16:colId xmlns:a16="http://schemas.microsoft.com/office/drawing/2014/main" val="20001"/>
                    </a:ext>
                  </a:extLst>
                </a:gridCol>
                <a:gridCol w="3440430">
                  <a:extLst>
                    <a:ext uri="{9D8B030D-6E8A-4147-A177-3AD203B41FA5}">
                      <a16:colId xmlns:a16="http://schemas.microsoft.com/office/drawing/2014/main" val="20002"/>
                    </a:ext>
                  </a:extLst>
                </a:gridCol>
              </a:tblGrid>
              <a:tr h="370840">
                <a:tc>
                  <a:txBody>
                    <a:bodyPr/>
                    <a:lstStyle/>
                    <a:p>
                      <a:r>
                        <a:rPr lang="en-GB" dirty="0" smtClean="0"/>
                        <a:t>Institution</a:t>
                      </a:r>
                      <a:endParaRPr lang="en-GB" dirty="0"/>
                    </a:p>
                  </a:txBody>
                  <a:tcPr/>
                </a:tc>
                <a:tc>
                  <a:txBody>
                    <a:bodyPr/>
                    <a:lstStyle/>
                    <a:p>
                      <a:r>
                        <a:rPr lang="en-GB" dirty="0" smtClean="0"/>
                        <a:t>Advantages</a:t>
                      </a:r>
                      <a:endParaRPr lang="en-GB" dirty="0"/>
                    </a:p>
                  </a:txBody>
                  <a:tcPr/>
                </a:tc>
                <a:tc>
                  <a:txBody>
                    <a:bodyPr/>
                    <a:lstStyle/>
                    <a:p>
                      <a:r>
                        <a:rPr lang="en-GB" dirty="0" smtClean="0"/>
                        <a:t>Disadvantages</a:t>
                      </a:r>
                      <a:endParaRPr lang="en-GB" dirty="0"/>
                    </a:p>
                  </a:txBody>
                  <a:tcPr/>
                </a:tc>
                <a:extLst>
                  <a:ext uri="{0D108BD9-81ED-4DB2-BD59-A6C34878D82A}">
                    <a16:rowId xmlns:a16="http://schemas.microsoft.com/office/drawing/2014/main" val="10000"/>
                  </a:ext>
                </a:extLst>
              </a:tr>
              <a:tr h="370840">
                <a:tc>
                  <a:txBody>
                    <a:bodyPr/>
                    <a:lstStyle/>
                    <a:p>
                      <a:r>
                        <a:rPr lang="en-GB" dirty="0" smtClean="0"/>
                        <a:t>National Savings &amp; Investment </a:t>
                      </a:r>
                      <a:endParaRPr lang="en-GB" dirty="0"/>
                    </a:p>
                  </a:txBody>
                  <a:tcPr/>
                </a:tc>
                <a:tc>
                  <a:txBody>
                    <a:bodyPr/>
                    <a:lstStyle/>
                    <a:p>
                      <a:pPr marL="285750" indent="-285750">
                        <a:buFont typeface="Arial" panose="020B0604020202020204" pitchFamily="34" charset="0"/>
                        <a:buChar char="•"/>
                      </a:pPr>
                      <a:r>
                        <a:rPr lang="en-GB" sz="1400" dirty="0" smtClean="0"/>
                        <a:t>Savings are 100%</a:t>
                      </a:r>
                      <a:r>
                        <a:rPr lang="en-GB" sz="1400" baseline="0" dirty="0" smtClean="0"/>
                        <a:t> secure as it is Government backed</a:t>
                      </a:r>
                    </a:p>
                    <a:p>
                      <a:pPr marL="285750" indent="-285750">
                        <a:buFont typeface="Arial" panose="020B0604020202020204" pitchFamily="34" charset="0"/>
                        <a:buChar char="•"/>
                      </a:pPr>
                      <a:r>
                        <a:rPr lang="en-GB" sz="1400" baseline="0" dirty="0" smtClean="0"/>
                        <a:t>Various ways to save such as premium bonds</a:t>
                      </a:r>
                      <a:endParaRPr lang="en-GB" sz="1400" dirty="0"/>
                    </a:p>
                  </a:txBody>
                  <a:tcPr/>
                </a:tc>
                <a:tc>
                  <a:txBody>
                    <a:bodyPr/>
                    <a:lstStyle/>
                    <a:p>
                      <a:pPr marL="285750" indent="-285750">
                        <a:buFont typeface="Arial" panose="020B0604020202020204" pitchFamily="34" charset="0"/>
                        <a:buChar char="•"/>
                      </a:pPr>
                      <a:r>
                        <a:rPr lang="en-GB" sz="1400" dirty="0" smtClean="0"/>
                        <a:t>Variable rates</a:t>
                      </a:r>
                    </a:p>
                    <a:p>
                      <a:pPr marL="285750" indent="-285750">
                        <a:buFont typeface="Arial" panose="020B0604020202020204" pitchFamily="34" charset="0"/>
                        <a:buChar char="•"/>
                      </a:pPr>
                      <a:r>
                        <a:rPr lang="en-GB" sz="1400" dirty="0" smtClean="0"/>
                        <a:t>Lack a high street presence</a:t>
                      </a:r>
                    </a:p>
                    <a:p>
                      <a:pPr marL="285750" indent="-285750">
                        <a:buFont typeface="Arial" panose="020B0604020202020204" pitchFamily="34" charset="0"/>
                        <a:buChar char="•"/>
                      </a:pPr>
                      <a:r>
                        <a:rPr lang="en-GB" sz="1400" dirty="0" smtClean="0"/>
                        <a:t>Usually</a:t>
                      </a:r>
                      <a:r>
                        <a:rPr lang="en-GB" sz="1400" baseline="0" dirty="0" smtClean="0"/>
                        <a:t> need to give notice on withdrawals</a:t>
                      </a:r>
                      <a:endParaRPr lang="en-GB" sz="1400" dirty="0"/>
                    </a:p>
                  </a:txBody>
                  <a:tcPr/>
                </a:tc>
                <a:extLst>
                  <a:ext uri="{0D108BD9-81ED-4DB2-BD59-A6C34878D82A}">
                    <a16:rowId xmlns:a16="http://schemas.microsoft.com/office/drawing/2014/main" val="10001"/>
                  </a:ext>
                </a:extLst>
              </a:tr>
              <a:tr h="370840">
                <a:tc>
                  <a:txBody>
                    <a:bodyPr/>
                    <a:lstStyle/>
                    <a:p>
                      <a:r>
                        <a:rPr lang="en-GB" dirty="0" smtClean="0"/>
                        <a:t>Insurance companies</a:t>
                      </a:r>
                      <a:endParaRPr lang="en-GB" dirty="0"/>
                    </a:p>
                  </a:txBody>
                  <a:tcPr/>
                </a:tc>
                <a:tc>
                  <a:txBody>
                    <a:bodyPr/>
                    <a:lstStyle/>
                    <a:p>
                      <a:pPr marL="285750" indent="-285750">
                        <a:buFont typeface="Arial" panose="020B0604020202020204" pitchFamily="34" charset="0"/>
                        <a:buChar char="•"/>
                      </a:pPr>
                      <a:r>
                        <a:rPr lang="en-GB" sz="1400" dirty="0" smtClean="0"/>
                        <a:t>Protect against unexpected losses/</a:t>
                      </a:r>
                      <a:r>
                        <a:rPr lang="en-GB" sz="1400" baseline="0" dirty="0" smtClean="0"/>
                        <a:t>events</a:t>
                      </a:r>
                    </a:p>
                    <a:p>
                      <a:pPr marL="285750" indent="-285750">
                        <a:buFont typeface="Arial" panose="020B0604020202020204" pitchFamily="34" charset="0"/>
                        <a:buChar char="•"/>
                      </a:pPr>
                      <a:r>
                        <a:rPr lang="en-GB" sz="1400" baseline="0" dirty="0" smtClean="0"/>
                        <a:t>Cover available on a variety of things</a:t>
                      </a:r>
                    </a:p>
                    <a:p>
                      <a:pPr marL="285750" indent="-285750">
                        <a:buFont typeface="Arial" panose="020B0604020202020204" pitchFamily="34" charset="0"/>
                        <a:buChar char="•"/>
                      </a:pPr>
                      <a:r>
                        <a:rPr lang="en-GB" sz="1400" baseline="0" dirty="0" smtClean="0"/>
                        <a:t>Pay monthly so easier to budget</a:t>
                      </a:r>
                      <a:endParaRPr lang="en-GB" sz="1400" dirty="0"/>
                    </a:p>
                  </a:txBody>
                  <a:tcPr/>
                </a:tc>
                <a:tc>
                  <a:txBody>
                    <a:bodyPr/>
                    <a:lstStyle/>
                    <a:p>
                      <a:pPr marL="285750" indent="-285750">
                        <a:buFont typeface="Arial" panose="020B0604020202020204" pitchFamily="34" charset="0"/>
                        <a:buChar char="•"/>
                      </a:pPr>
                      <a:r>
                        <a:rPr lang="en-GB" sz="1400" dirty="0" smtClean="0"/>
                        <a:t>Premiums assessed on risk and the higher the</a:t>
                      </a:r>
                      <a:r>
                        <a:rPr lang="en-GB" sz="1400" baseline="0" dirty="0" smtClean="0"/>
                        <a:t> risk the higher the premium</a:t>
                      </a:r>
                    </a:p>
                    <a:p>
                      <a:pPr marL="285750" indent="-285750">
                        <a:buFont typeface="Arial" panose="020B0604020202020204" pitchFamily="34" charset="0"/>
                        <a:buChar char="•"/>
                      </a:pPr>
                      <a:r>
                        <a:rPr lang="en-GB" sz="1400" baseline="0" dirty="0" smtClean="0"/>
                        <a:t>Owned by shareholders therefore need to make a profit</a:t>
                      </a:r>
                      <a:endParaRPr lang="en-GB" sz="1400" dirty="0"/>
                    </a:p>
                  </a:txBody>
                  <a:tcPr/>
                </a:tc>
                <a:extLst>
                  <a:ext uri="{0D108BD9-81ED-4DB2-BD59-A6C34878D82A}">
                    <a16:rowId xmlns:a16="http://schemas.microsoft.com/office/drawing/2014/main" val="10002"/>
                  </a:ext>
                </a:extLst>
              </a:tr>
              <a:tr h="370840">
                <a:tc>
                  <a:txBody>
                    <a:bodyPr/>
                    <a:lstStyle/>
                    <a:p>
                      <a:r>
                        <a:rPr lang="en-GB" dirty="0" smtClean="0"/>
                        <a:t>Pension companies</a:t>
                      </a:r>
                      <a:endParaRPr lang="en-GB" dirty="0"/>
                    </a:p>
                  </a:txBody>
                  <a:tcPr/>
                </a:tc>
                <a:tc>
                  <a:txBody>
                    <a:bodyPr/>
                    <a:lstStyle/>
                    <a:p>
                      <a:pPr marL="285750" indent="-285750">
                        <a:buFont typeface="Arial" panose="020B0604020202020204" pitchFamily="34" charset="0"/>
                        <a:buChar char="•"/>
                      </a:pPr>
                      <a:r>
                        <a:rPr lang="en-GB" sz="1400" dirty="0" smtClean="0"/>
                        <a:t>Structured way to plan for retirement</a:t>
                      </a:r>
                    </a:p>
                    <a:p>
                      <a:pPr marL="285750" indent="-285750">
                        <a:buFont typeface="Arial" panose="020B0604020202020204" pitchFamily="34" charset="0"/>
                        <a:buChar char="•"/>
                      </a:pPr>
                      <a:r>
                        <a:rPr lang="en-GB" sz="1400" dirty="0" smtClean="0"/>
                        <a:t>Matched contributions by employer</a:t>
                      </a:r>
                    </a:p>
                    <a:p>
                      <a:pPr marL="285750" indent="-285750">
                        <a:buFont typeface="Arial" panose="020B0604020202020204" pitchFamily="34" charset="0"/>
                        <a:buChar char="•"/>
                      </a:pPr>
                      <a:r>
                        <a:rPr lang="en-GB" sz="1400" dirty="0" smtClean="0"/>
                        <a:t>Tax</a:t>
                      </a:r>
                      <a:r>
                        <a:rPr lang="en-GB" sz="1400" baseline="0" dirty="0" smtClean="0"/>
                        <a:t> benefits</a:t>
                      </a:r>
                      <a:endParaRPr lang="en-GB" sz="1400" dirty="0"/>
                    </a:p>
                  </a:txBody>
                  <a:tcPr/>
                </a:tc>
                <a:tc>
                  <a:txBody>
                    <a:bodyPr/>
                    <a:lstStyle/>
                    <a:p>
                      <a:pPr marL="285750" indent="-285750">
                        <a:buFont typeface="Arial" panose="020B0604020202020204" pitchFamily="34" charset="0"/>
                        <a:buChar char="•"/>
                      </a:pPr>
                      <a:r>
                        <a:rPr lang="en-GB" sz="1400" dirty="0" smtClean="0"/>
                        <a:t>Poor investment decisions may</a:t>
                      </a:r>
                      <a:r>
                        <a:rPr lang="en-GB" sz="1400" baseline="0" dirty="0" smtClean="0"/>
                        <a:t> mean a poor return on investment</a:t>
                      </a:r>
                    </a:p>
                    <a:p>
                      <a:pPr marL="285750" indent="-285750">
                        <a:buFont typeface="Arial" panose="020B0604020202020204" pitchFamily="34" charset="0"/>
                        <a:buChar char="•"/>
                      </a:pPr>
                      <a:r>
                        <a:rPr lang="en-GB" sz="1400" baseline="0" dirty="0" smtClean="0"/>
                        <a:t>Cannot access money until the agreed term</a:t>
                      </a:r>
                      <a:endParaRPr lang="en-GB" sz="1400" dirty="0"/>
                    </a:p>
                  </a:txBody>
                  <a:tcPr/>
                </a:tc>
                <a:extLst>
                  <a:ext uri="{0D108BD9-81ED-4DB2-BD59-A6C34878D82A}">
                    <a16:rowId xmlns:a16="http://schemas.microsoft.com/office/drawing/2014/main" val="10003"/>
                  </a:ext>
                </a:extLst>
              </a:tr>
              <a:tr h="370840">
                <a:tc>
                  <a:txBody>
                    <a:bodyPr/>
                    <a:lstStyle/>
                    <a:p>
                      <a:r>
                        <a:rPr lang="en-GB" dirty="0" smtClean="0"/>
                        <a:t>Pawnbrokers</a:t>
                      </a:r>
                      <a:endParaRPr lang="en-GB" dirty="0"/>
                    </a:p>
                  </a:txBody>
                  <a:tcPr/>
                </a:tc>
                <a:tc>
                  <a:txBody>
                    <a:bodyPr/>
                    <a:lstStyle/>
                    <a:p>
                      <a:pPr marL="285750" indent="-285750">
                        <a:buFont typeface="Arial" panose="020B0604020202020204" pitchFamily="34" charset="0"/>
                        <a:buChar char="•"/>
                      </a:pPr>
                      <a:r>
                        <a:rPr lang="en-GB" sz="1400" dirty="0" smtClean="0"/>
                        <a:t>Quick way of acquiring short term cash </a:t>
                      </a:r>
                    </a:p>
                    <a:p>
                      <a:pPr marL="285750" indent="-285750">
                        <a:buFont typeface="Arial" panose="020B0604020202020204" pitchFamily="34" charset="0"/>
                        <a:buChar char="•"/>
                      </a:pPr>
                      <a:r>
                        <a:rPr lang="en-GB" sz="1400" dirty="0" smtClean="0"/>
                        <a:t>Interest not charged</a:t>
                      </a:r>
                    </a:p>
                    <a:p>
                      <a:pPr marL="285750" indent="-285750">
                        <a:buFont typeface="Arial" panose="020B0604020202020204" pitchFamily="34" charset="0"/>
                        <a:buChar char="•"/>
                      </a:pPr>
                      <a:r>
                        <a:rPr lang="en-GB" sz="1400" dirty="0" smtClean="0"/>
                        <a:t>Buy back pawned asset</a:t>
                      </a:r>
                    </a:p>
                  </a:txBody>
                  <a:tcPr/>
                </a:tc>
                <a:tc>
                  <a:txBody>
                    <a:bodyPr/>
                    <a:lstStyle/>
                    <a:p>
                      <a:pPr marL="285750" indent="-285750">
                        <a:buFont typeface="Arial" panose="020B0604020202020204" pitchFamily="34" charset="0"/>
                        <a:buChar char="•"/>
                      </a:pPr>
                      <a:r>
                        <a:rPr lang="en-GB" sz="1400" dirty="0" smtClean="0"/>
                        <a:t>Amount given for the asset is much lower than its worth</a:t>
                      </a:r>
                    </a:p>
                    <a:p>
                      <a:pPr marL="285750" indent="-285750">
                        <a:buFont typeface="Arial" panose="020B0604020202020204" pitchFamily="34" charset="0"/>
                        <a:buChar char="•"/>
                      </a:pPr>
                      <a:r>
                        <a:rPr lang="en-GB" sz="1400" dirty="0" smtClean="0"/>
                        <a:t>Asset will be sold on if loan is not repaid</a:t>
                      </a:r>
                      <a:endParaRPr lang="en-GB" sz="1400" dirty="0"/>
                    </a:p>
                  </a:txBody>
                  <a:tcPr/>
                </a:tc>
                <a:extLst>
                  <a:ext uri="{0D108BD9-81ED-4DB2-BD59-A6C34878D82A}">
                    <a16:rowId xmlns:a16="http://schemas.microsoft.com/office/drawing/2014/main" val="10004"/>
                  </a:ext>
                </a:extLst>
              </a:tr>
              <a:tr h="370840">
                <a:tc>
                  <a:txBody>
                    <a:bodyPr/>
                    <a:lstStyle/>
                    <a:p>
                      <a:r>
                        <a:rPr lang="en-GB" dirty="0" smtClean="0"/>
                        <a:t>Payday Loans</a:t>
                      </a:r>
                      <a:endParaRPr lang="en-GB" dirty="0"/>
                    </a:p>
                  </a:txBody>
                  <a:tcPr/>
                </a:tc>
                <a:tc>
                  <a:txBody>
                    <a:bodyPr/>
                    <a:lstStyle/>
                    <a:p>
                      <a:pPr marL="285750" indent="-285750">
                        <a:buFont typeface="Arial" panose="020B0604020202020204" pitchFamily="34" charset="0"/>
                        <a:buChar char="•"/>
                      </a:pPr>
                      <a:r>
                        <a:rPr lang="en-GB" sz="1400" dirty="0" smtClean="0"/>
                        <a:t>Quick way of acquiring cash in a short period of time</a:t>
                      </a:r>
                      <a:endParaRPr lang="en-GB" sz="1400" dirty="0"/>
                    </a:p>
                  </a:txBody>
                  <a:tcPr/>
                </a:tc>
                <a:tc>
                  <a:txBody>
                    <a:bodyPr/>
                    <a:lstStyle/>
                    <a:p>
                      <a:pPr marL="285750" indent="-285750">
                        <a:buFont typeface="Arial" panose="020B0604020202020204" pitchFamily="34" charset="0"/>
                        <a:buChar char="•"/>
                      </a:pPr>
                      <a:r>
                        <a:rPr lang="en-GB" sz="1400" dirty="0" smtClean="0"/>
                        <a:t>Interest charged is very high which results in the amount</a:t>
                      </a:r>
                      <a:r>
                        <a:rPr lang="en-GB" sz="1400" baseline="0" dirty="0" smtClean="0"/>
                        <a:t> being paid back being substantially higher</a:t>
                      </a:r>
                      <a:endParaRPr lang="en-GB" sz="1400" dirty="0" smtClean="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52722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9200-A2EE-42D3-9F83-58BCF625E847}"/>
              </a:ext>
            </a:extLst>
          </p:cNvPr>
          <p:cNvSpPr>
            <a:spLocks noGrp="1"/>
          </p:cNvSpPr>
          <p:nvPr>
            <p:ph type="title"/>
          </p:nvPr>
        </p:nvSpPr>
        <p:spPr/>
        <p:txBody>
          <a:bodyPr>
            <a:normAutofit/>
          </a:bodyPr>
          <a:lstStyle/>
          <a:p>
            <a:r>
              <a:rPr lang="en-GB" dirty="0"/>
              <a:t>Activity 2 – Infographic on a Financial Institution</a:t>
            </a:r>
          </a:p>
        </p:txBody>
      </p:sp>
      <p:sp>
        <p:nvSpPr>
          <p:cNvPr id="3" name="Content Placeholder 2">
            <a:extLst>
              <a:ext uri="{FF2B5EF4-FFF2-40B4-BE49-F238E27FC236}">
                <a16:creationId xmlns:a16="http://schemas.microsoft.com/office/drawing/2014/main" id="{9686B59A-865F-494F-9852-DD3394AB328A}"/>
              </a:ext>
            </a:extLst>
          </p:cNvPr>
          <p:cNvSpPr>
            <a:spLocks noGrp="1"/>
          </p:cNvSpPr>
          <p:nvPr>
            <p:ph idx="1"/>
          </p:nvPr>
        </p:nvSpPr>
        <p:spPr/>
        <p:txBody>
          <a:bodyPr>
            <a:normAutofit fontScale="77500" lnSpcReduction="20000"/>
          </a:bodyPr>
          <a:lstStyle/>
          <a:p>
            <a:pPr marL="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Using the features of the institution and the table of advantages and disadvantages in your student book, create an infographic for your given institution. It needs to cover at least the following: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Explain what the given institution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Explain the features of that institution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Outline the advantages and disadvantages of the institution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Examples of the types of products/services they offer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Images that support the points made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Any other relevant information that will provide you with a better understanding of that financial institution.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You will present this back to the group (make sure you complete this professionally as these will be placed on the VLE for everyone to use and revise from).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08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FF51-33D2-4F01-8CCE-329EC82527D2}"/>
              </a:ext>
            </a:extLst>
          </p:cNvPr>
          <p:cNvSpPr>
            <a:spLocks noGrp="1"/>
          </p:cNvSpPr>
          <p:nvPr>
            <p:ph type="title"/>
          </p:nvPr>
        </p:nvSpPr>
        <p:spPr/>
        <p:txBody>
          <a:bodyPr/>
          <a:lstStyle/>
          <a:p>
            <a:r>
              <a:rPr lang="en-GB" dirty="0"/>
              <a:t>Activity 3 – Evaluate a Financial Institution </a:t>
            </a:r>
          </a:p>
        </p:txBody>
      </p:sp>
      <p:sp>
        <p:nvSpPr>
          <p:cNvPr id="3" name="Content Placeholder 2">
            <a:extLst>
              <a:ext uri="{FF2B5EF4-FFF2-40B4-BE49-F238E27FC236}">
                <a16:creationId xmlns:a16="http://schemas.microsoft.com/office/drawing/2014/main" id="{CD61352C-DBB6-40D4-8776-5013FE149C6A}"/>
              </a:ext>
            </a:extLst>
          </p:cNvPr>
          <p:cNvSpPr>
            <a:spLocks noGrp="1"/>
          </p:cNvSpPr>
          <p:nvPr>
            <p:ph idx="1"/>
          </p:nvPr>
        </p:nvSpPr>
        <p:spPr/>
        <p:txBody>
          <a:bodyPr>
            <a:normAutofit fontScale="92500" lnSpcReduction="10000"/>
          </a:bodyPr>
          <a:lstStyle/>
          <a:p>
            <a:pPr marL="0" indent="0">
              <a:buNone/>
            </a:pPr>
            <a:r>
              <a:rPr lang="en-US" dirty="0"/>
              <a:t>You now have the key characteristics/features of the institutions and the advantages and disadvantages of each.</a:t>
            </a:r>
          </a:p>
          <a:p>
            <a:pPr marL="0" indent="0">
              <a:buNone/>
            </a:pPr>
            <a:endParaRPr lang="en-US" dirty="0"/>
          </a:p>
          <a:p>
            <a:pPr marL="0" indent="0">
              <a:buNone/>
            </a:pPr>
            <a:r>
              <a:rPr lang="en-US" b="1" dirty="0"/>
              <a:t>For one type of institution (other than the one you did in activity 2) use this information to evaluate the usefulness of that institution. </a:t>
            </a:r>
          </a:p>
          <a:p>
            <a:pPr marL="0" indent="0">
              <a:buNone/>
            </a:pPr>
            <a:endParaRPr lang="en-US" dirty="0"/>
          </a:p>
          <a:p>
            <a:pPr marL="0" indent="0">
              <a:buNone/>
            </a:pPr>
            <a:r>
              <a:rPr lang="en-US" i="1" dirty="0"/>
              <a:t>Ensure you make a balanced evaluation by using the advantages and disadvantages to make contrasting points.</a:t>
            </a:r>
          </a:p>
          <a:p>
            <a:pPr marL="0" indent="0">
              <a:buNone/>
            </a:pPr>
            <a:endParaRPr lang="en-GB" dirty="0"/>
          </a:p>
        </p:txBody>
      </p:sp>
    </p:spTree>
    <p:extLst>
      <p:ext uri="{BB962C8B-B14F-4D97-AF65-F5344CB8AC3E}">
        <p14:creationId xmlns:p14="http://schemas.microsoft.com/office/powerpoint/2010/main" val="4113352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318F-02D6-496F-915D-587644B4F285}"/>
              </a:ext>
            </a:extLst>
          </p:cNvPr>
          <p:cNvSpPr>
            <a:spLocks noGrp="1"/>
          </p:cNvSpPr>
          <p:nvPr>
            <p:ph type="title"/>
          </p:nvPr>
        </p:nvSpPr>
        <p:spPr>
          <a:xfrm>
            <a:off x="628650" y="365126"/>
            <a:ext cx="8181242" cy="1325563"/>
          </a:xfrm>
        </p:spPr>
        <p:txBody>
          <a:bodyPr>
            <a:normAutofit fontScale="90000"/>
          </a:bodyPr>
          <a:lstStyle/>
          <a:p>
            <a:r>
              <a:rPr lang="en-GB" dirty="0"/>
              <a:t>Activity 4 - Knowledge Check B1 Features of Financial Institutions</a:t>
            </a:r>
          </a:p>
        </p:txBody>
      </p:sp>
      <p:sp>
        <p:nvSpPr>
          <p:cNvPr id="3" name="Content Placeholder 2">
            <a:extLst>
              <a:ext uri="{FF2B5EF4-FFF2-40B4-BE49-F238E27FC236}">
                <a16:creationId xmlns:a16="http://schemas.microsoft.com/office/drawing/2014/main" id="{56A7FC19-CE59-49AD-81D6-FAA1C4315265}"/>
              </a:ext>
            </a:extLst>
          </p:cNvPr>
          <p:cNvSpPr>
            <a:spLocks noGrp="1"/>
          </p:cNvSpPr>
          <p:nvPr>
            <p:ph idx="1"/>
          </p:nvPr>
        </p:nvSpPr>
        <p:spPr>
          <a:xfrm>
            <a:off x="628650" y="1812373"/>
            <a:ext cx="7886700" cy="4351338"/>
          </a:xfrm>
        </p:spPr>
        <p:txBody>
          <a:bodyPr>
            <a:normAutofit fontScale="92500" lnSpcReduction="20000"/>
          </a:bodyPr>
          <a:lstStyle/>
          <a:p>
            <a:r>
              <a:rPr lang="en-GB" dirty="0"/>
              <a:t>List all 9 financial institutions </a:t>
            </a:r>
          </a:p>
          <a:p>
            <a:endParaRPr lang="en-GB" dirty="0"/>
          </a:p>
          <a:p>
            <a:r>
              <a:rPr lang="en-GB" dirty="0"/>
              <a:t>Describe two types of financial institution</a:t>
            </a:r>
          </a:p>
          <a:p>
            <a:endParaRPr lang="en-GB" dirty="0"/>
          </a:p>
          <a:p>
            <a:r>
              <a:rPr lang="en-GB" dirty="0"/>
              <a:t>Provide an advantage and disadvantage of the Bank of England</a:t>
            </a:r>
          </a:p>
          <a:p>
            <a:endParaRPr lang="en-GB" dirty="0"/>
          </a:p>
          <a:p>
            <a:r>
              <a:rPr lang="en-GB" dirty="0"/>
              <a:t>Explain the pros and cons of using a bank</a:t>
            </a:r>
          </a:p>
          <a:p>
            <a:endParaRPr lang="en-GB" dirty="0"/>
          </a:p>
          <a:p>
            <a:r>
              <a:rPr lang="en-GB" dirty="0"/>
              <a:t>Discuss the value of payday loans companies as a financial institution </a:t>
            </a:r>
          </a:p>
          <a:p>
            <a:endParaRPr lang="en-GB" dirty="0"/>
          </a:p>
        </p:txBody>
      </p:sp>
    </p:spTree>
    <p:extLst>
      <p:ext uri="{BB962C8B-B14F-4D97-AF65-F5344CB8AC3E}">
        <p14:creationId xmlns:p14="http://schemas.microsoft.com/office/powerpoint/2010/main" val="40949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E4C5-307D-4955-81BC-7746FB5103BE}"/>
              </a:ext>
            </a:extLst>
          </p:cNvPr>
          <p:cNvSpPr>
            <a:spLocks noGrp="1"/>
          </p:cNvSpPr>
          <p:nvPr>
            <p:ph type="title"/>
          </p:nvPr>
        </p:nvSpPr>
        <p:spPr>
          <a:xfrm>
            <a:off x="628650" y="216254"/>
            <a:ext cx="7886700" cy="1325563"/>
          </a:xfrm>
        </p:spPr>
        <p:txBody>
          <a:bodyPr/>
          <a:lstStyle/>
          <a:p>
            <a:r>
              <a:rPr lang="en-GB" dirty="0"/>
              <a:t>Learning Outcome B2</a:t>
            </a:r>
          </a:p>
        </p:txBody>
      </p:sp>
      <p:sp>
        <p:nvSpPr>
          <p:cNvPr id="3" name="Content Placeholder 2">
            <a:extLst>
              <a:ext uri="{FF2B5EF4-FFF2-40B4-BE49-F238E27FC236}">
                <a16:creationId xmlns:a16="http://schemas.microsoft.com/office/drawing/2014/main" id="{BD3D1D6C-E07A-4FB1-AF1E-EC2974992EDC}"/>
              </a:ext>
            </a:extLst>
          </p:cNvPr>
          <p:cNvSpPr>
            <a:spLocks noGrp="1"/>
          </p:cNvSpPr>
          <p:nvPr>
            <p:ph idx="1"/>
          </p:nvPr>
        </p:nvSpPr>
        <p:spPr>
          <a:xfrm>
            <a:off x="426969" y="3377536"/>
            <a:ext cx="8290062" cy="651568"/>
          </a:xfrm>
        </p:spPr>
        <p:txBody>
          <a:bodyPr>
            <a:noAutofit/>
          </a:bodyPr>
          <a:lstStyle/>
          <a:p>
            <a:pPr marL="0" indent="0">
              <a:buNone/>
            </a:pPr>
            <a:r>
              <a:rPr lang="en-GB" sz="4000" b="1" dirty="0"/>
              <a:t>Communicating with Customers</a:t>
            </a:r>
          </a:p>
        </p:txBody>
      </p:sp>
      <p:pic>
        <p:nvPicPr>
          <p:cNvPr id="3074" name="Picture 2" descr="Wild and Wolf Retro 746 Telephone | Red: Amazon.co.uk: 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5934" y="4179389"/>
            <a:ext cx="2243576" cy="19758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udents posted 'morphed images' of teachers online: Goa schoo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805" y="1616960"/>
            <a:ext cx="2896235" cy="161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807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E273-4359-4650-8F8E-030AE7091609}"/>
              </a:ext>
            </a:extLst>
          </p:cNvPr>
          <p:cNvSpPr>
            <a:spLocks noGrp="1"/>
          </p:cNvSpPr>
          <p:nvPr>
            <p:ph type="title"/>
          </p:nvPr>
        </p:nvSpPr>
        <p:spPr/>
        <p:txBody>
          <a:bodyPr/>
          <a:lstStyle/>
          <a:p>
            <a:r>
              <a:rPr lang="en-GB" dirty="0"/>
              <a:t>Communicating with Customers</a:t>
            </a:r>
          </a:p>
        </p:txBody>
      </p:sp>
      <p:sp>
        <p:nvSpPr>
          <p:cNvPr id="3" name="Content Placeholder 2">
            <a:extLst>
              <a:ext uri="{FF2B5EF4-FFF2-40B4-BE49-F238E27FC236}">
                <a16:creationId xmlns:a16="http://schemas.microsoft.com/office/drawing/2014/main" id="{8307E20C-DECC-403F-8671-11A2E796A293}"/>
              </a:ext>
            </a:extLst>
          </p:cNvPr>
          <p:cNvSpPr>
            <a:spLocks noGrp="1"/>
          </p:cNvSpPr>
          <p:nvPr>
            <p:ph idx="1"/>
          </p:nvPr>
        </p:nvSpPr>
        <p:spPr/>
        <p:txBody>
          <a:bodyPr>
            <a:normAutofit fontScale="92500"/>
          </a:bodyPr>
          <a:lstStyle/>
          <a:p>
            <a:pPr marL="0" indent="0">
              <a:buNone/>
            </a:pPr>
            <a:r>
              <a:rPr lang="en-GB" dirty="0"/>
              <a:t>Due to an increase in technology the ways in which banking is carried out has changed. </a:t>
            </a:r>
          </a:p>
          <a:p>
            <a:pPr marL="0" indent="0">
              <a:buNone/>
            </a:pPr>
            <a:endParaRPr lang="en-GB" dirty="0"/>
          </a:p>
          <a:p>
            <a:pPr marL="0" indent="0">
              <a:buNone/>
            </a:pPr>
            <a:r>
              <a:rPr lang="en-GB" dirty="0"/>
              <a:t>At one </a:t>
            </a:r>
            <a:r>
              <a:rPr lang="en-GB" dirty="0" smtClean="0"/>
              <a:t>time banking in branch, face to face was </a:t>
            </a:r>
            <a:r>
              <a:rPr lang="en-GB" dirty="0"/>
              <a:t>the most commonly used method. Now there are many ways that customers can communicate with banks. </a:t>
            </a:r>
          </a:p>
          <a:p>
            <a:pPr marL="0" indent="0">
              <a:buNone/>
            </a:pPr>
            <a:endParaRPr lang="en-GB" dirty="0"/>
          </a:p>
          <a:p>
            <a:pPr marL="0" indent="0">
              <a:buNone/>
            </a:pPr>
            <a:r>
              <a:rPr lang="en-GB" dirty="0"/>
              <a:t>Online banking has increased however the increase in this method has meant that the service given to customers has become less personable.</a:t>
            </a:r>
          </a:p>
        </p:txBody>
      </p:sp>
    </p:spTree>
    <p:extLst>
      <p:ext uri="{BB962C8B-B14F-4D97-AF65-F5344CB8AC3E}">
        <p14:creationId xmlns:p14="http://schemas.microsoft.com/office/powerpoint/2010/main" val="13515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E7FD-28BF-4502-877C-51B2C002BC9B}"/>
              </a:ext>
            </a:extLst>
          </p:cNvPr>
          <p:cNvSpPr>
            <a:spLocks noGrp="1"/>
          </p:cNvSpPr>
          <p:nvPr>
            <p:ph type="title"/>
          </p:nvPr>
        </p:nvSpPr>
        <p:spPr/>
        <p:txBody>
          <a:bodyPr>
            <a:normAutofit/>
          </a:bodyPr>
          <a:lstStyle/>
          <a:p>
            <a:r>
              <a:rPr lang="en-GB" dirty="0"/>
              <a:t>Methods of Communicating with Customers</a:t>
            </a:r>
          </a:p>
        </p:txBody>
      </p:sp>
      <p:sp>
        <p:nvSpPr>
          <p:cNvPr id="3" name="Content Placeholder 2">
            <a:extLst>
              <a:ext uri="{FF2B5EF4-FFF2-40B4-BE49-F238E27FC236}">
                <a16:creationId xmlns:a16="http://schemas.microsoft.com/office/drawing/2014/main" id="{C6F21B9D-241C-444D-A0A6-32C430B8B399}"/>
              </a:ext>
            </a:extLst>
          </p:cNvPr>
          <p:cNvSpPr>
            <a:spLocks noGrp="1"/>
          </p:cNvSpPr>
          <p:nvPr>
            <p:ph idx="1"/>
          </p:nvPr>
        </p:nvSpPr>
        <p:spPr>
          <a:xfrm>
            <a:off x="628650" y="1974215"/>
            <a:ext cx="7886700" cy="4351338"/>
          </a:xfrm>
        </p:spPr>
        <p:txBody>
          <a:bodyPr/>
          <a:lstStyle/>
          <a:p>
            <a:r>
              <a:rPr lang="en-GB" dirty="0"/>
              <a:t>Branch</a:t>
            </a:r>
          </a:p>
          <a:p>
            <a:r>
              <a:rPr lang="en-GB" dirty="0"/>
              <a:t>Online banking</a:t>
            </a:r>
          </a:p>
          <a:p>
            <a:r>
              <a:rPr lang="en-GB" dirty="0"/>
              <a:t>Telephone banking</a:t>
            </a:r>
          </a:p>
          <a:p>
            <a:r>
              <a:rPr lang="en-GB" dirty="0"/>
              <a:t>Mobile banking</a:t>
            </a:r>
          </a:p>
          <a:p>
            <a:r>
              <a:rPr lang="en-GB" dirty="0"/>
              <a:t>Postal banking</a:t>
            </a:r>
          </a:p>
        </p:txBody>
      </p:sp>
      <p:pic>
        <p:nvPicPr>
          <p:cNvPr id="4098" name="Picture 2" descr="NatWest Bank | Swindon Town Cen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791" y="1974215"/>
            <a:ext cx="3001644" cy="20010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aulted, mobile banking app - Home &amp; Transfer Screens by Andrei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792" y="4282687"/>
            <a:ext cx="2723821" cy="204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0095-5270-459B-83FE-1EA04F7ED9EE}"/>
              </a:ext>
            </a:extLst>
          </p:cNvPr>
          <p:cNvSpPr>
            <a:spLocks noGrp="1"/>
          </p:cNvSpPr>
          <p:nvPr>
            <p:ph type="title"/>
          </p:nvPr>
        </p:nvSpPr>
        <p:spPr>
          <a:xfrm>
            <a:off x="628650" y="365126"/>
            <a:ext cx="8197298" cy="1325563"/>
          </a:xfrm>
        </p:spPr>
        <p:txBody>
          <a:bodyPr>
            <a:normAutofit fontScale="90000"/>
          </a:bodyPr>
          <a:lstStyle/>
          <a:p>
            <a:r>
              <a:rPr lang="en-GB" dirty="0"/>
              <a:t>Activity 5 – Methods of Communicating with Customers</a:t>
            </a:r>
            <a:br>
              <a:rPr lang="en-GB" dirty="0"/>
            </a:br>
            <a:r>
              <a:rPr lang="en-GB" sz="2000" b="0" dirty="0"/>
              <a:t>Create a spider diagram with each method of </a:t>
            </a:r>
            <a:r>
              <a:rPr lang="en-GB" sz="2000" b="0" dirty="0" smtClean="0"/>
              <a:t>communication and </a:t>
            </a:r>
            <a:r>
              <a:rPr lang="en-GB" sz="2000" b="0" dirty="0"/>
              <a:t>what that method is.</a:t>
            </a:r>
          </a:p>
        </p:txBody>
      </p:sp>
      <p:sp>
        <p:nvSpPr>
          <p:cNvPr id="3" name="Content Placeholder 2">
            <a:extLst>
              <a:ext uri="{FF2B5EF4-FFF2-40B4-BE49-F238E27FC236}">
                <a16:creationId xmlns:a16="http://schemas.microsoft.com/office/drawing/2014/main" id="{14EF67C6-5CC9-4D78-8526-6973C7DCA7CF}"/>
              </a:ext>
            </a:extLst>
          </p:cNvPr>
          <p:cNvSpPr>
            <a:spLocks noGrp="1"/>
          </p:cNvSpPr>
          <p:nvPr>
            <p:ph idx="1"/>
          </p:nvPr>
        </p:nvSpPr>
        <p:spPr>
          <a:xfrm>
            <a:off x="628650" y="2024407"/>
            <a:ext cx="3771072" cy="4351338"/>
          </a:xfrm>
        </p:spPr>
        <p:txBody>
          <a:bodyPr>
            <a:normAutofit fontScale="55000" lnSpcReduction="20000"/>
          </a:bodyPr>
          <a:lstStyle/>
          <a:p>
            <a:pPr marL="0" indent="0">
              <a:buNone/>
            </a:pPr>
            <a:r>
              <a:rPr lang="en-GB" b="1" dirty="0"/>
              <a:t>Branch</a:t>
            </a:r>
          </a:p>
          <a:p>
            <a:pPr marL="0" indent="0">
              <a:buNone/>
            </a:pPr>
            <a:r>
              <a:rPr lang="en-GB" dirty="0"/>
              <a:t>A branch is a physical place where transactions are carried out face to face. Customers visit the bank to carry out their banking needs. This could be using self service machines or seeking advice from an employee at the bank. Banking is restricted to the hours that branch is open until.</a:t>
            </a:r>
          </a:p>
          <a:p>
            <a:pPr marL="0" indent="0">
              <a:buNone/>
            </a:pPr>
            <a:endParaRPr lang="en-GB" dirty="0"/>
          </a:p>
          <a:p>
            <a:pPr marL="0" indent="0">
              <a:buNone/>
            </a:pPr>
            <a:r>
              <a:rPr lang="en-GB" b="1" dirty="0"/>
              <a:t>Online</a:t>
            </a:r>
          </a:p>
          <a:p>
            <a:pPr marL="0" indent="0">
              <a:buNone/>
            </a:pPr>
            <a:r>
              <a:rPr lang="en-GB" dirty="0"/>
              <a:t>This allows customer the opportunity to manage their banking needs over the internet on a laptop or computer. They can do many of the same things that can be carried out in branch, however online does have its limitations as money cannot be paid in or drawn out. Banking online is not limited to opening hours and gives customers 24 hour access.</a:t>
            </a:r>
          </a:p>
        </p:txBody>
      </p:sp>
      <p:sp>
        <p:nvSpPr>
          <p:cNvPr id="4" name="Content Placeholder 2">
            <a:extLst>
              <a:ext uri="{FF2B5EF4-FFF2-40B4-BE49-F238E27FC236}">
                <a16:creationId xmlns:a16="http://schemas.microsoft.com/office/drawing/2014/main" id="{5537E50F-2756-4BF7-849F-78350D2EB59E}"/>
              </a:ext>
            </a:extLst>
          </p:cNvPr>
          <p:cNvSpPr txBox="1">
            <a:spLocks/>
          </p:cNvSpPr>
          <p:nvPr/>
        </p:nvSpPr>
        <p:spPr>
          <a:xfrm>
            <a:off x="4399722" y="1959734"/>
            <a:ext cx="4545495" cy="448068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Telephone</a:t>
            </a:r>
          </a:p>
          <a:p>
            <a:pPr marL="0" indent="0">
              <a:buFont typeface="Arial" panose="020B0604020202020204" pitchFamily="34" charset="0"/>
              <a:buNone/>
            </a:pPr>
            <a:r>
              <a:rPr lang="en-GB" dirty="0"/>
              <a:t>Customers carry out banking transactions over the phone. This service is available 24/7 and is usually just for automated services like checking balances and paying bills. Some accounts do allow you to speak to an advisor.</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Mobile</a:t>
            </a:r>
          </a:p>
          <a:p>
            <a:pPr marL="0" indent="0">
              <a:buFont typeface="Arial" panose="020B0604020202020204" pitchFamily="34" charset="0"/>
              <a:buNone/>
            </a:pPr>
            <a:r>
              <a:rPr lang="en-GB" dirty="0"/>
              <a:t>Similar to online banking but the service is accessed via a mobile device such as a smartphone or tablet and is available 24/7.</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Postal</a:t>
            </a:r>
          </a:p>
          <a:p>
            <a:pPr marL="0" indent="0">
              <a:buFont typeface="Arial" panose="020B0604020202020204" pitchFamily="34" charset="0"/>
              <a:buNone/>
            </a:pPr>
            <a:r>
              <a:rPr lang="en-GB" dirty="0"/>
              <a:t>Paper based financial transactions. Many banks still send out paper copies of statements and some customers may still pay their bills by cheque.</a:t>
            </a:r>
          </a:p>
        </p:txBody>
      </p:sp>
    </p:spTree>
    <p:extLst>
      <p:ext uri="{BB962C8B-B14F-4D97-AF65-F5344CB8AC3E}">
        <p14:creationId xmlns:p14="http://schemas.microsoft.com/office/powerpoint/2010/main" val="273357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500"/>
                                        <p:tgtEl>
                                          <p:spTgt spid="4">
                                            <p:txEl>
                                              <p:pRg st="6" end="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10D3-AA93-460A-A8C3-6783E3774909}"/>
              </a:ext>
            </a:extLst>
          </p:cNvPr>
          <p:cNvSpPr>
            <a:spLocks noGrp="1"/>
          </p:cNvSpPr>
          <p:nvPr>
            <p:ph type="title"/>
          </p:nvPr>
        </p:nvSpPr>
        <p:spPr>
          <a:xfrm>
            <a:off x="628650" y="365126"/>
            <a:ext cx="8237054" cy="1325563"/>
          </a:xfrm>
        </p:spPr>
        <p:txBody>
          <a:bodyPr>
            <a:noAutofit/>
          </a:bodyPr>
          <a:lstStyle/>
          <a:p>
            <a:r>
              <a:rPr lang="en-GB" sz="3200" dirty="0" smtClean="0"/>
              <a:t>Activity 6 </a:t>
            </a:r>
            <a:r>
              <a:rPr lang="en-GB" sz="3200" dirty="0"/>
              <a:t>- Advantages and Disadvantages of Communication methods</a:t>
            </a:r>
          </a:p>
        </p:txBody>
      </p:sp>
      <p:sp>
        <p:nvSpPr>
          <p:cNvPr id="3" name="Content Placeholder 2">
            <a:extLst>
              <a:ext uri="{FF2B5EF4-FFF2-40B4-BE49-F238E27FC236}">
                <a16:creationId xmlns:a16="http://schemas.microsoft.com/office/drawing/2014/main" id="{F17F050D-BDB2-4BAF-93E0-2A50E494123B}"/>
              </a:ext>
            </a:extLst>
          </p:cNvPr>
          <p:cNvSpPr>
            <a:spLocks noGrp="1"/>
          </p:cNvSpPr>
          <p:nvPr>
            <p:ph idx="1"/>
          </p:nvPr>
        </p:nvSpPr>
        <p:spPr>
          <a:xfrm>
            <a:off x="628649" y="1891886"/>
            <a:ext cx="8237053" cy="4351338"/>
          </a:xfrm>
        </p:spPr>
        <p:txBody>
          <a:bodyPr>
            <a:normAutofit fontScale="70000" lnSpcReduction="20000"/>
          </a:bodyPr>
          <a:lstStyle/>
          <a:p>
            <a:pPr marL="0" indent="0">
              <a:buNone/>
            </a:pPr>
            <a:r>
              <a:rPr lang="en-GB" dirty="0"/>
              <a:t>To fully asses the effectiveness of communication methods used by banks you need to know the advantages and disadvantages. This will help you answer this type of question in your exam in a balanced way.</a:t>
            </a:r>
          </a:p>
          <a:p>
            <a:pPr marL="0" indent="0">
              <a:buNone/>
            </a:pPr>
            <a:endParaRPr lang="en-GB" dirty="0"/>
          </a:p>
          <a:p>
            <a:pPr marL="0" indent="0">
              <a:buNone/>
            </a:pPr>
            <a:r>
              <a:rPr lang="en-GB" dirty="0"/>
              <a:t>As mentioned previously, a disadvantage of not using a branch to communicate with customers is that you lose that personal touch. However it is a method that customers have confidence in as they are dealing with human being rather than machines.</a:t>
            </a:r>
          </a:p>
          <a:p>
            <a:pPr marL="0" indent="0">
              <a:buNone/>
            </a:pPr>
            <a:endParaRPr lang="en-GB" dirty="0"/>
          </a:p>
          <a:p>
            <a:pPr marL="0" indent="0">
              <a:buNone/>
            </a:pPr>
            <a:r>
              <a:rPr lang="en-GB" dirty="0"/>
              <a:t>Using the table, provide advantages and disadvantages for each communication method. </a:t>
            </a:r>
          </a:p>
          <a:p>
            <a:pPr marL="0" indent="0">
              <a:buNone/>
            </a:pPr>
            <a:endParaRPr lang="en-GB" dirty="0"/>
          </a:p>
          <a:p>
            <a:pPr marL="0" indent="0">
              <a:buNone/>
            </a:pPr>
            <a:r>
              <a:rPr lang="en-GB" dirty="0"/>
              <a:t>Think about the benefits and drawbacks for both the consumer and the bank itself of offering this communication method. </a:t>
            </a:r>
          </a:p>
        </p:txBody>
      </p:sp>
    </p:spTree>
    <p:extLst>
      <p:ext uri="{BB962C8B-B14F-4D97-AF65-F5344CB8AC3E}">
        <p14:creationId xmlns:p14="http://schemas.microsoft.com/office/powerpoint/2010/main" val="7032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 B</a:t>
            </a:r>
          </a:p>
        </p:txBody>
      </p:sp>
      <p:sp>
        <p:nvSpPr>
          <p:cNvPr id="3" name="Content Placeholder 2"/>
          <p:cNvSpPr>
            <a:spLocks noGrp="1"/>
          </p:cNvSpPr>
          <p:nvPr>
            <p:ph idx="1"/>
          </p:nvPr>
        </p:nvSpPr>
        <p:spPr>
          <a:xfrm>
            <a:off x="628650" y="2766218"/>
            <a:ext cx="7886700" cy="1325563"/>
          </a:xfrm>
        </p:spPr>
        <p:txBody>
          <a:bodyPr/>
          <a:lstStyle/>
          <a:p>
            <a:pPr marL="0" indent="0" algn="ctr">
              <a:buNone/>
            </a:pPr>
            <a:r>
              <a:rPr lang="en-GB" sz="4000" dirty="0"/>
              <a:t>Explore the Personal Finance Sector</a:t>
            </a:r>
          </a:p>
          <a:p>
            <a:pPr marL="0" indent="0">
              <a:buNone/>
            </a:pPr>
            <a:endParaRPr lang="en-GB" dirty="0"/>
          </a:p>
        </p:txBody>
      </p:sp>
    </p:spTree>
    <p:extLst>
      <p:ext uri="{BB962C8B-B14F-4D97-AF65-F5344CB8AC3E}">
        <p14:creationId xmlns:p14="http://schemas.microsoft.com/office/powerpoint/2010/main" val="641589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6636-597B-4175-8B7D-D2CB6EB9EF38}"/>
              </a:ext>
            </a:extLst>
          </p:cNvPr>
          <p:cNvSpPr>
            <a:spLocks noGrp="1"/>
          </p:cNvSpPr>
          <p:nvPr>
            <p:ph type="title"/>
          </p:nvPr>
        </p:nvSpPr>
        <p:spPr>
          <a:xfrm>
            <a:off x="628650" y="120872"/>
            <a:ext cx="7886700" cy="1325563"/>
          </a:xfrm>
        </p:spPr>
        <p:txBody>
          <a:bodyPr/>
          <a:lstStyle/>
          <a:p>
            <a:r>
              <a:rPr lang="en-GB" dirty="0"/>
              <a:t>Activity 6 – What I Have Got…</a:t>
            </a:r>
          </a:p>
        </p:txBody>
      </p:sp>
      <p:graphicFrame>
        <p:nvGraphicFramePr>
          <p:cNvPr id="10" name="Content Placeholder 9">
            <a:extLst>
              <a:ext uri="{FF2B5EF4-FFF2-40B4-BE49-F238E27FC236}">
                <a16:creationId xmlns:a16="http://schemas.microsoft.com/office/drawing/2014/main" id="{567957ED-A6D8-4232-9C46-B92173FCAE40}"/>
              </a:ext>
            </a:extLst>
          </p:cNvPr>
          <p:cNvGraphicFramePr>
            <a:graphicFrameLocks noGrp="1"/>
          </p:cNvGraphicFramePr>
          <p:nvPr>
            <p:ph idx="1"/>
            <p:extLst>
              <p:ext uri="{D42A27DB-BD31-4B8C-83A1-F6EECF244321}">
                <p14:modId xmlns:p14="http://schemas.microsoft.com/office/powerpoint/2010/main" val="2616294796"/>
              </p:ext>
            </p:extLst>
          </p:nvPr>
        </p:nvGraphicFramePr>
        <p:xfrm>
          <a:off x="291548" y="1446435"/>
          <a:ext cx="8600661" cy="4815013"/>
        </p:xfrm>
        <a:graphic>
          <a:graphicData uri="http://schemas.openxmlformats.org/drawingml/2006/table">
            <a:tbl>
              <a:tblPr firstRow="1" firstCol="1" bandRow="1">
                <a:tableStyleId>{5C22544A-7EE6-4342-B048-85BDC9FD1C3A}</a:tableStyleId>
              </a:tblPr>
              <a:tblGrid>
                <a:gridCol w="1889130">
                  <a:extLst>
                    <a:ext uri="{9D8B030D-6E8A-4147-A177-3AD203B41FA5}">
                      <a16:colId xmlns:a16="http://schemas.microsoft.com/office/drawing/2014/main" val="1455113562"/>
                    </a:ext>
                  </a:extLst>
                </a:gridCol>
                <a:gridCol w="3092405">
                  <a:extLst>
                    <a:ext uri="{9D8B030D-6E8A-4147-A177-3AD203B41FA5}">
                      <a16:colId xmlns:a16="http://schemas.microsoft.com/office/drawing/2014/main" val="407068208"/>
                    </a:ext>
                  </a:extLst>
                </a:gridCol>
                <a:gridCol w="3619126">
                  <a:extLst>
                    <a:ext uri="{9D8B030D-6E8A-4147-A177-3AD203B41FA5}">
                      <a16:colId xmlns:a16="http://schemas.microsoft.com/office/drawing/2014/main" val="478200986"/>
                    </a:ext>
                  </a:extLst>
                </a:gridCol>
              </a:tblGrid>
              <a:tr h="251332">
                <a:tc>
                  <a:txBody>
                    <a:bodyPr/>
                    <a:lstStyle/>
                    <a:p>
                      <a:pPr>
                        <a:lnSpc>
                          <a:spcPct val="115000"/>
                        </a:lnSpc>
                        <a:spcAft>
                          <a:spcPts val="1000"/>
                        </a:spcAft>
                      </a:pPr>
                      <a:r>
                        <a:rPr lang="en-GB" sz="1400" dirty="0">
                          <a:effectLst/>
                        </a:rPr>
                        <a:t>Communication Method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a:lnSpc>
                          <a:spcPct val="115000"/>
                        </a:lnSpc>
                        <a:spcAft>
                          <a:spcPts val="1000"/>
                        </a:spcAft>
                      </a:pPr>
                      <a:r>
                        <a:rPr lang="en-GB" sz="1400">
                          <a:effectLst/>
                        </a:rPr>
                        <a:t>Advantages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a:lnSpc>
                          <a:spcPct val="115000"/>
                        </a:lnSpc>
                        <a:spcAft>
                          <a:spcPts val="1000"/>
                        </a:spcAft>
                      </a:pPr>
                      <a:r>
                        <a:rPr lang="en-GB" sz="1400" dirty="0">
                          <a:effectLst/>
                        </a:rPr>
                        <a:t>Disadvantages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4073865099"/>
                  </a:ext>
                </a:extLst>
              </a:tr>
              <a:tr h="1419899">
                <a:tc>
                  <a:txBody>
                    <a:bodyPr/>
                    <a:lstStyle/>
                    <a:p>
                      <a:pPr>
                        <a:lnSpc>
                          <a:spcPct val="115000"/>
                        </a:lnSpc>
                        <a:spcAft>
                          <a:spcPts val="1000"/>
                        </a:spcAft>
                      </a:pPr>
                      <a:r>
                        <a:rPr lang="en-GB" sz="1100" dirty="0">
                          <a:effectLst/>
                        </a:rPr>
                        <a:t>Branch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Ability to build relationships</a:t>
                      </a:r>
                    </a:p>
                    <a:p>
                      <a:pPr marL="342900" lvl="0" indent="-342900">
                        <a:lnSpc>
                          <a:spcPct val="115000"/>
                        </a:lnSpc>
                        <a:buFont typeface="Symbol" panose="05050102010706020507" pitchFamily="18" charset="2"/>
                        <a:buChar char=""/>
                      </a:pPr>
                      <a:r>
                        <a:rPr lang="en-GB" sz="1100" dirty="0">
                          <a:effectLst/>
                        </a:rPr>
                        <a:t>Encourages brand loyalty</a:t>
                      </a:r>
                    </a:p>
                    <a:p>
                      <a:pPr marL="342900" lvl="0" indent="-342900">
                        <a:lnSpc>
                          <a:spcPct val="115000"/>
                        </a:lnSpc>
                        <a:buFont typeface="Symbol" panose="05050102010706020507" pitchFamily="18" charset="2"/>
                        <a:buChar char=""/>
                      </a:pPr>
                      <a:r>
                        <a:rPr lang="en-GB" sz="1100" dirty="0">
                          <a:effectLst/>
                        </a:rPr>
                        <a:t>Additional services can be offered</a:t>
                      </a:r>
                    </a:p>
                    <a:p>
                      <a:pPr marL="342900" lvl="0" indent="-342900">
                        <a:lnSpc>
                          <a:spcPct val="115000"/>
                        </a:lnSpc>
                        <a:buFont typeface="Symbol" panose="05050102010706020507" pitchFamily="18" charset="2"/>
                        <a:buChar char=""/>
                      </a:pPr>
                      <a:r>
                        <a:rPr lang="en-GB" sz="1100" dirty="0">
                          <a:effectLst/>
                        </a:rPr>
                        <a:t>A method that customers have confidence in</a:t>
                      </a:r>
                    </a:p>
                    <a:p>
                      <a:pPr marL="342900" lvl="0" indent="-342900">
                        <a:lnSpc>
                          <a:spcPct val="115000"/>
                        </a:lnSpc>
                        <a:buFont typeface="Symbol" panose="05050102010706020507" pitchFamily="18" charset="2"/>
                        <a:buChar char=""/>
                      </a:pPr>
                      <a:r>
                        <a:rPr lang="en-GB" sz="1100" dirty="0">
                          <a:effectLst/>
                        </a:rPr>
                        <a:t>Transaction are carried out there and then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Only available during opening hours</a:t>
                      </a:r>
                    </a:p>
                    <a:p>
                      <a:pPr marL="342900" lvl="0" indent="-342900">
                        <a:lnSpc>
                          <a:spcPct val="115000"/>
                        </a:lnSpc>
                        <a:buFont typeface="Symbol" panose="05050102010706020507" pitchFamily="18" charset="2"/>
                        <a:buChar char=""/>
                      </a:pPr>
                      <a:r>
                        <a:rPr lang="en-GB" sz="1100" dirty="0">
                          <a:effectLst/>
                        </a:rPr>
                        <a:t>Takes considerably longer</a:t>
                      </a:r>
                    </a:p>
                    <a:p>
                      <a:pPr marL="342900" lvl="0" indent="-342900">
                        <a:lnSpc>
                          <a:spcPct val="115000"/>
                        </a:lnSpc>
                        <a:buFont typeface="Symbol" panose="05050102010706020507" pitchFamily="18" charset="2"/>
                        <a:buChar char=""/>
                      </a:pPr>
                      <a:r>
                        <a:rPr lang="en-GB" sz="1100" dirty="0">
                          <a:effectLst/>
                        </a:rPr>
                        <a:t>Need to travel to a branch</a:t>
                      </a:r>
                    </a:p>
                    <a:p>
                      <a:pPr marL="342900" lvl="0" indent="-342900">
                        <a:lnSpc>
                          <a:spcPct val="115000"/>
                        </a:lnSpc>
                        <a:spcAft>
                          <a:spcPts val="1000"/>
                        </a:spcAft>
                        <a:buFont typeface="Symbol" panose="05050102010706020507" pitchFamily="18" charset="2"/>
                        <a:buChar char=""/>
                      </a:pPr>
                      <a:r>
                        <a:rPr lang="en-GB" sz="1100" dirty="0">
                          <a:effectLst/>
                        </a:rPr>
                        <a:t>Additional costs involved such as; fuel, parking, public transport etc.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1269428645"/>
                  </a:ext>
                </a:extLst>
              </a:tr>
              <a:tr h="770694">
                <a:tc>
                  <a:txBody>
                    <a:bodyPr/>
                    <a:lstStyle/>
                    <a:p>
                      <a:pPr>
                        <a:lnSpc>
                          <a:spcPct val="115000"/>
                        </a:lnSpc>
                        <a:spcAft>
                          <a:spcPts val="1000"/>
                        </a:spcAft>
                      </a:pPr>
                      <a:r>
                        <a:rPr lang="en-GB" sz="1100">
                          <a:effectLst/>
                        </a:rPr>
                        <a:t>Online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Extremely convenient</a:t>
                      </a:r>
                    </a:p>
                    <a:p>
                      <a:pPr marL="342900" lvl="0" indent="-342900">
                        <a:lnSpc>
                          <a:spcPct val="115000"/>
                        </a:lnSpc>
                        <a:buFont typeface="Symbol" panose="05050102010706020507" pitchFamily="18" charset="2"/>
                        <a:buChar char=""/>
                      </a:pPr>
                      <a:r>
                        <a:rPr lang="en-GB" sz="1100" dirty="0">
                          <a:effectLst/>
                        </a:rPr>
                        <a:t>24/7 access</a:t>
                      </a:r>
                    </a:p>
                    <a:p>
                      <a:pPr marL="342900" lvl="0" indent="-342900">
                        <a:lnSpc>
                          <a:spcPct val="115000"/>
                        </a:lnSpc>
                        <a:buFont typeface="Symbol" panose="05050102010706020507" pitchFamily="18" charset="2"/>
                        <a:buChar char=""/>
                      </a:pPr>
                      <a:r>
                        <a:rPr lang="en-GB" sz="1100" dirty="0">
                          <a:effectLst/>
                        </a:rPr>
                        <a:t>Private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a:effectLst/>
                        </a:rPr>
                        <a:t>Cannot withdraw cash</a:t>
                      </a:r>
                    </a:p>
                    <a:p>
                      <a:pPr marL="342900" lvl="0" indent="-342900">
                        <a:lnSpc>
                          <a:spcPct val="115000"/>
                        </a:lnSpc>
                        <a:buFont typeface="Symbol" panose="05050102010706020507" pitchFamily="18" charset="2"/>
                        <a:buChar char=""/>
                      </a:pPr>
                      <a:r>
                        <a:rPr lang="en-GB" sz="1100">
                          <a:effectLst/>
                        </a:rPr>
                        <a:t>Possibility of being a victim of cyber crime</a:t>
                      </a:r>
                    </a:p>
                    <a:p>
                      <a:pPr marL="342900" lvl="0" indent="-342900">
                        <a:lnSpc>
                          <a:spcPct val="115000"/>
                        </a:lnSpc>
                        <a:buFont typeface="Symbol" panose="05050102010706020507" pitchFamily="18" charset="2"/>
                        <a:buChar char=""/>
                      </a:pPr>
                      <a:r>
                        <a:rPr lang="en-GB" sz="1100">
                          <a:effectLst/>
                        </a:rPr>
                        <a:t>May have limited facilities</a:t>
                      </a:r>
                    </a:p>
                    <a:p>
                      <a:pPr marL="342900" lvl="0" indent="-342900">
                        <a:lnSpc>
                          <a:spcPct val="115000"/>
                        </a:lnSpc>
                        <a:spcAft>
                          <a:spcPts val="1000"/>
                        </a:spcAft>
                        <a:buFont typeface="Symbol" panose="05050102010706020507" pitchFamily="18" charset="2"/>
                        <a:buChar char=""/>
                      </a:pPr>
                      <a:r>
                        <a:rPr lang="en-GB" sz="1100">
                          <a:effectLst/>
                        </a:rPr>
                        <a:t>Takes time to register and set up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866698646"/>
                  </a:ext>
                </a:extLst>
              </a:tr>
              <a:tr h="978942">
                <a:tc>
                  <a:txBody>
                    <a:bodyPr/>
                    <a:lstStyle/>
                    <a:p>
                      <a:pPr>
                        <a:lnSpc>
                          <a:spcPct val="115000"/>
                        </a:lnSpc>
                        <a:spcAft>
                          <a:spcPts val="1000"/>
                        </a:spcAft>
                      </a:pPr>
                      <a:r>
                        <a:rPr lang="en-GB" sz="1100">
                          <a:effectLst/>
                        </a:rPr>
                        <a:t>Telephone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No additional charges</a:t>
                      </a:r>
                    </a:p>
                    <a:p>
                      <a:pPr marL="342900" lvl="0" indent="-342900">
                        <a:lnSpc>
                          <a:spcPct val="115000"/>
                        </a:lnSpc>
                        <a:buFont typeface="Symbol" panose="05050102010706020507" pitchFamily="18" charset="2"/>
                        <a:buChar char=""/>
                      </a:pPr>
                      <a:r>
                        <a:rPr lang="en-GB" sz="1100" dirty="0">
                          <a:effectLst/>
                        </a:rPr>
                        <a:t>Convenient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Only available during set hours</a:t>
                      </a:r>
                    </a:p>
                    <a:p>
                      <a:pPr marL="342900" lvl="0" indent="-342900">
                        <a:lnSpc>
                          <a:spcPct val="115000"/>
                        </a:lnSpc>
                        <a:buFont typeface="Symbol" panose="05050102010706020507" pitchFamily="18" charset="2"/>
                        <a:buChar char=""/>
                      </a:pPr>
                      <a:r>
                        <a:rPr lang="en-GB" sz="1100" dirty="0">
                          <a:effectLst/>
                        </a:rPr>
                        <a:t>Limited service provided</a:t>
                      </a:r>
                    </a:p>
                    <a:p>
                      <a:pPr marL="342900" lvl="0" indent="-342900">
                        <a:lnSpc>
                          <a:spcPct val="115000"/>
                        </a:lnSpc>
                        <a:buFont typeface="Symbol" panose="05050102010706020507" pitchFamily="18" charset="2"/>
                        <a:buChar char=""/>
                      </a:pPr>
                      <a:r>
                        <a:rPr lang="en-GB" sz="1100" dirty="0">
                          <a:effectLst/>
                        </a:rPr>
                        <a:t>Automated services can annoy customers</a:t>
                      </a:r>
                    </a:p>
                    <a:p>
                      <a:pPr marL="342900" lvl="0" indent="-342900">
                        <a:lnSpc>
                          <a:spcPct val="115000"/>
                        </a:lnSpc>
                        <a:spcAft>
                          <a:spcPts val="1000"/>
                        </a:spcAft>
                        <a:buFont typeface="Symbol" panose="05050102010706020507" pitchFamily="18" charset="2"/>
                        <a:buChar char=""/>
                      </a:pPr>
                      <a:r>
                        <a:rPr lang="en-GB" sz="1100" dirty="0">
                          <a:effectLst/>
                        </a:rPr>
                        <a:t>Risk of fraud/identity theft</a:t>
                      </a:r>
                    </a:p>
                    <a:p>
                      <a:pPr>
                        <a:lnSpc>
                          <a:spcPct val="115000"/>
                        </a:lnSpc>
                        <a:spcAft>
                          <a:spcPts val="10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539124975"/>
                  </a:ext>
                </a:extLst>
              </a:tr>
              <a:tr h="640854">
                <a:tc>
                  <a:txBody>
                    <a:bodyPr/>
                    <a:lstStyle/>
                    <a:p>
                      <a:pPr>
                        <a:lnSpc>
                          <a:spcPct val="115000"/>
                        </a:lnSpc>
                        <a:spcAft>
                          <a:spcPts val="1000"/>
                        </a:spcAft>
                      </a:pPr>
                      <a:r>
                        <a:rPr lang="en-GB" sz="1100">
                          <a:effectLst/>
                        </a:rPr>
                        <a:t>Mobile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Convenient</a:t>
                      </a:r>
                    </a:p>
                    <a:p>
                      <a:pPr marL="342900" lvl="0" indent="-342900">
                        <a:lnSpc>
                          <a:spcPct val="115000"/>
                        </a:lnSpc>
                        <a:buFont typeface="Symbol" panose="05050102010706020507" pitchFamily="18" charset="2"/>
                        <a:buChar char=""/>
                      </a:pPr>
                      <a:r>
                        <a:rPr lang="en-GB" sz="1100" dirty="0">
                          <a:effectLst/>
                        </a:rPr>
                        <a:t>Easy to use</a:t>
                      </a:r>
                    </a:p>
                    <a:p>
                      <a:pPr marL="342900" lvl="0" indent="-342900">
                        <a:lnSpc>
                          <a:spcPct val="115000"/>
                        </a:lnSpc>
                        <a:buFont typeface="Symbol" panose="05050102010706020507" pitchFamily="18" charset="2"/>
                        <a:buChar char=""/>
                      </a:pPr>
                      <a:r>
                        <a:rPr lang="en-GB" sz="1100" dirty="0">
                          <a:effectLst/>
                        </a:rPr>
                        <a:t>Available 24/7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May need to download an app</a:t>
                      </a:r>
                    </a:p>
                    <a:p>
                      <a:pPr marL="342900" lvl="0" indent="-342900">
                        <a:lnSpc>
                          <a:spcPct val="115000"/>
                        </a:lnSpc>
                        <a:buFont typeface="Symbol" panose="05050102010706020507" pitchFamily="18" charset="2"/>
                        <a:buChar char=""/>
                      </a:pPr>
                      <a:r>
                        <a:rPr lang="en-GB" sz="1100" dirty="0">
                          <a:effectLst/>
                        </a:rPr>
                        <a:t>Higher risk due to possibility of losing mobile device</a:t>
                      </a:r>
                    </a:p>
                    <a:p>
                      <a:pPr marL="342900" lvl="0" indent="-342900">
                        <a:lnSpc>
                          <a:spcPct val="115000"/>
                        </a:lnSpc>
                        <a:spcAft>
                          <a:spcPts val="1000"/>
                        </a:spcAft>
                        <a:buFont typeface="Symbol" panose="05050102010706020507" pitchFamily="18" charset="2"/>
                        <a:buChar char=""/>
                      </a:pPr>
                      <a:r>
                        <a:rPr lang="en-GB" sz="1100" dirty="0">
                          <a:effectLst/>
                        </a:rPr>
                        <a:t>Possibility of being hacked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1539012652"/>
                  </a:ext>
                </a:extLst>
              </a:tr>
              <a:tr h="640854">
                <a:tc>
                  <a:txBody>
                    <a:bodyPr/>
                    <a:lstStyle/>
                    <a:p>
                      <a:pPr>
                        <a:lnSpc>
                          <a:spcPct val="115000"/>
                        </a:lnSpc>
                        <a:spcAft>
                          <a:spcPts val="1000"/>
                        </a:spcAft>
                      </a:pPr>
                      <a:r>
                        <a:rPr lang="en-GB" sz="1100">
                          <a:effectLst/>
                        </a:rPr>
                        <a:t>Postal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Traditional method that customer feel comfortable with</a:t>
                      </a:r>
                    </a:p>
                    <a:p>
                      <a:pPr marL="342900" lvl="0" indent="-342900">
                        <a:lnSpc>
                          <a:spcPct val="115000"/>
                        </a:lnSpc>
                        <a:buFont typeface="Symbol" panose="05050102010706020507" pitchFamily="18" charset="2"/>
                        <a:buChar char=""/>
                      </a:pPr>
                      <a:r>
                        <a:rPr lang="en-GB" sz="1100" dirty="0">
                          <a:effectLst/>
                        </a:rPr>
                        <a:t>No additional technology required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tc>
                  <a:txBody>
                    <a:bodyPr/>
                    <a:lstStyle/>
                    <a:p>
                      <a:pPr marL="342900" lvl="0" indent="-342900">
                        <a:lnSpc>
                          <a:spcPct val="115000"/>
                        </a:lnSpc>
                        <a:buFont typeface="Symbol" panose="05050102010706020507" pitchFamily="18" charset="2"/>
                        <a:buChar char=""/>
                      </a:pPr>
                      <a:r>
                        <a:rPr lang="en-GB" sz="1100" dirty="0">
                          <a:effectLst/>
                        </a:rPr>
                        <a:t>Post can be lost</a:t>
                      </a:r>
                    </a:p>
                    <a:p>
                      <a:pPr marL="342900" lvl="0" indent="-342900">
                        <a:lnSpc>
                          <a:spcPct val="115000"/>
                        </a:lnSpc>
                        <a:spcAft>
                          <a:spcPts val="1000"/>
                        </a:spcAft>
                        <a:buFont typeface="Symbol" panose="05050102010706020507" pitchFamily="18" charset="2"/>
                        <a:buChar char=""/>
                      </a:pPr>
                      <a:r>
                        <a:rPr lang="en-GB" sz="1100" dirty="0">
                          <a:effectLst/>
                        </a:rPr>
                        <a:t>Takes significantly longer than other methods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177" marR="39177" marT="0" marB="0"/>
                </a:tc>
                <a:extLst>
                  <a:ext uri="{0D108BD9-81ED-4DB2-BD59-A6C34878D82A}">
                    <a16:rowId xmlns:a16="http://schemas.microsoft.com/office/drawing/2014/main" val="3954240106"/>
                  </a:ext>
                </a:extLst>
              </a:tr>
            </a:tbl>
          </a:graphicData>
        </a:graphic>
      </p:graphicFrame>
      <p:sp>
        <p:nvSpPr>
          <p:cNvPr id="3" name="Rectangle 2"/>
          <p:cNvSpPr/>
          <p:nvPr/>
        </p:nvSpPr>
        <p:spPr>
          <a:xfrm>
            <a:off x="2217420" y="1748790"/>
            <a:ext cx="298323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07330" y="1748790"/>
            <a:ext cx="345948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217420" y="3143250"/>
            <a:ext cx="2983230" cy="71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307330" y="3143249"/>
            <a:ext cx="2983230" cy="71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217420" y="3935522"/>
            <a:ext cx="2983230" cy="945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07330" y="3935522"/>
            <a:ext cx="2983230" cy="945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217420" y="5015079"/>
            <a:ext cx="2903220" cy="52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307330" y="5015079"/>
            <a:ext cx="3368040" cy="52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217420" y="5670230"/>
            <a:ext cx="2903220" cy="52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307330" y="5670230"/>
            <a:ext cx="3093720" cy="52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080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9"/>
                                        </p:tgtEl>
                                        <p:attrNameLst>
                                          <p:attrName>ppt_x</p:attrName>
                                        </p:attrNameLst>
                                      </p:cBhvr>
                                      <p:tavLst>
                                        <p:tav tm="0">
                                          <p:val>
                                            <p:strVal val="ppt_x"/>
                                          </p:val>
                                        </p:tav>
                                        <p:tav tm="100000">
                                          <p:val>
                                            <p:strVal val="ppt_x"/>
                                          </p:val>
                                        </p:tav>
                                      </p:tavLst>
                                    </p:anim>
                                    <p:anim calcmode="lin" valueType="num">
                                      <p:cBhvr additive="base">
                                        <p:cTn id="37" dur="500"/>
                                        <p:tgtEl>
                                          <p:spTgt spid="9"/>
                                        </p:tgtEl>
                                        <p:attrNameLst>
                                          <p:attrName>ppt_y</p:attrName>
                                        </p:attrNameLst>
                                      </p:cBhvr>
                                      <p:tavLst>
                                        <p:tav tm="0">
                                          <p:val>
                                            <p:strVal val="ppt_y"/>
                                          </p:val>
                                        </p:tav>
                                        <p:tav tm="100000">
                                          <p:val>
                                            <p:strVal val="1+ppt_h/2"/>
                                          </p:val>
                                        </p:tav>
                                      </p:tavLst>
                                    </p:anim>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1"/>
                                        </p:tgtEl>
                                        <p:attrNameLst>
                                          <p:attrName>ppt_x</p:attrName>
                                        </p:attrNameLst>
                                      </p:cBhvr>
                                      <p:tavLst>
                                        <p:tav tm="0">
                                          <p:val>
                                            <p:strVal val="ppt_x"/>
                                          </p:val>
                                        </p:tav>
                                        <p:tav tm="100000">
                                          <p:val>
                                            <p:strVal val="ppt_x"/>
                                          </p:val>
                                        </p:tav>
                                      </p:tavLst>
                                    </p:anim>
                                    <p:anim calcmode="lin" valueType="num">
                                      <p:cBhvr additive="base">
                                        <p:cTn id="43" dur="500"/>
                                        <p:tgtEl>
                                          <p:spTgt spid="11"/>
                                        </p:tgtEl>
                                        <p:attrNameLst>
                                          <p:attrName>ppt_y</p:attrName>
                                        </p:attrNameLst>
                                      </p:cBhvr>
                                      <p:tavLst>
                                        <p:tav tm="0">
                                          <p:val>
                                            <p:strVal val="ppt_y"/>
                                          </p:val>
                                        </p:tav>
                                        <p:tav tm="100000">
                                          <p:val>
                                            <p:strVal val="1+ppt_h/2"/>
                                          </p:val>
                                        </p:tav>
                                      </p:tavLst>
                                    </p:anim>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2"/>
                                        </p:tgtEl>
                                        <p:attrNameLst>
                                          <p:attrName>ppt_x</p:attrName>
                                        </p:attrNameLst>
                                      </p:cBhvr>
                                      <p:tavLst>
                                        <p:tav tm="0">
                                          <p:val>
                                            <p:strVal val="ppt_x"/>
                                          </p:val>
                                        </p:tav>
                                        <p:tav tm="100000">
                                          <p:val>
                                            <p:strVal val="ppt_x"/>
                                          </p:val>
                                        </p:tav>
                                      </p:tavLst>
                                    </p:anim>
                                    <p:anim calcmode="lin" valueType="num">
                                      <p:cBhvr additive="base">
                                        <p:cTn id="49" dur="500"/>
                                        <p:tgtEl>
                                          <p:spTgt spid="12"/>
                                        </p:tgtEl>
                                        <p:attrNameLst>
                                          <p:attrName>ppt_y</p:attrName>
                                        </p:attrNameLst>
                                      </p:cBhvr>
                                      <p:tavLst>
                                        <p:tav tm="0">
                                          <p:val>
                                            <p:strVal val="ppt_y"/>
                                          </p:val>
                                        </p:tav>
                                        <p:tav tm="100000">
                                          <p:val>
                                            <p:strVal val="1+ppt_h/2"/>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3"/>
                                        </p:tgtEl>
                                        <p:attrNameLst>
                                          <p:attrName>ppt_x</p:attrName>
                                        </p:attrNameLst>
                                      </p:cBhvr>
                                      <p:tavLst>
                                        <p:tav tm="0">
                                          <p:val>
                                            <p:strVal val="ppt_x"/>
                                          </p:val>
                                        </p:tav>
                                        <p:tav tm="100000">
                                          <p:val>
                                            <p:strVal val="ppt_x"/>
                                          </p:val>
                                        </p:tav>
                                      </p:tavLst>
                                    </p:anim>
                                    <p:anim calcmode="lin" valueType="num">
                                      <p:cBhvr additive="base">
                                        <p:cTn id="55" dur="500"/>
                                        <p:tgtEl>
                                          <p:spTgt spid="13"/>
                                        </p:tgtEl>
                                        <p:attrNameLst>
                                          <p:attrName>ppt_y</p:attrName>
                                        </p:attrNameLst>
                                      </p:cBhvr>
                                      <p:tavLst>
                                        <p:tav tm="0">
                                          <p:val>
                                            <p:strVal val="ppt_y"/>
                                          </p:val>
                                        </p:tav>
                                        <p:tav tm="100000">
                                          <p:val>
                                            <p:strVal val="1+ppt_h/2"/>
                                          </p:val>
                                        </p:tav>
                                      </p:tavLst>
                                    </p:anim>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4"/>
                                        </p:tgtEl>
                                        <p:attrNameLst>
                                          <p:attrName>ppt_x</p:attrName>
                                        </p:attrNameLst>
                                      </p:cBhvr>
                                      <p:tavLst>
                                        <p:tav tm="0">
                                          <p:val>
                                            <p:strVal val="ppt_x"/>
                                          </p:val>
                                        </p:tav>
                                        <p:tav tm="100000">
                                          <p:val>
                                            <p:strVal val="ppt_x"/>
                                          </p:val>
                                        </p:tav>
                                      </p:tavLst>
                                    </p:anim>
                                    <p:anim calcmode="lin" valueType="num">
                                      <p:cBhvr additive="base">
                                        <p:cTn id="61" dur="500"/>
                                        <p:tgtEl>
                                          <p:spTgt spid="14"/>
                                        </p:tgtEl>
                                        <p:attrNameLst>
                                          <p:attrName>ppt_y</p:attrName>
                                        </p:attrNameLst>
                                      </p:cBhvr>
                                      <p:tavLst>
                                        <p:tav tm="0">
                                          <p:val>
                                            <p:strVal val="ppt_y"/>
                                          </p:val>
                                        </p:tav>
                                        <p:tav tm="100000">
                                          <p:val>
                                            <p:strVal val="1+ppt_h/2"/>
                                          </p:val>
                                        </p:tav>
                                      </p:tavLst>
                                    </p:anim>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D56F-AC13-4C14-8643-6EC4312D1B90}"/>
              </a:ext>
            </a:extLst>
          </p:cNvPr>
          <p:cNvSpPr>
            <a:spLocks noGrp="1"/>
          </p:cNvSpPr>
          <p:nvPr>
            <p:ph type="title"/>
          </p:nvPr>
        </p:nvSpPr>
        <p:spPr/>
        <p:txBody>
          <a:bodyPr/>
          <a:lstStyle/>
          <a:p>
            <a:r>
              <a:rPr lang="en-GB" dirty="0"/>
              <a:t>Activity 7 -  Exam Scenario Question</a:t>
            </a:r>
          </a:p>
        </p:txBody>
      </p:sp>
      <p:sp>
        <p:nvSpPr>
          <p:cNvPr id="3" name="Content Placeholder 2">
            <a:extLst>
              <a:ext uri="{FF2B5EF4-FFF2-40B4-BE49-F238E27FC236}">
                <a16:creationId xmlns:a16="http://schemas.microsoft.com/office/drawing/2014/main" id="{B8E194C7-69AF-45AD-AAF4-17F9ED71B950}"/>
              </a:ext>
            </a:extLst>
          </p:cNvPr>
          <p:cNvSpPr>
            <a:spLocks noGrp="1"/>
          </p:cNvSpPr>
          <p:nvPr>
            <p:ph idx="1"/>
          </p:nvPr>
        </p:nvSpPr>
        <p:spPr/>
        <p:txBody>
          <a:bodyPr>
            <a:normAutofit fontScale="92500" lnSpcReduction="10000"/>
          </a:bodyPr>
          <a:lstStyle/>
          <a:p>
            <a:pPr marL="0" indent="0">
              <a:buNone/>
            </a:pPr>
            <a:r>
              <a:rPr lang="en-GB" dirty="0"/>
              <a:t>Isa is new to banking and isn’t sure which method of banking he should use to do his banking. He has a smartphone but no desktop computer. He also has a car so can possibly drive to a branch. He has a part time job at Greggs and his wages are paid into his account each month automatically. He very rarely uses cash as he pays for most things using apple pay.</a:t>
            </a:r>
          </a:p>
          <a:p>
            <a:pPr marL="0" indent="0">
              <a:buNone/>
            </a:pPr>
            <a:endParaRPr lang="en-GB" dirty="0"/>
          </a:p>
          <a:p>
            <a:pPr marL="0" indent="0">
              <a:buNone/>
            </a:pPr>
            <a:r>
              <a:rPr lang="en-GB" b="1" dirty="0"/>
              <a:t>Assess</a:t>
            </a:r>
            <a:r>
              <a:rPr lang="en-GB" dirty="0"/>
              <a:t> the benefits and drawbacks of the different methods available to Isa and recommend which method would meet his needs best. </a:t>
            </a:r>
          </a:p>
        </p:txBody>
      </p:sp>
    </p:spTree>
    <p:extLst>
      <p:ext uri="{BB962C8B-B14F-4D97-AF65-F5344CB8AC3E}">
        <p14:creationId xmlns:p14="http://schemas.microsoft.com/office/powerpoint/2010/main" val="31130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EB53-4AE8-48BF-ACAA-21020B465CCC}"/>
              </a:ext>
            </a:extLst>
          </p:cNvPr>
          <p:cNvSpPr>
            <a:spLocks noGrp="1"/>
          </p:cNvSpPr>
          <p:nvPr>
            <p:ph type="title"/>
          </p:nvPr>
        </p:nvSpPr>
        <p:spPr>
          <a:xfrm>
            <a:off x="628650" y="365126"/>
            <a:ext cx="8128488" cy="1325563"/>
          </a:xfrm>
        </p:spPr>
        <p:txBody>
          <a:bodyPr>
            <a:normAutofit fontScale="90000"/>
          </a:bodyPr>
          <a:lstStyle/>
          <a:p>
            <a:r>
              <a:rPr lang="en-GB" dirty="0"/>
              <a:t>Activity 8 - Knowledge Check B2 Communicating with Customers</a:t>
            </a:r>
          </a:p>
        </p:txBody>
      </p:sp>
      <p:sp>
        <p:nvSpPr>
          <p:cNvPr id="3" name="Content Placeholder 2">
            <a:extLst>
              <a:ext uri="{FF2B5EF4-FFF2-40B4-BE49-F238E27FC236}">
                <a16:creationId xmlns:a16="http://schemas.microsoft.com/office/drawing/2014/main" id="{A72BB6CF-11CA-4EE7-B2A0-F74ACC6C4485}"/>
              </a:ext>
            </a:extLst>
          </p:cNvPr>
          <p:cNvSpPr>
            <a:spLocks noGrp="1"/>
          </p:cNvSpPr>
          <p:nvPr>
            <p:ph idx="1"/>
          </p:nvPr>
        </p:nvSpPr>
        <p:spPr/>
        <p:txBody>
          <a:bodyPr>
            <a:normAutofit fontScale="92500"/>
          </a:bodyPr>
          <a:lstStyle/>
          <a:p>
            <a:r>
              <a:rPr lang="en-GB" dirty="0"/>
              <a:t>List the 5 methods of communication with a bank</a:t>
            </a:r>
          </a:p>
          <a:p>
            <a:endParaRPr lang="en-GB" dirty="0"/>
          </a:p>
          <a:p>
            <a:r>
              <a:rPr lang="en-GB" dirty="0"/>
              <a:t>Describe Branch banking</a:t>
            </a:r>
          </a:p>
          <a:p>
            <a:endParaRPr lang="en-GB" dirty="0"/>
          </a:p>
          <a:p>
            <a:r>
              <a:rPr lang="en-GB" dirty="0"/>
              <a:t>Provide two disadvantages of mobile banking</a:t>
            </a:r>
          </a:p>
          <a:p>
            <a:endParaRPr lang="en-GB" dirty="0"/>
          </a:p>
          <a:p>
            <a:r>
              <a:rPr lang="en-GB" dirty="0"/>
              <a:t>Provide two advantages of postal banking</a:t>
            </a:r>
          </a:p>
          <a:p>
            <a:endParaRPr lang="en-GB" dirty="0"/>
          </a:p>
          <a:p>
            <a:r>
              <a:rPr lang="en-GB" dirty="0"/>
              <a:t>Assess telephone banking as a means of banking</a:t>
            </a:r>
          </a:p>
        </p:txBody>
      </p:sp>
    </p:spTree>
    <p:extLst>
      <p:ext uri="{BB962C8B-B14F-4D97-AF65-F5344CB8AC3E}">
        <p14:creationId xmlns:p14="http://schemas.microsoft.com/office/powerpoint/2010/main" val="154812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E4C5-307D-4955-81BC-7746FB5103BE}"/>
              </a:ext>
            </a:extLst>
          </p:cNvPr>
          <p:cNvSpPr>
            <a:spLocks noGrp="1"/>
          </p:cNvSpPr>
          <p:nvPr>
            <p:ph type="title"/>
          </p:nvPr>
        </p:nvSpPr>
        <p:spPr/>
        <p:txBody>
          <a:bodyPr/>
          <a:lstStyle/>
          <a:p>
            <a:r>
              <a:rPr lang="en-GB" dirty="0"/>
              <a:t>Learning Outcome B3</a:t>
            </a:r>
          </a:p>
        </p:txBody>
      </p:sp>
      <p:sp>
        <p:nvSpPr>
          <p:cNvPr id="3" name="Content Placeholder 2">
            <a:extLst>
              <a:ext uri="{FF2B5EF4-FFF2-40B4-BE49-F238E27FC236}">
                <a16:creationId xmlns:a16="http://schemas.microsoft.com/office/drawing/2014/main" id="{BD3D1D6C-E07A-4FB1-AF1E-EC2974992EDC}"/>
              </a:ext>
            </a:extLst>
          </p:cNvPr>
          <p:cNvSpPr>
            <a:spLocks noGrp="1"/>
          </p:cNvSpPr>
          <p:nvPr>
            <p:ph idx="1"/>
          </p:nvPr>
        </p:nvSpPr>
        <p:spPr>
          <a:xfrm>
            <a:off x="426969" y="4445644"/>
            <a:ext cx="8290062" cy="1240184"/>
          </a:xfrm>
        </p:spPr>
        <p:txBody>
          <a:bodyPr>
            <a:noAutofit/>
          </a:bodyPr>
          <a:lstStyle/>
          <a:p>
            <a:pPr marL="0" indent="0" algn="ctr">
              <a:buNone/>
            </a:pPr>
            <a:r>
              <a:rPr lang="en-GB" sz="4000" b="1" dirty="0"/>
              <a:t>Consumer Protection in Relation to Personal Finance</a:t>
            </a:r>
          </a:p>
        </p:txBody>
      </p:sp>
      <p:pic>
        <p:nvPicPr>
          <p:cNvPr id="5" name="Picture 4"/>
          <p:cNvPicPr>
            <a:picLocks noChangeAspect="1"/>
          </p:cNvPicPr>
          <p:nvPr/>
        </p:nvPicPr>
        <p:blipFill>
          <a:blip r:embed="rId2"/>
          <a:stretch>
            <a:fillRect/>
          </a:stretch>
        </p:blipFill>
        <p:spPr>
          <a:xfrm>
            <a:off x="5550694" y="2030541"/>
            <a:ext cx="2075251" cy="2075251"/>
          </a:xfrm>
          <a:prstGeom prst="rect">
            <a:avLst/>
          </a:prstGeom>
        </p:spPr>
      </p:pic>
      <p:pic>
        <p:nvPicPr>
          <p:cNvPr id="5124" name="Picture 4" descr="Sentry SFW123FSCLEHRO Fire and Water Resistant Electronic Saf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1979" y="1777785"/>
            <a:ext cx="2527091" cy="252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022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551F-A51D-4F42-B17D-ED78566973DB}"/>
              </a:ext>
            </a:extLst>
          </p:cNvPr>
          <p:cNvSpPr>
            <a:spLocks noGrp="1"/>
          </p:cNvSpPr>
          <p:nvPr>
            <p:ph type="title"/>
          </p:nvPr>
        </p:nvSpPr>
        <p:spPr/>
        <p:txBody>
          <a:bodyPr/>
          <a:lstStyle/>
          <a:p>
            <a:r>
              <a:rPr lang="en-GB" dirty="0"/>
              <a:t>Consumer Protection</a:t>
            </a:r>
          </a:p>
        </p:txBody>
      </p:sp>
      <p:sp>
        <p:nvSpPr>
          <p:cNvPr id="3" name="Content Placeholder 2">
            <a:extLst>
              <a:ext uri="{FF2B5EF4-FFF2-40B4-BE49-F238E27FC236}">
                <a16:creationId xmlns:a16="http://schemas.microsoft.com/office/drawing/2014/main" id="{A54545BB-65EB-4ABB-BD25-D61A495D7842}"/>
              </a:ext>
            </a:extLst>
          </p:cNvPr>
          <p:cNvSpPr>
            <a:spLocks noGrp="1"/>
          </p:cNvSpPr>
          <p:nvPr>
            <p:ph idx="1"/>
          </p:nvPr>
        </p:nvSpPr>
        <p:spPr>
          <a:xfrm>
            <a:off x="628650" y="1690689"/>
            <a:ext cx="5680710" cy="4351338"/>
          </a:xfrm>
        </p:spPr>
        <p:txBody>
          <a:bodyPr>
            <a:normAutofit fontScale="92500"/>
          </a:bodyPr>
          <a:lstStyle/>
          <a:p>
            <a:pPr marL="0" indent="0">
              <a:buNone/>
            </a:pPr>
            <a:r>
              <a:rPr lang="en-GB" dirty="0"/>
              <a:t>If left to without no red tape or regulation it would be possible for banks and financial services to take advantage of consumers.</a:t>
            </a:r>
          </a:p>
          <a:p>
            <a:pPr marL="0" indent="0">
              <a:buNone/>
            </a:pPr>
            <a:endParaRPr lang="en-GB" dirty="0"/>
          </a:p>
          <a:p>
            <a:pPr marL="0" indent="0">
              <a:buNone/>
            </a:pPr>
            <a:r>
              <a:rPr lang="en-GB" dirty="0"/>
              <a:t>In order to stop financial institutions from taking advantage there are numerous organisations and laws in place to protect the rights of consumers and ensure that they are not treat unfairly or exploited.</a:t>
            </a:r>
          </a:p>
        </p:txBody>
      </p:sp>
      <p:pic>
        <p:nvPicPr>
          <p:cNvPr id="4" name="Picture 3"/>
          <p:cNvPicPr>
            <a:picLocks noChangeAspect="1"/>
          </p:cNvPicPr>
          <p:nvPr/>
        </p:nvPicPr>
        <p:blipFill>
          <a:blip r:embed="rId2"/>
          <a:stretch>
            <a:fillRect/>
          </a:stretch>
        </p:blipFill>
        <p:spPr>
          <a:xfrm rot="19851069">
            <a:off x="6052186" y="2697479"/>
            <a:ext cx="2720340" cy="1360170"/>
          </a:xfrm>
          <a:prstGeom prst="rect">
            <a:avLst/>
          </a:prstGeom>
        </p:spPr>
      </p:pic>
    </p:spTree>
    <p:extLst>
      <p:ext uri="{BB962C8B-B14F-4D97-AF65-F5344CB8AC3E}">
        <p14:creationId xmlns:p14="http://schemas.microsoft.com/office/powerpoint/2010/main" val="3121705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E8D6-C1B6-44AF-97E7-80FDFC4AEDDA}"/>
              </a:ext>
            </a:extLst>
          </p:cNvPr>
          <p:cNvSpPr>
            <a:spLocks noGrp="1"/>
          </p:cNvSpPr>
          <p:nvPr>
            <p:ph type="title"/>
          </p:nvPr>
        </p:nvSpPr>
        <p:spPr>
          <a:xfrm>
            <a:off x="531495" y="330836"/>
            <a:ext cx="8081010" cy="1325563"/>
          </a:xfrm>
        </p:spPr>
        <p:txBody>
          <a:bodyPr>
            <a:noAutofit/>
          </a:bodyPr>
          <a:lstStyle/>
          <a:p>
            <a:r>
              <a:rPr lang="en-GB" sz="3200" dirty="0"/>
              <a:t>Activity 9 - Function, Role and Responsibilities of Consumer Protection Bodies</a:t>
            </a:r>
          </a:p>
        </p:txBody>
      </p:sp>
      <p:sp>
        <p:nvSpPr>
          <p:cNvPr id="3" name="Content Placeholder 2">
            <a:extLst>
              <a:ext uri="{FF2B5EF4-FFF2-40B4-BE49-F238E27FC236}">
                <a16:creationId xmlns:a16="http://schemas.microsoft.com/office/drawing/2014/main" id="{E2E3B8D4-F9B7-44F0-BD41-3A0E2DA8540C}"/>
              </a:ext>
            </a:extLst>
          </p:cNvPr>
          <p:cNvSpPr>
            <a:spLocks noGrp="1"/>
          </p:cNvSpPr>
          <p:nvPr>
            <p:ph idx="1"/>
          </p:nvPr>
        </p:nvSpPr>
        <p:spPr/>
        <p:txBody>
          <a:bodyPr/>
          <a:lstStyle/>
          <a:p>
            <a:pPr marL="0" indent="0">
              <a:buNone/>
            </a:pPr>
            <a:r>
              <a:rPr lang="en-GB" dirty="0"/>
              <a:t>Complete the worksheet that </a:t>
            </a:r>
            <a:r>
              <a:rPr lang="en-GB" dirty="0" smtClean="0"/>
              <a:t>covers:</a:t>
            </a:r>
            <a:endParaRPr lang="en-GB" dirty="0"/>
          </a:p>
          <a:p>
            <a:pPr marL="0" indent="0">
              <a:buNone/>
            </a:pPr>
            <a:endParaRPr lang="en-GB" dirty="0"/>
          </a:p>
          <a:p>
            <a:pPr marL="0" indent="0">
              <a:buNone/>
            </a:pPr>
            <a:r>
              <a:rPr lang="en-GB" dirty="0"/>
              <a:t>Function: What do they do?</a:t>
            </a:r>
          </a:p>
          <a:p>
            <a:pPr marL="0" indent="0">
              <a:buNone/>
            </a:pPr>
            <a:r>
              <a:rPr lang="en-GB" dirty="0"/>
              <a:t>Role: What are they there for?</a:t>
            </a:r>
          </a:p>
          <a:p>
            <a:pPr marL="0" indent="0">
              <a:buNone/>
            </a:pPr>
            <a:r>
              <a:rPr lang="en-GB" dirty="0"/>
              <a:t>Responsibilities: What do they have authority over</a:t>
            </a:r>
            <a:r>
              <a:rPr lang="en-GB" dirty="0" smtClean="0"/>
              <a:t>?</a:t>
            </a:r>
          </a:p>
          <a:p>
            <a:pPr marL="0" indent="0">
              <a:buNone/>
            </a:pPr>
            <a:r>
              <a:rPr lang="en-GB" dirty="0" smtClean="0"/>
              <a:t>Protection: How do they protect consumers?</a:t>
            </a:r>
            <a:endParaRPr lang="en-GB" dirty="0"/>
          </a:p>
        </p:txBody>
      </p:sp>
    </p:spTree>
    <p:extLst>
      <p:ext uri="{BB962C8B-B14F-4D97-AF65-F5344CB8AC3E}">
        <p14:creationId xmlns:p14="http://schemas.microsoft.com/office/powerpoint/2010/main" val="11952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A80F-9CAC-448D-8D38-783CADD18F8E}"/>
              </a:ext>
            </a:extLst>
          </p:cNvPr>
          <p:cNvSpPr>
            <a:spLocks noGrp="1"/>
          </p:cNvSpPr>
          <p:nvPr>
            <p:ph type="title"/>
          </p:nvPr>
        </p:nvSpPr>
        <p:spPr/>
        <p:txBody>
          <a:bodyPr>
            <a:normAutofit/>
          </a:bodyPr>
          <a:lstStyle/>
          <a:p>
            <a:r>
              <a:rPr lang="en-GB" dirty="0"/>
              <a:t>Financial Conduct Authority (FCA)</a:t>
            </a:r>
          </a:p>
        </p:txBody>
      </p:sp>
      <p:sp>
        <p:nvSpPr>
          <p:cNvPr id="3" name="Content Placeholder 2">
            <a:extLst>
              <a:ext uri="{FF2B5EF4-FFF2-40B4-BE49-F238E27FC236}">
                <a16:creationId xmlns:a16="http://schemas.microsoft.com/office/drawing/2014/main" id="{71DBE54B-3A73-4DBC-A198-4FC4684CB041}"/>
              </a:ext>
            </a:extLst>
          </p:cNvPr>
          <p:cNvSpPr>
            <a:spLocks noGrp="1"/>
          </p:cNvSpPr>
          <p:nvPr>
            <p:ph idx="1"/>
          </p:nvPr>
        </p:nvSpPr>
        <p:spPr/>
        <p:txBody>
          <a:bodyPr>
            <a:normAutofit fontScale="92500"/>
          </a:bodyPr>
          <a:lstStyle/>
          <a:p>
            <a:pPr marL="0" indent="0">
              <a:buNone/>
            </a:pPr>
            <a:r>
              <a:rPr lang="en-GB" dirty="0"/>
              <a:t>The FCA is an independent organisation that </a:t>
            </a:r>
            <a:r>
              <a:rPr lang="en-GB" b="0" i="0" dirty="0">
                <a:solidFill>
                  <a:srgbClr val="000000"/>
                </a:solidFill>
                <a:effectLst/>
                <a:latin typeface="Verdana" panose="020B0604030504040204" pitchFamily="34" charset="0"/>
              </a:rPr>
              <a:t>is the conduct regulator for 59,000 financial services firms and financial markets in the UK.</a:t>
            </a:r>
          </a:p>
          <a:p>
            <a:pPr marL="0" indent="0">
              <a:buNone/>
            </a:pPr>
            <a:endParaRPr lang="en-GB" dirty="0">
              <a:solidFill>
                <a:srgbClr val="000000"/>
              </a:solidFill>
              <a:latin typeface="Verdana" panose="020B0604030504040204" pitchFamily="34" charset="0"/>
            </a:endParaRPr>
          </a:p>
          <a:p>
            <a:pPr marL="0" indent="0">
              <a:buNone/>
            </a:pPr>
            <a:r>
              <a:rPr lang="en-GB" dirty="0"/>
              <a:t>It is funded via fees charged to the financial service providers and their work focuses on 3 key areas:</a:t>
            </a:r>
          </a:p>
          <a:p>
            <a:pPr marL="514350" indent="-514350">
              <a:buFont typeface="+mj-lt"/>
              <a:buAutoNum type="arabicPeriod"/>
            </a:pPr>
            <a:r>
              <a:rPr lang="en-GB" dirty="0"/>
              <a:t>Authorisation</a:t>
            </a:r>
          </a:p>
          <a:p>
            <a:pPr marL="514350" indent="-514350">
              <a:buFont typeface="+mj-lt"/>
              <a:buAutoNum type="arabicPeriod"/>
            </a:pPr>
            <a:r>
              <a:rPr lang="en-GB" dirty="0"/>
              <a:t>Supervision</a:t>
            </a:r>
          </a:p>
          <a:p>
            <a:pPr marL="514350" indent="-514350">
              <a:buFont typeface="+mj-lt"/>
              <a:buAutoNum type="arabicPeriod"/>
            </a:pPr>
            <a:r>
              <a:rPr lang="en-GB" dirty="0"/>
              <a:t>Enforcement</a:t>
            </a:r>
          </a:p>
        </p:txBody>
      </p:sp>
    </p:spTree>
    <p:extLst>
      <p:ext uri="{BB962C8B-B14F-4D97-AF65-F5344CB8AC3E}">
        <p14:creationId xmlns:p14="http://schemas.microsoft.com/office/powerpoint/2010/main" val="232892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8786-9F4E-4188-BB57-6BD9B60ACF14}"/>
              </a:ext>
            </a:extLst>
          </p:cNvPr>
          <p:cNvSpPr>
            <a:spLocks noGrp="1"/>
          </p:cNvSpPr>
          <p:nvPr>
            <p:ph type="title"/>
          </p:nvPr>
        </p:nvSpPr>
        <p:spPr/>
        <p:txBody>
          <a:bodyPr>
            <a:normAutofit/>
          </a:bodyPr>
          <a:lstStyle/>
          <a:p>
            <a:r>
              <a:rPr lang="en-GB" dirty="0"/>
              <a:t>Financial Ombudsmen Service (FOS)</a:t>
            </a:r>
          </a:p>
        </p:txBody>
      </p:sp>
      <p:sp>
        <p:nvSpPr>
          <p:cNvPr id="3" name="Content Placeholder 2">
            <a:extLst>
              <a:ext uri="{FF2B5EF4-FFF2-40B4-BE49-F238E27FC236}">
                <a16:creationId xmlns:a16="http://schemas.microsoft.com/office/drawing/2014/main" id="{A5B54E5E-6B7C-440D-9B9A-E2E47C02A89A}"/>
              </a:ext>
            </a:extLst>
          </p:cNvPr>
          <p:cNvSpPr>
            <a:spLocks noGrp="1"/>
          </p:cNvSpPr>
          <p:nvPr>
            <p:ph idx="1"/>
          </p:nvPr>
        </p:nvSpPr>
        <p:spPr/>
        <p:txBody>
          <a:bodyPr/>
          <a:lstStyle/>
          <a:p>
            <a:pPr marL="0" indent="0">
              <a:buNone/>
            </a:pPr>
            <a:r>
              <a:rPr lang="en-GB" dirty="0"/>
              <a:t>Appointed by the government to protect and represent consumers who are in disputes with financial service providers. They only get involved if these disputes cannot be settled between the financial provider and the consumer.</a:t>
            </a:r>
          </a:p>
          <a:p>
            <a:pPr marL="0" indent="0">
              <a:buNone/>
            </a:pPr>
            <a:endParaRPr lang="en-GB" dirty="0"/>
          </a:p>
          <a:p>
            <a:pPr marL="0" indent="0">
              <a:buNone/>
            </a:pPr>
            <a:r>
              <a:rPr lang="en-GB" dirty="0"/>
              <a:t>Funded by compulsory fees charged to all regulated financial institutions.</a:t>
            </a:r>
          </a:p>
        </p:txBody>
      </p:sp>
    </p:spTree>
    <p:extLst>
      <p:ext uri="{BB962C8B-B14F-4D97-AF65-F5344CB8AC3E}">
        <p14:creationId xmlns:p14="http://schemas.microsoft.com/office/powerpoint/2010/main" val="93918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8786-9F4E-4188-BB57-6BD9B60ACF14}"/>
              </a:ext>
            </a:extLst>
          </p:cNvPr>
          <p:cNvSpPr>
            <a:spLocks noGrp="1"/>
          </p:cNvSpPr>
          <p:nvPr>
            <p:ph type="title"/>
          </p:nvPr>
        </p:nvSpPr>
        <p:spPr/>
        <p:txBody>
          <a:bodyPr>
            <a:normAutofit fontScale="90000"/>
          </a:bodyPr>
          <a:lstStyle/>
          <a:p>
            <a:r>
              <a:rPr lang="en-GB" dirty="0"/>
              <a:t>Financial Services Compensation Scheme (FSCS)</a:t>
            </a:r>
          </a:p>
        </p:txBody>
      </p:sp>
      <p:sp>
        <p:nvSpPr>
          <p:cNvPr id="3" name="Content Placeholder 2">
            <a:extLst>
              <a:ext uri="{FF2B5EF4-FFF2-40B4-BE49-F238E27FC236}">
                <a16:creationId xmlns:a16="http://schemas.microsoft.com/office/drawing/2014/main" id="{A5B54E5E-6B7C-440D-9B9A-E2E47C02A89A}"/>
              </a:ext>
            </a:extLst>
          </p:cNvPr>
          <p:cNvSpPr>
            <a:spLocks noGrp="1"/>
          </p:cNvSpPr>
          <p:nvPr>
            <p:ph idx="1"/>
          </p:nvPr>
        </p:nvSpPr>
        <p:spPr/>
        <p:txBody>
          <a:bodyPr/>
          <a:lstStyle/>
          <a:p>
            <a:pPr marL="0" indent="0">
              <a:buNone/>
            </a:pPr>
            <a:r>
              <a:rPr lang="en-GB" dirty="0"/>
              <a:t>An organisation that pays compensation to consumers when the financial service provider is unable to.</a:t>
            </a:r>
          </a:p>
          <a:p>
            <a:pPr marL="0" indent="0">
              <a:buNone/>
            </a:pPr>
            <a:endParaRPr lang="en-GB" dirty="0"/>
          </a:p>
          <a:p>
            <a:pPr marL="0" indent="0">
              <a:buNone/>
            </a:pPr>
            <a:r>
              <a:rPr lang="en-GB" dirty="0"/>
              <a:t>Protects savers up to £85,000 if the institution goes bust and the saver will be compensated by the FSCS.</a:t>
            </a:r>
          </a:p>
        </p:txBody>
      </p:sp>
    </p:spTree>
    <p:extLst>
      <p:ext uri="{BB962C8B-B14F-4D97-AF65-F5344CB8AC3E}">
        <p14:creationId xmlns:p14="http://schemas.microsoft.com/office/powerpoint/2010/main" val="144934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8786-9F4E-4188-BB57-6BD9B60ACF14}"/>
              </a:ext>
            </a:extLst>
          </p:cNvPr>
          <p:cNvSpPr>
            <a:spLocks noGrp="1"/>
          </p:cNvSpPr>
          <p:nvPr>
            <p:ph type="title"/>
          </p:nvPr>
        </p:nvSpPr>
        <p:spPr/>
        <p:txBody>
          <a:bodyPr>
            <a:normAutofit/>
          </a:bodyPr>
          <a:lstStyle/>
          <a:p>
            <a:r>
              <a:rPr lang="en-GB" dirty="0"/>
              <a:t>Legislation – </a:t>
            </a:r>
            <a:r>
              <a:rPr lang="en-GB" dirty="0" smtClean="0"/>
              <a:t>Consumer Credit</a:t>
            </a:r>
            <a:endParaRPr lang="en-GB" dirty="0"/>
          </a:p>
        </p:txBody>
      </p:sp>
      <p:sp>
        <p:nvSpPr>
          <p:cNvPr id="3" name="Content Placeholder 2">
            <a:extLst>
              <a:ext uri="{FF2B5EF4-FFF2-40B4-BE49-F238E27FC236}">
                <a16:creationId xmlns:a16="http://schemas.microsoft.com/office/drawing/2014/main" id="{A5B54E5E-6B7C-440D-9B9A-E2E47C02A89A}"/>
              </a:ext>
            </a:extLst>
          </p:cNvPr>
          <p:cNvSpPr>
            <a:spLocks noGrp="1"/>
          </p:cNvSpPr>
          <p:nvPr>
            <p:ph idx="1"/>
          </p:nvPr>
        </p:nvSpPr>
        <p:spPr/>
        <p:txBody>
          <a:bodyPr/>
          <a:lstStyle/>
          <a:p>
            <a:pPr marL="0" indent="0">
              <a:buNone/>
            </a:pPr>
            <a:r>
              <a:rPr lang="en-GB" dirty="0"/>
              <a:t>Laws that have been passed to regulate any business offering credit to consumers.</a:t>
            </a:r>
          </a:p>
          <a:p>
            <a:pPr marL="0" indent="0">
              <a:buNone/>
            </a:pPr>
            <a:endParaRPr lang="en-GB" dirty="0"/>
          </a:p>
          <a:p>
            <a:pPr marL="0" indent="0">
              <a:buNone/>
            </a:pPr>
            <a:r>
              <a:rPr lang="en-GB" dirty="0"/>
              <a:t>These laws are passed by the UK government to ensure consumers are protected and that financial providers do not take advantage.</a:t>
            </a:r>
          </a:p>
        </p:txBody>
      </p:sp>
      <p:pic>
        <p:nvPicPr>
          <p:cNvPr id="4" name="Picture 3"/>
          <p:cNvPicPr>
            <a:picLocks noChangeAspect="1"/>
          </p:cNvPicPr>
          <p:nvPr/>
        </p:nvPicPr>
        <p:blipFill>
          <a:blip r:embed="rId2"/>
          <a:stretch>
            <a:fillRect/>
          </a:stretch>
        </p:blipFill>
        <p:spPr>
          <a:xfrm>
            <a:off x="2897505" y="4539852"/>
            <a:ext cx="3348990" cy="1883807"/>
          </a:xfrm>
          <a:prstGeom prst="rect">
            <a:avLst/>
          </a:prstGeom>
        </p:spPr>
      </p:pic>
    </p:spTree>
    <p:extLst>
      <p:ext uri="{BB962C8B-B14F-4D97-AF65-F5344CB8AC3E}">
        <p14:creationId xmlns:p14="http://schemas.microsoft.com/office/powerpoint/2010/main" val="233809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E4C5-307D-4955-81BC-7746FB5103BE}"/>
              </a:ext>
            </a:extLst>
          </p:cNvPr>
          <p:cNvSpPr>
            <a:spLocks noGrp="1"/>
          </p:cNvSpPr>
          <p:nvPr>
            <p:ph type="title"/>
          </p:nvPr>
        </p:nvSpPr>
        <p:spPr/>
        <p:txBody>
          <a:bodyPr/>
          <a:lstStyle/>
          <a:p>
            <a:r>
              <a:rPr lang="en-GB" dirty="0"/>
              <a:t>Learning Outcome B1</a:t>
            </a:r>
          </a:p>
        </p:txBody>
      </p:sp>
      <p:sp>
        <p:nvSpPr>
          <p:cNvPr id="3" name="Content Placeholder 2">
            <a:extLst>
              <a:ext uri="{FF2B5EF4-FFF2-40B4-BE49-F238E27FC236}">
                <a16:creationId xmlns:a16="http://schemas.microsoft.com/office/drawing/2014/main" id="{BD3D1D6C-E07A-4FB1-AF1E-EC2974992EDC}"/>
              </a:ext>
            </a:extLst>
          </p:cNvPr>
          <p:cNvSpPr>
            <a:spLocks noGrp="1"/>
          </p:cNvSpPr>
          <p:nvPr>
            <p:ph idx="1"/>
          </p:nvPr>
        </p:nvSpPr>
        <p:spPr>
          <a:xfrm>
            <a:off x="783328" y="2082011"/>
            <a:ext cx="7577344" cy="651568"/>
          </a:xfrm>
        </p:spPr>
        <p:txBody>
          <a:bodyPr>
            <a:noAutofit/>
          </a:bodyPr>
          <a:lstStyle/>
          <a:p>
            <a:pPr marL="0" indent="0">
              <a:buNone/>
            </a:pPr>
            <a:r>
              <a:rPr lang="en-GB" sz="4000" dirty="0"/>
              <a:t>Features of Financial Institutions </a:t>
            </a:r>
          </a:p>
        </p:txBody>
      </p:sp>
      <p:pic>
        <p:nvPicPr>
          <p:cNvPr id="1026" name="Picture 2" descr="Feedback on my Bank - Building Support - Roblox Developer For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7108" y="3593473"/>
            <a:ext cx="3412492" cy="2559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ing Pawn Brokers as a Way to Get Money if You Have Bad Cred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906" y="3124901"/>
            <a:ext cx="3154494" cy="210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50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D5AC-1F9D-4140-877F-7D160A06B6AA}"/>
              </a:ext>
            </a:extLst>
          </p:cNvPr>
          <p:cNvSpPr>
            <a:spLocks noGrp="1"/>
          </p:cNvSpPr>
          <p:nvPr>
            <p:ph type="title"/>
          </p:nvPr>
        </p:nvSpPr>
        <p:spPr/>
        <p:txBody>
          <a:bodyPr/>
          <a:lstStyle/>
          <a:p>
            <a:r>
              <a:rPr lang="en-GB" dirty="0"/>
              <a:t>Activity 10 – Financial </a:t>
            </a:r>
            <a:r>
              <a:rPr lang="en-GB" dirty="0" smtClean="0"/>
              <a:t>Scenario</a:t>
            </a:r>
            <a:endParaRPr lang="en-GB" dirty="0"/>
          </a:p>
        </p:txBody>
      </p:sp>
      <p:sp>
        <p:nvSpPr>
          <p:cNvPr id="3" name="Content Placeholder 2">
            <a:extLst>
              <a:ext uri="{FF2B5EF4-FFF2-40B4-BE49-F238E27FC236}">
                <a16:creationId xmlns:a16="http://schemas.microsoft.com/office/drawing/2014/main" id="{CAEF5D82-C31A-47F6-AB38-C38321C94A81}"/>
              </a:ext>
            </a:extLst>
          </p:cNvPr>
          <p:cNvSpPr>
            <a:spLocks noGrp="1"/>
          </p:cNvSpPr>
          <p:nvPr>
            <p:ph idx="1"/>
          </p:nvPr>
        </p:nvSpPr>
        <p:spPr/>
        <p:txBody>
          <a:bodyPr/>
          <a:lstStyle/>
          <a:p>
            <a:pPr marL="0" indent="0">
              <a:buNone/>
            </a:pPr>
            <a:r>
              <a:rPr lang="en-GB" dirty="0"/>
              <a:t>Mabel has £</a:t>
            </a:r>
            <a:r>
              <a:rPr lang="en-GB" dirty="0" smtClean="0"/>
              <a:t>120,000 in </a:t>
            </a:r>
            <a:r>
              <a:rPr lang="en-GB" dirty="0"/>
              <a:t>inheritance in a savings account at a bank. The bank has just gone bankrupt and has announced that it will not be able to secure peoples savings. </a:t>
            </a:r>
          </a:p>
          <a:p>
            <a:pPr marL="0" indent="0">
              <a:buNone/>
            </a:pPr>
            <a:endParaRPr lang="en-GB" dirty="0"/>
          </a:p>
          <a:p>
            <a:pPr marL="0" indent="0">
              <a:buNone/>
            </a:pPr>
            <a:r>
              <a:rPr lang="en-GB" b="1" dirty="0"/>
              <a:t>Assess</a:t>
            </a:r>
            <a:r>
              <a:rPr lang="en-GB" dirty="0"/>
              <a:t>, using what you know about the consumer protection bodies </a:t>
            </a:r>
            <a:r>
              <a:rPr lang="en-GB" dirty="0" smtClean="0"/>
              <a:t>what </a:t>
            </a:r>
            <a:r>
              <a:rPr lang="en-GB" dirty="0"/>
              <a:t>this means for Mabel and her savings.</a:t>
            </a:r>
          </a:p>
        </p:txBody>
      </p:sp>
    </p:spTree>
    <p:extLst>
      <p:ext uri="{BB962C8B-B14F-4D97-AF65-F5344CB8AC3E}">
        <p14:creationId xmlns:p14="http://schemas.microsoft.com/office/powerpoint/2010/main" val="332044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AAFD-A655-4234-A934-59F3605C3615}"/>
              </a:ext>
            </a:extLst>
          </p:cNvPr>
          <p:cNvSpPr>
            <a:spLocks noGrp="1"/>
          </p:cNvSpPr>
          <p:nvPr>
            <p:ph type="title"/>
          </p:nvPr>
        </p:nvSpPr>
        <p:spPr>
          <a:xfrm>
            <a:off x="628650" y="259108"/>
            <a:ext cx="8131037" cy="1622700"/>
          </a:xfrm>
        </p:spPr>
        <p:txBody>
          <a:bodyPr>
            <a:normAutofit/>
          </a:bodyPr>
          <a:lstStyle/>
          <a:p>
            <a:r>
              <a:rPr lang="en-GB" dirty="0"/>
              <a:t>Activity 11 – Video on the Work of the FCA</a:t>
            </a:r>
          </a:p>
        </p:txBody>
      </p:sp>
      <p:sp>
        <p:nvSpPr>
          <p:cNvPr id="3" name="Content Placeholder 2">
            <a:extLst>
              <a:ext uri="{FF2B5EF4-FFF2-40B4-BE49-F238E27FC236}">
                <a16:creationId xmlns:a16="http://schemas.microsoft.com/office/drawing/2014/main" id="{AFD32F50-A441-4B2C-8EB8-D68E0CCFF3C3}"/>
              </a:ext>
            </a:extLst>
          </p:cNvPr>
          <p:cNvSpPr>
            <a:spLocks noGrp="1"/>
          </p:cNvSpPr>
          <p:nvPr>
            <p:ph idx="1"/>
          </p:nvPr>
        </p:nvSpPr>
        <p:spPr>
          <a:xfrm>
            <a:off x="384313" y="1987825"/>
            <a:ext cx="2726316" cy="4114037"/>
          </a:xfrm>
        </p:spPr>
        <p:txBody>
          <a:bodyPr>
            <a:normAutofit fontScale="70000" lnSpcReduction="20000"/>
          </a:bodyPr>
          <a:lstStyle/>
          <a:p>
            <a:pPr marL="0" indent="0">
              <a:buNone/>
            </a:pPr>
            <a:r>
              <a:rPr lang="en-GB" dirty="0"/>
              <a:t>Whilst watching the video take notes on the work the FCA has done in regulating consumer credit suppliers.</a:t>
            </a:r>
          </a:p>
          <a:p>
            <a:pPr marL="0" indent="0">
              <a:buNone/>
            </a:pPr>
            <a:endParaRPr lang="en-GB" dirty="0"/>
          </a:p>
          <a:p>
            <a:pPr marL="0" indent="0">
              <a:buNone/>
            </a:pPr>
            <a:r>
              <a:rPr lang="en-GB" dirty="0"/>
              <a:t>Does the Government need to regulate financial institutions?</a:t>
            </a:r>
          </a:p>
          <a:p>
            <a:pPr marL="0" indent="0">
              <a:buNone/>
            </a:pPr>
            <a:endParaRPr lang="en-GB" dirty="0"/>
          </a:p>
          <a:p>
            <a:pPr marL="0" indent="0">
              <a:buNone/>
            </a:pPr>
            <a:r>
              <a:rPr lang="en-GB" dirty="0"/>
              <a:t>Perform research  and the video to </a:t>
            </a:r>
            <a:r>
              <a:rPr lang="en-GB" b="1" dirty="0"/>
              <a:t>argue</a:t>
            </a:r>
            <a:r>
              <a:rPr lang="en-GB" dirty="0"/>
              <a:t> whether you believe regulation is necessary or not.</a:t>
            </a:r>
          </a:p>
        </p:txBody>
      </p:sp>
      <p:pic>
        <p:nvPicPr>
          <p:cNvPr id="4" name="Online Media 3" title="Consumer Credit: 4 years of FCA regulation">
            <a:hlinkClick r:id="" action="ppaction://media"/>
            <a:extLst>
              <a:ext uri="{FF2B5EF4-FFF2-40B4-BE49-F238E27FC236}">
                <a16:creationId xmlns:a16="http://schemas.microsoft.com/office/drawing/2014/main" id="{96619F82-6225-44D1-82AD-EA2C8B4095E6}"/>
              </a:ext>
            </a:extLst>
          </p:cNvPr>
          <p:cNvPicPr>
            <a:picLocks noRot="1" noChangeAspect="1"/>
          </p:cNvPicPr>
          <p:nvPr>
            <a:videoFile r:link="rId1"/>
          </p:nvPr>
        </p:nvPicPr>
        <p:blipFill>
          <a:blip r:embed="rId4"/>
          <a:stretch>
            <a:fillRect/>
          </a:stretch>
        </p:blipFill>
        <p:spPr>
          <a:xfrm>
            <a:off x="3110629" y="1987825"/>
            <a:ext cx="5649058" cy="3177595"/>
          </a:xfrm>
          <a:prstGeom prst="rect">
            <a:avLst/>
          </a:prstGeom>
        </p:spPr>
      </p:pic>
    </p:spTree>
    <p:extLst>
      <p:ext uri="{BB962C8B-B14F-4D97-AF65-F5344CB8AC3E}">
        <p14:creationId xmlns:p14="http://schemas.microsoft.com/office/powerpoint/2010/main" val="84556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F91D-5C86-4B1D-A3E6-4F2B71A0B5A6}"/>
              </a:ext>
            </a:extLst>
          </p:cNvPr>
          <p:cNvSpPr>
            <a:spLocks noGrp="1"/>
          </p:cNvSpPr>
          <p:nvPr>
            <p:ph type="title"/>
          </p:nvPr>
        </p:nvSpPr>
        <p:spPr>
          <a:xfrm>
            <a:off x="628650" y="625720"/>
            <a:ext cx="8163658" cy="1780197"/>
          </a:xfrm>
        </p:spPr>
        <p:txBody>
          <a:bodyPr>
            <a:normAutofit fontScale="90000"/>
          </a:bodyPr>
          <a:lstStyle/>
          <a:p>
            <a:r>
              <a:rPr lang="en-GB" dirty="0"/>
              <a:t>Activity 12 - Knowledge Check B3 </a:t>
            </a:r>
            <a:r>
              <a:rPr lang="en-GB" sz="4400" b="1" dirty="0"/>
              <a:t>Consumer Protection in Relation to Personal Finance</a:t>
            </a:r>
            <a:br>
              <a:rPr lang="en-GB" sz="4400" b="1" dirty="0"/>
            </a:br>
            <a:endParaRPr lang="en-GB" dirty="0"/>
          </a:p>
        </p:txBody>
      </p:sp>
      <p:sp>
        <p:nvSpPr>
          <p:cNvPr id="3" name="Content Placeholder 2">
            <a:extLst>
              <a:ext uri="{FF2B5EF4-FFF2-40B4-BE49-F238E27FC236}">
                <a16:creationId xmlns:a16="http://schemas.microsoft.com/office/drawing/2014/main" id="{4608E8F2-EF92-4BE3-92CD-59605A3E12B5}"/>
              </a:ext>
            </a:extLst>
          </p:cNvPr>
          <p:cNvSpPr>
            <a:spLocks noGrp="1"/>
          </p:cNvSpPr>
          <p:nvPr>
            <p:ph idx="1"/>
          </p:nvPr>
        </p:nvSpPr>
        <p:spPr>
          <a:xfrm>
            <a:off x="628650" y="2405917"/>
            <a:ext cx="7886700" cy="2887053"/>
          </a:xfrm>
        </p:spPr>
        <p:txBody>
          <a:bodyPr/>
          <a:lstStyle/>
          <a:p>
            <a:pPr marL="0" indent="0">
              <a:buNone/>
            </a:pPr>
            <a:r>
              <a:rPr lang="en-GB" dirty="0"/>
              <a:t>Create a 10 question quiz with answers regarding the </a:t>
            </a:r>
            <a:r>
              <a:rPr lang="en-GB" dirty="0" smtClean="0"/>
              <a:t>consumer </a:t>
            </a:r>
            <a:r>
              <a:rPr lang="en-GB" dirty="0"/>
              <a:t>protection bodies covered. Ensure you know the answers as this will be given to one of your peers to complete. Be creative with your questions types; multiple choice &amp; short answer etc.</a:t>
            </a:r>
          </a:p>
        </p:txBody>
      </p:sp>
    </p:spTree>
    <p:extLst>
      <p:ext uri="{BB962C8B-B14F-4D97-AF65-F5344CB8AC3E}">
        <p14:creationId xmlns:p14="http://schemas.microsoft.com/office/powerpoint/2010/main" val="1045751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E4C5-307D-4955-81BC-7746FB5103BE}"/>
              </a:ext>
            </a:extLst>
          </p:cNvPr>
          <p:cNvSpPr>
            <a:spLocks noGrp="1"/>
          </p:cNvSpPr>
          <p:nvPr>
            <p:ph type="title"/>
          </p:nvPr>
        </p:nvSpPr>
        <p:spPr>
          <a:xfrm>
            <a:off x="628650" y="230539"/>
            <a:ext cx="7886700" cy="1325563"/>
          </a:xfrm>
        </p:spPr>
        <p:txBody>
          <a:bodyPr/>
          <a:lstStyle/>
          <a:p>
            <a:r>
              <a:rPr lang="en-GB" dirty="0"/>
              <a:t>Learning Outcome B4</a:t>
            </a:r>
          </a:p>
        </p:txBody>
      </p:sp>
      <p:sp>
        <p:nvSpPr>
          <p:cNvPr id="3" name="Content Placeholder 2">
            <a:extLst>
              <a:ext uri="{FF2B5EF4-FFF2-40B4-BE49-F238E27FC236}">
                <a16:creationId xmlns:a16="http://schemas.microsoft.com/office/drawing/2014/main" id="{BD3D1D6C-E07A-4FB1-AF1E-EC2974992EDC}"/>
              </a:ext>
            </a:extLst>
          </p:cNvPr>
          <p:cNvSpPr>
            <a:spLocks noGrp="1"/>
          </p:cNvSpPr>
          <p:nvPr>
            <p:ph idx="1"/>
          </p:nvPr>
        </p:nvSpPr>
        <p:spPr>
          <a:xfrm>
            <a:off x="426969" y="3103216"/>
            <a:ext cx="8290062" cy="651568"/>
          </a:xfrm>
        </p:spPr>
        <p:txBody>
          <a:bodyPr>
            <a:noAutofit/>
          </a:bodyPr>
          <a:lstStyle/>
          <a:p>
            <a:pPr marL="0" indent="0" algn="ctr">
              <a:buNone/>
            </a:pPr>
            <a:r>
              <a:rPr lang="en-GB" sz="4000" b="1" dirty="0"/>
              <a:t>Information Guidance and Advice</a:t>
            </a:r>
          </a:p>
        </p:txBody>
      </p:sp>
      <p:pic>
        <p:nvPicPr>
          <p:cNvPr id="6146" name="Picture 2" descr="File:Information magnifier icon.png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9543" y="4244614"/>
            <a:ext cx="2116859" cy="18826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melessness Code of Guidance and supporting… | Mark Prich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389197"/>
            <a:ext cx="2265423" cy="169906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hat's Your Number One Piece of Advice for People with Diabet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376" y="3905652"/>
            <a:ext cx="2962110" cy="222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41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418C-7154-43B7-9040-008EC9CC32E8}"/>
              </a:ext>
            </a:extLst>
          </p:cNvPr>
          <p:cNvSpPr>
            <a:spLocks noGrp="1"/>
          </p:cNvSpPr>
          <p:nvPr>
            <p:ph type="title"/>
          </p:nvPr>
        </p:nvSpPr>
        <p:spPr/>
        <p:txBody>
          <a:bodyPr/>
          <a:lstStyle/>
          <a:p>
            <a:r>
              <a:rPr lang="en-GB" dirty="0"/>
              <a:t>Information Guidance and Advice</a:t>
            </a:r>
          </a:p>
        </p:txBody>
      </p:sp>
      <p:sp>
        <p:nvSpPr>
          <p:cNvPr id="3" name="Content Placeholder 2">
            <a:extLst>
              <a:ext uri="{FF2B5EF4-FFF2-40B4-BE49-F238E27FC236}">
                <a16:creationId xmlns:a16="http://schemas.microsoft.com/office/drawing/2014/main" id="{BFC139F2-F59B-40E5-92AC-847F17FA2C3D}"/>
              </a:ext>
            </a:extLst>
          </p:cNvPr>
          <p:cNvSpPr>
            <a:spLocks noGrp="1"/>
          </p:cNvSpPr>
          <p:nvPr>
            <p:ph idx="1"/>
          </p:nvPr>
        </p:nvSpPr>
        <p:spPr/>
        <p:txBody>
          <a:bodyPr/>
          <a:lstStyle/>
          <a:p>
            <a:pPr marL="0" indent="0">
              <a:buNone/>
            </a:pPr>
            <a:r>
              <a:rPr lang="en-GB" dirty="0"/>
              <a:t>Personal finance is extremely complicated and therefore it is imperative that all individuals have the opportunity to get clear advice and guidance on matters relating to personal finance.</a:t>
            </a:r>
          </a:p>
          <a:p>
            <a:pPr marL="0" indent="0">
              <a:buNone/>
            </a:pPr>
            <a:endParaRPr lang="en-GB" dirty="0"/>
          </a:p>
          <a:p>
            <a:pPr marL="0" indent="0">
              <a:buNone/>
            </a:pPr>
            <a:r>
              <a:rPr lang="en-GB" dirty="0"/>
              <a:t>There are a number of organisations and government agencies that can help with financial advice and guidance.</a:t>
            </a:r>
          </a:p>
        </p:txBody>
      </p:sp>
    </p:spTree>
    <p:extLst>
      <p:ext uri="{BB962C8B-B14F-4D97-AF65-F5344CB8AC3E}">
        <p14:creationId xmlns:p14="http://schemas.microsoft.com/office/powerpoint/2010/main" val="65249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29AD-6B54-4EF7-8E1F-C74833490018}"/>
              </a:ext>
            </a:extLst>
          </p:cNvPr>
          <p:cNvSpPr>
            <a:spLocks noGrp="1"/>
          </p:cNvSpPr>
          <p:nvPr>
            <p:ph type="title"/>
          </p:nvPr>
        </p:nvSpPr>
        <p:spPr/>
        <p:txBody>
          <a:bodyPr/>
          <a:lstStyle/>
          <a:p>
            <a:r>
              <a:rPr lang="en-GB" dirty="0"/>
              <a:t>Information Guidance and Advice</a:t>
            </a:r>
          </a:p>
        </p:txBody>
      </p:sp>
      <p:sp>
        <p:nvSpPr>
          <p:cNvPr id="3" name="Content Placeholder 2">
            <a:extLst>
              <a:ext uri="{FF2B5EF4-FFF2-40B4-BE49-F238E27FC236}">
                <a16:creationId xmlns:a16="http://schemas.microsoft.com/office/drawing/2014/main" id="{5623B8FE-3541-4C42-B38A-F7A8CEA96F66}"/>
              </a:ext>
            </a:extLst>
          </p:cNvPr>
          <p:cNvSpPr>
            <a:spLocks noGrp="1"/>
          </p:cNvSpPr>
          <p:nvPr>
            <p:ph idx="1"/>
          </p:nvPr>
        </p:nvSpPr>
        <p:spPr>
          <a:xfrm>
            <a:off x="628650" y="1865382"/>
            <a:ext cx="7886700" cy="4351338"/>
          </a:xfrm>
        </p:spPr>
        <p:txBody>
          <a:bodyPr/>
          <a:lstStyle/>
          <a:p>
            <a:r>
              <a:rPr lang="en-GB" dirty="0"/>
              <a:t>Citizens Advice</a:t>
            </a:r>
          </a:p>
          <a:p>
            <a:r>
              <a:rPr lang="en-GB" dirty="0"/>
              <a:t>Independent financial advisor (IFA) </a:t>
            </a:r>
          </a:p>
          <a:p>
            <a:r>
              <a:rPr lang="en-GB" dirty="0"/>
              <a:t>Price comparison websites </a:t>
            </a:r>
          </a:p>
          <a:p>
            <a:r>
              <a:rPr lang="en-GB" dirty="0"/>
              <a:t>Debt counsellors</a:t>
            </a:r>
          </a:p>
          <a:p>
            <a:r>
              <a:rPr lang="en-GB" dirty="0"/>
              <a:t>Individual Voluntary Arrangements (IVAs)</a:t>
            </a:r>
          </a:p>
          <a:p>
            <a:r>
              <a:rPr lang="en-GB" dirty="0"/>
              <a:t>Bankruptcy</a:t>
            </a:r>
          </a:p>
          <a:p>
            <a:pPr marL="0" indent="0">
              <a:buNone/>
            </a:pPr>
            <a:endParaRPr lang="en-GB" dirty="0"/>
          </a:p>
        </p:txBody>
      </p:sp>
    </p:spTree>
    <p:extLst>
      <p:ext uri="{BB962C8B-B14F-4D97-AF65-F5344CB8AC3E}">
        <p14:creationId xmlns:p14="http://schemas.microsoft.com/office/powerpoint/2010/main" val="397412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6C19-CD14-430F-94E9-1B2BC9DD3CFF}"/>
              </a:ext>
            </a:extLst>
          </p:cNvPr>
          <p:cNvSpPr>
            <a:spLocks noGrp="1"/>
          </p:cNvSpPr>
          <p:nvPr>
            <p:ph type="title"/>
          </p:nvPr>
        </p:nvSpPr>
        <p:spPr/>
        <p:txBody>
          <a:bodyPr>
            <a:normAutofit fontScale="90000"/>
          </a:bodyPr>
          <a:lstStyle/>
          <a:p>
            <a:r>
              <a:rPr lang="en-GB" dirty="0"/>
              <a:t>Activity 13 – Information Guidance &amp; Advice Crossword</a:t>
            </a:r>
          </a:p>
        </p:txBody>
      </p:sp>
      <p:pic>
        <p:nvPicPr>
          <p:cNvPr id="5" name="Content Placeholder 4">
            <a:extLst>
              <a:ext uri="{FF2B5EF4-FFF2-40B4-BE49-F238E27FC236}">
                <a16:creationId xmlns:a16="http://schemas.microsoft.com/office/drawing/2014/main" id="{34E1DC36-82D0-439E-9428-13AE3124B035}"/>
              </a:ext>
            </a:extLst>
          </p:cNvPr>
          <p:cNvPicPr>
            <a:picLocks noGrp="1" noChangeAspect="1"/>
          </p:cNvPicPr>
          <p:nvPr>
            <p:ph idx="1"/>
          </p:nvPr>
        </p:nvPicPr>
        <p:blipFill>
          <a:blip r:embed="rId2"/>
          <a:stretch>
            <a:fillRect/>
          </a:stretch>
        </p:blipFill>
        <p:spPr>
          <a:xfrm>
            <a:off x="1389185" y="1690689"/>
            <a:ext cx="6461453" cy="4553678"/>
          </a:xfrm>
        </p:spPr>
      </p:pic>
    </p:spTree>
    <p:extLst>
      <p:ext uri="{BB962C8B-B14F-4D97-AF65-F5344CB8AC3E}">
        <p14:creationId xmlns:p14="http://schemas.microsoft.com/office/powerpoint/2010/main" val="843334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6C19-CD14-430F-94E9-1B2BC9DD3CFF}"/>
              </a:ext>
            </a:extLst>
          </p:cNvPr>
          <p:cNvSpPr>
            <a:spLocks noGrp="1"/>
          </p:cNvSpPr>
          <p:nvPr>
            <p:ph type="title"/>
          </p:nvPr>
        </p:nvSpPr>
        <p:spPr>
          <a:xfrm>
            <a:off x="131884" y="0"/>
            <a:ext cx="8880231" cy="1325563"/>
          </a:xfrm>
        </p:spPr>
        <p:txBody>
          <a:bodyPr>
            <a:normAutofit/>
          </a:bodyPr>
          <a:lstStyle/>
          <a:p>
            <a:r>
              <a:rPr lang="en-GB" dirty="0"/>
              <a:t>Activity 13 Crossword Answers</a:t>
            </a:r>
          </a:p>
        </p:txBody>
      </p:sp>
      <p:pic>
        <p:nvPicPr>
          <p:cNvPr id="5" name="Content Placeholder 4">
            <a:extLst>
              <a:ext uri="{FF2B5EF4-FFF2-40B4-BE49-F238E27FC236}">
                <a16:creationId xmlns:a16="http://schemas.microsoft.com/office/drawing/2014/main" id="{845392E6-99DA-4755-912D-53D6BB14166E}"/>
              </a:ext>
            </a:extLst>
          </p:cNvPr>
          <p:cNvPicPr>
            <a:picLocks noGrp="1" noChangeAspect="1"/>
          </p:cNvPicPr>
          <p:nvPr>
            <p:ph idx="1"/>
          </p:nvPr>
        </p:nvPicPr>
        <p:blipFill>
          <a:blip r:embed="rId2"/>
          <a:stretch>
            <a:fillRect/>
          </a:stretch>
        </p:blipFill>
        <p:spPr>
          <a:xfrm>
            <a:off x="1125415" y="1010494"/>
            <a:ext cx="6928339" cy="5506426"/>
          </a:xfrm>
        </p:spPr>
      </p:pic>
    </p:spTree>
    <p:extLst>
      <p:ext uri="{BB962C8B-B14F-4D97-AF65-F5344CB8AC3E}">
        <p14:creationId xmlns:p14="http://schemas.microsoft.com/office/powerpoint/2010/main" val="792143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CF28-115C-4F2B-A59D-60ED8F551012}"/>
              </a:ext>
            </a:extLst>
          </p:cNvPr>
          <p:cNvSpPr>
            <a:spLocks noGrp="1"/>
          </p:cNvSpPr>
          <p:nvPr>
            <p:ph type="title"/>
          </p:nvPr>
        </p:nvSpPr>
        <p:spPr/>
        <p:txBody>
          <a:bodyPr>
            <a:normAutofit/>
          </a:bodyPr>
          <a:lstStyle/>
          <a:p>
            <a:r>
              <a:rPr lang="en-GB" dirty="0"/>
              <a:t>Activity 14: Information Guidance and Advice Table</a:t>
            </a:r>
          </a:p>
        </p:txBody>
      </p:sp>
      <p:sp>
        <p:nvSpPr>
          <p:cNvPr id="3" name="Content Placeholder 2">
            <a:extLst>
              <a:ext uri="{FF2B5EF4-FFF2-40B4-BE49-F238E27FC236}">
                <a16:creationId xmlns:a16="http://schemas.microsoft.com/office/drawing/2014/main" id="{23D09888-1DE1-4A2B-A800-7FB8EAAF864F}"/>
              </a:ext>
            </a:extLst>
          </p:cNvPr>
          <p:cNvSpPr>
            <a:spLocks noGrp="1"/>
          </p:cNvSpPr>
          <p:nvPr>
            <p:ph idx="1"/>
          </p:nvPr>
        </p:nvSpPr>
        <p:spPr/>
        <p:txBody>
          <a:bodyPr/>
          <a:lstStyle/>
          <a:p>
            <a:pPr marL="0" indent="0">
              <a:buNone/>
            </a:pPr>
            <a:r>
              <a:rPr lang="en-GB" dirty="0"/>
              <a:t>Whilst we go through the various types of information and guidance </a:t>
            </a:r>
            <a:r>
              <a:rPr lang="en-GB" dirty="0" smtClean="0"/>
              <a:t>available, </a:t>
            </a:r>
            <a:r>
              <a:rPr lang="en-GB" dirty="0"/>
              <a:t>complete the boxes in your student workbook </a:t>
            </a:r>
            <a:r>
              <a:rPr lang="en-GB" dirty="0" smtClean="0"/>
              <a:t>with </a:t>
            </a:r>
            <a:r>
              <a:rPr lang="en-GB" dirty="0"/>
              <a:t>an explanation and the advantages and disadvantages.</a:t>
            </a:r>
          </a:p>
        </p:txBody>
      </p:sp>
      <p:pic>
        <p:nvPicPr>
          <p:cNvPr id="5" name="Picture 4">
            <a:extLst>
              <a:ext uri="{FF2B5EF4-FFF2-40B4-BE49-F238E27FC236}">
                <a16:creationId xmlns:a16="http://schemas.microsoft.com/office/drawing/2014/main" id="{ED3AE630-CA0D-49FE-90BA-5F09943E53DD}"/>
              </a:ext>
            </a:extLst>
          </p:cNvPr>
          <p:cNvPicPr>
            <a:picLocks noChangeAspect="1"/>
          </p:cNvPicPr>
          <p:nvPr/>
        </p:nvPicPr>
        <p:blipFill>
          <a:blip r:embed="rId2"/>
          <a:stretch>
            <a:fillRect/>
          </a:stretch>
        </p:blipFill>
        <p:spPr>
          <a:xfrm>
            <a:off x="1436742" y="3972473"/>
            <a:ext cx="6270516" cy="2339426"/>
          </a:xfrm>
          <a:prstGeom prst="rect">
            <a:avLst/>
          </a:prstGeom>
        </p:spPr>
      </p:pic>
    </p:spTree>
    <p:extLst>
      <p:ext uri="{BB962C8B-B14F-4D97-AF65-F5344CB8AC3E}">
        <p14:creationId xmlns:p14="http://schemas.microsoft.com/office/powerpoint/2010/main" val="2839202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2217-82E5-4726-8983-302C74D10F06}"/>
              </a:ext>
            </a:extLst>
          </p:cNvPr>
          <p:cNvSpPr>
            <a:spLocks noGrp="1"/>
          </p:cNvSpPr>
          <p:nvPr>
            <p:ph type="title"/>
          </p:nvPr>
        </p:nvSpPr>
        <p:spPr/>
        <p:txBody>
          <a:bodyPr/>
          <a:lstStyle/>
          <a:p>
            <a:r>
              <a:rPr lang="en-GB" dirty="0"/>
              <a:t>Citizens Advice</a:t>
            </a:r>
          </a:p>
        </p:txBody>
      </p:sp>
      <p:sp>
        <p:nvSpPr>
          <p:cNvPr id="3" name="Content Placeholder 2">
            <a:extLst>
              <a:ext uri="{FF2B5EF4-FFF2-40B4-BE49-F238E27FC236}">
                <a16:creationId xmlns:a16="http://schemas.microsoft.com/office/drawing/2014/main" id="{4B8B0A75-C39C-4FBE-99A0-DA080EEC7CD1}"/>
              </a:ext>
            </a:extLst>
          </p:cNvPr>
          <p:cNvSpPr>
            <a:spLocks noGrp="1"/>
          </p:cNvSpPr>
          <p:nvPr>
            <p:ph idx="1"/>
          </p:nvPr>
        </p:nvSpPr>
        <p:spPr>
          <a:xfrm>
            <a:off x="628650" y="1467817"/>
            <a:ext cx="7886700" cy="2401818"/>
          </a:xfrm>
        </p:spPr>
        <p:txBody>
          <a:bodyPr>
            <a:normAutofit fontScale="92500" lnSpcReduction="20000"/>
          </a:bodyPr>
          <a:lstStyle/>
          <a:p>
            <a:pPr marL="0" indent="0">
              <a:buNone/>
            </a:pPr>
            <a:r>
              <a:rPr lang="en-GB" dirty="0"/>
              <a:t>A charity run organisation that provides advice on a range of financial and non financial issues. This can be done via a face to face appointment, over the phone or online. </a:t>
            </a:r>
          </a:p>
          <a:p>
            <a:pPr marL="0" indent="0">
              <a:buNone/>
            </a:pPr>
            <a:endParaRPr lang="en-GB" dirty="0"/>
          </a:p>
          <a:p>
            <a:pPr marL="0" indent="0">
              <a:buNone/>
            </a:pPr>
            <a:r>
              <a:rPr lang="en-GB" dirty="0"/>
              <a:t>Financial advice covers areas including, debt, benefits, banking, pensions and insurance.</a:t>
            </a:r>
          </a:p>
          <a:p>
            <a:pPr marL="0" indent="0">
              <a:buNone/>
            </a:pPr>
            <a:endParaRPr lang="en-GB" dirty="0"/>
          </a:p>
        </p:txBody>
      </p:sp>
      <p:graphicFrame>
        <p:nvGraphicFramePr>
          <p:cNvPr id="4" name="Table 4">
            <a:extLst>
              <a:ext uri="{FF2B5EF4-FFF2-40B4-BE49-F238E27FC236}">
                <a16:creationId xmlns:a16="http://schemas.microsoft.com/office/drawing/2014/main" id="{A0708C12-CF06-4D0C-B4E0-1AC485CF202C}"/>
              </a:ext>
            </a:extLst>
          </p:cNvPr>
          <p:cNvGraphicFramePr>
            <a:graphicFrameLocks noGrp="1"/>
          </p:cNvGraphicFramePr>
          <p:nvPr>
            <p:extLst>
              <p:ext uri="{D42A27DB-BD31-4B8C-83A1-F6EECF244321}">
                <p14:modId xmlns:p14="http://schemas.microsoft.com/office/powerpoint/2010/main" val="1829843842"/>
              </p:ext>
            </p:extLst>
          </p:nvPr>
        </p:nvGraphicFramePr>
        <p:xfrm>
          <a:off x="1099930" y="3869635"/>
          <a:ext cx="6692348" cy="2308488"/>
        </p:xfrm>
        <a:graphic>
          <a:graphicData uri="http://schemas.openxmlformats.org/drawingml/2006/table">
            <a:tbl>
              <a:tblPr firstRow="1" bandRow="1">
                <a:tableStyleId>{F5AB1C69-6EDB-4FF4-983F-18BD219EF322}</a:tableStyleId>
              </a:tblPr>
              <a:tblGrid>
                <a:gridCol w="3346174">
                  <a:extLst>
                    <a:ext uri="{9D8B030D-6E8A-4147-A177-3AD203B41FA5}">
                      <a16:colId xmlns:a16="http://schemas.microsoft.com/office/drawing/2014/main" val="1723438058"/>
                    </a:ext>
                  </a:extLst>
                </a:gridCol>
                <a:gridCol w="3346174">
                  <a:extLst>
                    <a:ext uri="{9D8B030D-6E8A-4147-A177-3AD203B41FA5}">
                      <a16:colId xmlns:a16="http://schemas.microsoft.com/office/drawing/2014/main" val="3359961652"/>
                    </a:ext>
                  </a:extLst>
                </a:gridCol>
              </a:tblGrid>
              <a:tr h="514164">
                <a:tc>
                  <a:txBody>
                    <a:bodyPr/>
                    <a:lstStyle/>
                    <a:p>
                      <a:r>
                        <a:rPr lang="en-GB" dirty="0"/>
                        <a:t>Advantages </a:t>
                      </a:r>
                    </a:p>
                  </a:txBody>
                  <a:tcPr/>
                </a:tc>
                <a:tc>
                  <a:txBody>
                    <a:bodyPr/>
                    <a:lstStyle/>
                    <a:p>
                      <a:r>
                        <a:rPr lang="en-GB" dirty="0"/>
                        <a:t>Disadvantages</a:t>
                      </a:r>
                    </a:p>
                  </a:txBody>
                  <a:tcPr/>
                </a:tc>
                <a:extLst>
                  <a:ext uri="{0D108BD9-81ED-4DB2-BD59-A6C34878D82A}">
                    <a16:rowId xmlns:a16="http://schemas.microsoft.com/office/drawing/2014/main" val="1812504048"/>
                  </a:ext>
                </a:extLst>
              </a:tr>
              <a:tr h="514164">
                <a:tc>
                  <a:txBody>
                    <a:bodyPr/>
                    <a:lstStyle/>
                    <a:p>
                      <a:r>
                        <a:rPr lang="en-GB" dirty="0">
                          <a:solidFill>
                            <a:srgbClr val="00B050"/>
                          </a:solidFill>
                        </a:rPr>
                        <a:t>Free</a:t>
                      </a:r>
                    </a:p>
                  </a:txBody>
                  <a:tcPr/>
                </a:tc>
                <a:tc>
                  <a:txBody>
                    <a:bodyPr/>
                    <a:lstStyle/>
                    <a:p>
                      <a:r>
                        <a:rPr lang="en-GB" dirty="0">
                          <a:solidFill>
                            <a:srgbClr val="FF0000"/>
                          </a:solidFill>
                        </a:rPr>
                        <a:t>Trained volunteers not professionals</a:t>
                      </a:r>
                    </a:p>
                  </a:txBody>
                  <a:tcPr/>
                </a:tc>
                <a:extLst>
                  <a:ext uri="{0D108BD9-81ED-4DB2-BD59-A6C34878D82A}">
                    <a16:rowId xmlns:a16="http://schemas.microsoft.com/office/drawing/2014/main" val="3807972414"/>
                  </a:ext>
                </a:extLst>
              </a:tr>
              <a:tr h="514164">
                <a:tc>
                  <a:txBody>
                    <a:bodyPr/>
                    <a:lstStyle/>
                    <a:p>
                      <a:r>
                        <a:rPr lang="en-GB" dirty="0">
                          <a:solidFill>
                            <a:srgbClr val="00B050"/>
                          </a:solidFill>
                        </a:rPr>
                        <a:t>Covers a wide range of areas</a:t>
                      </a:r>
                    </a:p>
                  </a:txBody>
                  <a:tcPr/>
                </a:tc>
                <a:tc>
                  <a:txBody>
                    <a:bodyPr/>
                    <a:lstStyle/>
                    <a:p>
                      <a:r>
                        <a:rPr lang="en-GB" dirty="0">
                          <a:solidFill>
                            <a:srgbClr val="FF0000"/>
                          </a:solidFill>
                        </a:rPr>
                        <a:t>Knowledge in finance may be limited</a:t>
                      </a:r>
                    </a:p>
                  </a:txBody>
                  <a:tcPr/>
                </a:tc>
                <a:extLst>
                  <a:ext uri="{0D108BD9-81ED-4DB2-BD59-A6C34878D82A}">
                    <a16:rowId xmlns:a16="http://schemas.microsoft.com/office/drawing/2014/main" val="3321451119"/>
                  </a:ext>
                </a:extLst>
              </a:tr>
              <a:tr h="514164">
                <a:tc>
                  <a:txBody>
                    <a:bodyPr/>
                    <a:lstStyle/>
                    <a:p>
                      <a:r>
                        <a:rPr lang="en-GB" dirty="0">
                          <a:solidFill>
                            <a:srgbClr val="00B050"/>
                          </a:solidFill>
                        </a:rPr>
                        <a:t>Face to face, online &amp; telephone</a:t>
                      </a:r>
                    </a:p>
                  </a:txBody>
                  <a:tcPr/>
                </a:tc>
                <a:tc>
                  <a:txBody>
                    <a:bodyPr/>
                    <a:lstStyle/>
                    <a:p>
                      <a:endParaRPr lang="en-GB" dirty="0"/>
                    </a:p>
                  </a:txBody>
                  <a:tcPr/>
                </a:tc>
                <a:extLst>
                  <a:ext uri="{0D108BD9-81ED-4DB2-BD59-A6C34878D82A}">
                    <a16:rowId xmlns:a16="http://schemas.microsoft.com/office/drawing/2014/main" val="3949360677"/>
                  </a:ext>
                </a:extLst>
              </a:tr>
            </a:tbl>
          </a:graphicData>
        </a:graphic>
      </p:graphicFrame>
    </p:spTree>
    <p:extLst>
      <p:ext uri="{BB962C8B-B14F-4D97-AF65-F5344CB8AC3E}">
        <p14:creationId xmlns:p14="http://schemas.microsoft.com/office/powerpoint/2010/main" val="415299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A859-1073-49DA-91C3-3A10E39EC486}"/>
              </a:ext>
            </a:extLst>
          </p:cNvPr>
          <p:cNvSpPr>
            <a:spLocks noGrp="1"/>
          </p:cNvSpPr>
          <p:nvPr>
            <p:ph type="title"/>
          </p:nvPr>
        </p:nvSpPr>
        <p:spPr>
          <a:xfrm>
            <a:off x="344557" y="365126"/>
            <a:ext cx="8680174" cy="1325563"/>
          </a:xfrm>
        </p:spPr>
        <p:txBody>
          <a:bodyPr/>
          <a:lstStyle/>
          <a:p>
            <a:r>
              <a:rPr lang="en-GB" dirty="0"/>
              <a:t>What are Financial Institutions?</a:t>
            </a:r>
          </a:p>
        </p:txBody>
      </p:sp>
      <p:sp>
        <p:nvSpPr>
          <p:cNvPr id="3" name="Content Placeholder 2">
            <a:extLst>
              <a:ext uri="{FF2B5EF4-FFF2-40B4-BE49-F238E27FC236}">
                <a16:creationId xmlns:a16="http://schemas.microsoft.com/office/drawing/2014/main" id="{C1FCCB15-1392-4296-A9B0-1E02DA09BEDB}"/>
              </a:ext>
            </a:extLst>
          </p:cNvPr>
          <p:cNvSpPr>
            <a:spLocks noGrp="1"/>
          </p:cNvSpPr>
          <p:nvPr>
            <p:ph idx="1"/>
          </p:nvPr>
        </p:nvSpPr>
        <p:spPr/>
        <p:txBody>
          <a:bodyPr>
            <a:normAutofit/>
          </a:bodyPr>
          <a:lstStyle/>
          <a:p>
            <a:pPr marL="0" indent="0">
              <a:buNone/>
            </a:pPr>
            <a:r>
              <a:rPr lang="en-GB" b="0" i="0" dirty="0">
                <a:solidFill>
                  <a:srgbClr val="111111"/>
                </a:solidFill>
                <a:effectLst/>
                <a:latin typeface="SourceSansPro"/>
              </a:rPr>
              <a:t>A financial institution is a company engaged in the business of dealing with financial and monetary transactions such as deposits, loans, investments and currency exchange. They may also offer advice on both business and personal financial matters.  </a:t>
            </a:r>
          </a:p>
          <a:p>
            <a:pPr marL="0" indent="0">
              <a:buNone/>
            </a:pPr>
            <a:endParaRPr lang="en-GB" dirty="0">
              <a:solidFill>
                <a:srgbClr val="111111"/>
              </a:solidFill>
              <a:latin typeface="SourceSansPro"/>
            </a:endParaRPr>
          </a:p>
          <a:p>
            <a:pPr marL="0" indent="0">
              <a:buNone/>
            </a:pPr>
            <a:r>
              <a:rPr lang="en-GB" dirty="0">
                <a:solidFill>
                  <a:srgbClr val="111111"/>
                </a:solidFill>
                <a:latin typeface="SourceSansPro"/>
              </a:rPr>
              <a:t>There are a variety of financial institutions that offer different services.</a:t>
            </a:r>
            <a:endParaRPr lang="en-GB" dirty="0"/>
          </a:p>
        </p:txBody>
      </p:sp>
    </p:spTree>
    <p:extLst>
      <p:ext uri="{BB962C8B-B14F-4D97-AF65-F5344CB8AC3E}">
        <p14:creationId xmlns:p14="http://schemas.microsoft.com/office/powerpoint/2010/main" val="173074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8CD7-7D5A-4A72-8192-8DAAC51BE058}"/>
              </a:ext>
            </a:extLst>
          </p:cNvPr>
          <p:cNvSpPr>
            <a:spLocks noGrp="1"/>
          </p:cNvSpPr>
          <p:nvPr>
            <p:ph type="title"/>
          </p:nvPr>
        </p:nvSpPr>
        <p:spPr/>
        <p:txBody>
          <a:bodyPr/>
          <a:lstStyle/>
          <a:p>
            <a:r>
              <a:rPr lang="en-GB" dirty="0"/>
              <a:t>Independent Financial Advisor (IFA)</a:t>
            </a:r>
          </a:p>
        </p:txBody>
      </p:sp>
      <p:sp>
        <p:nvSpPr>
          <p:cNvPr id="3" name="Content Placeholder 2">
            <a:extLst>
              <a:ext uri="{FF2B5EF4-FFF2-40B4-BE49-F238E27FC236}">
                <a16:creationId xmlns:a16="http://schemas.microsoft.com/office/drawing/2014/main" id="{6D1E99BC-2D08-40F4-B5EF-6E9BE5902D28}"/>
              </a:ext>
            </a:extLst>
          </p:cNvPr>
          <p:cNvSpPr>
            <a:spLocks noGrp="1"/>
          </p:cNvSpPr>
          <p:nvPr>
            <p:ph idx="1"/>
          </p:nvPr>
        </p:nvSpPr>
        <p:spPr>
          <a:xfrm>
            <a:off x="628650" y="1825625"/>
            <a:ext cx="7886700" cy="2083766"/>
          </a:xfrm>
        </p:spPr>
        <p:txBody>
          <a:bodyPr>
            <a:normAutofit fontScale="85000" lnSpcReduction="20000"/>
          </a:bodyPr>
          <a:lstStyle/>
          <a:p>
            <a:pPr marL="0" indent="0">
              <a:buNone/>
            </a:pPr>
            <a:r>
              <a:rPr lang="en-GB" dirty="0"/>
              <a:t>Professional individuals who provide independent </a:t>
            </a:r>
            <a:r>
              <a:rPr lang="en-GB" dirty="0">
                <a:solidFill>
                  <a:srgbClr val="0070C0"/>
                </a:solidFill>
              </a:rPr>
              <a:t>advice</a:t>
            </a:r>
            <a:r>
              <a:rPr lang="en-GB" dirty="0"/>
              <a:t> and guidance on a range of financial products such as; mortgages, pensions, insurance and investing.</a:t>
            </a:r>
          </a:p>
          <a:p>
            <a:pPr marL="0" indent="0">
              <a:buNone/>
            </a:pPr>
            <a:endParaRPr lang="en-GB" dirty="0"/>
          </a:p>
          <a:p>
            <a:pPr marL="0" indent="0">
              <a:buNone/>
            </a:pPr>
            <a:r>
              <a:rPr lang="en-GB" dirty="0"/>
              <a:t>They must be qualified and are regulated by the UK government.</a:t>
            </a:r>
          </a:p>
          <a:p>
            <a:pPr marL="0" indent="0">
              <a:buNone/>
            </a:pPr>
            <a:endParaRPr lang="en-GB" dirty="0"/>
          </a:p>
        </p:txBody>
      </p:sp>
      <p:graphicFrame>
        <p:nvGraphicFramePr>
          <p:cNvPr id="4" name="Table 4">
            <a:extLst>
              <a:ext uri="{FF2B5EF4-FFF2-40B4-BE49-F238E27FC236}">
                <a16:creationId xmlns:a16="http://schemas.microsoft.com/office/drawing/2014/main" id="{192DF430-042A-4452-9BF0-C2E4EB1F8966}"/>
              </a:ext>
            </a:extLst>
          </p:cNvPr>
          <p:cNvGraphicFramePr>
            <a:graphicFrameLocks noGrp="1"/>
          </p:cNvGraphicFramePr>
          <p:nvPr>
            <p:extLst>
              <p:ext uri="{D42A27DB-BD31-4B8C-83A1-F6EECF244321}">
                <p14:modId xmlns:p14="http://schemas.microsoft.com/office/powerpoint/2010/main" val="1587586059"/>
              </p:ext>
            </p:extLst>
          </p:nvPr>
        </p:nvGraphicFramePr>
        <p:xfrm>
          <a:off x="815008" y="3869634"/>
          <a:ext cx="7513984" cy="2305948"/>
        </p:xfrm>
        <a:graphic>
          <a:graphicData uri="http://schemas.openxmlformats.org/drawingml/2006/table">
            <a:tbl>
              <a:tblPr firstRow="1" bandRow="1">
                <a:tableStyleId>{5C22544A-7EE6-4342-B048-85BDC9FD1C3A}</a:tableStyleId>
              </a:tblPr>
              <a:tblGrid>
                <a:gridCol w="3756992">
                  <a:extLst>
                    <a:ext uri="{9D8B030D-6E8A-4147-A177-3AD203B41FA5}">
                      <a16:colId xmlns:a16="http://schemas.microsoft.com/office/drawing/2014/main" val="2541145170"/>
                    </a:ext>
                  </a:extLst>
                </a:gridCol>
                <a:gridCol w="3756992">
                  <a:extLst>
                    <a:ext uri="{9D8B030D-6E8A-4147-A177-3AD203B41FA5}">
                      <a16:colId xmlns:a16="http://schemas.microsoft.com/office/drawing/2014/main" val="3992249292"/>
                    </a:ext>
                  </a:extLst>
                </a:gridCol>
              </a:tblGrid>
              <a:tr h="385708">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3544621867"/>
                  </a:ext>
                </a:extLst>
              </a:tr>
              <a:tr h="385708">
                <a:tc>
                  <a:txBody>
                    <a:bodyPr/>
                    <a:lstStyle/>
                    <a:p>
                      <a:pPr marL="0" indent="0">
                        <a:buNone/>
                      </a:pPr>
                      <a:r>
                        <a:rPr lang="en-GB" dirty="0">
                          <a:solidFill>
                            <a:srgbClr val="00B050"/>
                          </a:solidFill>
                        </a:rPr>
                        <a:t>Advice is offered by professionals</a:t>
                      </a:r>
                    </a:p>
                    <a:p>
                      <a:pPr marL="0" indent="0">
                        <a:buNone/>
                      </a:pPr>
                      <a:r>
                        <a:rPr lang="en-GB" dirty="0">
                          <a:solidFill>
                            <a:srgbClr val="00B050"/>
                          </a:solidFill>
                        </a:rPr>
                        <a:t>Regulated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Charge fees</a:t>
                      </a:r>
                    </a:p>
                    <a:p>
                      <a:endParaRPr lang="en-GB" dirty="0"/>
                    </a:p>
                  </a:txBody>
                  <a:tcPr/>
                </a:tc>
                <a:extLst>
                  <a:ext uri="{0D108BD9-81ED-4DB2-BD59-A6C34878D82A}">
                    <a16:rowId xmlns:a16="http://schemas.microsoft.com/office/drawing/2014/main" val="525864"/>
                  </a:ext>
                </a:extLst>
              </a:tr>
              <a:tr h="38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rPr>
                        <a:t>Advice based on individual need and circumstance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Dependant on the quality of the advisor</a:t>
                      </a:r>
                    </a:p>
                  </a:txBody>
                  <a:tcPr/>
                </a:tc>
                <a:extLst>
                  <a:ext uri="{0D108BD9-81ED-4DB2-BD59-A6C34878D82A}">
                    <a16:rowId xmlns:a16="http://schemas.microsoft.com/office/drawing/2014/main" val="4037326290"/>
                  </a:ext>
                </a:extLst>
              </a:tr>
              <a:tr h="38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rPr>
                        <a:t>No commission</a:t>
                      </a:r>
                    </a:p>
                    <a:p>
                      <a:endParaRPr lang="en-GB" dirty="0"/>
                    </a:p>
                  </a:txBody>
                  <a:tcPr/>
                </a:tc>
                <a:tc>
                  <a:txBody>
                    <a:bodyPr/>
                    <a:lstStyle/>
                    <a:p>
                      <a:endParaRPr lang="en-GB" dirty="0"/>
                    </a:p>
                  </a:txBody>
                  <a:tcPr/>
                </a:tc>
                <a:extLst>
                  <a:ext uri="{0D108BD9-81ED-4DB2-BD59-A6C34878D82A}">
                    <a16:rowId xmlns:a16="http://schemas.microsoft.com/office/drawing/2014/main" val="1380273014"/>
                  </a:ext>
                </a:extLst>
              </a:tr>
            </a:tbl>
          </a:graphicData>
        </a:graphic>
      </p:graphicFrame>
    </p:spTree>
    <p:extLst>
      <p:ext uri="{BB962C8B-B14F-4D97-AF65-F5344CB8AC3E}">
        <p14:creationId xmlns:p14="http://schemas.microsoft.com/office/powerpoint/2010/main" val="648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EAFF-857D-4865-97AF-FAFCE5DBC77C}"/>
              </a:ext>
            </a:extLst>
          </p:cNvPr>
          <p:cNvSpPr>
            <a:spLocks noGrp="1"/>
          </p:cNvSpPr>
          <p:nvPr>
            <p:ph type="title"/>
          </p:nvPr>
        </p:nvSpPr>
        <p:spPr/>
        <p:txBody>
          <a:bodyPr/>
          <a:lstStyle/>
          <a:p>
            <a:r>
              <a:rPr lang="en-GB" dirty="0"/>
              <a:t>Price Comparison Websites</a:t>
            </a:r>
          </a:p>
        </p:txBody>
      </p:sp>
      <p:sp>
        <p:nvSpPr>
          <p:cNvPr id="3" name="Content Placeholder 2">
            <a:extLst>
              <a:ext uri="{FF2B5EF4-FFF2-40B4-BE49-F238E27FC236}">
                <a16:creationId xmlns:a16="http://schemas.microsoft.com/office/drawing/2014/main" id="{372280B6-341D-47D7-9A3C-E64F42287B6A}"/>
              </a:ext>
            </a:extLst>
          </p:cNvPr>
          <p:cNvSpPr>
            <a:spLocks noGrp="1"/>
          </p:cNvSpPr>
          <p:nvPr>
            <p:ph idx="1"/>
          </p:nvPr>
        </p:nvSpPr>
        <p:spPr>
          <a:xfrm>
            <a:off x="628650" y="3723861"/>
            <a:ext cx="8197298" cy="2406652"/>
          </a:xfrm>
        </p:spPr>
        <p:txBody>
          <a:bodyPr>
            <a:normAutofit lnSpcReduction="10000"/>
          </a:bodyPr>
          <a:lstStyle/>
          <a:p>
            <a:pPr marL="0" indent="0">
              <a:buNone/>
            </a:pPr>
            <a:r>
              <a:rPr lang="en-GB" dirty="0"/>
              <a:t>Price comparison sites do exactly what their name </a:t>
            </a:r>
            <a:r>
              <a:rPr lang="en-GB" dirty="0" smtClean="0"/>
              <a:t>implies as they </a:t>
            </a:r>
            <a:r>
              <a:rPr lang="en-GB" dirty="0"/>
              <a:t>compare the price of goods and services from a range of companies. </a:t>
            </a:r>
          </a:p>
          <a:p>
            <a:pPr marL="0" indent="0">
              <a:buNone/>
            </a:pPr>
            <a:endParaRPr lang="en-GB" dirty="0"/>
          </a:p>
          <a:p>
            <a:pPr marL="0" indent="0">
              <a:buNone/>
            </a:pPr>
            <a:r>
              <a:rPr lang="en-GB" dirty="0"/>
              <a:t>This allows you to make sure you get a deal that's tailored to you at the best price.</a:t>
            </a:r>
          </a:p>
          <a:p>
            <a:pPr marL="0" indent="0">
              <a:buNone/>
            </a:pPr>
            <a:endParaRPr lang="en-GB" dirty="0"/>
          </a:p>
          <a:p>
            <a:pPr marL="0" indent="0">
              <a:buNone/>
            </a:pPr>
            <a:endParaRPr lang="en-GB" dirty="0"/>
          </a:p>
        </p:txBody>
      </p:sp>
      <p:graphicFrame>
        <p:nvGraphicFramePr>
          <p:cNvPr id="4" name="Table 4">
            <a:extLst>
              <a:ext uri="{FF2B5EF4-FFF2-40B4-BE49-F238E27FC236}">
                <a16:creationId xmlns:a16="http://schemas.microsoft.com/office/drawing/2014/main" id="{59081CD6-51AA-4D09-A827-84AFC2A08355}"/>
              </a:ext>
            </a:extLst>
          </p:cNvPr>
          <p:cNvGraphicFramePr>
            <a:graphicFrameLocks noGrp="1"/>
          </p:cNvGraphicFramePr>
          <p:nvPr>
            <p:extLst>
              <p:ext uri="{D42A27DB-BD31-4B8C-83A1-F6EECF244321}">
                <p14:modId xmlns:p14="http://schemas.microsoft.com/office/powerpoint/2010/main" val="2948867262"/>
              </p:ext>
            </p:extLst>
          </p:nvPr>
        </p:nvGraphicFramePr>
        <p:xfrm>
          <a:off x="1457738" y="1577010"/>
          <a:ext cx="6228524" cy="1961391"/>
        </p:xfrm>
        <a:graphic>
          <a:graphicData uri="http://schemas.openxmlformats.org/drawingml/2006/table">
            <a:tbl>
              <a:tblPr firstRow="1" bandRow="1">
                <a:tableStyleId>{F5AB1C69-6EDB-4FF4-983F-18BD219EF322}</a:tableStyleId>
              </a:tblPr>
              <a:tblGrid>
                <a:gridCol w="3114262">
                  <a:extLst>
                    <a:ext uri="{9D8B030D-6E8A-4147-A177-3AD203B41FA5}">
                      <a16:colId xmlns:a16="http://schemas.microsoft.com/office/drawing/2014/main" val="1853357188"/>
                    </a:ext>
                  </a:extLst>
                </a:gridCol>
                <a:gridCol w="3114262">
                  <a:extLst>
                    <a:ext uri="{9D8B030D-6E8A-4147-A177-3AD203B41FA5}">
                      <a16:colId xmlns:a16="http://schemas.microsoft.com/office/drawing/2014/main" val="2371011095"/>
                    </a:ext>
                  </a:extLst>
                </a:gridCol>
              </a:tblGrid>
              <a:tr h="423043">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845669912"/>
                  </a:ext>
                </a:extLst>
              </a:tr>
              <a:tr h="423043">
                <a:tc>
                  <a:txBody>
                    <a:bodyPr/>
                    <a:lstStyle/>
                    <a:p>
                      <a:r>
                        <a:rPr lang="en-GB" dirty="0">
                          <a:solidFill>
                            <a:srgbClr val="00B050"/>
                          </a:solidFill>
                        </a:rPr>
                        <a:t>Access 24/7</a:t>
                      </a:r>
                    </a:p>
                  </a:txBody>
                  <a:tcPr/>
                </a:tc>
                <a:tc>
                  <a:txBody>
                    <a:bodyPr/>
                    <a:lstStyle/>
                    <a:p>
                      <a:r>
                        <a:rPr lang="en-GB" dirty="0">
                          <a:solidFill>
                            <a:srgbClr val="FF0000"/>
                          </a:solidFill>
                        </a:rPr>
                        <a:t>Could be bias</a:t>
                      </a:r>
                    </a:p>
                  </a:txBody>
                  <a:tcPr/>
                </a:tc>
                <a:extLst>
                  <a:ext uri="{0D108BD9-81ED-4DB2-BD59-A6C34878D82A}">
                    <a16:rowId xmlns:a16="http://schemas.microsoft.com/office/drawing/2014/main" val="3907286457"/>
                  </a:ext>
                </a:extLst>
              </a:tr>
              <a:tr h="692262">
                <a:tc>
                  <a:txBody>
                    <a:bodyPr/>
                    <a:lstStyle/>
                    <a:p>
                      <a:r>
                        <a:rPr lang="en-GB" dirty="0">
                          <a:solidFill>
                            <a:srgbClr val="00B050"/>
                          </a:solidFill>
                        </a:rPr>
                        <a:t>Free</a:t>
                      </a:r>
                    </a:p>
                  </a:txBody>
                  <a:tcPr/>
                </a:tc>
                <a:tc>
                  <a:txBody>
                    <a:bodyPr/>
                    <a:lstStyle/>
                    <a:p>
                      <a:r>
                        <a:rPr lang="en-GB" dirty="0">
                          <a:solidFill>
                            <a:srgbClr val="FF0000"/>
                          </a:solidFill>
                        </a:rPr>
                        <a:t>Does not always cover all providers</a:t>
                      </a:r>
                    </a:p>
                  </a:txBody>
                  <a:tcPr/>
                </a:tc>
                <a:extLst>
                  <a:ext uri="{0D108BD9-81ED-4DB2-BD59-A6C34878D82A}">
                    <a16:rowId xmlns:a16="http://schemas.microsoft.com/office/drawing/2014/main" val="2247726520"/>
                  </a:ext>
                </a:extLst>
              </a:tr>
              <a:tr h="423043">
                <a:tc>
                  <a:txBody>
                    <a:bodyPr/>
                    <a:lstStyle/>
                    <a:p>
                      <a:r>
                        <a:rPr lang="en-GB" dirty="0">
                          <a:solidFill>
                            <a:srgbClr val="00B050"/>
                          </a:solidFill>
                        </a:rPr>
                        <a:t>Easy to compare</a:t>
                      </a:r>
                    </a:p>
                  </a:txBody>
                  <a:tcPr/>
                </a:tc>
                <a:tc>
                  <a:txBody>
                    <a:bodyPr/>
                    <a:lstStyle/>
                    <a:p>
                      <a:endParaRPr lang="en-GB" dirty="0"/>
                    </a:p>
                  </a:txBody>
                  <a:tcPr/>
                </a:tc>
                <a:extLst>
                  <a:ext uri="{0D108BD9-81ED-4DB2-BD59-A6C34878D82A}">
                    <a16:rowId xmlns:a16="http://schemas.microsoft.com/office/drawing/2014/main" val="778365511"/>
                  </a:ext>
                </a:extLst>
              </a:tr>
            </a:tbl>
          </a:graphicData>
        </a:graphic>
      </p:graphicFrame>
    </p:spTree>
    <p:extLst>
      <p:ext uri="{BB962C8B-B14F-4D97-AF65-F5344CB8AC3E}">
        <p14:creationId xmlns:p14="http://schemas.microsoft.com/office/powerpoint/2010/main" val="24404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08B5-D50C-482F-95A3-F8E84B77C8EC}"/>
              </a:ext>
            </a:extLst>
          </p:cNvPr>
          <p:cNvSpPr>
            <a:spLocks noGrp="1"/>
          </p:cNvSpPr>
          <p:nvPr>
            <p:ph type="title"/>
          </p:nvPr>
        </p:nvSpPr>
        <p:spPr/>
        <p:txBody>
          <a:bodyPr/>
          <a:lstStyle/>
          <a:p>
            <a:r>
              <a:rPr lang="en-GB" dirty="0"/>
              <a:t>Debt Counsellors</a:t>
            </a:r>
          </a:p>
        </p:txBody>
      </p:sp>
      <p:sp>
        <p:nvSpPr>
          <p:cNvPr id="3" name="Content Placeholder 2">
            <a:extLst>
              <a:ext uri="{FF2B5EF4-FFF2-40B4-BE49-F238E27FC236}">
                <a16:creationId xmlns:a16="http://schemas.microsoft.com/office/drawing/2014/main" id="{836257CB-CC4C-42AB-9904-F09ED599AF74}"/>
              </a:ext>
            </a:extLst>
          </p:cNvPr>
          <p:cNvSpPr>
            <a:spLocks noGrp="1"/>
          </p:cNvSpPr>
          <p:nvPr>
            <p:ph idx="1"/>
          </p:nvPr>
        </p:nvSpPr>
        <p:spPr>
          <a:xfrm>
            <a:off x="628650" y="1573834"/>
            <a:ext cx="7886700" cy="2242791"/>
          </a:xfrm>
        </p:spPr>
        <p:txBody>
          <a:bodyPr>
            <a:normAutofit lnSpcReduction="10000"/>
          </a:bodyPr>
          <a:lstStyle/>
          <a:p>
            <a:pPr marL="0" indent="0">
              <a:buNone/>
            </a:pPr>
            <a:r>
              <a:rPr lang="en-GB" dirty="0"/>
              <a:t>Debt counselling is a professional service that offers independent advice. It is a common process that is used to help individuals with debt settlement through education, budgeting and the use of a variety of tools with the goal to reduce and ultimately eliminate debt.</a:t>
            </a:r>
          </a:p>
        </p:txBody>
      </p:sp>
      <p:graphicFrame>
        <p:nvGraphicFramePr>
          <p:cNvPr id="4" name="Table 4">
            <a:extLst>
              <a:ext uri="{FF2B5EF4-FFF2-40B4-BE49-F238E27FC236}">
                <a16:creationId xmlns:a16="http://schemas.microsoft.com/office/drawing/2014/main" id="{36123253-2F4A-4889-8236-EC168CA854AA}"/>
              </a:ext>
            </a:extLst>
          </p:cNvPr>
          <p:cNvGraphicFramePr>
            <a:graphicFrameLocks noGrp="1"/>
          </p:cNvGraphicFramePr>
          <p:nvPr>
            <p:extLst>
              <p:ext uri="{D42A27DB-BD31-4B8C-83A1-F6EECF244321}">
                <p14:modId xmlns:p14="http://schemas.microsoft.com/office/powerpoint/2010/main" val="4232833592"/>
              </p:ext>
            </p:extLst>
          </p:nvPr>
        </p:nvGraphicFramePr>
        <p:xfrm>
          <a:off x="1060174" y="4171123"/>
          <a:ext cx="7023652" cy="1533009"/>
        </p:xfrm>
        <a:graphic>
          <a:graphicData uri="http://schemas.openxmlformats.org/drawingml/2006/table">
            <a:tbl>
              <a:tblPr firstRow="1" bandRow="1">
                <a:tableStyleId>{5C22544A-7EE6-4342-B048-85BDC9FD1C3A}</a:tableStyleId>
              </a:tblPr>
              <a:tblGrid>
                <a:gridCol w="3511826">
                  <a:extLst>
                    <a:ext uri="{9D8B030D-6E8A-4147-A177-3AD203B41FA5}">
                      <a16:colId xmlns:a16="http://schemas.microsoft.com/office/drawing/2014/main" val="2086491197"/>
                    </a:ext>
                  </a:extLst>
                </a:gridCol>
                <a:gridCol w="3511826">
                  <a:extLst>
                    <a:ext uri="{9D8B030D-6E8A-4147-A177-3AD203B41FA5}">
                      <a16:colId xmlns:a16="http://schemas.microsoft.com/office/drawing/2014/main" val="1631175399"/>
                    </a:ext>
                  </a:extLst>
                </a:gridCol>
              </a:tblGrid>
              <a:tr h="506315">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1802693916"/>
                  </a:ext>
                </a:extLst>
              </a:tr>
              <a:tr h="513347">
                <a:tc>
                  <a:txBody>
                    <a:bodyPr/>
                    <a:lstStyle/>
                    <a:p>
                      <a:r>
                        <a:rPr lang="en-GB" dirty="0">
                          <a:solidFill>
                            <a:srgbClr val="00B050"/>
                          </a:solidFill>
                        </a:rPr>
                        <a:t>Professionals who specialise in debt</a:t>
                      </a:r>
                    </a:p>
                  </a:txBody>
                  <a:tcPr/>
                </a:tc>
                <a:tc>
                  <a:txBody>
                    <a:bodyPr/>
                    <a:lstStyle/>
                    <a:p>
                      <a:r>
                        <a:rPr lang="en-GB" dirty="0">
                          <a:solidFill>
                            <a:srgbClr val="FF0000"/>
                          </a:solidFill>
                        </a:rPr>
                        <a:t>It isn’t free</a:t>
                      </a:r>
                    </a:p>
                  </a:txBody>
                  <a:tcPr/>
                </a:tc>
                <a:extLst>
                  <a:ext uri="{0D108BD9-81ED-4DB2-BD59-A6C34878D82A}">
                    <a16:rowId xmlns:a16="http://schemas.microsoft.com/office/drawing/2014/main" val="2967197182"/>
                  </a:ext>
                </a:extLst>
              </a:tr>
              <a:tr h="513347">
                <a:tc>
                  <a:txBody>
                    <a:bodyPr/>
                    <a:lstStyle/>
                    <a:p>
                      <a:r>
                        <a:rPr lang="en-GB" dirty="0">
                          <a:solidFill>
                            <a:srgbClr val="00B050"/>
                          </a:solidFill>
                        </a:rPr>
                        <a:t>Regulated by the FCA and FOS</a:t>
                      </a:r>
                    </a:p>
                  </a:txBody>
                  <a:tcPr/>
                </a:tc>
                <a:tc>
                  <a:txBody>
                    <a:bodyPr/>
                    <a:lstStyle/>
                    <a:p>
                      <a:r>
                        <a:rPr lang="en-GB" dirty="0">
                          <a:solidFill>
                            <a:srgbClr val="FF0000"/>
                          </a:solidFill>
                        </a:rPr>
                        <a:t>Just focuses on debt</a:t>
                      </a:r>
                    </a:p>
                  </a:txBody>
                  <a:tcPr/>
                </a:tc>
                <a:extLst>
                  <a:ext uri="{0D108BD9-81ED-4DB2-BD59-A6C34878D82A}">
                    <a16:rowId xmlns:a16="http://schemas.microsoft.com/office/drawing/2014/main" val="3339091750"/>
                  </a:ext>
                </a:extLst>
              </a:tr>
            </a:tbl>
          </a:graphicData>
        </a:graphic>
      </p:graphicFrame>
    </p:spTree>
    <p:extLst>
      <p:ext uri="{BB962C8B-B14F-4D97-AF65-F5344CB8AC3E}">
        <p14:creationId xmlns:p14="http://schemas.microsoft.com/office/powerpoint/2010/main" val="149517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245E-CCC9-477A-99E9-62CD7CBA35E0}"/>
              </a:ext>
            </a:extLst>
          </p:cNvPr>
          <p:cNvSpPr>
            <a:spLocks noGrp="1"/>
          </p:cNvSpPr>
          <p:nvPr>
            <p:ph type="title"/>
          </p:nvPr>
        </p:nvSpPr>
        <p:spPr>
          <a:xfrm>
            <a:off x="628650" y="236538"/>
            <a:ext cx="7886700" cy="1325563"/>
          </a:xfrm>
        </p:spPr>
        <p:txBody>
          <a:bodyPr/>
          <a:lstStyle/>
          <a:p>
            <a:r>
              <a:rPr lang="en-GB" dirty="0"/>
              <a:t>Individual Voluntary Arrangements (IVAs)</a:t>
            </a:r>
          </a:p>
        </p:txBody>
      </p:sp>
      <p:sp>
        <p:nvSpPr>
          <p:cNvPr id="3" name="Content Placeholder 2">
            <a:extLst>
              <a:ext uri="{FF2B5EF4-FFF2-40B4-BE49-F238E27FC236}">
                <a16:creationId xmlns:a16="http://schemas.microsoft.com/office/drawing/2014/main" id="{B9EC93E0-CCAF-439F-9C3E-6D5C44E261FE}"/>
              </a:ext>
            </a:extLst>
          </p:cNvPr>
          <p:cNvSpPr>
            <a:spLocks noGrp="1"/>
          </p:cNvSpPr>
          <p:nvPr>
            <p:ph idx="1"/>
          </p:nvPr>
        </p:nvSpPr>
        <p:spPr>
          <a:xfrm>
            <a:off x="528432" y="3637674"/>
            <a:ext cx="7886700" cy="2136775"/>
          </a:xfrm>
        </p:spPr>
        <p:txBody>
          <a:bodyPr>
            <a:normAutofit fontScale="70000" lnSpcReduction="20000"/>
          </a:bodyPr>
          <a:lstStyle/>
          <a:p>
            <a:pPr marL="0" indent="0">
              <a:buNone/>
            </a:pPr>
            <a:r>
              <a:rPr lang="en-GB" dirty="0"/>
              <a:t>An Individual Voluntary Arrangement (IVA) is an agreement with your creditors to pay all or part of your debts. </a:t>
            </a:r>
          </a:p>
          <a:p>
            <a:pPr marL="0" indent="0">
              <a:buNone/>
            </a:pPr>
            <a:endParaRPr lang="en-GB" dirty="0"/>
          </a:p>
          <a:p>
            <a:pPr marL="0" indent="0">
              <a:buNone/>
            </a:pPr>
            <a:r>
              <a:rPr lang="en-GB" dirty="0"/>
              <a:t>You agree to make regular payments to an insolvency practitioner, who will divide this money between your creditors.</a:t>
            </a:r>
          </a:p>
          <a:p>
            <a:pPr marL="0" indent="0">
              <a:buNone/>
            </a:pPr>
            <a:endParaRPr lang="en-GB" dirty="0"/>
          </a:p>
          <a:p>
            <a:pPr marL="0" indent="0">
              <a:buNone/>
            </a:pPr>
            <a:r>
              <a:rPr lang="en-GB" dirty="0"/>
              <a:t>An IVA can give you more control of your assets than bankruptcy.</a:t>
            </a:r>
          </a:p>
        </p:txBody>
      </p:sp>
      <p:graphicFrame>
        <p:nvGraphicFramePr>
          <p:cNvPr id="4" name="Table 4">
            <a:extLst>
              <a:ext uri="{FF2B5EF4-FFF2-40B4-BE49-F238E27FC236}">
                <a16:creationId xmlns:a16="http://schemas.microsoft.com/office/drawing/2014/main" id="{BF9C0D1C-6B38-42F8-BB2B-71130E194FC6}"/>
              </a:ext>
            </a:extLst>
          </p:cNvPr>
          <p:cNvGraphicFramePr>
            <a:graphicFrameLocks noGrp="1"/>
          </p:cNvGraphicFramePr>
          <p:nvPr>
            <p:extLst>
              <p:ext uri="{D42A27DB-BD31-4B8C-83A1-F6EECF244321}">
                <p14:modId xmlns:p14="http://schemas.microsoft.com/office/powerpoint/2010/main" val="3370623548"/>
              </p:ext>
            </p:extLst>
          </p:nvPr>
        </p:nvGraphicFramePr>
        <p:xfrm>
          <a:off x="728042" y="1690689"/>
          <a:ext cx="7487480" cy="1689810"/>
        </p:xfrm>
        <a:graphic>
          <a:graphicData uri="http://schemas.openxmlformats.org/drawingml/2006/table">
            <a:tbl>
              <a:tblPr firstRow="1" bandRow="1">
                <a:tableStyleId>{F5AB1C69-6EDB-4FF4-983F-18BD219EF322}</a:tableStyleId>
              </a:tblPr>
              <a:tblGrid>
                <a:gridCol w="3743740">
                  <a:extLst>
                    <a:ext uri="{9D8B030D-6E8A-4147-A177-3AD203B41FA5}">
                      <a16:colId xmlns:a16="http://schemas.microsoft.com/office/drawing/2014/main" val="3694255588"/>
                    </a:ext>
                  </a:extLst>
                </a:gridCol>
                <a:gridCol w="3743740">
                  <a:extLst>
                    <a:ext uri="{9D8B030D-6E8A-4147-A177-3AD203B41FA5}">
                      <a16:colId xmlns:a16="http://schemas.microsoft.com/office/drawing/2014/main" val="3980528674"/>
                    </a:ext>
                  </a:extLst>
                </a:gridCol>
              </a:tblGrid>
              <a:tr h="524865">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833459719"/>
                  </a:ext>
                </a:extLst>
              </a:tr>
              <a:tr h="524865">
                <a:tc>
                  <a:txBody>
                    <a:bodyPr/>
                    <a:lstStyle/>
                    <a:p>
                      <a:r>
                        <a:rPr lang="en-GB" dirty="0">
                          <a:solidFill>
                            <a:srgbClr val="00B050"/>
                          </a:solidFill>
                        </a:rPr>
                        <a:t>Help manage debts via regular payments</a:t>
                      </a:r>
                    </a:p>
                  </a:txBody>
                  <a:tcPr/>
                </a:tc>
                <a:tc>
                  <a:txBody>
                    <a:bodyPr/>
                    <a:lstStyle/>
                    <a:p>
                      <a:r>
                        <a:rPr lang="en-GB" dirty="0">
                          <a:solidFill>
                            <a:srgbClr val="FF0000"/>
                          </a:solidFill>
                        </a:rPr>
                        <a:t>Fees are charged for the service</a:t>
                      </a:r>
                    </a:p>
                  </a:txBody>
                  <a:tcPr/>
                </a:tc>
                <a:extLst>
                  <a:ext uri="{0D108BD9-81ED-4DB2-BD59-A6C34878D82A}">
                    <a16:rowId xmlns:a16="http://schemas.microsoft.com/office/drawing/2014/main" val="4210689059"/>
                  </a:ext>
                </a:extLst>
              </a:tr>
              <a:tr h="524865">
                <a:tc>
                  <a:txBody>
                    <a:bodyPr/>
                    <a:lstStyle/>
                    <a:p>
                      <a:r>
                        <a:rPr lang="en-GB" dirty="0">
                          <a:solidFill>
                            <a:srgbClr val="00B050"/>
                          </a:solidFill>
                        </a:rPr>
                        <a:t>Unbiased as advice is independent</a:t>
                      </a:r>
                    </a:p>
                  </a:txBody>
                  <a:tcPr/>
                </a:tc>
                <a:tc>
                  <a:txBody>
                    <a:bodyPr/>
                    <a:lstStyle/>
                    <a:p>
                      <a:r>
                        <a:rPr lang="en-GB" dirty="0">
                          <a:solidFill>
                            <a:srgbClr val="FF0000"/>
                          </a:solidFill>
                        </a:rPr>
                        <a:t>Impact on credit rating</a:t>
                      </a:r>
                    </a:p>
                  </a:txBody>
                  <a:tcPr/>
                </a:tc>
                <a:extLst>
                  <a:ext uri="{0D108BD9-81ED-4DB2-BD59-A6C34878D82A}">
                    <a16:rowId xmlns:a16="http://schemas.microsoft.com/office/drawing/2014/main" val="3870243260"/>
                  </a:ext>
                </a:extLst>
              </a:tr>
            </a:tbl>
          </a:graphicData>
        </a:graphic>
      </p:graphicFrame>
    </p:spTree>
    <p:extLst>
      <p:ext uri="{BB962C8B-B14F-4D97-AF65-F5344CB8AC3E}">
        <p14:creationId xmlns:p14="http://schemas.microsoft.com/office/powerpoint/2010/main" val="43067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5B0A-D295-48CF-98CE-08BBE7003B77}"/>
              </a:ext>
            </a:extLst>
          </p:cNvPr>
          <p:cNvSpPr>
            <a:spLocks noGrp="1"/>
          </p:cNvSpPr>
          <p:nvPr>
            <p:ph type="title"/>
          </p:nvPr>
        </p:nvSpPr>
        <p:spPr/>
        <p:txBody>
          <a:bodyPr/>
          <a:lstStyle/>
          <a:p>
            <a:r>
              <a:rPr lang="en-GB" dirty="0"/>
              <a:t>Bankruptcy</a:t>
            </a:r>
          </a:p>
        </p:txBody>
      </p:sp>
      <p:sp>
        <p:nvSpPr>
          <p:cNvPr id="3" name="Content Placeholder 2">
            <a:extLst>
              <a:ext uri="{FF2B5EF4-FFF2-40B4-BE49-F238E27FC236}">
                <a16:creationId xmlns:a16="http://schemas.microsoft.com/office/drawing/2014/main" id="{FF958620-129B-4E81-8106-398F9F9BA539}"/>
              </a:ext>
            </a:extLst>
          </p:cNvPr>
          <p:cNvSpPr>
            <a:spLocks noGrp="1"/>
          </p:cNvSpPr>
          <p:nvPr>
            <p:ph idx="1"/>
          </p:nvPr>
        </p:nvSpPr>
        <p:spPr>
          <a:xfrm>
            <a:off x="628650" y="1825625"/>
            <a:ext cx="7886700" cy="1603375"/>
          </a:xfrm>
        </p:spPr>
        <p:txBody>
          <a:bodyPr>
            <a:normAutofit fontScale="92500" lnSpcReduction="20000"/>
          </a:bodyPr>
          <a:lstStyle/>
          <a:p>
            <a:pPr marL="0" indent="0">
              <a:buNone/>
            </a:pPr>
            <a:r>
              <a:rPr lang="en-GB" dirty="0"/>
              <a:t>Bankruptcy is a legal process through which people or other entities who cannot repay debts to creditors may seek relief from some or all of their debts. In most </a:t>
            </a:r>
            <a:r>
              <a:rPr lang="en-GB" dirty="0" smtClean="0"/>
              <a:t>jurisdictions bankruptcy </a:t>
            </a:r>
            <a:r>
              <a:rPr lang="en-GB" dirty="0"/>
              <a:t>is imposed by a court </a:t>
            </a:r>
            <a:r>
              <a:rPr lang="en-GB" dirty="0" smtClean="0"/>
              <a:t>order.</a:t>
            </a:r>
            <a:endParaRPr lang="en-GB" dirty="0"/>
          </a:p>
        </p:txBody>
      </p:sp>
      <p:graphicFrame>
        <p:nvGraphicFramePr>
          <p:cNvPr id="4" name="Table 4">
            <a:extLst>
              <a:ext uri="{FF2B5EF4-FFF2-40B4-BE49-F238E27FC236}">
                <a16:creationId xmlns:a16="http://schemas.microsoft.com/office/drawing/2014/main" id="{062CCF34-B9E7-481F-AE09-F7D951F4E8E4}"/>
              </a:ext>
            </a:extLst>
          </p:cNvPr>
          <p:cNvGraphicFramePr>
            <a:graphicFrameLocks noGrp="1"/>
          </p:cNvGraphicFramePr>
          <p:nvPr>
            <p:extLst>
              <p:ext uri="{D42A27DB-BD31-4B8C-83A1-F6EECF244321}">
                <p14:modId xmlns:p14="http://schemas.microsoft.com/office/powerpoint/2010/main" val="1530456621"/>
              </p:ext>
            </p:extLst>
          </p:nvPr>
        </p:nvGraphicFramePr>
        <p:xfrm>
          <a:off x="628650" y="3563936"/>
          <a:ext cx="7627454" cy="2598624"/>
        </p:xfrm>
        <a:graphic>
          <a:graphicData uri="http://schemas.openxmlformats.org/drawingml/2006/table">
            <a:tbl>
              <a:tblPr firstRow="1" bandRow="1">
                <a:tableStyleId>{5C22544A-7EE6-4342-B048-85BDC9FD1C3A}</a:tableStyleId>
              </a:tblPr>
              <a:tblGrid>
                <a:gridCol w="3813727">
                  <a:extLst>
                    <a:ext uri="{9D8B030D-6E8A-4147-A177-3AD203B41FA5}">
                      <a16:colId xmlns:a16="http://schemas.microsoft.com/office/drawing/2014/main" val="693248546"/>
                    </a:ext>
                  </a:extLst>
                </a:gridCol>
                <a:gridCol w="3813727">
                  <a:extLst>
                    <a:ext uri="{9D8B030D-6E8A-4147-A177-3AD203B41FA5}">
                      <a16:colId xmlns:a16="http://schemas.microsoft.com/office/drawing/2014/main" val="2344909334"/>
                    </a:ext>
                  </a:extLst>
                </a:gridCol>
              </a:tblGrid>
              <a:tr h="649656">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1511445209"/>
                  </a:ext>
                </a:extLst>
              </a:tr>
              <a:tr h="649656">
                <a:tc>
                  <a:txBody>
                    <a:bodyPr/>
                    <a:lstStyle/>
                    <a:p>
                      <a:r>
                        <a:rPr lang="en-GB" dirty="0">
                          <a:solidFill>
                            <a:srgbClr val="00B050"/>
                          </a:solidFill>
                        </a:rPr>
                        <a:t>Suspends any debt collection</a:t>
                      </a:r>
                    </a:p>
                  </a:txBody>
                  <a:tcPr/>
                </a:tc>
                <a:tc>
                  <a:txBody>
                    <a:bodyPr/>
                    <a:lstStyle/>
                    <a:p>
                      <a:r>
                        <a:rPr lang="en-GB" dirty="0">
                          <a:solidFill>
                            <a:srgbClr val="FF0000"/>
                          </a:solidFill>
                        </a:rPr>
                        <a:t>May get all assets repossessed</a:t>
                      </a:r>
                    </a:p>
                  </a:txBody>
                  <a:tcPr/>
                </a:tc>
                <a:extLst>
                  <a:ext uri="{0D108BD9-81ED-4DB2-BD59-A6C34878D82A}">
                    <a16:rowId xmlns:a16="http://schemas.microsoft.com/office/drawing/2014/main" val="3807784363"/>
                  </a:ext>
                </a:extLst>
              </a:tr>
              <a:tr h="649656">
                <a:tc>
                  <a:txBody>
                    <a:bodyPr/>
                    <a:lstStyle/>
                    <a:p>
                      <a:r>
                        <a:rPr lang="en-GB" dirty="0">
                          <a:solidFill>
                            <a:srgbClr val="00B050"/>
                          </a:solidFill>
                        </a:rPr>
                        <a:t>Debts are usually fully written off</a:t>
                      </a:r>
                    </a:p>
                  </a:txBody>
                  <a:tcPr/>
                </a:tc>
                <a:tc>
                  <a:txBody>
                    <a:bodyPr/>
                    <a:lstStyle/>
                    <a:p>
                      <a:r>
                        <a:rPr lang="en-GB" dirty="0">
                          <a:solidFill>
                            <a:srgbClr val="FF0000"/>
                          </a:solidFill>
                        </a:rPr>
                        <a:t>Stays on your credit report for 7 to 10 years</a:t>
                      </a:r>
                    </a:p>
                  </a:txBody>
                  <a:tcPr/>
                </a:tc>
                <a:extLst>
                  <a:ext uri="{0D108BD9-81ED-4DB2-BD59-A6C34878D82A}">
                    <a16:rowId xmlns:a16="http://schemas.microsoft.com/office/drawing/2014/main" val="183546173"/>
                  </a:ext>
                </a:extLst>
              </a:tr>
              <a:tr h="649656">
                <a:tc>
                  <a:txBody>
                    <a:bodyPr/>
                    <a:lstStyle/>
                    <a:p>
                      <a:endParaRPr lang="en-GB" dirty="0"/>
                    </a:p>
                  </a:txBody>
                  <a:tcPr/>
                </a:tc>
                <a:tc>
                  <a:txBody>
                    <a:bodyPr/>
                    <a:lstStyle/>
                    <a:p>
                      <a:r>
                        <a:rPr lang="en-GB" dirty="0">
                          <a:solidFill>
                            <a:srgbClr val="FF0000"/>
                          </a:solidFill>
                        </a:rPr>
                        <a:t>Difficult to borrow in the future</a:t>
                      </a:r>
                    </a:p>
                  </a:txBody>
                  <a:tcPr/>
                </a:tc>
                <a:extLst>
                  <a:ext uri="{0D108BD9-81ED-4DB2-BD59-A6C34878D82A}">
                    <a16:rowId xmlns:a16="http://schemas.microsoft.com/office/drawing/2014/main" val="1813175727"/>
                  </a:ext>
                </a:extLst>
              </a:tr>
            </a:tbl>
          </a:graphicData>
        </a:graphic>
      </p:graphicFrame>
    </p:spTree>
    <p:extLst>
      <p:ext uri="{BB962C8B-B14F-4D97-AF65-F5344CB8AC3E}">
        <p14:creationId xmlns:p14="http://schemas.microsoft.com/office/powerpoint/2010/main" val="57781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FE57-0B58-4E90-AAB1-A20D22E3D464}"/>
              </a:ext>
            </a:extLst>
          </p:cNvPr>
          <p:cNvSpPr>
            <a:spLocks noGrp="1"/>
          </p:cNvSpPr>
          <p:nvPr>
            <p:ph type="title"/>
          </p:nvPr>
        </p:nvSpPr>
        <p:spPr/>
        <p:txBody>
          <a:bodyPr/>
          <a:lstStyle/>
          <a:p>
            <a:r>
              <a:rPr lang="en-GB" dirty="0"/>
              <a:t>Activity 15 - Difference Between Bankruptcy &amp; IVA</a:t>
            </a:r>
          </a:p>
        </p:txBody>
      </p:sp>
      <p:sp>
        <p:nvSpPr>
          <p:cNvPr id="3" name="Content Placeholder 2">
            <a:extLst>
              <a:ext uri="{FF2B5EF4-FFF2-40B4-BE49-F238E27FC236}">
                <a16:creationId xmlns:a16="http://schemas.microsoft.com/office/drawing/2014/main" id="{B99118B4-6E85-4E52-816D-CA43EA78BD31}"/>
              </a:ext>
            </a:extLst>
          </p:cNvPr>
          <p:cNvSpPr>
            <a:spLocks noGrp="1"/>
          </p:cNvSpPr>
          <p:nvPr>
            <p:ph idx="1"/>
          </p:nvPr>
        </p:nvSpPr>
        <p:spPr>
          <a:xfrm>
            <a:off x="628650" y="1825625"/>
            <a:ext cx="7886700" cy="811558"/>
          </a:xfrm>
        </p:spPr>
        <p:txBody>
          <a:bodyPr>
            <a:normAutofit fontScale="77500" lnSpcReduction="20000"/>
          </a:bodyPr>
          <a:lstStyle/>
          <a:p>
            <a:pPr marL="0" indent="0">
              <a:buNone/>
            </a:pPr>
            <a:r>
              <a:rPr lang="en-GB" dirty="0"/>
              <a:t>Whilst watching the video fill in the Venn diagram regarding the similarities &amp; differences between both bankruptcy and IVAs. Perform further research if needed.</a:t>
            </a:r>
          </a:p>
        </p:txBody>
      </p:sp>
      <p:pic>
        <p:nvPicPr>
          <p:cNvPr id="4" name="Online Media 3" title="Bankruptcy And IVA Comparison">
            <a:hlinkClick r:id="" action="ppaction://media"/>
            <a:extLst>
              <a:ext uri="{FF2B5EF4-FFF2-40B4-BE49-F238E27FC236}">
                <a16:creationId xmlns:a16="http://schemas.microsoft.com/office/drawing/2014/main" id="{CF75D108-9834-457B-94FA-B8E603CBCCCE}"/>
              </a:ext>
            </a:extLst>
          </p:cNvPr>
          <p:cNvPicPr>
            <a:picLocks noRot="1" noChangeAspect="1"/>
          </p:cNvPicPr>
          <p:nvPr>
            <a:videoFile r:link="rId1"/>
          </p:nvPr>
        </p:nvPicPr>
        <p:blipFill>
          <a:blip r:embed="rId4"/>
          <a:stretch>
            <a:fillRect/>
          </a:stretch>
        </p:blipFill>
        <p:spPr>
          <a:xfrm>
            <a:off x="1055079" y="2637183"/>
            <a:ext cx="6639338" cy="3734628"/>
          </a:xfrm>
          <a:prstGeom prst="rect">
            <a:avLst/>
          </a:prstGeom>
        </p:spPr>
      </p:pic>
    </p:spTree>
    <p:extLst>
      <p:ext uri="{BB962C8B-B14F-4D97-AF65-F5344CB8AC3E}">
        <p14:creationId xmlns:p14="http://schemas.microsoft.com/office/powerpoint/2010/main" val="36847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CF28-115C-4F2B-A59D-60ED8F551012}"/>
              </a:ext>
            </a:extLst>
          </p:cNvPr>
          <p:cNvSpPr>
            <a:spLocks noGrp="1"/>
          </p:cNvSpPr>
          <p:nvPr>
            <p:ph type="title"/>
          </p:nvPr>
        </p:nvSpPr>
        <p:spPr>
          <a:xfrm>
            <a:off x="316523" y="365126"/>
            <a:ext cx="8598877" cy="1325563"/>
          </a:xfrm>
        </p:spPr>
        <p:txBody>
          <a:bodyPr>
            <a:normAutofit/>
          </a:bodyPr>
          <a:lstStyle/>
          <a:p>
            <a:r>
              <a:rPr lang="en-GB" dirty="0"/>
              <a:t>Activity 16 – Scenario Question (12 marks)</a:t>
            </a:r>
          </a:p>
        </p:txBody>
      </p:sp>
      <p:sp>
        <p:nvSpPr>
          <p:cNvPr id="3" name="Content Placeholder 2">
            <a:extLst>
              <a:ext uri="{FF2B5EF4-FFF2-40B4-BE49-F238E27FC236}">
                <a16:creationId xmlns:a16="http://schemas.microsoft.com/office/drawing/2014/main" id="{23D09888-1DE1-4A2B-A800-7FB8EAAF864F}"/>
              </a:ext>
            </a:extLst>
          </p:cNvPr>
          <p:cNvSpPr>
            <a:spLocks noGrp="1"/>
          </p:cNvSpPr>
          <p:nvPr>
            <p:ph idx="1"/>
          </p:nvPr>
        </p:nvSpPr>
        <p:spPr/>
        <p:txBody>
          <a:bodyPr>
            <a:normAutofit fontScale="70000" lnSpcReduction="20000"/>
          </a:bodyPr>
          <a:lstStyle/>
          <a:p>
            <a:pPr marL="0" indent="0">
              <a:buNone/>
            </a:pPr>
            <a:r>
              <a:rPr lang="en-GB" dirty="0"/>
              <a:t>Drake is married with a young family. He is a homeowner with a mortgage and has two personal loans and outstanding balances on three credit cards. </a:t>
            </a:r>
          </a:p>
          <a:p>
            <a:pPr marL="0" indent="0">
              <a:buNone/>
            </a:pPr>
            <a:endParaRPr lang="en-GB" dirty="0"/>
          </a:p>
          <a:p>
            <a:pPr marL="0" indent="0">
              <a:buNone/>
            </a:pPr>
            <a:r>
              <a:rPr lang="en-GB" dirty="0"/>
              <a:t>One of the personal loans is secured on his house. His personal circumstances have changed since he took on these debts. He now earns significantly less than he did and he can no longer afford the debt repayments. </a:t>
            </a:r>
          </a:p>
          <a:p>
            <a:pPr marL="0" indent="0">
              <a:buNone/>
            </a:pPr>
            <a:endParaRPr lang="en-GB" dirty="0"/>
          </a:p>
          <a:p>
            <a:pPr marL="0" indent="0">
              <a:buNone/>
            </a:pPr>
            <a:r>
              <a:rPr lang="en-GB" dirty="0"/>
              <a:t>As a result, he is in arrears on all of his debts. He has been served with default notices demanding repayment in full. Drake has been advised to either apply for an IVA (Individual Voluntary Arrangement) or to apply for bankruptcy.</a:t>
            </a:r>
          </a:p>
          <a:p>
            <a:pPr marL="0" indent="0">
              <a:buNone/>
            </a:pPr>
            <a:endParaRPr lang="en-GB" dirty="0"/>
          </a:p>
          <a:p>
            <a:pPr marL="0" indent="0">
              <a:buNone/>
            </a:pPr>
            <a:r>
              <a:rPr lang="en-GB" b="1" dirty="0"/>
              <a:t>Evaluate whether Drake should apply for an IVA or apply for bankruptcy.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1991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CF28-115C-4F2B-A59D-60ED8F551012}"/>
              </a:ext>
            </a:extLst>
          </p:cNvPr>
          <p:cNvSpPr>
            <a:spLocks noGrp="1"/>
          </p:cNvSpPr>
          <p:nvPr>
            <p:ph type="title"/>
          </p:nvPr>
        </p:nvSpPr>
        <p:spPr>
          <a:xfrm>
            <a:off x="316522" y="295423"/>
            <a:ext cx="8598877" cy="1090246"/>
          </a:xfrm>
        </p:spPr>
        <p:txBody>
          <a:bodyPr>
            <a:normAutofit/>
          </a:bodyPr>
          <a:lstStyle/>
          <a:p>
            <a:r>
              <a:rPr lang="en-GB" dirty="0"/>
              <a:t>Activity 16 – Scenario Answer</a:t>
            </a:r>
          </a:p>
        </p:txBody>
      </p:sp>
      <p:pic>
        <p:nvPicPr>
          <p:cNvPr id="7" name="Content Placeholder 6">
            <a:extLst>
              <a:ext uri="{FF2B5EF4-FFF2-40B4-BE49-F238E27FC236}">
                <a16:creationId xmlns:a16="http://schemas.microsoft.com/office/drawing/2014/main" id="{E433FB5D-17BF-4F56-98DB-8A01A486DCC1}"/>
              </a:ext>
            </a:extLst>
          </p:cNvPr>
          <p:cNvPicPr>
            <a:picLocks noGrp="1" noChangeAspect="1"/>
          </p:cNvPicPr>
          <p:nvPr>
            <p:ph idx="1"/>
          </p:nvPr>
        </p:nvPicPr>
        <p:blipFill>
          <a:blip r:embed="rId2"/>
          <a:stretch>
            <a:fillRect/>
          </a:stretch>
        </p:blipFill>
        <p:spPr>
          <a:xfrm>
            <a:off x="316522" y="1385669"/>
            <a:ext cx="4393977" cy="4454644"/>
          </a:xfrm>
        </p:spPr>
      </p:pic>
      <p:pic>
        <p:nvPicPr>
          <p:cNvPr id="9" name="Picture 8">
            <a:extLst>
              <a:ext uri="{FF2B5EF4-FFF2-40B4-BE49-F238E27FC236}">
                <a16:creationId xmlns:a16="http://schemas.microsoft.com/office/drawing/2014/main" id="{415E6DBC-7A59-482C-983E-B6A9B39CC1AC}"/>
              </a:ext>
            </a:extLst>
          </p:cNvPr>
          <p:cNvPicPr>
            <a:picLocks noChangeAspect="1"/>
          </p:cNvPicPr>
          <p:nvPr/>
        </p:nvPicPr>
        <p:blipFill>
          <a:blip r:embed="rId3"/>
          <a:stretch>
            <a:fillRect/>
          </a:stretch>
        </p:blipFill>
        <p:spPr>
          <a:xfrm>
            <a:off x="4864679" y="1740866"/>
            <a:ext cx="3962799" cy="4099447"/>
          </a:xfrm>
          <a:prstGeom prst="rect">
            <a:avLst/>
          </a:prstGeom>
        </p:spPr>
      </p:pic>
    </p:spTree>
    <p:extLst>
      <p:ext uri="{BB962C8B-B14F-4D97-AF65-F5344CB8AC3E}">
        <p14:creationId xmlns:p14="http://schemas.microsoft.com/office/powerpoint/2010/main" val="701131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CF28-115C-4F2B-A59D-60ED8F551012}"/>
              </a:ext>
            </a:extLst>
          </p:cNvPr>
          <p:cNvSpPr>
            <a:spLocks noGrp="1"/>
          </p:cNvSpPr>
          <p:nvPr>
            <p:ph type="title"/>
          </p:nvPr>
        </p:nvSpPr>
        <p:spPr>
          <a:xfrm>
            <a:off x="316522" y="1"/>
            <a:ext cx="8598877" cy="1090246"/>
          </a:xfrm>
        </p:spPr>
        <p:txBody>
          <a:bodyPr>
            <a:normAutofit/>
          </a:bodyPr>
          <a:lstStyle/>
          <a:p>
            <a:r>
              <a:rPr lang="en-GB" dirty="0"/>
              <a:t>Activity 16 – Scenario Marking</a:t>
            </a:r>
          </a:p>
        </p:txBody>
      </p:sp>
      <p:pic>
        <p:nvPicPr>
          <p:cNvPr id="11" name="Picture 10">
            <a:extLst>
              <a:ext uri="{FF2B5EF4-FFF2-40B4-BE49-F238E27FC236}">
                <a16:creationId xmlns:a16="http://schemas.microsoft.com/office/drawing/2014/main" id="{C11E313B-5FD3-4A80-8404-7A006421590B}"/>
              </a:ext>
            </a:extLst>
          </p:cNvPr>
          <p:cNvPicPr>
            <a:picLocks noChangeAspect="1"/>
          </p:cNvPicPr>
          <p:nvPr/>
        </p:nvPicPr>
        <p:blipFill>
          <a:blip r:embed="rId2"/>
          <a:stretch>
            <a:fillRect/>
          </a:stretch>
        </p:blipFill>
        <p:spPr>
          <a:xfrm>
            <a:off x="316521" y="916659"/>
            <a:ext cx="5380894" cy="2833773"/>
          </a:xfrm>
          <a:prstGeom prst="rect">
            <a:avLst/>
          </a:prstGeom>
        </p:spPr>
      </p:pic>
      <p:pic>
        <p:nvPicPr>
          <p:cNvPr id="6" name="Content Placeholder 5">
            <a:extLst>
              <a:ext uri="{FF2B5EF4-FFF2-40B4-BE49-F238E27FC236}">
                <a16:creationId xmlns:a16="http://schemas.microsoft.com/office/drawing/2014/main" id="{37DEF288-A0B5-4A74-B314-3130A8B9C90F}"/>
              </a:ext>
            </a:extLst>
          </p:cNvPr>
          <p:cNvPicPr>
            <a:picLocks noGrp="1" noChangeAspect="1"/>
          </p:cNvPicPr>
          <p:nvPr>
            <p:ph idx="1"/>
          </p:nvPr>
        </p:nvPicPr>
        <p:blipFill>
          <a:blip r:embed="rId3"/>
          <a:stretch>
            <a:fillRect/>
          </a:stretch>
        </p:blipFill>
        <p:spPr>
          <a:xfrm>
            <a:off x="3333748" y="3929302"/>
            <a:ext cx="5581651" cy="2595722"/>
          </a:xfrm>
        </p:spPr>
      </p:pic>
    </p:spTree>
    <p:extLst>
      <p:ext uri="{BB962C8B-B14F-4D97-AF65-F5344CB8AC3E}">
        <p14:creationId xmlns:p14="http://schemas.microsoft.com/office/powerpoint/2010/main" val="446676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F094-2DD0-4BC1-BCB1-258A02EA15A4}"/>
              </a:ext>
            </a:extLst>
          </p:cNvPr>
          <p:cNvSpPr>
            <a:spLocks noGrp="1"/>
          </p:cNvSpPr>
          <p:nvPr>
            <p:ph type="title"/>
          </p:nvPr>
        </p:nvSpPr>
        <p:spPr>
          <a:xfrm>
            <a:off x="393456" y="435465"/>
            <a:ext cx="8357088" cy="1325563"/>
          </a:xfrm>
        </p:spPr>
        <p:txBody>
          <a:bodyPr>
            <a:normAutofit fontScale="90000"/>
          </a:bodyPr>
          <a:lstStyle/>
          <a:p>
            <a:r>
              <a:rPr lang="en-GB" dirty="0"/>
              <a:t>Activity 17 - Knowledge Check B4 Information Guidance &amp; Advice</a:t>
            </a:r>
          </a:p>
        </p:txBody>
      </p:sp>
      <p:sp>
        <p:nvSpPr>
          <p:cNvPr id="3" name="Content Placeholder 2">
            <a:extLst>
              <a:ext uri="{FF2B5EF4-FFF2-40B4-BE49-F238E27FC236}">
                <a16:creationId xmlns:a16="http://schemas.microsoft.com/office/drawing/2014/main" id="{D0F34B02-DA65-4DFE-BC20-0B3F3576EB02}"/>
              </a:ext>
            </a:extLst>
          </p:cNvPr>
          <p:cNvSpPr>
            <a:spLocks noGrp="1"/>
          </p:cNvSpPr>
          <p:nvPr>
            <p:ph idx="1"/>
          </p:nvPr>
        </p:nvSpPr>
        <p:spPr>
          <a:xfrm>
            <a:off x="628650" y="1913548"/>
            <a:ext cx="7886700" cy="4351338"/>
          </a:xfrm>
        </p:spPr>
        <p:txBody>
          <a:bodyPr>
            <a:normAutofit fontScale="77500" lnSpcReduction="20000"/>
          </a:bodyPr>
          <a:lstStyle/>
          <a:p>
            <a:r>
              <a:rPr lang="en-GB" dirty="0"/>
              <a:t>List the 6 sources of information, guidance and advice</a:t>
            </a:r>
          </a:p>
          <a:p>
            <a:endParaRPr lang="en-GB" dirty="0"/>
          </a:p>
          <a:p>
            <a:r>
              <a:rPr lang="en-GB" dirty="0"/>
              <a:t>Explain the role of an Independent Financial Advisor (IFA) </a:t>
            </a:r>
          </a:p>
          <a:p>
            <a:endParaRPr lang="en-GB" dirty="0"/>
          </a:p>
          <a:p>
            <a:r>
              <a:rPr lang="en-GB" dirty="0"/>
              <a:t>Provide two advantages of using Citizens Advice service</a:t>
            </a:r>
          </a:p>
          <a:p>
            <a:endParaRPr lang="en-GB" dirty="0"/>
          </a:p>
          <a:p>
            <a:r>
              <a:rPr lang="en-GB" dirty="0"/>
              <a:t>Provide two disadvantages of using price comparison websites</a:t>
            </a:r>
          </a:p>
          <a:p>
            <a:endParaRPr lang="en-GB" dirty="0"/>
          </a:p>
          <a:p>
            <a:r>
              <a:rPr lang="en-GB" dirty="0"/>
              <a:t>Analyse the benefits and drawbacks of using a debt counsellor</a:t>
            </a:r>
          </a:p>
        </p:txBody>
      </p:sp>
    </p:spTree>
    <p:extLst>
      <p:ext uri="{BB962C8B-B14F-4D97-AF65-F5344CB8AC3E}">
        <p14:creationId xmlns:p14="http://schemas.microsoft.com/office/powerpoint/2010/main" val="148722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Financial Institution</a:t>
            </a:r>
          </a:p>
        </p:txBody>
      </p:sp>
      <p:sp>
        <p:nvSpPr>
          <p:cNvPr id="4" name="Content Placeholder 3">
            <a:extLst>
              <a:ext uri="{FF2B5EF4-FFF2-40B4-BE49-F238E27FC236}">
                <a16:creationId xmlns:a16="http://schemas.microsoft.com/office/drawing/2014/main" id="{1A5CBD67-F6C6-407D-A55F-EE5631A1AC87}"/>
              </a:ext>
            </a:extLst>
          </p:cNvPr>
          <p:cNvSpPr>
            <a:spLocks noGrp="1"/>
          </p:cNvSpPr>
          <p:nvPr>
            <p:ph idx="1"/>
          </p:nvPr>
        </p:nvSpPr>
        <p:spPr>
          <a:xfrm>
            <a:off x="628650" y="1690689"/>
            <a:ext cx="7886700" cy="4351338"/>
          </a:xfrm>
        </p:spPr>
        <p:txBody>
          <a:bodyPr>
            <a:normAutofit lnSpcReduction="10000"/>
          </a:bodyPr>
          <a:lstStyle/>
          <a:p>
            <a:r>
              <a:rPr lang="en-GB" dirty="0"/>
              <a:t>Bank of England</a:t>
            </a:r>
          </a:p>
          <a:p>
            <a:r>
              <a:rPr lang="en-GB" dirty="0"/>
              <a:t>Banks</a:t>
            </a:r>
          </a:p>
          <a:p>
            <a:r>
              <a:rPr lang="en-GB" dirty="0"/>
              <a:t>Building societies</a:t>
            </a:r>
          </a:p>
          <a:p>
            <a:r>
              <a:rPr lang="en-GB" dirty="0"/>
              <a:t>Credit unions</a:t>
            </a:r>
          </a:p>
          <a:p>
            <a:r>
              <a:rPr lang="en-GB" dirty="0"/>
              <a:t>National </a:t>
            </a:r>
            <a:r>
              <a:rPr lang="en-GB" dirty="0" smtClean="0"/>
              <a:t>savings </a:t>
            </a:r>
            <a:r>
              <a:rPr lang="en-GB" dirty="0"/>
              <a:t>and investments</a:t>
            </a:r>
          </a:p>
          <a:p>
            <a:r>
              <a:rPr lang="en-GB" dirty="0"/>
              <a:t>Insurance companies</a:t>
            </a:r>
          </a:p>
          <a:p>
            <a:r>
              <a:rPr lang="en-GB" dirty="0"/>
              <a:t>Pension companies</a:t>
            </a:r>
          </a:p>
          <a:p>
            <a:r>
              <a:rPr lang="en-GB" dirty="0"/>
              <a:t>Pawnbrokers</a:t>
            </a:r>
          </a:p>
          <a:p>
            <a:r>
              <a:rPr lang="en-GB" dirty="0"/>
              <a:t>Payday loans</a:t>
            </a:r>
          </a:p>
        </p:txBody>
      </p:sp>
      <p:pic>
        <p:nvPicPr>
          <p:cNvPr id="2050" name="Picture 2" descr="How the Bank of England is modernising its systems for the futur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429" y="1598177"/>
            <a:ext cx="2788921" cy="1568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174932" y="4290912"/>
            <a:ext cx="2164258" cy="1843627"/>
          </a:xfrm>
          <a:prstGeom prst="rect">
            <a:avLst/>
          </a:prstGeom>
        </p:spPr>
      </p:pic>
    </p:spTree>
    <p:extLst>
      <p:ext uri="{BB962C8B-B14F-4D97-AF65-F5344CB8AC3E}">
        <p14:creationId xmlns:p14="http://schemas.microsoft.com/office/powerpoint/2010/main" val="27958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18 – Learning Outcome B Kahoot Quiz</a:t>
            </a:r>
          </a:p>
        </p:txBody>
      </p:sp>
      <p:sp>
        <p:nvSpPr>
          <p:cNvPr id="3" name="Content Placeholder 2"/>
          <p:cNvSpPr>
            <a:spLocks noGrp="1"/>
          </p:cNvSpPr>
          <p:nvPr>
            <p:ph idx="1"/>
          </p:nvPr>
        </p:nvSpPr>
        <p:spPr>
          <a:xfrm>
            <a:off x="628650" y="1825625"/>
            <a:ext cx="7886700" cy="3387820"/>
          </a:xfrm>
        </p:spPr>
        <p:txBody>
          <a:bodyPr>
            <a:normAutofit fontScale="77500" lnSpcReduction="20000"/>
          </a:bodyPr>
          <a:lstStyle/>
          <a:p>
            <a:pPr marL="0" indent="0">
              <a:buNone/>
            </a:pPr>
            <a:r>
              <a:rPr lang="en-GB" dirty="0"/>
              <a:t>Attempt the Kahoot quiz to test your knowledge of Learning Outcome B of Unit 3: Personal and Business Finance. Once you have completed the quiz, answer the questions below to assess your strengths and areas for development.</a:t>
            </a:r>
          </a:p>
          <a:p>
            <a:pPr marL="0" indent="0">
              <a:buNone/>
            </a:pPr>
            <a:endParaRPr lang="en-GB" dirty="0"/>
          </a:p>
          <a:p>
            <a:pPr marL="0" indent="0">
              <a:buNone/>
            </a:pPr>
            <a:r>
              <a:rPr lang="en-GB" dirty="0"/>
              <a:t>Kahoot link</a:t>
            </a:r>
            <a:r>
              <a:rPr lang="en-GB" dirty="0" smtClean="0"/>
              <a:t>:</a:t>
            </a:r>
          </a:p>
          <a:p>
            <a:pPr marL="0" indent="0">
              <a:buNone/>
            </a:pPr>
            <a:r>
              <a:rPr lang="en-GB" dirty="0">
                <a:hlinkClick r:id="rId2"/>
              </a:rPr>
              <a:t>https://</a:t>
            </a:r>
            <a:r>
              <a:rPr lang="en-GB" dirty="0" smtClean="0">
                <a:hlinkClick r:id="rId2"/>
              </a:rPr>
              <a:t>create.kahoot.it/share/unit-3-personal-business-finance-outcome-b/ecc81b66-7f4f-4e05-9351-ff0bd8600713</a:t>
            </a:r>
            <a:endParaRPr lang="en-GB" dirty="0" smtClean="0"/>
          </a:p>
          <a:p>
            <a:pPr marL="0" indent="0">
              <a:buNone/>
            </a:pPr>
            <a:endParaRPr lang="en-GB" dirty="0"/>
          </a:p>
          <a:p>
            <a:pPr marL="0" indent="0">
              <a:buNone/>
            </a:pPr>
            <a:r>
              <a:rPr lang="en-GB" dirty="0"/>
              <a:t>What did you score on the Kahoot quiz?</a:t>
            </a:r>
          </a:p>
          <a:p>
            <a:pPr marL="0" indent="0">
              <a:buNone/>
            </a:pPr>
            <a:endParaRPr lang="en-GB" dirty="0"/>
          </a:p>
          <a:p>
            <a:pPr marL="0" indent="0">
              <a:buNone/>
            </a:pPr>
            <a:endParaRPr lang="en-GB" dirty="0"/>
          </a:p>
        </p:txBody>
      </p:sp>
      <p:sp>
        <p:nvSpPr>
          <p:cNvPr id="7" name="Text Box 2">
            <a:extLst>
              <a:ext uri="{FF2B5EF4-FFF2-40B4-BE49-F238E27FC236}">
                <a16:creationId xmlns:a16="http://schemas.microsoft.com/office/drawing/2014/main" id="{8B2DEBF5-2C08-4131-804D-F7AE7C7B3425}"/>
              </a:ext>
            </a:extLst>
          </p:cNvPr>
          <p:cNvSpPr txBox="1">
            <a:spLocks noChangeArrowheads="1"/>
          </p:cNvSpPr>
          <p:nvPr/>
        </p:nvSpPr>
        <p:spPr bwMode="auto">
          <a:xfrm>
            <a:off x="755366" y="4913595"/>
            <a:ext cx="2329028" cy="599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Arial"/>
                <a:ea typeface="Calibri"/>
                <a:cs typeface="Times New Roman"/>
              </a:rPr>
              <a:t>			</a:t>
            </a:r>
            <a:r>
              <a:rPr lang="en-GB" sz="2800" dirty="0">
                <a:effectLst/>
                <a:latin typeface="Arial"/>
                <a:ea typeface="Calibri"/>
                <a:cs typeface="Times New Roman"/>
              </a:rPr>
              <a:t>/20</a:t>
            </a:r>
            <a:endParaRPr lang="en-GB" sz="2800" dirty="0">
              <a:effectLst/>
              <a:latin typeface="Calibri"/>
              <a:ea typeface="Calibri"/>
              <a:cs typeface="Times New Roman"/>
            </a:endParaRPr>
          </a:p>
        </p:txBody>
      </p:sp>
    </p:spTree>
    <p:extLst>
      <p:ext uri="{BB962C8B-B14F-4D97-AF65-F5344CB8AC3E}">
        <p14:creationId xmlns:p14="http://schemas.microsoft.com/office/powerpoint/2010/main" val="4129245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Activity 19  – Learning Outcome B Key Word Scramble</a:t>
            </a:r>
          </a:p>
        </p:txBody>
      </p:sp>
      <p:sp>
        <p:nvSpPr>
          <p:cNvPr id="3" name="Content Placeholder 2">
            <a:extLst>
              <a:ext uri="{FF2B5EF4-FFF2-40B4-BE49-F238E27FC236}">
                <a16:creationId xmlns:a16="http://schemas.microsoft.com/office/drawing/2014/main" id="{13818C24-9116-4ADF-83F1-12C7B80B8F35}"/>
              </a:ext>
            </a:extLst>
          </p:cNvPr>
          <p:cNvSpPr>
            <a:spLocks noGrp="1"/>
          </p:cNvSpPr>
          <p:nvPr>
            <p:ph idx="1"/>
          </p:nvPr>
        </p:nvSpPr>
        <p:spPr/>
        <p:txBody>
          <a:bodyPr>
            <a:normAutofit fontScale="70000" lnSpcReduction="20000"/>
          </a:bodyPr>
          <a:lstStyle/>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 ICLNANFIA SITNUNTITOSI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 NBAK OF GADELNN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 GLINDBIU TISOCYE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4. DREITC IOUNN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5. HCNARB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6. OMIEBL NGINBKA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7. AOSPLT BANNKGI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8. ACIIFANLN UNCCTDO TTUOYARHI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9. ILNCAAFIN NDSMOMBUE EERICVS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10. ZICIETSN IEACDV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11. DTBE CNLESOOLRUS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12. CPRUNAYTKB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a:t>
            </a:r>
            <a:endParaRPr lang="en-GB" dirty="0"/>
          </a:p>
        </p:txBody>
      </p:sp>
    </p:spTree>
    <p:extLst>
      <p:ext uri="{BB962C8B-B14F-4D97-AF65-F5344CB8AC3E}">
        <p14:creationId xmlns:p14="http://schemas.microsoft.com/office/powerpoint/2010/main" val="34940924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19 – Key Word Scramble Answers</a:t>
            </a:r>
          </a:p>
        </p:txBody>
      </p:sp>
      <p:sp>
        <p:nvSpPr>
          <p:cNvPr id="3" name="Content Placeholder 2">
            <a:extLst>
              <a:ext uri="{FF2B5EF4-FFF2-40B4-BE49-F238E27FC236}">
                <a16:creationId xmlns:a16="http://schemas.microsoft.com/office/drawing/2014/main" id="{2B91C865-8113-4BC5-89DD-72DCE586A45B}"/>
              </a:ext>
            </a:extLst>
          </p:cNvPr>
          <p:cNvSpPr>
            <a:spLocks noGrp="1"/>
          </p:cNvSpPr>
          <p:nvPr>
            <p:ph idx="1"/>
          </p:nvPr>
        </p:nvSpPr>
        <p:spPr/>
        <p:txBody>
          <a:bodyPr>
            <a:normAutofit fontScale="70000" lnSpcReduction="20000"/>
          </a:bodyPr>
          <a:lstStyle/>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 ICLNANFIA SITNUNTITOSI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__Financial Institutions____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2. NBAK OF GADELNN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__Bank of England__________________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 GLINDBIU TISOCYE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__Building Society________________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4. DREITC IOUNN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__Credit Union________________________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5. HCNARB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__Branch____________________________________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6. OMIEBL NGINBKA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__Mobile Banking____________________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7. AOSPLT BANNKGI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__Postal Banking____________________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8. ACIIFANLN UNCCTDO TTUOYARHI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__Financial Conduct Authority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9. ILNCAAFIN NDSMOMBUE EERICVS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__Financial Ombudsmen Service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10. ZICIETSN IEACDV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__Citizens Advice__________________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8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11. DTBE CNLESOOLRUS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__Debt Counsellors________________</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12. CPRUNAYTKB </a:t>
            </a:r>
            <a:r>
              <a:rPr lang="en-US" sz="1800" u="sng" dirty="0">
                <a:effectLst/>
                <a:latin typeface="Times New Roman" panose="02020603050405020304" pitchFamily="18" charset="0"/>
                <a:ea typeface="Times New Roman" panose="02020603050405020304" pitchFamily="18" charset="0"/>
              </a:rPr>
              <a:t>__Bankruptcy____________________________</a:t>
            </a:r>
            <a:endParaRPr lang="en-GB" dirty="0"/>
          </a:p>
        </p:txBody>
      </p:sp>
    </p:spTree>
    <p:extLst>
      <p:ext uri="{BB962C8B-B14F-4D97-AF65-F5344CB8AC3E}">
        <p14:creationId xmlns:p14="http://schemas.microsoft.com/office/powerpoint/2010/main" val="37794725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20 – Learning Outcome B Word Search</a:t>
            </a:r>
          </a:p>
        </p:txBody>
      </p:sp>
      <p:pic>
        <p:nvPicPr>
          <p:cNvPr id="5" name="Content Placeholder 4">
            <a:extLst>
              <a:ext uri="{FF2B5EF4-FFF2-40B4-BE49-F238E27FC236}">
                <a16:creationId xmlns:a16="http://schemas.microsoft.com/office/drawing/2014/main" id="{9DDCA56C-D10D-453D-824F-BDC65C93587F}"/>
              </a:ext>
            </a:extLst>
          </p:cNvPr>
          <p:cNvPicPr>
            <a:picLocks noGrp="1" noChangeAspect="1"/>
          </p:cNvPicPr>
          <p:nvPr>
            <p:ph idx="1"/>
          </p:nvPr>
        </p:nvPicPr>
        <p:blipFill>
          <a:blip r:embed="rId2"/>
          <a:stretch>
            <a:fillRect/>
          </a:stretch>
        </p:blipFill>
        <p:spPr>
          <a:xfrm>
            <a:off x="2872610" y="1734650"/>
            <a:ext cx="3398780" cy="3301074"/>
          </a:xfrm>
        </p:spPr>
      </p:pic>
      <p:pic>
        <p:nvPicPr>
          <p:cNvPr id="7" name="Picture 6">
            <a:extLst>
              <a:ext uri="{FF2B5EF4-FFF2-40B4-BE49-F238E27FC236}">
                <a16:creationId xmlns:a16="http://schemas.microsoft.com/office/drawing/2014/main" id="{EFA28D95-22E2-4408-9EEA-215878E30E8B}"/>
              </a:ext>
            </a:extLst>
          </p:cNvPr>
          <p:cNvPicPr>
            <a:picLocks noChangeAspect="1"/>
          </p:cNvPicPr>
          <p:nvPr/>
        </p:nvPicPr>
        <p:blipFill>
          <a:blip r:embed="rId3"/>
          <a:stretch>
            <a:fillRect/>
          </a:stretch>
        </p:blipFill>
        <p:spPr>
          <a:xfrm>
            <a:off x="1669212" y="5079685"/>
            <a:ext cx="5805576" cy="916669"/>
          </a:xfrm>
          <a:prstGeom prst="rect">
            <a:avLst/>
          </a:prstGeom>
        </p:spPr>
      </p:pic>
    </p:spTree>
    <p:extLst>
      <p:ext uri="{BB962C8B-B14F-4D97-AF65-F5344CB8AC3E}">
        <p14:creationId xmlns:p14="http://schemas.microsoft.com/office/powerpoint/2010/main" val="25979858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20 – Word Search Answers</a:t>
            </a:r>
          </a:p>
        </p:txBody>
      </p:sp>
      <p:pic>
        <p:nvPicPr>
          <p:cNvPr id="5" name="Content Placeholder 4">
            <a:extLst>
              <a:ext uri="{FF2B5EF4-FFF2-40B4-BE49-F238E27FC236}">
                <a16:creationId xmlns:a16="http://schemas.microsoft.com/office/drawing/2014/main" id="{A0AAB0D7-073A-4CB2-A785-E8B2846AE8AE}"/>
              </a:ext>
            </a:extLst>
          </p:cNvPr>
          <p:cNvPicPr>
            <a:picLocks noGrp="1" noChangeAspect="1"/>
          </p:cNvPicPr>
          <p:nvPr>
            <p:ph idx="1"/>
          </p:nvPr>
        </p:nvPicPr>
        <p:blipFill>
          <a:blip r:embed="rId2"/>
          <a:stretch>
            <a:fillRect/>
          </a:stretch>
        </p:blipFill>
        <p:spPr>
          <a:xfrm>
            <a:off x="628650" y="1690689"/>
            <a:ext cx="4392388" cy="4351338"/>
          </a:xfrm>
        </p:spPr>
      </p:pic>
      <p:pic>
        <p:nvPicPr>
          <p:cNvPr id="7" name="Picture 6">
            <a:extLst>
              <a:ext uri="{FF2B5EF4-FFF2-40B4-BE49-F238E27FC236}">
                <a16:creationId xmlns:a16="http://schemas.microsoft.com/office/drawing/2014/main" id="{D328ECE2-7562-4DC4-92EA-F0607DA369CE}"/>
              </a:ext>
            </a:extLst>
          </p:cNvPr>
          <p:cNvPicPr>
            <a:picLocks noChangeAspect="1"/>
          </p:cNvPicPr>
          <p:nvPr/>
        </p:nvPicPr>
        <p:blipFill>
          <a:blip r:embed="rId3"/>
          <a:stretch>
            <a:fillRect/>
          </a:stretch>
        </p:blipFill>
        <p:spPr>
          <a:xfrm>
            <a:off x="5021038" y="3492858"/>
            <a:ext cx="3838311" cy="747000"/>
          </a:xfrm>
          <a:prstGeom prst="rect">
            <a:avLst/>
          </a:prstGeom>
        </p:spPr>
      </p:pic>
    </p:spTree>
    <p:extLst>
      <p:ext uri="{BB962C8B-B14F-4D97-AF65-F5344CB8AC3E}">
        <p14:creationId xmlns:p14="http://schemas.microsoft.com/office/powerpoint/2010/main" val="39450464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19" y="558557"/>
            <a:ext cx="3275135" cy="2483582"/>
          </a:xfrm>
        </p:spPr>
        <p:txBody>
          <a:bodyPr>
            <a:normAutofit fontScale="90000"/>
          </a:bodyPr>
          <a:lstStyle/>
          <a:p>
            <a:r>
              <a:rPr lang="en-GB" dirty="0"/>
              <a:t>Activity 21 – Learning Outcome B Crossword</a:t>
            </a:r>
          </a:p>
        </p:txBody>
      </p:sp>
      <p:pic>
        <p:nvPicPr>
          <p:cNvPr id="6" name="Picture 5">
            <a:extLst>
              <a:ext uri="{FF2B5EF4-FFF2-40B4-BE49-F238E27FC236}">
                <a16:creationId xmlns:a16="http://schemas.microsoft.com/office/drawing/2014/main" id="{F429E2DA-B029-4367-B7A7-2C6D9F674AA5}"/>
              </a:ext>
            </a:extLst>
          </p:cNvPr>
          <p:cNvPicPr>
            <a:picLocks noChangeAspect="1"/>
          </p:cNvPicPr>
          <p:nvPr/>
        </p:nvPicPr>
        <p:blipFill>
          <a:blip r:embed="rId2"/>
          <a:stretch>
            <a:fillRect/>
          </a:stretch>
        </p:blipFill>
        <p:spPr>
          <a:xfrm>
            <a:off x="3710354" y="754958"/>
            <a:ext cx="5377822" cy="5056758"/>
          </a:xfrm>
          <a:prstGeom prst="rect">
            <a:avLst/>
          </a:prstGeom>
        </p:spPr>
      </p:pic>
    </p:spTree>
    <p:extLst>
      <p:ext uri="{BB962C8B-B14F-4D97-AF65-F5344CB8AC3E}">
        <p14:creationId xmlns:p14="http://schemas.microsoft.com/office/powerpoint/2010/main" val="30276099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21 – Crossword Answers</a:t>
            </a:r>
          </a:p>
        </p:txBody>
      </p:sp>
      <p:pic>
        <p:nvPicPr>
          <p:cNvPr id="3" name="Picture 2">
            <a:extLst>
              <a:ext uri="{FF2B5EF4-FFF2-40B4-BE49-F238E27FC236}">
                <a16:creationId xmlns:a16="http://schemas.microsoft.com/office/drawing/2014/main" id="{5E078ECC-8C74-4D4D-A919-30F4A7605739}"/>
              </a:ext>
            </a:extLst>
          </p:cNvPr>
          <p:cNvPicPr>
            <a:picLocks noChangeAspect="1"/>
          </p:cNvPicPr>
          <p:nvPr/>
        </p:nvPicPr>
        <p:blipFill>
          <a:blip r:embed="rId2"/>
          <a:stretch>
            <a:fillRect/>
          </a:stretch>
        </p:blipFill>
        <p:spPr>
          <a:xfrm>
            <a:off x="1578950" y="1690689"/>
            <a:ext cx="5630741" cy="4470760"/>
          </a:xfrm>
          <a:prstGeom prst="rect">
            <a:avLst/>
          </a:prstGeom>
        </p:spPr>
      </p:pic>
    </p:spTree>
    <p:extLst>
      <p:ext uri="{BB962C8B-B14F-4D97-AF65-F5344CB8AC3E}">
        <p14:creationId xmlns:p14="http://schemas.microsoft.com/office/powerpoint/2010/main" val="11898816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684F-E95A-490F-B64C-E0AED5DB72CA}"/>
              </a:ext>
            </a:extLst>
          </p:cNvPr>
          <p:cNvSpPr>
            <a:spLocks noGrp="1"/>
          </p:cNvSpPr>
          <p:nvPr>
            <p:ph type="title"/>
          </p:nvPr>
        </p:nvSpPr>
        <p:spPr>
          <a:xfrm>
            <a:off x="346841" y="204952"/>
            <a:ext cx="8168509" cy="1485737"/>
          </a:xfrm>
        </p:spPr>
        <p:txBody>
          <a:bodyPr>
            <a:normAutofit/>
          </a:bodyPr>
          <a:lstStyle/>
          <a:p>
            <a:r>
              <a:rPr lang="en-GB" sz="3600" dirty="0"/>
              <a:t>Activity 22 - Personal &amp; Business Finance Outcome B Checklist</a:t>
            </a:r>
          </a:p>
        </p:txBody>
      </p:sp>
      <p:sp>
        <p:nvSpPr>
          <p:cNvPr id="3" name="Content Placeholder 2">
            <a:extLst>
              <a:ext uri="{FF2B5EF4-FFF2-40B4-BE49-F238E27FC236}">
                <a16:creationId xmlns:a16="http://schemas.microsoft.com/office/drawing/2014/main" id="{0ABE2C58-FA93-4FD5-A1E6-84FB16E3F484}"/>
              </a:ext>
            </a:extLst>
          </p:cNvPr>
          <p:cNvSpPr>
            <a:spLocks noGrp="1"/>
          </p:cNvSpPr>
          <p:nvPr>
            <p:ph idx="1"/>
          </p:nvPr>
        </p:nvSpPr>
        <p:spPr>
          <a:xfrm>
            <a:off x="320722" y="1533034"/>
            <a:ext cx="8502555" cy="1273228"/>
          </a:xfrm>
        </p:spPr>
        <p:txBody>
          <a:bodyPr/>
          <a:lstStyle/>
          <a:p>
            <a:pPr marL="0" indent="0">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Well done, you have now completed the input and set activities for Learning Outcome </a:t>
            </a: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B, </a:t>
            </a:r>
            <a:r>
              <a:rPr lang="en-GB" sz="1600" dirty="0">
                <a:effectLst/>
                <a:latin typeface="Arial" panose="020B0604020202020204" pitchFamily="34" charset="0"/>
                <a:ea typeface="Calibri" panose="020F0502020204030204" pitchFamily="34" charset="0"/>
                <a:cs typeface="Times New Roman" panose="02020603050405020304" pitchFamily="18" charset="0"/>
              </a:rPr>
              <a:t>you have one final task which is to complete the specification checklist below. First, you should explain the terminology and topic areas in the space provided and then tick the box in the last column when you feel exam ready with regards to that specific element of the specification.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4" name="Picture 3"/>
          <p:cNvPicPr>
            <a:picLocks noChangeAspect="1"/>
          </p:cNvPicPr>
          <p:nvPr/>
        </p:nvPicPr>
        <p:blipFill>
          <a:blip r:embed="rId2"/>
          <a:stretch>
            <a:fillRect/>
          </a:stretch>
        </p:blipFill>
        <p:spPr>
          <a:xfrm>
            <a:off x="2021270" y="2677477"/>
            <a:ext cx="4819650" cy="3514725"/>
          </a:xfrm>
          <a:prstGeom prst="rect">
            <a:avLst/>
          </a:prstGeom>
        </p:spPr>
      </p:pic>
    </p:spTree>
    <p:extLst>
      <p:ext uri="{BB962C8B-B14F-4D97-AF65-F5344CB8AC3E}">
        <p14:creationId xmlns:p14="http://schemas.microsoft.com/office/powerpoint/2010/main" val="1433994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101E-79D4-4F31-A0E2-9815EBC94469}"/>
              </a:ext>
            </a:extLst>
          </p:cNvPr>
          <p:cNvSpPr>
            <a:spLocks noGrp="1"/>
          </p:cNvSpPr>
          <p:nvPr>
            <p:ph type="title"/>
          </p:nvPr>
        </p:nvSpPr>
        <p:spPr>
          <a:xfrm>
            <a:off x="628650" y="505570"/>
            <a:ext cx="8263558" cy="1518411"/>
          </a:xfrm>
        </p:spPr>
        <p:txBody>
          <a:bodyPr>
            <a:normAutofit fontScale="90000"/>
          </a:bodyPr>
          <a:lstStyle/>
          <a:p>
            <a:r>
              <a:rPr lang="en-GB" dirty="0"/>
              <a:t>Activity 1 - Features of Financial </a:t>
            </a:r>
            <a:r>
              <a:rPr lang="en-GB" dirty="0" smtClean="0"/>
              <a:t>Institutions</a:t>
            </a:r>
            <a:r>
              <a:rPr lang="en-GB" dirty="0"/>
              <a:t/>
            </a:r>
            <a:br>
              <a:rPr lang="en-GB" dirty="0"/>
            </a:br>
            <a:r>
              <a:rPr lang="en-GB" sz="2000" b="0" dirty="0">
                <a:effectLst/>
                <a:latin typeface="Arial" panose="020B0604020202020204" pitchFamily="34" charset="0"/>
                <a:ea typeface="Calibri" panose="020F0502020204030204" pitchFamily="34" charset="0"/>
                <a:cs typeface="Times New Roman" panose="02020603050405020304" pitchFamily="18" charset="0"/>
              </a:rPr>
              <a:t>Whilst going through the different types of financial institutions add the key features of each to the spider diagram. </a:t>
            </a:r>
            <a:endParaRPr lang="en-GB" sz="2000" b="0" dirty="0"/>
          </a:p>
        </p:txBody>
      </p:sp>
      <p:sp>
        <p:nvSpPr>
          <p:cNvPr id="3" name="Content Placeholder 2">
            <a:extLst>
              <a:ext uri="{FF2B5EF4-FFF2-40B4-BE49-F238E27FC236}">
                <a16:creationId xmlns:a16="http://schemas.microsoft.com/office/drawing/2014/main" id="{781B3E37-B932-4198-98D1-56692E00CEC2}"/>
              </a:ext>
            </a:extLst>
          </p:cNvPr>
          <p:cNvSpPr>
            <a:spLocks noGrp="1"/>
          </p:cNvSpPr>
          <p:nvPr>
            <p:ph idx="1"/>
          </p:nvPr>
        </p:nvSpPr>
        <p:spPr>
          <a:xfrm>
            <a:off x="628650" y="2262145"/>
            <a:ext cx="7886700" cy="4189137"/>
          </a:xfrm>
        </p:spPr>
        <p:txBody>
          <a:bodyPr>
            <a:normAutofit fontScale="92500" lnSpcReduction="20000"/>
          </a:bodyPr>
          <a:lstStyle/>
          <a:p>
            <a:pPr marL="0" indent="0">
              <a:buNone/>
            </a:pPr>
            <a:r>
              <a:rPr lang="en-GB" b="1" dirty="0"/>
              <a:t>Bank of England</a:t>
            </a:r>
          </a:p>
          <a:p>
            <a:pPr marL="0" indent="0">
              <a:buNone/>
            </a:pPr>
            <a:r>
              <a:rPr lang="en-GB" dirty="0"/>
              <a:t>The UK’s central bank that ensures the financial stability of the UK. It sets interest rates for the country, prints bank notes and stores over 400,000 gold bars. It is not like a commercial bank and doesn’t lend to the general public.</a:t>
            </a:r>
          </a:p>
          <a:p>
            <a:pPr marL="0" indent="0">
              <a:buNone/>
            </a:pPr>
            <a:endParaRPr lang="en-GB" dirty="0"/>
          </a:p>
          <a:p>
            <a:pPr marL="0" indent="0">
              <a:buNone/>
            </a:pPr>
            <a:r>
              <a:rPr lang="en-GB" b="1" dirty="0"/>
              <a:t>Banks</a:t>
            </a:r>
          </a:p>
          <a:p>
            <a:pPr marL="0" indent="0">
              <a:buNone/>
            </a:pPr>
            <a:r>
              <a:rPr lang="en-GB" dirty="0"/>
              <a:t>A bank handles financial transactions and stores money on behalf of the general public. They allow individuals and businesses to make payments, access credit and save.</a:t>
            </a:r>
          </a:p>
        </p:txBody>
      </p:sp>
    </p:spTree>
    <p:extLst>
      <p:ext uri="{BB962C8B-B14F-4D97-AF65-F5344CB8AC3E}">
        <p14:creationId xmlns:p14="http://schemas.microsoft.com/office/powerpoint/2010/main" val="38692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101E-79D4-4F31-A0E2-9815EBC94469}"/>
              </a:ext>
            </a:extLst>
          </p:cNvPr>
          <p:cNvSpPr>
            <a:spLocks noGrp="1"/>
          </p:cNvSpPr>
          <p:nvPr>
            <p:ph type="title"/>
          </p:nvPr>
        </p:nvSpPr>
        <p:spPr>
          <a:xfrm>
            <a:off x="628650" y="344088"/>
            <a:ext cx="8800769" cy="1325563"/>
          </a:xfrm>
        </p:spPr>
        <p:txBody>
          <a:bodyPr>
            <a:normAutofit/>
          </a:bodyPr>
          <a:lstStyle/>
          <a:p>
            <a:r>
              <a:rPr lang="en-GB" sz="4000" dirty="0"/>
              <a:t>Features of Financial </a:t>
            </a:r>
            <a:r>
              <a:rPr lang="en-GB" sz="4000" dirty="0" smtClean="0"/>
              <a:t>Institutions</a:t>
            </a:r>
            <a:endParaRPr lang="en-GB" sz="4000" dirty="0"/>
          </a:p>
        </p:txBody>
      </p:sp>
      <p:sp>
        <p:nvSpPr>
          <p:cNvPr id="3" name="Content Placeholder 2">
            <a:extLst>
              <a:ext uri="{FF2B5EF4-FFF2-40B4-BE49-F238E27FC236}">
                <a16:creationId xmlns:a16="http://schemas.microsoft.com/office/drawing/2014/main" id="{781B3E37-B932-4198-98D1-56692E00CEC2}"/>
              </a:ext>
            </a:extLst>
          </p:cNvPr>
          <p:cNvSpPr>
            <a:spLocks noGrp="1"/>
          </p:cNvSpPr>
          <p:nvPr>
            <p:ph idx="1"/>
          </p:nvPr>
        </p:nvSpPr>
        <p:spPr/>
        <p:txBody>
          <a:bodyPr>
            <a:normAutofit fontScale="85000" lnSpcReduction="10000"/>
          </a:bodyPr>
          <a:lstStyle/>
          <a:p>
            <a:pPr marL="0" indent="0">
              <a:buNone/>
            </a:pPr>
            <a:r>
              <a:rPr lang="en-GB" b="1" dirty="0"/>
              <a:t>Building Societies</a:t>
            </a:r>
          </a:p>
          <a:p>
            <a:pPr marL="0" indent="0">
              <a:buNone/>
            </a:pPr>
            <a:r>
              <a:rPr lang="en-GB" dirty="0"/>
              <a:t>Similar to banks these provide financial services to the public such as day to day banking, mortgages and credit. The key difference is that building societies are owned entirely by their members which means they can set rates that benefit their members and not shareholders.</a:t>
            </a:r>
          </a:p>
          <a:p>
            <a:pPr marL="0" indent="0">
              <a:buNone/>
            </a:pPr>
            <a:endParaRPr lang="en-GB" dirty="0"/>
          </a:p>
          <a:p>
            <a:pPr marL="0" indent="0">
              <a:buNone/>
            </a:pPr>
            <a:r>
              <a:rPr lang="en-GB" b="1" dirty="0"/>
              <a:t>Credit Unions</a:t>
            </a:r>
          </a:p>
          <a:p>
            <a:pPr marL="0" indent="0">
              <a:buNone/>
            </a:pPr>
            <a:r>
              <a:rPr lang="en-GB" dirty="0"/>
              <a:t>A member owned financial cooperative, controlled by its members and operated on the principle of people helping people, providing its members credit at competitive rates as well as other financial services.</a:t>
            </a:r>
          </a:p>
        </p:txBody>
      </p:sp>
    </p:spTree>
    <p:extLst>
      <p:ext uri="{BB962C8B-B14F-4D97-AF65-F5344CB8AC3E}">
        <p14:creationId xmlns:p14="http://schemas.microsoft.com/office/powerpoint/2010/main" val="409705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101E-79D4-4F31-A0E2-9815EBC94469}"/>
              </a:ext>
            </a:extLst>
          </p:cNvPr>
          <p:cNvSpPr>
            <a:spLocks noGrp="1"/>
          </p:cNvSpPr>
          <p:nvPr>
            <p:ph type="title"/>
          </p:nvPr>
        </p:nvSpPr>
        <p:spPr>
          <a:xfrm>
            <a:off x="628650" y="321228"/>
            <a:ext cx="8640417" cy="1325563"/>
          </a:xfrm>
        </p:spPr>
        <p:txBody>
          <a:bodyPr>
            <a:normAutofit/>
          </a:bodyPr>
          <a:lstStyle/>
          <a:p>
            <a:r>
              <a:rPr lang="en-GB" sz="4000" dirty="0"/>
              <a:t>Features of Financial </a:t>
            </a:r>
            <a:r>
              <a:rPr lang="en-GB" sz="4000" dirty="0" smtClean="0"/>
              <a:t>Institutions</a:t>
            </a:r>
            <a:endParaRPr lang="en-GB" sz="4000" dirty="0"/>
          </a:p>
        </p:txBody>
      </p:sp>
      <p:sp>
        <p:nvSpPr>
          <p:cNvPr id="3" name="Content Placeholder 2">
            <a:extLst>
              <a:ext uri="{FF2B5EF4-FFF2-40B4-BE49-F238E27FC236}">
                <a16:creationId xmlns:a16="http://schemas.microsoft.com/office/drawing/2014/main" id="{781B3E37-B932-4198-98D1-56692E00CEC2}"/>
              </a:ext>
            </a:extLst>
          </p:cNvPr>
          <p:cNvSpPr>
            <a:spLocks noGrp="1"/>
          </p:cNvSpPr>
          <p:nvPr>
            <p:ph idx="1"/>
          </p:nvPr>
        </p:nvSpPr>
        <p:spPr/>
        <p:txBody>
          <a:bodyPr>
            <a:normAutofit fontScale="92500"/>
          </a:bodyPr>
          <a:lstStyle/>
          <a:p>
            <a:pPr marL="0" indent="0">
              <a:buNone/>
            </a:pPr>
            <a:r>
              <a:rPr lang="en-GB" b="1" dirty="0"/>
              <a:t>National Savings and Investments</a:t>
            </a:r>
          </a:p>
          <a:p>
            <a:pPr marL="0" indent="0">
              <a:buNone/>
            </a:pPr>
            <a:r>
              <a:rPr lang="en-GB" dirty="0"/>
              <a:t>A government backed organisation that offers a secure savings option. It offers a range of options including ISA’s, premium bonds and gilts.</a:t>
            </a:r>
          </a:p>
          <a:p>
            <a:pPr marL="0" indent="0">
              <a:buNone/>
            </a:pPr>
            <a:endParaRPr lang="en-GB" dirty="0"/>
          </a:p>
          <a:p>
            <a:pPr marL="0" indent="0">
              <a:buNone/>
            </a:pPr>
            <a:r>
              <a:rPr lang="en-GB" b="1" dirty="0"/>
              <a:t>Insurance Companies</a:t>
            </a:r>
          </a:p>
          <a:p>
            <a:pPr marL="0" indent="0">
              <a:buNone/>
            </a:pPr>
            <a:r>
              <a:rPr lang="en-GB" dirty="0"/>
              <a:t>These are for profit businesses that protect people against loss in return for a monthly premium (types of insurance were covered in outcome A).</a:t>
            </a:r>
          </a:p>
        </p:txBody>
      </p:sp>
    </p:spTree>
    <p:extLst>
      <p:ext uri="{BB962C8B-B14F-4D97-AF65-F5344CB8AC3E}">
        <p14:creationId xmlns:p14="http://schemas.microsoft.com/office/powerpoint/2010/main" val="386121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101E-79D4-4F31-A0E2-9815EBC94469}"/>
              </a:ext>
            </a:extLst>
          </p:cNvPr>
          <p:cNvSpPr>
            <a:spLocks noGrp="1"/>
          </p:cNvSpPr>
          <p:nvPr>
            <p:ph type="title"/>
          </p:nvPr>
        </p:nvSpPr>
        <p:spPr>
          <a:xfrm>
            <a:off x="628649" y="115488"/>
            <a:ext cx="8263559" cy="1325563"/>
          </a:xfrm>
        </p:spPr>
        <p:txBody>
          <a:bodyPr>
            <a:normAutofit/>
          </a:bodyPr>
          <a:lstStyle/>
          <a:p>
            <a:r>
              <a:rPr lang="en-GB" sz="4000" dirty="0"/>
              <a:t>Features of Financial </a:t>
            </a:r>
            <a:r>
              <a:rPr lang="en-GB" sz="4000" dirty="0" smtClean="0"/>
              <a:t>Institutions</a:t>
            </a:r>
            <a:endParaRPr lang="en-GB" sz="4000" dirty="0"/>
          </a:p>
        </p:txBody>
      </p:sp>
      <p:sp>
        <p:nvSpPr>
          <p:cNvPr id="3" name="Content Placeholder 2">
            <a:extLst>
              <a:ext uri="{FF2B5EF4-FFF2-40B4-BE49-F238E27FC236}">
                <a16:creationId xmlns:a16="http://schemas.microsoft.com/office/drawing/2014/main" id="{781B3E37-B932-4198-98D1-56692E00CEC2}"/>
              </a:ext>
            </a:extLst>
          </p:cNvPr>
          <p:cNvSpPr>
            <a:spLocks noGrp="1"/>
          </p:cNvSpPr>
          <p:nvPr>
            <p:ph idx="1"/>
          </p:nvPr>
        </p:nvSpPr>
        <p:spPr>
          <a:xfrm>
            <a:off x="628649" y="1441051"/>
            <a:ext cx="7886700" cy="4663440"/>
          </a:xfrm>
        </p:spPr>
        <p:txBody>
          <a:bodyPr>
            <a:normAutofit fontScale="70000" lnSpcReduction="20000"/>
          </a:bodyPr>
          <a:lstStyle/>
          <a:p>
            <a:pPr marL="0" indent="0">
              <a:buNone/>
            </a:pPr>
            <a:r>
              <a:rPr lang="en-GB" b="1" dirty="0"/>
              <a:t>Pension Companies</a:t>
            </a:r>
          </a:p>
          <a:p>
            <a:pPr marL="0" indent="0">
              <a:buNone/>
            </a:pPr>
            <a:r>
              <a:rPr lang="en-GB" dirty="0"/>
              <a:t>Sell policies to individuals or companies that enable themselves or their employees to save for future retirement. Pension companies usually invest the money deposited by the individual in hopes of growing it for future use.</a:t>
            </a:r>
          </a:p>
          <a:p>
            <a:pPr marL="0" indent="0">
              <a:buNone/>
            </a:pPr>
            <a:endParaRPr lang="en-GB" dirty="0"/>
          </a:p>
          <a:p>
            <a:pPr marL="0" indent="0">
              <a:buNone/>
            </a:pPr>
            <a:r>
              <a:rPr lang="en-GB" b="1" dirty="0"/>
              <a:t>Pawnbrokers</a:t>
            </a:r>
          </a:p>
          <a:p>
            <a:pPr marL="0" indent="0">
              <a:buNone/>
            </a:pPr>
            <a:r>
              <a:rPr lang="en-GB" dirty="0"/>
              <a:t>Loan money to individuals and secure this loan against an asset. The most well known asset that is pawned is jewellery. If the item is not bought back then the pawnbroker will sell the asset to recoup the cost of the loan.</a:t>
            </a:r>
          </a:p>
          <a:p>
            <a:pPr marL="0" indent="0">
              <a:buNone/>
            </a:pPr>
            <a:endParaRPr lang="en-GB" dirty="0"/>
          </a:p>
          <a:p>
            <a:pPr marL="0" indent="0">
              <a:buNone/>
            </a:pPr>
            <a:r>
              <a:rPr lang="en-GB" b="1" dirty="0"/>
              <a:t>Payday loans</a:t>
            </a:r>
          </a:p>
          <a:p>
            <a:pPr marL="0" indent="0">
              <a:buNone/>
            </a:pPr>
            <a:r>
              <a:rPr lang="en-GB" dirty="0"/>
              <a:t>Short term loans that are intended to bridge the gap between one payday to another in the case of an emergency. Interest rates are extremely high and payday loans should be avoided where possible due to this.</a:t>
            </a:r>
          </a:p>
        </p:txBody>
      </p:sp>
    </p:spTree>
    <p:extLst>
      <p:ext uri="{BB962C8B-B14F-4D97-AF65-F5344CB8AC3E}">
        <p14:creationId xmlns:p14="http://schemas.microsoft.com/office/powerpoint/2010/main" val="40370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D975B5C78B094BB570D50037B30499" ma:contentTypeVersion="4" ma:contentTypeDescription="Create a new document." ma:contentTypeScope="" ma:versionID="9221ae6fd37bd6a696969d9e8a3cb8d2">
  <xsd:schema xmlns:xsd="http://www.w3.org/2001/XMLSchema" xmlns:xs="http://www.w3.org/2001/XMLSchema" xmlns:p="http://schemas.microsoft.com/office/2006/metadata/properties" xmlns:ns3="ecb3f7c3-fc1a-4130-90d3-b27e0b767642" targetNamespace="http://schemas.microsoft.com/office/2006/metadata/properties" ma:root="true" ma:fieldsID="3d531c9f7881fe6f93eaf38e377e6e54" ns3:_="">
    <xsd:import namespace="ecb3f7c3-fc1a-4130-90d3-b27e0b76764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b3f7c3-fc1a-4130-90d3-b27e0b767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840C1A-98F9-43D9-9294-84E39F9E2B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b3f7c3-fc1a-4130-90d3-b27e0b7676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3A4627-6FC5-43FD-A3ED-C2342332D26C}">
  <ds:schemaRefs>
    <ds:schemaRef ds:uri="ecb3f7c3-fc1a-4130-90d3-b27e0b767642"/>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1989846-9BBB-436F-8DF5-B25C35D504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8425</TotalTime>
  <Words>3388</Words>
  <Application>Microsoft Office PowerPoint</Application>
  <PresentationFormat>On-screen Show (4:3)</PresentationFormat>
  <Paragraphs>418</Paragraphs>
  <Slides>57</Slides>
  <Notes>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SourceSansPro</vt:lpstr>
      <vt:lpstr>Symbol</vt:lpstr>
      <vt:lpstr>Times New Roman</vt:lpstr>
      <vt:lpstr>Verdana</vt:lpstr>
      <vt:lpstr>Office Theme</vt:lpstr>
      <vt:lpstr>Unit 3: Personal &amp; Business Finance</vt:lpstr>
      <vt:lpstr>Learning Outcome B</vt:lpstr>
      <vt:lpstr>Learning Outcome B1</vt:lpstr>
      <vt:lpstr>What are Financial Institutions?</vt:lpstr>
      <vt:lpstr>Types of Financial Institution</vt:lpstr>
      <vt:lpstr>Activity 1 - Features of Financial Institutions Whilst going through the different types of financial institutions add the key features of each to the spider diagram. </vt:lpstr>
      <vt:lpstr>Features of Financial Institutions</vt:lpstr>
      <vt:lpstr>Features of Financial Institutions</vt:lpstr>
      <vt:lpstr>Features of Financial Institutions</vt:lpstr>
      <vt:lpstr>Advantages &amp; Disadvantages of Financial Institutions</vt:lpstr>
      <vt:lpstr>Advantages &amp; Disadvantages of Financial Institutions</vt:lpstr>
      <vt:lpstr>Activity 2 – Infographic on a Financial Institution</vt:lpstr>
      <vt:lpstr>Activity 3 – Evaluate a Financial Institution </vt:lpstr>
      <vt:lpstr>Activity 4 - Knowledge Check B1 Features of Financial Institutions</vt:lpstr>
      <vt:lpstr>Learning Outcome B2</vt:lpstr>
      <vt:lpstr>Communicating with Customers</vt:lpstr>
      <vt:lpstr>Methods of Communicating with Customers</vt:lpstr>
      <vt:lpstr>Activity 5 – Methods of Communicating with Customers Create a spider diagram with each method of communication and what that method is.</vt:lpstr>
      <vt:lpstr>Activity 6 - Advantages and Disadvantages of Communication methods</vt:lpstr>
      <vt:lpstr>Activity 6 – What I Have Got…</vt:lpstr>
      <vt:lpstr>Activity 7 -  Exam Scenario Question</vt:lpstr>
      <vt:lpstr>Activity 8 - Knowledge Check B2 Communicating with Customers</vt:lpstr>
      <vt:lpstr>Learning Outcome B3</vt:lpstr>
      <vt:lpstr>Consumer Protection</vt:lpstr>
      <vt:lpstr>Activity 9 - Function, Role and Responsibilities of Consumer Protection Bodies</vt:lpstr>
      <vt:lpstr>Financial Conduct Authority (FCA)</vt:lpstr>
      <vt:lpstr>Financial Ombudsmen Service (FOS)</vt:lpstr>
      <vt:lpstr>Financial Services Compensation Scheme (FSCS)</vt:lpstr>
      <vt:lpstr>Legislation – Consumer Credit</vt:lpstr>
      <vt:lpstr>Activity 10 – Financial Scenario</vt:lpstr>
      <vt:lpstr>Activity 11 – Video on the Work of the FCA</vt:lpstr>
      <vt:lpstr>Activity 12 - Knowledge Check B3 Consumer Protection in Relation to Personal Finance </vt:lpstr>
      <vt:lpstr>Learning Outcome B4</vt:lpstr>
      <vt:lpstr>Information Guidance and Advice</vt:lpstr>
      <vt:lpstr>Information Guidance and Advice</vt:lpstr>
      <vt:lpstr>Activity 13 – Information Guidance &amp; Advice Crossword</vt:lpstr>
      <vt:lpstr>Activity 13 Crossword Answers</vt:lpstr>
      <vt:lpstr>Activity 14: Information Guidance and Advice Table</vt:lpstr>
      <vt:lpstr>Citizens Advice</vt:lpstr>
      <vt:lpstr>Independent Financial Advisor (IFA)</vt:lpstr>
      <vt:lpstr>Price Comparison Websites</vt:lpstr>
      <vt:lpstr>Debt Counsellors</vt:lpstr>
      <vt:lpstr>Individual Voluntary Arrangements (IVAs)</vt:lpstr>
      <vt:lpstr>Bankruptcy</vt:lpstr>
      <vt:lpstr>Activity 15 - Difference Between Bankruptcy &amp; IVA</vt:lpstr>
      <vt:lpstr>Activity 16 – Scenario Question (12 marks)</vt:lpstr>
      <vt:lpstr>Activity 16 – Scenario Answer</vt:lpstr>
      <vt:lpstr>Activity 16 – Scenario Marking</vt:lpstr>
      <vt:lpstr>Activity 17 - Knowledge Check B4 Information Guidance &amp; Advice</vt:lpstr>
      <vt:lpstr>Activity 18 – Learning Outcome B Kahoot Quiz</vt:lpstr>
      <vt:lpstr>Activity 19  – Learning Outcome B Key Word Scramble</vt:lpstr>
      <vt:lpstr>Activity 19 – Key Word Scramble Answers</vt:lpstr>
      <vt:lpstr>Activity 20 – Learning Outcome B Word Search</vt:lpstr>
      <vt:lpstr>Activity 20 – Word Search Answers</vt:lpstr>
      <vt:lpstr>Activity 21 – Learning Outcome B Crossword</vt:lpstr>
      <vt:lpstr>Activity 21 – Crossword Answers</vt:lpstr>
      <vt:lpstr>Activity 22 - Personal &amp; Business Finance Outcome B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Personal &amp; Business Finance</dc:title>
  <dc:creator>Drew</dc:creator>
  <cp:lastModifiedBy>Mark  FLANAGAN</cp:lastModifiedBy>
  <cp:revision>409</cp:revision>
  <dcterms:created xsi:type="dcterms:W3CDTF">2020-06-16T17:00:56Z</dcterms:created>
  <dcterms:modified xsi:type="dcterms:W3CDTF">2021-10-04T13:59:33Z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0x010100CAD975B5C78B094BB570D50037B30499</vt:lpwstr>
  </property>
</Properties>
</file>