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35F"/>
    <a:srgbClr val="4F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44013-E1D1-9743-BCB8-45DC69B9E70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1B776-DA0C-184C-A31E-D0B059FD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r>
              <a:rPr lang="en-US" baseline="0" dirty="0" smtClean="0"/>
              <a:t> video so the pupils can visually see existing creations including a football score 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B776-DA0C-184C-A31E-D0B059FD38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aim of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B776-DA0C-184C-A31E-D0B059FD38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0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8842" y="124479"/>
            <a:ext cx="1101354" cy="1014575"/>
          </a:xfrm>
          <a:prstGeom prst="roundRect">
            <a:avLst/>
          </a:prstGeom>
          <a:solidFill>
            <a:schemeClr val="tx1"/>
          </a:solidFill>
          <a:ln>
            <a:solidFill>
              <a:srgbClr val="5BD3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7477" r="31028" b="38171"/>
          <a:stretch/>
        </p:blipFill>
        <p:spPr>
          <a:xfrm>
            <a:off x="298842" y="124479"/>
            <a:ext cx="1101354" cy="10145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91721" y="6058670"/>
            <a:ext cx="2732431" cy="680663"/>
          </a:xfrm>
          <a:prstGeom prst="roundRect">
            <a:avLst/>
          </a:prstGeom>
          <a:solidFill>
            <a:schemeClr val="tx1"/>
          </a:solidFill>
          <a:ln>
            <a:solidFill>
              <a:srgbClr val="4FC2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313" t="60233"/>
          <a:stretch/>
        </p:blipFill>
        <p:spPr>
          <a:xfrm>
            <a:off x="6102131" y="6079492"/>
            <a:ext cx="2849663" cy="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2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1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298842" y="124479"/>
            <a:ext cx="1101354" cy="1014575"/>
          </a:xfrm>
          <a:prstGeom prst="roundRect">
            <a:avLst/>
          </a:prstGeom>
          <a:solidFill>
            <a:schemeClr val="tx1"/>
          </a:solidFill>
          <a:ln>
            <a:solidFill>
              <a:srgbClr val="5BD3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7477" r="31028" b="38171"/>
          <a:stretch/>
        </p:blipFill>
        <p:spPr>
          <a:xfrm>
            <a:off x="298842" y="124479"/>
            <a:ext cx="1101354" cy="1014575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D1BCD-580B-9349-8DCE-3BC9CE2C8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091721" y="6058670"/>
            <a:ext cx="2732431" cy="680663"/>
          </a:xfrm>
          <a:prstGeom prst="roundRect">
            <a:avLst/>
          </a:prstGeom>
          <a:solidFill>
            <a:schemeClr val="tx1"/>
          </a:solidFill>
          <a:ln>
            <a:solidFill>
              <a:srgbClr val="4FC2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3313" t="60233"/>
          <a:stretch/>
        </p:blipFill>
        <p:spPr>
          <a:xfrm>
            <a:off x="6102131" y="6079492"/>
            <a:ext cx="2849663" cy="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1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298842" y="124479"/>
            <a:ext cx="1101354" cy="1014575"/>
          </a:xfrm>
          <a:prstGeom prst="roundRect">
            <a:avLst/>
          </a:prstGeom>
          <a:solidFill>
            <a:schemeClr val="tx1"/>
          </a:solidFill>
          <a:ln>
            <a:solidFill>
              <a:srgbClr val="5BD3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7477" r="31028" b="38171"/>
          <a:stretch/>
        </p:blipFill>
        <p:spPr>
          <a:xfrm>
            <a:off x="298842" y="124479"/>
            <a:ext cx="1101354" cy="1014575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D1BCD-580B-9349-8DCE-3BC9CE2C8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6091721" y="6058670"/>
            <a:ext cx="2732431" cy="680663"/>
          </a:xfrm>
          <a:prstGeom prst="roundRect">
            <a:avLst/>
          </a:prstGeom>
          <a:solidFill>
            <a:schemeClr val="tx1"/>
          </a:solidFill>
          <a:ln>
            <a:solidFill>
              <a:srgbClr val="4FC2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3313" t="60233"/>
          <a:stretch/>
        </p:blipFill>
        <p:spPr>
          <a:xfrm>
            <a:off x="6102131" y="6079492"/>
            <a:ext cx="2849663" cy="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8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FC2F1"/>
            </a:gs>
            <a:gs pos="100000">
              <a:srgbClr val="5BD35F"/>
            </a:gs>
          </a:gsLst>
          <a:lin ang="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11876-8C10-5F4A-85C8-4A81F35B782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5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icrobit.co.uk" TargetMode="External"/><Relationship Id="rId4" Type="http://schemas.openxmlformats.org/officeDocument/2006/relationships/hyperlink" Target="http://www.bbc.co.uk/programmes/articles/4hVG2Br1W1LKCmw8nSm9WnQ/the-bbc-micro-b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78430" y="1520442"/>
            <a:ext cx="5709996" cy="3839896"/>
            <a:chOff x="2550823" y="1925972"/>
            <a:chExt cx="5709996" cy="3839896"/>
          </a:xfrm>
        </p:grpSpPr>
        <p:sp>
          <p:nvSpPr>
            <p:cNvPr id="6" name="Rounded Rectangle 5"/>
            <p:cNvSpPr/>
            <p:nvPr/>
          </p:nvSpPr>
          <p:spPr>
            <a:xfrm>
              <a:off x="2612944" y="1925972"/>
              <a:ext cx="5498454" cy="38398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0823" y="2054034"/>
              <a:ext cx="5709996" cy="3530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7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02-17 at 15.59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89" b="50098"/>
          <a:stretch/>
        </p:blipFill>
        <p:spPr>
          <a:xfrm>
            <a:off x="1426187" y="1535714"/>
            <a:ext cx="2654618" cy="4341715"/>
          </a:xfrm>
          <a:prstGeom prst="rect">
            <a:avLst/>
          </a:prstGeom>
          <a:ln>
            <a:solidFill>
              <a:srgbClr val="5BD35F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15550" y="726718"/>
            <a:ext cx="7425833" cy="6382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Step 1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02434" y="4730606"/>
            <a:ext cx="1366130" cy="426660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6-02-17 at 15.59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1" r="93317" b="58375"/>
          <a:stretch/>
        </p:blipFill>
        <p:spPr>
          <a:xfrm>
            <a:off x="5360193" y="3114801"/>
            <a:ext cx="1779972" cy="775333"/>
          </a:xfrm>
          <a:prstGeom prst="rect">
            <a:avLst/>
          </a:prstGeom>
          <a:ln>
            <a:solidFill>
              <a:srgbClr val="4FC2F1"/>
            </a:solidFill>
          </a:ln>
        </p:spPr>
      </p:pic>
      <p:sp>
        <p:nvSpPr>
          <p:cNvPr id="3" name="TextBox 2"/>
          <p:cNvSpPr txBox="1"/>
          <p:nvPr/>
        </p:nvSpPr>
        <p:spPr>
          <a:xfrm flipH="1">
            <a:off x="4928021" y="1881051"/>
            <a:ext cx="3745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 to Advanced</a:t>
            </a:r>
          </a:p>
          <a:p>
            <a:r>
              <a:rPr lang="en-US" sz="3200" dirty="0" smtClean="0"/>
              <a:t>Then select Images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97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5550" y="726718"/>
            <a:ext cx="7425833" cy="6382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Step 2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2-17 at 16.2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95" y="1499130"/>
            <a:ext cx="3800335" cy="4151237"/>
          </a:xfrm>
          <a:prstGeom prst="rect">
            <a:avLst/>
          </a:prstGeom>
          <a:ln>
            <a:solidFill>
              <a:srgbClr val="5BD35F"/>
            </a:solidFill>
          </a:ln>
        </p:spPr>
      </p:pic>
      <p:pic>
        <p:nvPicPr>
          <p:cNvPr id="8" name="Picture 7" descr="Screen Shot 2016-02-17 at 16.20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18057" r="34283" b="70407"/>
          <a:stretch/>
        </p:blipFill>
        <p:spPr>
          <a:xfrm>
            <a:off x="5048915" y="2540193"/>
            <a:ext cx="3725239" cy="968188"/>
          </a:xfrm>
          <a:prstGeom prst="rect">
            <a:avLst/>
          </a:prstGeom>
          <a:ln>
            <a:solidFill>
              <a:srgbClr val="4FC2F1"/>
            </a:solidFill>
          </a:ln>
        </p:spPr>
      </p:pic>
      <p:sp>
        <p:nvSpPr>
          <p:cNvPr id="9" name="Oval 8"/>
          <p:cNvSpPr/>
          <p:nvPr/>
        </p:nvSpPr>
        <p:spPr>
          <a:xfrm>
            <a:off x="1440840" y="2233412"/>
            <a:ext cx="2123906" cy="509255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91507" y="3612487"/>
            <a:ext cx="1967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We leave this at 0 so the image begins at 0, 0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7875265" y="3123188"/>
            <a:ext cx="150947" cy="4892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5550" y="726718"/>
            <a:ext cx="7425833" cy="6382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Step 3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2-17 at 16.20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0" t="15789" r="29970" b="60558"/>
          <a:stretch/>
        </p:blipFill>
        <p:spPr>
          <a:xfrm>
            <a:off x="4166667" y="2262432"/>
            <a:ext cx="4817409" cy="1430029"/>
          </a:xfrm>
          <a:prstGeom prst="rect">
            <a:avLst/>
          </a:prstGeom>
          <a:ln>
            <a:solidFill>
              <a:srgbClr val="4FC2F1"/>
            </a:solidFill>
          </a:ln>
        </p:spPr>
      </p:pic>
      <p:pic>
        <p:nvPicPr>
          <p:cNvPr id="8" name="Picture 7" descr="Screen Shot 2016-02-17 at 16.2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9" y="1987725"/>
            <a:ext cx="3800335" cy="4151237"/>
          </a:xfrm>
          <a:prstGeom prst="rect">
            <a:avLst/>
          </a:prstGeom>
          <a:ln>
            <a:solidFill>
              <a:srgbClr val="5BD35F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593514" y="3009464"/>
            <a:ext cx="3063119" cy="18142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65680" y="3788508"/>
            <a:ext cx="2230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Simply drag the block onto the blank space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4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5550" y="726718"/>
            <a:ext cx="7425833" cy="6382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Step 4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6673" y="2443856"/>
            <a:ext cx="2230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Tick the boxes in the block to make the creeper face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02-17 at 16.20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t="22800" r="43507" b="34024"/>
          <a:stretch/>
        </p:blipFill>
        <p:spPr>
          <a:xfrm>
            <a:off x="565557" y="1791835"/>
            <a:ext cx="2614965" cy="2957139"/>
          </a:xfrm>
          <a:prstGeom prst="rect">
            <a:avLst/>
          </a:prstGeom>
          <a:ln>
            <a:solidFill>
              <a:srgbClr val="5BD35F"/>
            </a:solidFill>
          </a:ln>
        </p:spPr>
      </p:pic>
      <p:pic>
        <p:nvPicPr>
          <p:cNvPr id="6" name="Picture 5" descr="Screen Shot 2016-02-17 at 16.20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47" y="1900072"/>
            <a:ext cx="2717800" cy="2667000"/>
          </a:xfrm>
          <a:prstGeom prst="rect">
            <a:avLst/>
          </a:prstGeom>
          <a:ln>
            <a:solidFill>
              <a:srgbClr val="4FC2F1"/>
            </a:solidFill>
          </a:ln>
        </p:spPr>
      </p:pic>
    </p:spTree>
    <p:extLst>
      <p:ext uri="{BB962C8B-B14F-4D97-AF65-F5344CB8AC3E}">
        <p14:creationId xmlns:p14="http://schemas.microsoft.com/office/powerpoint/2010/main" val="1404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5550" y="726718"/>
            <a:ext cx="7425833" cy="6382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Step 5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4955" y="1891170"/>
            <a:ext cx="41598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Drag the ‘create image’ block into the white space of the ‘show image’ block 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Screen Shot 2016-02-17 at 16.2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5" y="1517654"/>
            <a:ext cx="3025859" cy="2106611"/>
          </a:xfrm>
          <a:prstGeom prst="rect">
            <a:avLst/>
          </a:prstGeom>
          <a:ln>
            <a:solidFill>
              <a:srgbClr val="5BD35F"/>
            </a:solidFill>
          </a:ln>
        </p:spPr>
      </p:pic>
      <p:pic>
        <p:nvPicPr>
          <p:cNvPr id="8" name="Picture 7" descr="Screen Shot 2016-02-17 at 16.21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72" y="3453515"/>
            <a:ext cx="4183291" cy="2086724"/>
          </a:xfrm>
          <a:prstGeom prst="rect">
            <a:avLst/>
          </a:prstGeom>
          <a:ln>
            <a:solidFill>
              <a:srgbClr val="4FC2F1"/>
            </a:solidFill>
          </a:ln>
        </p:spPr>
      </p:pic>
    </p:spTree>
    <p:extLst>
      <p:ext uri="{BB962C8B-B14F-4D97-AF65-F5344CB8AC3E}">
        <p14:creationId xmlns:p14="http://schemas.microsoft.com/office/powerpoint/2010/main" val="25036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5550" y="726718"/>
            <a:ext cx="7425833" cy="6382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Step 6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21" y="2861274"/>
            <a:ext cx="8327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Click the run button and the virtual micro:bit should display the creeper face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Screen Shot 2016-02-17 at 15.59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26" b="86784"/>
          <a:stretch/>
        </p:blipFill>
        <p:spPr>
          <a:xfrm>
            <a:off x="264321" y="1471682"/>
            <a:ext cx="6224796" cy="1392263"/>
          </a:xfrm>
          <a:prstGeom prst="rect">
            <a:avLst/>
          </a:prstGeom>
          <a:ln>
            <a:solidFill>
              <a:srgbClr val="4FC2F1"/>
            </a:solidFill>
          </a:ln>
        </p:spPr>
      </p:pic>
      <p:sp>
        <p:nvSpPr>
          <p:cNvPr id="10" name="Oval 9"/>
          <p:cNvSpPr/>
          <p:nvPr/>
        </p:nvSpPr>
        <p:spPr>
          <a:xfrm>
            <a:off x="1355455" y="1471682"/>
            <a:ext cx="1323439" cy="1392263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6-02-17 at 18.56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12" y="3766975"/>
            <a:ext cx="3140905" cy="2820920"/>
          </a:xfrm>
          <a:prstGeom prst="rect">
            <a:avLst/>
          </a:prstGeom>
          <a:ln>
            <a:solidFill>
              <a:srgbClr val="5BD35F"/>
            </a:solidFill>
          </a:ln>
        </p:spPr>
      </p:pic>
    </p:spTree>
    <p:extLst>
      <p:ext uri="{BB962C8B-B14F-4D97-AF65-F5344CB8AC3E}">
        <p14:creationId xmlns:p14="http://schemas.microsoft.com/office/powerpoint/2010/main" val="12841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5550" y="61198"/>
            <a:ext cx="5645960" cy="7071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Your Turn!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5550" y="652014"/>
            <a:ext cx="5816727" cy="6382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Follow the previous instructions to create the creeper face and then: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21" y="1495274"/>
            <a:ext cx="8613025" cy="4524315"/>
          </a:xfrm>
          <a:prstGeom prst="rect">
            <a:avLst/>
          </a:prstGeom>
          <a:solidFill>
            <a:schemeClr val="bg1"/>
          </a:solidFill>
          <a:ln>
            <a:solidFill>
              <a:srgbClr val="5BD35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entury Gothic"/>
                <a:cs typeface="Century Gothic"/>
              </a:rPr>
              <a:t>Create a timer to </a:t>
            </a:r>
            <a:r>
              <a:rPr lang="en-US" sz="2400" b="1" u="sng" dirty="0" smtClean="0">
                <a:latin typeface="Century Gothic"/>
                <a:cs typeface="Century Gothic"/>
              </a:rPr>
              <a:t>pause </a:t>
            </a:r>
            <a:r>
              <a:rPr lang="en-US" sz="2400" u="sng" dirty="0" smtClean="0">
                <a:latin typeface="Century Gothic"/>
                <a:cs typeface="Century Gothic"/>
              </a:rPr>
              <a:t>for 3 seconds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4FC2F1"/>
                </a:solidFill>
                <a:latin typeface="Century Gothic"/>
                <a:cs typeface="Century Gothic"/>
              </a:rPr>
              <a:t>From the </a:t>
            </a:r>
            <a:r>
              <a:rPr lang="en-US" sz="2400" b="1" dirty="0" smtClean="0">
                <a:solidFill>
                  <a:srgbClr val="4FC2F1"/>
                </a:solidFill>
                <a:latin typeface="Century Gothic"/>
                <a:cs typeface="Century Gothic"/>
              </a:rPr>
              <a:t>basic </a:t>
            </a:r>
            <a:r>
              <a:rPr lang="en-US" sz="2400" dirty="0" smtClean="0">
                <a:solidFill>
                  <a:srgbClr val="4FC2F1"/>
                </a:solidFill>
                <a:latin typeface="Century Gothic"/>
                <a:cs typeface="Century Gothic"/>
              </a:rPr>
              <a:t>menu, select the </a:t>
            </a:r>
            <a:r>
              <a:rPr lang="en-US" sz="2400" b="1" dirty="0" smtClean="0">
                <a:solidFill>
                  <a:srgbClr val="4FC2F1"/>
                </a:solidFill>
                <a:latin typeface="Century Gothic"/>
                <a:cs typeface="Century Gothic"/>
              </a:rPr>
              <a:t>pause </a:t>
            </a:r>
            <a:r>
              <a:rPr lang="en-US" sz="2400" dirty="0" smtClean="0">
                <a:solidFill>
                  <a:srgbClr val="4FC2F1"/>
                </a:solidFill>
                <a:latin typeface="Century Gothic"/>
                <a:cs typeface="Century Gothic"/>
              </a:rPr>
              <a:t>block. </a:t>
            </a:r>
          </a:p>
          <a:p>
            <a:r>
              <a:rPr lang="en-US" sz="2400" dirty="0">
                <a:solidFill>
                  <a:srgbClr val="4FC2F1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4FC2F1"/>
                </a:solidFill>
                <a:latin typeface="Century Gothic"/>
                <a:cs typeface="Century Gothic"/>
              </a:rPr>
              <a:t>The micro:bit uses </a:t>
            </a:r>
            <a:r>
              <a:rPr lang="en-US" sz="2400" i="1" dirty="0" smtClean="0">
                <a:solidFill>
                  <a:srgbClr val="4FC2F1"/>
                </a:solidFill>
                <a:latin typeface="Century Gothic"/>
                <a:cs typeface="Century Gothic"/>
              </a:rPr>
              <a:t>milliseconds </a:t>
            </a:r>
            <a:r>
              <a:rPr lang="en-US" sz="2400" dirty="0" smtClean="0">
                <a:solidFill>
                  <a:srgbClr val="4FC2F1"/>
                </a:solidFill>
                <a:latin typeface="Century Gothic"/>
                <a:cs typeface="Century Gothic"/>
              </a:rPr>
              <a:t>so ‘1000’ is equal to 1 	second. </a:t>
            </a:r>
          </a:p>
          <a:p>
            <a:r>
              <a:rPr lang="en-US" sz="2400" dirty="0">
                <a:solidFill>
                  <a:srgbClr val="4FC2F1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4FC2F1"/>
                </a:solidFill>
                <a:latin typeface="Century Gothic"/>
                <a:cs typeface="Century Gothic"/>
              </a:rPr>
              <a:t>We want to pause for </a:t>
            </a:r>
            <a:r>
              <a:rPr lang="en-US" sz="2400" b="1" dirty="0" smtClean="0">
                <a:solidFill>
                  <a:srgbClr val="4FC2F1"/>
                </a:solidFill>
                <a:latin typeface="Century Gothic"/>
                <a:cs typeface="Century Gothic"/>
              </a:rPr>
              <a:t>3 seconds</a:t>
            </a:r>
            <a:r>
              <a:rPr lang="en-US" sz="2400" dirty="0" smtClean="0">
                <a:solidFill>
                  <a:srgbClr val="4FC2F1"/>
                </a:solidFill>
                <a:latin typeface="Century Gothic"/>
                <a:cs typeface="Century Gothic"/>
              </a:rPr>
              <a:t> so</a:t>
            </a:r>
          </a:p>
          <a:p>
            <a:r>
              <a:rPr lang="en-US" sz="2400" dirty="0">
                <a:solidFill>
                  <a:srgbClr val="4FC2F1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4FC2F1"/>
                </a:solidFill>
                <a:latin typeface="Century Gothic"/>
                <a:cs typeface="Century Gothic"/>
              </a:rPr>
              <a:t>change the number to ‘</a:t>
            </a:r>
            <a:r>
              <a:rPr lang="en-US" sz="2400" b="1" dirty="0" smtClean="0">
                <a:solidFill>
                  <a:srgbClr val="4FC2F1"/>
                </a:solidFill>
                <a:latin typeface="Century Gothic"/>
                <a:cs typeface="Century Gothic"/>
              </a:rPr>
              <a:t>3000’</a:t>
            </a:r>
            <a:r>
              <a:rPr lang="en-US" sz="2400" dirty="0" smtClean="0">
                <a:solidFill>
                  <a:srgbClr val="4FC2F1"/>
                </a:solidFill>
                <a:latin typeface="Century Gothic"/>
                <a:cs typeface="Century Gothic"/>
              </a:rPr>
              <a:t>.</a:t>
            </a:r>
          </a:p>
          <a:p>
            <a:endParaRPr lang="en-US" sz="2400" dirty="0" smtClean="0">
              <a:solidFill>
                <a:srgbClr val="4FC2F1"/>
              </a:solidFill>
              <a:latin typeface="Century Gothic"/>
              <a:cs typeface="Century Gothic"/>
            </a:endParaRPr>
          </a:p>
          <a:p>
            <a:r>
              <a:rPr lang="en-US" sz="2400" u="sng" dirty="0" smtClean="0">
                <a:solidFill>
                  <a:srgbClr val="FFFFFF"/>
                </a:solidFill>
                <a:latin typeface="Century Gothic"/>
                <a:cs typeface="Century Gothic"/>
              </a:rPr>
              <a:t>Reset the display to its original state: </a:t>
            </a:r>
            <a:r>
              <a:rPr lang="en-US" sz="2400" b="1" u="sng" dirty="0" smtClean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</a:p>
          <a:p>
            <a:r>
              <a:rPr lang="en-US" sz="2400" dirty="0" smtClean="0">
                <a:solidFill>
                  <a:srgbClr val="5BD35F"/>
                </a:solidFill>
                <a:latin typeface="Century Gothic"/>
                <a:cs typeface="Century Gothic"/>
              </a:rPr>
              <a:t>2. Click on the </a:t>
            </a:r>
            <a:r>
              <a:rPr lang="en-US" sz="2400" b="1" dirty="0" smtClean="0">
                <a:solidFill>
                  <a:srgbClr val="5BD35F"/>
                </a:solidFill>
                <a:latin typeface="Century Gothic"/>
                <a:cs typeface="Century Gothic"/>
              </a:rPr>
              <a:t>LED </a:t>
            </a:r>
            <a:r>
              <a:rPr lang="en-US" sz="2400" dirty="0" smtClean="0">
                <a:solidFill>
                  <a:srgbClr val="5BD35F"/>
                </a:solidFill>
                <a:latin typeface="Century Gothic"/>
                <a:cs typeface="Century Gothic"/>
              </a:rPr>
              <a:t>menu. Select the </a:t>
            </a:r>
            <a:r>
              <a:rPr lang="en-US" sz="2400" b="1" dirty="0" smtClean="0">
                <a:solidFill>
                  <a:srgbClr val="5BD35F"/>
                </a:solidFill>
                <a:latin typeface="Century Gothic"/>
                <a:cs typeface="Century Gothic"/>
              </a:rPr>
              <a:t>clear screen</a:t>
            </a:r>
            <a:r>
              <a:rPr lang="en-US" sz="2400" dirty="0" smtClean="0">
                <a:solidFill>
                  <a:srgbClr val="5BD35F"/>
                </a:solidFill>
                <a:latin typeface="Century Gothic"/>
                <a:cs typeface="Century Gothic"/>
              </a:rPr>
              <a:t> block and ‘snap’ it under the </a:t>
            </a:r>
            <a:r>
              <a:rPr lang="en-US" sz="2400" i="1" dirty="0" smtClean="0">
                <a:solidFill>
                  <a:srgbClr val="5BD35F"/>
                </a:solidFill>
                <a:latin typeface="Century Gothic"/>
                <a:cs typeface="Century Gothic"/>
              </a:rPr>
              <a:t>pause </a:t>
            </a:r>
            <a:r>
              <a:rPr lang="en-US" sz="2400" dirty="0" smtClean="0">
                <a:solidFill>
                  <a:srgbClr val="5BD35F"/>
                </a:solidFill>
                <a:latin typeface="Century Gothic"/>
                <a:cs typeface="Century Gothic"/>
              </a:rPr>
              <a:t>block. This will turn off all the LEDs after the Creeper face has displayed for 3 seconds.</a:t>
            </a:r>
            <a:endParaRPr lang="en-US" sz="2400" dirty="0">
              <a:solidFill>
                <a:srgbClr val="5BD35F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02-17 at 18.56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6141" r="7187" b="17283"/>
          <a:stretch/>
        </p:blipFill>
        <p:spPr>
          <a:xfrm>
            <a:off x="7436507" y="146574"/>
            <a:ext cx="1440839" cy="1151273"/>
          </a:xfrm>
          <a:prstGeom prst="rect">
            <a:avLst/>
          </a:prstGeom>
          <a:ln>
            <a:solidFill>
              <a:srgbClr val="5BD35F"/>
            </a:solidFill>
          </a:ln>
        </p:spPr>
      </p:pic>
      <p:pic>
        <p:nvPicPr>
          <p:cNvPr id="3" name="Picture 2" descr="Screen Shot 2016-02-17 at 19.0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07" y="2832535"/>
            <a:ext cx="2420272" cy="721192"/>
          </a:xfrm>
          <a:prstGeom prst="rect">
            <a:avLst/>
          </a:prstGeom>
          <a:ln>
            <a:solidFill>
              <a:srgbClr val="5BD35F"/>
            </a:solidFill>
          </a:ln>
        </p:spPr>
      </p:pic>
      <p:pic>
        <p:nvPicPr>
          <p:cNvPr id="7" name="Picture 6" descr="Screen Shot 2016-02-17 at 19.13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77" y="3788606"/>
            <a:ext cx="1859674" cy="650886"/>
          </a:xfrm>
          <a:prstGeom prst="rect">
            <a:avLst/>
          </a:prstGeom>
          <a:ln>
            <a:solidFill>
              <a:srgbClr val="4FC2F1"/>
            </a:solidFill>
          </a:ln>
        </p:spPr>
      </p:pic>
    </p:spTree>
    <p:extLst>
      <p:ext uri="{BB962C8B-B14F-4D97-AF65-F5344CB8AC3E}">
        <p14:creationId xmlns:p14="http://schemas.microsoft.com/office/powerpoint/2010/main" val="64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5550" y="61198"/>
            <a:ext cx="5645960" cy="7071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Extension Task!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5550" y="726718"/>
            <a:ext cx="5816727" cy="4898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After completing all previous tasks: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21" y="1537962"/>
            <a:ext cx="8613025" cy="3539431"/>
          </a:xfrm>
          <a:prstGeom prst="rect">
            <a:avLst/>
          </a:prstGeom>
          <a:solidFill>
            <a:schemeClr val="bg1"/>
          </a:solidFill>
          <a:ln>
            <a:solidFill>
              <a:srgbClr val="4FC2F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4FC2F1"/>
                </a:solidFill>
                <a:latin typeface="Century Gothic"/>
                <a:cs typeface="Century Gothic"/>
              </a:rPr>
              <a:t>Change the pattern in the </a:t>
            </a:r>
            <a:r>
              <a:rPr lang="en-US" sz="2800" b="1" dirty="0" smtClean="0">
                <a:solidFill>
                  <a:srgbClr val="4FC2F1"/>
                </a:solidFill>
                <a:latin typeface="Century Gothic"/>
                <a:cs typeface="Century Gothic"/>
              </a:rPr>
              <a:t>create image </a:t>
            </a:r>
            <a:r>
              <a:rPr lang="en-US" sz="2800" dirty="0" smtClean="0">
                <a:solidFill>
                  <a:srgbClr val="4FC2F1"/>
                </a:solidFill>
                <a:latin typeface="Century Gothic"/>
                <a:cs typeface="Century Gothic"/>
              </a:rPr>
              <a:t>block to show your own design.</a:t>
            </a:r>
          </a:p>
          <a:p>
            <a:endParaRPr lang="en-US" sz="2800" dirty="0" smtClean="0">
              <a:solidFill>
                <a:srgbClr val="4FC2F1"/>
              </a:solidFill>
              <a:latin typeface="Century Gothic"/>
              <a:cs typeface="Century Gothic"/>
            </a:endParaRPr>
          </a:p>
          <a:p>
            <a:r>
              <a:rPr lang="en-US" sz="2800" dirty="0" smtClean="0">
                <a:solidFill>
                  <a:srgbClr val="5BD35F"/>
                </a:solidFill>
                <a:latin typeface="Century Gothic"/>
                <a:cs typeface="Century Gothic"/>
              </a:rPr>
              <a:t>2. Instead of clearing the display, add another </a:t>
            </a:r>
            <a:r>
              <a:rPr lang="en-US" sz="2800" b="1" dirty="0" smtClean="0">
                <a:solidFill>
                  <a:srgbClr val="5BD35F"/>
                </a:solidFill>
                <a:latin typeface="Century Gothic"/>
                <a:cs typeface="Century Gothic"/>
              </a:rPr>
              <a:t>show image </a:t>
            </a:r>
            <a:r>
              <a:rPr lang="en-US" sz="2800" dirty="0" smtClean="0">
                <a:solidFill>
                  <a:srgbClr val="5BD35F"/>
                </a:solidFill>
                <a:latin typeface="Century Gothic"/>
                <a:cs typeface="Century Gothic"/>
              </a:rPr>
              <a:t>block and </a:t>
            </a:r>
            <a:r>
              <a:rPr lang="en-US" sz="2800" b="1" dirty="0" smtClean="0">
                <a:solidFill>
                  <a:srgbClr val="5BD35F"/>
                </a:solidFill>
                <a:latin typeface="Century Gothic"/>
                <a:cs typeface="Century Gothic"/>
              </a:rPr>
              <a:t>pause </a:t>
            </a:r>
            <a:r>
              <a:rPr lang="en-US" sz="2800" dirty="0" smtClean="0">
                <a:solidFill>
                  <a:srgbClr val="5BD35F"/>
                </a:solidFill>
                <a:latin typeface="Century Gothic"/>
                <a:cs typeface="Century Gothic"/>
              </a:rPr>
              <a:t>block to create a simple two-state animation. Can you experiment with the brightness of the Creeper image between face changes?</a:t>
            </a:r>
            <a:endParaRPr lang="en-US" sz="2800" dirty="0">
              <a:solidFill>
                <a:srgbClr val="5BD35F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02-17 at 18.56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6141" r="7187" b="17283"/>
          <a:stretch/>
        </p:blipFill>
        <p:spPr>
          <a:xfrm>
            <a:off x="7436507" y="146574"/>
            <a:ext cx="1440839" cy="1151273"/>
          </a:xfrm>
          <a:prstGeom prst="rect">
            <a:avLst/>
          </a:prstGeom>
          <a:ln>
            <a:solidFill>
              <a:srgbClr val="5BD35F"/>
            </a:solidFill>
          </a:ln>
        </p:spPr>
      </p:pic>
    </p:spTree>
    <p:extLst>
      <p:ext uri="{BB962C8B-B14F-4D97-AF65-F5344CB8AC3E}">
        <p14:creationId xmlns:p14="http://schemas.microsoft.com/office/powerpoint/2010/main" val="16126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224" y="146574"/>
            <a:ext cx="7300258" cy="9099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What is BBC micro:bit?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8842" y="1237937"/>
            <a:ext cx="8527640" cy="4706286"/>
          </a:xfrm>
          <a:solidFill>
            <a:schemeClr val="bg1"/>
          </a:solidFill>
          <a:ln>
            <a:solidFill>
              <a:srgbClr val="4FC2F1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4FC2F1"/>
                </a:solidFill>
                <a:latin typeface="Century Gothic"/>
                <a:cs typeface="Century Gothic"/>
              </a:rPr>
              <a:t>A pocket-sized codeable computer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5BD35F"/>
                </a:solidFill>
                <a:latin typeface="Century Gothic"/>
                <a:cs typeface="Century Gothic"/>
              </a:rPr>
              <a:t>It has 25 red LEDs that can light up, flash messages, create games, and invent digital stories!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4FC2F1"/>
                </a:solidFill>
                <a:latin typeface="Century Gothic"/>
                <a:cs typeface="Century Gothic"/>
              </a:rPr>
              <a:t>Two programmable buttons. You can use the micro:bit as a games controller, and even pause or skip songs on a playlist!</a:t>
            </a:r>
          </a:p>
        </p:txBody>
      </p:sp>
    </p:spTree>
    <p:extLst>
      <p:ext uri="{BB962C8B-B14F-4D97-AF65-F5344CB8AC3E}">
        <p14:creationId xmlns:p14="http://schemas.microsoft.com/office/powerpoint/2010/main" val="41479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6823" y="1184578"/>
            <a:ext cx="8527640" cy="5079801"/>
          </a:xfrm>
          <a:solidFill>
            <a:srgbClr val="000000"/>
          </a:solidFill>
          <a:ln>
            <a:solidFill>
              <a:srgbClr val="5BD35F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5BD35F"/>
                </a:solidFill>
                <a:latin typeface="Century Gothic"/>
                <a:cs typeface="Century Gothic"/>
              </a:rPr>
              <a:t>It has an on-board motion detector (accelerometer) that can detect movement and tell other devices you’re on the go. You can light it up when something is moved, and use it for motion-activated games.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4FC2F1"/>
                </a:solidFill>
                <a:latin typeface="Century Gothic"/>
                <a:cs typeface="Century Gothic"/>
              </a:rPr>
              <a:t>The built-in compass (magnetometer) helps to sense which direction you’re facing, your movement in degrees, and where you are.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5BD35F"/>
                </a:solidFill>
                <a:latin typeface="Century Gothic"/>
                <a:cs typeface="Century Gothic"/>
              </a:rPr>
              <a:t>Bluetooth Smart Technology can connect to the internet, connect to your friends’ micro:bits, phones, tablets, cameras. You can share creations, join forces, take a selfie, and even pause a DVD</a:t>
            </a:r>
            <a:endParaRPr lang="en-US" dirty="0">
              <a:solidFill>
                <a:srgbClr val="5BD35F"/>
              </a:solidFill>
              <a:latin typeface="Century Gothic"/>
              <a:cs typeface="Century Gothic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6224" y="146574"/>
            <a:ext cx="7300258" cy="9099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What is BBC micro:bit?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94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8" y="114517"/>
            <a:ext cx="8856287" cy="6642216"/>
          </a:xfrm>
          <a:prstGeom prst="rect">
            <a:avLst/>
          </a:prstGeom>
          <a:ln>
            <a:solidFill>
              <a:srgbClr val="5BD35F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 rot="20979361">
            <a:off x="2090152" y="1288461"/>
            <a:ext cx="3940031" cy="3870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Other colours are available!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9345" y="5635299"/>
            <a:ext cx="5206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http://www.bbc.co.uk/programmes/articles/4hVG2Br1W1LKCmw8nSm9WnQ/the-bbc-micro-bit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6535" y="607138"/>
            <a:ext cx="2808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https://www.microbit.co.uk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7 at 14.58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2" b="53270"/>
          <a:stretch/>
        </p:blipFill>
        <p:spPr>
          <a:xfrm>
            <a:off x="907195" y="4351452"/>
            <a:ext cx="3682148" cy="1942277"/>
          </a:xfrm>
          <a:prstGeom prst="rect">
            <a:avLst/>
          </a:prstGeom>
          <a:ln>
            <a:solidFill>
              <a:srgbClr val="5BD35F"/>
            </a:solidFill>
          </a:ln>
        </p:spPr>
      </p:pic>
      <p:pic>
        <p:nvPicPr>
          <p:cNvPr id="5" name="Picture 4" descr="Screen Shot 2016-02-17 at 14.58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7" t="27658"/>
          <a:stretch/>
        </p:blipFill>
        <p:spPr>
          <a:xfrm>
            <a:off x="5368463" y="1344654"/>
            <a:ext cx="3255543" cy="3006798"/>
          </a:xfrm>
          <a:prstGeom prst="rect">
            <a:avLst/>
          </a:prstGeom>
          <a:ln>
            <a:solidFill>
              <a:srgbClr val="4FC2F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644" y="1366768"/>
            <a:ext cx="2368381" cy="2368381"/>
          </a:xfrm>
          <a:prstGeom prst="rect">
            <a:avLst/>
          </a:prstGeom>
          <a:ln>
            <a:solidFill>
              <a:srgbClr val="5BD35F"/>
            </a:solidFill>
          </a:ln>
        </p:spPr>
      </p:pic>
    </p:spTree>
    <p:extLst>
      <p:ext uri="{BB962C8B-B14F-4D97-AF65-F5344CB8AC3E}">
        <p14:creationId xmlns:p14="http://schemas.microsoft.com/office/powerpoint/2010/main" val="10504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2-17 at 15.5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79" y="1045840"/>
            <a:ext cx="7044108" cy="4771594"/>
          </a:xfrm>
          <a:prstGeom prst="rect">
            <a:avLst/>
          </a:prstGeom>
          <a:ln>
            <a:solidFill>
              <a:srgbClr val="4FC2F1"/>
            </a:solidFill>
          </a:ln>
        </p:spPr>
      </p:pic>
      <p:sp>
        <p:nvSpPr>
          <p:cNvPr id="9" name="Oval 8"/>
          <p:cNvSpPr/>
          <p:nvPr/>
        </p:nvSpPr>
        <p:spPr>
          <a:xfrm>
            <a:off x="4621362" y="998970"/>
            <a:ext cx="1366130" cy="793901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1762" y="4226054"/>
            <a:ext cx="1800740" cy="899429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7 at 15.57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9" t="24065"/>
          <a:stretch/>
        </p:blipFill>
        <p:spPr>
          <a:xfrm>
            <a:off x="1579590" y="1003154"/>
            <a:ext cx="6446425" cy="4958451"/>
          </a:xfrm>
          <a:prstGeom prst="rect">
            <a:avLst/>
          </a:prstGeom>
          <a:ln>
            <a:solidFill>
              <a:srgbClr val="5BD35F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86284" y="2027652"/>
            <a:ext cx="2686590" cy="2753338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96765" y="3311269"/>
            <a:ext cx="1366130" cy="509255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5550" y="135902"/>
            <a:ext cx="7425834" cy="909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Minecraft Creeper Face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02-17 at 15.5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2" y="1173902"/>
            <a:ext cx="8162242" cy="4845023"/>
          </a:xfrm>
          <a:prstGeom prst="rect">
            <a:avLst/>
          </a:prstGeom>
          <a:ln>
            <a:solidFill>
              <a:srgbClr val="4FC2F1"/>
            </a:solidFill>
          </a:ln>
        </p:spPr>
      </p:pic>
    </p:spTree>
    <p:extLst>
      <p:ext uri="{BB962C8B-B14F-4D97-AF65-F5344CB8AC3E}">
        <p14:creationId xmlns:p14="http://schemas.microsoft.com/office/powerpoint/2010/main" val="1446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650" y="1600200"/>
            <a:ext cx="314814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to Basic then select On Start</a:t>
            </a:r>
            <a:endParaRPr lang="en-GB" dirty="0"/>
          </a:p>
        </p:txBody>
      </p:sp>
      <p:pic>
        <p:nvPicPr>
          <p:cNvPr id="4" name="Picture 3" descr="Screen Shot 2016-02-17 at 15.59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89" b="50098"/>
          <a:stretch/>
        </p:blipFill>
        <p:spPr>
          <a:xfrm>
            <a:off x="1426187" y="1535714"/>
            <a:ext cx="2654618" cy="4341715"/>
          </a:xfrm>
          <a:prstGeom prst="rect">
            <a:avLst/>
          </a:prstGeom>
          <a:ln>
            <a:solidFill>
              <a:srgbClr val="5BD35F"/>
            </a:solidFill>
          </a:ln>
        </p:spPr>
      </p:pic>
      <p:sp>
        <p:nvSpPr>
          <p:cNvPr id="5" name="Oval 4"/>
          <p:cNvSpPr/>
          <p:nvPr/>
        </p:nvSpPr>
        <p:spPr>
          <a:xfrm>
            <a:off x="1426187" y="2646485"/>
            <a:ext cx="956528" cy="30773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2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406</Words>
  <Application>Microsoft Office PowerPoint</Application>
  <PresentationFormat>On-screen Show (4:3)</PresentationFormat>
  <Paragraphs>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PowerPoint Presentation</vt:lpstr>
      <vt:lpstr>What is BBC micro:bit?</vt:lpstr>
      <vt:lpstr>What is BBC micro:bit?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Charlesworth</dc:creator>
  <cp:lastModifiedBy>SAGAN\user</cp:lastModifiedBy>
  <cp:revision>30</cp:revision>
  <dcterms:created xsi:type="dcterms:W3CDTF">2016-02-17T14:03:30Z</dcterms:created>
  <dcterms:modified xsi:type="dcterms:W3CDTF">2021-12-20T11:55:06Z</dcterms:modified>
</cp:coreProperties>
</file>