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86" r:id="rId5"/>
    <p:sldId id="290" r:id="rId6"/>
    <p:sldId id="310" r:id="rId7"/>
    <p:sldId id="314" r:id="rId8"/>
    <p:sldId id="321" r:id="rId9"/>
    <p:sldId id="315" r:id="rId10"/>
    <p:sldId id="295" r:id="rId11"/>
    <p:sldId id="296" r:id="rId12"/>
    <p:sldId id="293" r:id="rId13"/>
    <p:sldId id="306" r:id="rId14"/>
    <p:sldId id="322" r:id="rId15"/>
    <p:sldId id="291" r:id="rId16"/>
    <p:sldId id="312" r:id="rId17"/>
    <p:sldId id="324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B65"/>
    <a:srgbClr val="FFDD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9" autoAdjust="0"/>
    <p:restoredTop sz="87935" autoAdjust="0"/>
  </p:normalViewPr>
  <p:slideViewPr>
    <p:cSldViewPr snapToGrid="0">
      <p:cViewPr varScale="1">
        <p:scale>
          <a:sx n="73" d="100"/>
          <a:sy n="73" d="100"/>
        </p:scale>
        <p:origin x="9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E8710-949D-4C09-875F-420C903FCDBC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59D33-CFA9-4460-8317-83B51E79E5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44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27F0A-EE30-4A03-96CF-916C8F3C058A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4CC82-A59F-4734-A8D5-9D969AA92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764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4CC82-A59F-4734-A8D5-9D969AA925C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707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31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54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EDB6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97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70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11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86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47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76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1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0541" y="6176963"/>
            <a:ext cx="1717233" cy="6221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5759" y="6176963"/>
            <a:ext cx="622111" cy="62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66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EDB65"/>
          </a:solidFill>
          <a:latin typeface="Eras Light ITC" panose="020B04020305040208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EDB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EDB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EDB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EDB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EDB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mailto:Griffithsr@wallingfordschoo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/>
              <a:t>Year 10</a:t>
            </a:r>
            <a:br>
              <a:rPr lang="en-US" sz="8000" dirty="0"/>
            </a:br>
            <a:r>
              <a:rPr lang="en-US" sz="8000" dirty="0"/>
              <a:t> Tutor Evening</a:t>
            </a:r>
            <a:endParaRPr lang="en-GB" sz="8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Wallingford School</a:t>
            </a:r>
          </a:p>
          <a:p>
            <a:r>
              <a:rPr lang="en-US" sz="4000" dirty="0"/>
              <a:t>‘Able and Qualified’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057033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EE15D55A-EB87-4946-BED7-86E892B0B34A}"/>
              </a:ext>
            </a:extLst>
          </p:cNvPr>
          <p:cNvSpPr txBox="1"/>
          <p:nvPr/>
        </p:nvSpPr>
        <p:spPr>
          <a:xfrm>
            <a:off x="0" y="23850"/>
            <a:ext cx="114395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EDB65"/>
                </a:solidFill>
                <a:latin typeface="Eras Light ITC" panose="020B0402030504020804" pitchFamily="34" charset="0"/>
              </a:rPr>
              <a:t>A note on forgetting</a:t>
            </a:r>
            <a:endParaRPr lang="en-GB" sz="5000" dirty="0">
              <a:solidFill>
                <a:srgbClr val="FEDB65"/>
              </a:solidFill>
              <a:latin typeface="Eras Light ITC" panose="020B04020305040208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619" y="1487747"/>
            <a:ext cx="4545159" cy="42310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9817" y="1380170"/>
            <a:ext cx="63915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DD66"/>
                </a:solidFill>
              </a:rPr>
              <a:t>How to overcome the forgetting curve:</a:t>
            </a:r>
          </a:p>
          <a:p>
            <a:endParaRPr lang="en-US" sz="2800" dirty="0">
              <a:solidFill>
                <a:srgbClr val="FFDD66"/>
              </a:solidFill>
            </a:endParaRP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FFDD66"/>
                </a:solidFill>
              </a:rPr>
              <a:t>Plan to revisit topics (this is called revision!)</a:t>
            </a:r>
          </a:p>
          <a:p>
            <a:pPr marL="342900" indent="-342900">
              <a:buAutoNum type="arabicPeriod"/>
            </a:pPr>
            <a:endParaRPr lang="en-US" sz="2800" dirty="0">
              <a:solidFill>
                <a:srgbClr val="FFDD66"/>
              </a:solidFill>
            </a:endParaRP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FFDD66"/>
                </a:solidFill>
              </a:rPr>
              <a:t>Revise topics shortly after learning them</a:t>
            </a:r>
          </a:p>
          <a:p>
            <a:pPr marL="342900" indent="-342900">
              <a:buAutoNum type="arabicPeriod"/>
            </a:pPr>
            <a:endParaRPr lang="en-US" sz="2800" dirty="0">
              <a:solidFill>
                <a:srgbClr val="FFDD66"/>
              </a:solidFill>
            </a:endParaRP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FFDD66"/>
                </a:solidFill>
              </a:rPr>
              <a:t>Spaced learning</a:t>
            </a:r>
          </a:p>
          <a:p>
            <a:pPr marL="342900" indent="-342900">
              <a:buAutoNum type="arabicPeriod"/>
            </a:pPr>
            <a:endParaRPr lang="en-US" sz="2800" dirty="0">
              <a:solidFill>
                <a:srgbClr val="FFDD66"/>
              </a:solidFill>
            </a:endParaRP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FFDD66"/>
                </a:solidFill>
              </a:rPr>
              <a:t>Reduce your cognitive load</a:t>
            </a:r>
          </a:p>
          <a:p>
            <a:pPr marL="342900" indent="-342900">
              <a:buAutoNum type="arabicPeriod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7627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B5E26-3E39-9811-9B69-C6EC6B916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/>
              <a:t>A note on revision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AD984D92-47CB-ED30-9090-CD1989BE1354}"/>
              </a:ext>
            </a:extLst>
          </p:cNvPr>
          <p:cNvSpPr/>
          <p:nvPr/>
        </p:nvSpPr>
        <p:spPr>
          <a:xfrm>
            <a:off x="349884" y="1205962"/>
            <a:ext cx="3647090" cy="2532993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E840F2-20AE-9EF1-5301-5F619710796A}"/>
              </a:ext>
            </a:extLst>
          </p:cNvPr>
          <p:cNvSpPr txBox="1"/>
          <p:nvPr/>
        </p:nvSpPr>
        <p:spPr>
          <a:xfrm>
            <a:off x="1009338" y="1958582"/>
            <a:ext cx="2304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Setting yourself up for revision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B001BF5F-FFEF-34D1-C82B-39DF7ACA6FF3}"/>
              </a:ext>
            </a:extLst>
          </p:cNvPr>
          <p:cNvSpPr/>
          <p:nvPr/>
        </p:nvSpPr>
        <p:spPr>
          <a:xfrm>
            <a:off x="4028297" y="2347675"/>
            <a:ext cx="3647090" cy="2532993"/>
          </a:xfrm>
          <a:prstGeom prst="cloud">
            <a:avLst/>
          </a:prstGeom>
          <a:solidFill>
            <a:srgbClr val="FFCC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38499D-07BF-CA37-D185-1D19C639E8E4}"/>
              </a:ext>
            </a:extLst>
          </p:cNvPr>
          <p:cNvSpPr txBox="1"/>
          <p:nvPr/>
        </p:nvSpPr>
        <p:spPr>
          <a:xfrm>
            <a:off x="4683949" y="3096731"/>
            <a:ext cx="2304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Doing the revision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5CC56AF7-AB88-36A1-AC1C-69E3A8008F54}"/>
              </a:ext>
            </a:extLst>
          </p:cNvPr>
          <p:cNvSpPr/>
          <p:nvPr/>
        </p:nvSpPr>
        <p:spPr>
          <a:xfrm>
            <a:off x="7706710" y="3512230"/>
            <a:ext cx="3647090" cy="2532993"/>
          </a:xfrm>
          <a:prstGeom prst="cloud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CFBCB-EB2E-9473-9816-1DE4525B785D}"/>
              </a:ext>
            </a:extLst>
          </p:cNvPr>
          <p:cNvSpPr txBox="1"/>
          <p:nvPr/>
        </p:nvSpPr>
        <p:spPr>
          <a:xfrm>
            <a:off x="8366162" y="4419003"/>
            <a:ext cx="2304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Things to avoid</a:t>
            </a:r>
          </a:p>
        </p:txBody>
      </p:sp>
    </p:spTree>
    <p:extLst>
      <p:ext uri="{BB962C8B-B14F-4D97-AF65-F5344CB8AC3E}">
        <p14:creationId xmlns:p14="http://schemas.microsoft.com/office/powerpoint/2010/main" val="3585453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78AE1-F595-4068-A2FA-7C5422D9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Eras Light ITC"/>
                <a:cs typeface="Arial"/>
              </a:rPr>
              <a:t>What should my child be doing? </a:t>
            </a:r>
            <a:endParaRPr lang="en-US" sz="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612D7E-8807-483B-A07D-088FFABCB6AE}"/>
              </a:ext>
            </a:extLst>
          </p:cNvPr>
          <p:cNvSpPr txBox="1"/>
          <p:nvPr/>
        </p:nvSpPr>
        <p:spPr>
          <a:xfrm>
            <a:off x="778658" y="1809657"/>
            <a:ext cx="10876112" cy="3600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 school regularly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all work to the best of their 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all ‘coursework’ is completed and handed in 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 and try their best for the mock exams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 someone if things aren’t going according to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FED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30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793D1-86BE-46CB-9A91-8C489B3A3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316" y="244809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But it’s not just about the exam results…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E1C06-9499-4D64-9422-0779771F3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6" y="1768475"/>
            <a:ext cx="5486400" cy="3879850"/>
          </a:xfrm>
          <a:ln>
            <a:solidFill>
              <a:srgbClr val="FFDD66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Post 16 Pathways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Careers Advisor - </a:t>
            </a:r>
            <a:r>
              <a:rPr lang="en-US" sz="2800" dirty="0" err="1"/>
              <a:t>Mrs</a:t>
            </a:r>
            <a:r>
              <a:rPr lang="en-US" sz="2800" dirty="0"/>
              <a:t> Ward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Work Shadowing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Open Days at Colleges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Apprenticeships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6</a:t>
            </a:r>
            <a:r>
              <a:rPr lang="en-US" sz="2800" baseline="30000" dirty="0"/>
              <a:t>th</a:t>
            </a:r>
            <a:r>
              <a:rPr lang="en-US" sz="2800" dirty="0"/>
              <a:t> Form Taster Days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University Summer Schools</a:t>
            </a:r>
          </a:p>
          <a:p>
            <a:pPr lvl="1"/>
            <a:endParaRPr lang="en-GB" sz="2800" dirty="0"/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7E1C06-9499-4D64-9422-0779771F39BC}"/>
              </a:ext>
            </a:extLst>
          </p:cNvPr>
          <p:cNvSpPr txBox="1">
            <a:spLocks/>
          </p:cNvSpPr>
          <p:nvPr/>
        </p:nvSpPr>
        <p:spPr>
          <a:xfrm>
            <a:off x="6124576" y="1768475"/>
            <a:ext cx="5486400" cy="3879850"/>
          </a:xfrm>
          <a:prstGeom prst="rect">
            <a:avLst/>
          </a:prstGeom>
          <a:ln>
            <a:solidFill>
              <a:srgbClr val="FFDD6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EDB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EDB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EDB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EDB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EDB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/>
              <a:t>Further support</a:t>
            </a:r>
          </a:p>
          <a:p>
            <a:pPr lvl="1"/>
            <a:endParaRPr lang="en-US" sz="2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PSHE program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Trips and visits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Celebration events (end of KS4 prom!)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General wellbeing support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068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2C669-A3F5-4948-A7EA-10166355C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/>
              <a:t>The Y10 Tutor Team</a:t>
            </a:r>
            <a:endParaRPr lang="en-GB" sz="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083" y="1212847"/>
            <a:ext cx="1186634" cy="1610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6573" y="1204487"/>
            <a:ext cx="1114877" cy="1585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6213" y="1156459"/>
            <a:ext cx="1256575" cy="1602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5402" y="3697704"/>
            <a:ext cx="1179197" cy="16279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463" y="3707318"/>
            <a:ext cx="1281187" cy="16321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6220" y="3686971"/>
            <a:ext cx="1109211" cy="16365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9134" y="3738764"/>
            <a:ext cx="1234834" cy="15981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6599" y="1119612"/>
            <a:ext cx="1518000" cy="15938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376990" y="2759462"/>
            <a:ext cx="12568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Ms Hughes S4	      Ms Sutton N6       Ms Gibson M13	  Ms Beaumont K8</a:t>
            </a:r>
          </a:p>
          <a:p>
            <a:endParaRPr lang="en-GB" sz="2800" dirty="0">
              <a:solidFill>
                <a:srgbClr val="FED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84485" y="5353419"/>
            <a:ext cx="1237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Mr Bowen B1	    Ms Shine K5     Mr </a:t>
            </a:r>
            <a:r>
              <a:rPr lang="en-GB" sz="2800" dirty="0" err="1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Keppel-Compton</a:t>
            </a:r>
            <a:r>
              <a:rPr lang="en-GB" sz="2800" dirty="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K4     Ms Ward M8	</a:t>
            </a:r>
          </a:p>
        </p:txBody>
      </p:sp>
    </p:spTree>
    <p:extLst>
      <p:ext uri="{BB962C8B-B14F-4D97-AF65-F5344CB8AC3E}">
        <p14:creationId xmlns:p14="http://schemas.microsoft.com/office/powerpoint/2010/main" val="1687710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2C669-A3F5-4948-A7EA-10166355C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/>
              <a:t>The Y10 Team</a:t>
            </a:r>
            <a:endParaRPr lang="en-GB" sz="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B0C187-E16B-441F-9352-88E9FF26F64B}"/>
              </a:ext>
            </a:extLst>
          </p:cNvPr>
          <p:cNvSpPr txBox="1"/>
          <p:nvPr/>
        </p:nvSpPr>
        <p:spPr>
          <a:xfrm>
            <a:off x="129308" y="1190221"/>
            <a:ext cx="11951855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 C Dudding- Head of Year 10 – duddingc@wallingfordschool.com</a:t>
            </a:r>
          </a:p>
          <a:p>
            <a:endParaRPr lang="en-GB" sz="2000" dirty="0">
              <a:solidFill>
                <a:srgbClr val="FED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 T Lee –Assistant </a:t>
            </a:r>
            <a:r>
              <a:rPr lang="en-GB" sz="2000" dirty="0" err="1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Headteacher</a:t>
            </a:r>
            <a:r>
              <a:rPr lang="en-GB" sz="2000" dirty="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Raising Standards Leader – leet@wallingfordschool.com</a:t>
            </a:r>
            <a:endParaRPr lang="en-GB" sz="2000" dirty="0">
              <a:solidFill>
                <a:srgbClr val="FEDB65"/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endParaRPr lang="en-GB" sz="2400" dirty="0">
              <a:solidFill>
                <a:srgbClr val="FED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FED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FED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FED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5A393B-DB22-4BE7-80C5-DCC7E11C3D28}"/>
              </a:ext>
            </a:extLst>
          </p:cNvPr>
          <p:cNvSpPr txBox="1"/>
          <p:nvPr/>
        </p:nvSpPr>
        <p:spPr>
          <a:xfrm>
            <a:off x="129308" y="2436716"/>
            <a:ext cx="386430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solidFill>
                  <a:srgbClr val="FFD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Tutors </a:t>
            </a:r>
            <a:r>
              <a:rPr lang="en-US" sz="2000" dirty="0">
                <a:solidFill>
                  <a:srgbClr val="FFD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DE4D83-8B09-4F09-9144-C623CA911C23}"/>
              </a:ext>
            </a:extLst>
          </p:cNvPr>
          <p:cNvSpPr txBox="1"/>
          <p:nvPr/>
        </p:nvSpPr>
        <p:spPr>
          <a:xfrm>
            <a:off x="129308" y="5053141"/>
            <a:ext cx="936969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 T Ward - Careers advisor – wardt@wallingfordschool.com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08" y="2921210"/>
            <a:ext cx="1186634" cy="1610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111" y="2921211"/>
            <a:ext cx="1114877" cy="1585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6706" y="2922832"/>
            <a:ext cx="1256575" cy="1602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6998" y="2921211"/>
            <a:ext cx="1103359" cy="16279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9212" y="2921209"/>
            <a:ext cx="1281187" cy="16321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2896" y="2895548"/>
            <a:ext cx="1109211" cy="16365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1584" y="2908267"/>
            <a:ext cx="1234834" cy="15981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4646" y="2912577"/>
            <a:ext cx="1518000" cy="159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6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6050"/>
            <a:ext cx="10515600" cy="1325563"/>
          </a:xfrm>
        </p:spPr>
        <p:txBody>
          <a:bodyPr/>
          <a:lstStyle/>
          <a:p>
            <a:r>
              <a:rPr lang="en-GB" dirty="0"/>
              <a:t>This evening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471612"/>
            <a:ext cx="10515600" cy="4852987"/>
          </a:xfrm>
        </p:spPr>
        <p:txBody>
          <a:bodyPr>
            <a:normAutofit/>
          </a:bodyPr>
          <a:lstStyle/>
          <a:p>
            <a:r>
              <a:rPr lang="en-US" dirty="0"/>
              <a:t>Who we are – the year 10 team</a:t>
            </a:r>
          </a:p>
          <a:p>
            <a:endParaRPr lang="en-US" dirty="0"/>
          </a:p>
          <a:p>
            <a:r>
              <a:rPr lang="en-US" dirty="0"/>
              <a:t>Important parts of the year</a:t>
            </a:r>
          </a:p>
          <a:p>
            <a:r>
              <a:rPr lang="en-US" dirty="0"/>
              <a:t>Curriculum information </a:t>
            </a:r>
          </a:p>
          <a:p>
            <a:r>
              <a:rPr lang="en-US" dirty="0"/>
              <a:t>Success, Forgetting and Revision</a:t>
            </a:r>
            <a:endParaRPr lang="en-GB" dirty="0"/>
          </a:p>
          <a:p>
            <a:r>
              <a:rPr lang="en-GB" dirty="0"/>
              <a:t>Able and Qualified</a:t>
            </a:r>
          </a:p>
          <a:p>
            <a:endParaRPr lang="en-GB" dirty="0"/>
          </a:p>
          <a:p>
            <a:r>
              <a:rPr lang="en-GB" dirty="0"/>
              <a:t>Meet the tutors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775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61" y="193430"/>
            <a:ext cx="10515600" cy="741119"/>
          </a:xfrm>
          <a:noFill/>
        </p:spPr>
        <p:txBody>
          <a:bodyPr>
            <a:normAutofit/>
          </a:bodyPr>
          <a:lstStyle/>
          <a:p>
            <a:r>
              <a:rPr lang="en-GB" sz="3600" dirty="0"/>
              <a:t>Important parts to the year (in no particular order)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423661"/>
              </p:ext>
            </p:extLst>
          </p:nvPr>
        </p:nvGraphicFramePr>
        <p:xfrm>
          <a:off x="2195792" y="1035470"/>
          <a:ext cx="7336715" cy="53337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36715">
                  <a:extLst>
                    <a:ext uri="{9D8B030D-6E8A-4147-A177-3AD203B41FA5}">
                      <a16:colId xmlns:a16="http://schemas.microsoft.com/office/drawing/2014/main" val="675737004"/>
                    </a:ext>
                  </a:extLst>
                </a:gridCol>
              </a:tblGrid>
              <a:tr h="396365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DD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production</a:t>
                      </a:r>
                    </a:p>
                    <a:p>
                      <a:pPr algn="ctr"/>
                      <a:endParaRPr lang="en-GB" sz="2000" b="0" dirty="0">
                        <a:solidFill>
                          <a:srgbClr val="FFDD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144421"/>
                  </a:ext>
                </a:extLst>
              </a:tr>
              <a:tr h="635215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DD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 windows in</a:t>
                      </a:r>
                      <a:r>
                        <a:rPr lang="en-GB" sz="2000" b="0" baseline="0" dirty="0">
                          <a:solidFill>
                            <a:srgbClr val="FFDD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>
                          <a:solidFill>
                            <a:srgbClr val="FFDD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Oct, Jan and March (mocks)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96904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DD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Feedback Evening (Dec)</a:t>
                      </a:r>
                    </a:p>
                    <a:p>
                      <a:pPr algn="ctr"/>
                      <a:endParaRPr lang="en-GB" sz="2000" b="0" dirty="0">
                        <a:solidFill>
                          <a:srgbClr val="FFDD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778606"/>
                  </a:ext>
                </a:extLst>
              </a:tr>
              <a:tr h="65151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DD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 matches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973919"/>
                  </a:ext>
                </a:extLst>
              </a:tr>
              <a:tr h="396365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DD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#GetReading</a:t>
                      </a:r>
                    </a:p>
                    <a:p>
                      <a:pPr algn="ctr"/>
                      <a:endParaRPr lang="en-GB" sz="2000" b="0" dirty="0">
                        <a:solidFill>
                          <a:srgbClr val="FFDD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249536"/>
                  </a:ext>
                </a:extLst>
              </a:tr>
              <a:tr h="621442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DD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Curriculum trips and visits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909091"/>
                  </a:ext>
                </a:extLst>
              </a:tr>
              <a:tr h="39636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DD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experience</a:t>
                      </a:r>
                    </a:p>
                    <a:p>
                      <a:pPr algn="ctr"/>
                      <a:endParaRPr lang="en-GB" sz="2000" dirty="0">
                        <a:solidFill>
                          <a:srgbClr val="FFDD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819082"/>
                  </a:ext>
                </a:extLst>
              </a:tr>
              <a:tr h="621442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DD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Prefect opportunities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829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23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D4CFBD-9982-4479-B2BA-83D23B66B691}"/>
              </a:ext>
            </a:extLst>
          </p:cNvPr>
          <p:cNvSpPr txBox="1"/>
          <p:nvPr/>
        </p:nvSpPr>
        <p:spPr>
          <a:xfrm>
            <a:off x="0" y="33729"/>
            <a:ext cx="101601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dirty="0">
                <a:solidFill>
                  <a:srgbClr val="FEDB65"/>
                </a:solidFill>
                <a:latin typeface="Eras Light ITC" panose="020B0402030504020804" pitchFamily="34" charset="0"/>
              </a:rPr>
              <a:t>Year 10 Important Dates for 2022/23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E44B4F-C1E0-44CD-BAC5-6A42C43FCDBA}"/>
              </a:ext>
            </a:extLst>
          </p:cNvPr>
          <p:cNvSpPr/>
          <p:nvPr/>
        </p:nvSpPr>
        <p:spPr>
          <a:xfrm>
            <a:off x="471093" y="1430767"/>
            <a:ext cx="10996559" cy="37113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216BCC-01F1-44BE-854C-27872E305541}"/>
              </a:ext>
            </a:extLst>
          </p:cNvPr>
          <p:cNvSpPr txBox="1"/>
          <p:nvPr/>
        </p:nvSpPr>
        <p:spPr>
          <a:xfrm>
            <a:off x="471093" y="1595361"/>
            <a:ext cx="108110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 14</a:t>
            </a:r>
            <a:r>
              <a:rPr lang="en-GB" sz="2400" baseline="30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November – Progress Report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 14</a:t>
            </a:r>
            <a:r>
              <a:rPr lang="en-GB" sz="24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December - Y10 Feedback Evening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 9</a:t>
            </a:r>
            <a:r>
              <a:rPr lang="en-GB" sz="2400" baseline="30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January until Friday 20</a:t>
            </a:r>
            <a:r>
              <a:rPr lang="en-GB" sz="2400" baseline="30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January – Assessment week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 6</a:t>
            </a:r>
            <a:r>
              <a:rPr lang="en-GB" sz="2400" baseline="30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February Progress Report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 20</a:t>
            </a:r>
            <a:r>
              <a:rPr lang="en-GB" sz="2400" baseline="30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March until Friday 31</a:t>
            </a:r>
            <a:r>
              <a:rPr lang="en-GB" sz="2400" baseline="30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March – Mock Exams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Tuesday 2</a:t>
            </a:r>
            <a:r>
              <a:rPr lang="en-GB" sz="2400" baseline="30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Mock exam report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 12</a:t>
            </a:r>
            <a:r>
              <a:rPr lang="en-GB" sz="2400" baseline="30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June until Friday 23</a:t>
            </a:r>
            <a:r>
              <a:rPr lang="en-GB" sz="2400" baseline="30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June – Assessment week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 10</a:t>
            </a:r>
            <a:r>
              <a:rPr lang="en-GB" sz="2400" baseline="30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July End of Year report</a:t>
            </a:r>
            <a:endParaRPr lang="en-GB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75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652" y="225275"/>
            <a:ext cx="10515600" cy="1325563"/>
          </a:xfrm>
        </p:spPr>
        <p:txBody>
          <a:bodyPr/>
          <a:lstStyle/>
          <a:p>
            <a:r>
              <a:rPr lang="en-GB" dirty="0"/>
              <a:t>Curriculum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High Quality teaching and learning</a:t>
            </a:r>
          </a:p>
          <a:p>
            <a:r>
              <a:rPr lang="en-GB" dirty="0"/>
              <a:t>Retrieval and recall</a:t>
            </a:r>
          </a:p>
          <a:p>
            <a:r>
              <a:rPr lang="en-GB" dirty="0"/>
              <a:t>Homework set regularly using </a:t>
            </a:r>
            <a:r>
              <a:rPr lang="en-GB" dirty="0" err="1"/>
              <a:t>Satchel:One</a:t>
            </a:r>
            <a:endParaRPr lang="en-GB" dirty="0"/>
          </a:p>
          <a:p>
            <a:endParaRPr lang="en-GB" dirty="0"/>
          </a:p>
          <a:p>
            <a:r>
              <a:rPr lang="en-GB" dirty="0"/>
              <a:t>Targets </a:t>
            </a:r>
          </a:p>
          <a:p>
            <a:r>
              <a:rPr lang="en-GB" dirty="0"/>
              <a:t>Progress Reports</a:t>
            </a:r>
          </a:p>
          <a:p>
            <a:r>
              <a:rPr lang="en-GB" dirty="0"/>
              <a:t>Reflection on progress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269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829895-32F7-4CFD-A0CB-7C43AB46EA36}"/>
              </a:ext>
            </a:extLst>
          </p:cNvPr>
          <p:cNvSpPr txBox="1"/>
          <p:nvPr/>
        </p:nvSpPr>
        <p:spPr>
          <a:xfrm>
            <a:off x="-31408" y="175681"/>
            <a:ext cx="6896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>
                <a:solidFill>
                  <a:srgbClr val="FEDB65"/>
                </a:solidFill>
                <a:latin typeface="Eras Light ITC" panose="020B0402030504020804" pitchFamily="34" charset="0"/>
              </a:rPr>
              <a:t>Qualifications &amp; Grades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19B841-F48C-417B-94BE-56C38E366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056" y="1397633"/>
            <a:ext cx="7485882" cy="382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7ADCC1-39BD-4943-9796-A03C954700D7}"/>
              </a:ext>
            </a:extLst>
          </p:cNvPr>
          <p:cNvSpPr txBox="1"/>
          <p:nvPr/>
        </p:nvSpPr>
        <p:spPr>
          <a:xfrm>
            <a:off x="8264751" y="1380052"/>
            <a:ext cx="3358055" cy="38472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solidFill>
                  <a:schemeClr val="bg1"/>
                </a:solidFill>
              </a:rPr>
              <a:t>Vocational (L2)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D*	Distinction Star</a:t>
            </a:r>
          </a:p>
          <a:p>
            <a:r>
              <a:rPr lang="en-GB" sz="2800" dirty="0">
                <a:solidFill>
                  <a:schemeClr val="bg1"/>
                </a:solidFill>
              </a:rPr>
              <a:t>D	Distinction</a:t>
            </a:r>
          </a:p>
          <a:p>
            <a:r>
              <a:rPr lang="en-GB" sz="2800" dirty="0">
                <a:solidFill>
                  <a:schemeClr val="bg1"/>
                </a:solidFill>
              </a:rPr>
              <a:t>M	Merit</a:t>
            </a:r>
          </a:p>
          <a:p>
            <a:r>
              <a:rPr lang="en-GB" sz="2800" dirty="0">
                <a:solidFill>
                  <a:schemeClr val="bg1"/>
                </a:solidFill>
              </a:rPr>
              <a:t>P	Pass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L1P	Level 1 Pass</a:t>
            </a:r>
          </a:p>
          <a:p>
            <a:r>
              <a:rPr lang="en-GB" sz="1400" dirty="0"/>
              <a:t>f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487474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850" y="866730"/>
            <a:ext cx="6970662" cy="382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829895-32F7-4CFD-A0CB-7C43AB46EA36}"/>
              </a:ext>
            </a:extLst>
          </p:cNvPr>
          <p:cNvSpPr txBox="1"/>
          <p:nvPr/>
        </p:nvSpPr>
        <p:spPr>
          <a:xfrm>
            <a:off x="187551" y="81900"/>
            <a:ext cx="61606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>
                <a:solidFill>
                  <a:srgbClr val="FEDB65"/>
                </a:solidFill>
                <a:latin typeface="Eras Light ITC" panose="020B0402030504020804" pitchFamily="34" charset="0"/>
              </a:rPr>
              <a:t>Qualifications &amp; Grades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06556" y="920621"/>
            <a:ext cx="50452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Considerations: </a:t>
            </a:r>
          </a:p>
          <a:p>
            <a:endParaRPr lang="en-GB" sz="3200" dirty="0">
              <a:solidFill>
                <a:srgbClr val="FED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3200" dirty="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and Maths</a:t>
            </a:r>
          </a:p>
          <a:p>
            <a:pPr marL="285750" indent="-285750">
              <a:buFontTx/>
              <a:buChar char="-"/>
            </a:pPr>
            <a:r>
              <a:rPr lang="en-GB" sz="3200" dirty="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4s or 5s – BTECs </a:t>
            </a:r>
          </a:p>
          <a:p>
            <a:pPr marL="285750" indent="-285750">
              <a:buFontTx/>
              <a:buChar char="-"/>
            </a:pPr>
            <a:r>
              <a:rPr lang="en-GB" sz="3200" dirty="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6s – A Levels</a:t>
            </a:r>
          </a:p>
          <a:p>
            <a:pPr marL="285750" indent="-285750">
              <a:buFontTx/>
              <a:buChar char="-"/>
            </a:pPr>
            <a:r>
              <a:rPr lang="en-GB" sz="3200" dirty="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Subjects that I didn’t study at GCSE</a:t>
            </a:r>
          </a:p>
          <a:p>
            <a:pPr marL="285750" indent="-285750">
              <a:buFontTx/>
              <a:buChar char="-"/>
            </a:pPr>
            <a:r>
              <a:rPr lang="en-GB" sz="3200" dirty="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colleges</a:t>
            </a:r>
          </a:p>
          <a:p>
            <a:pPr marL="285750" indent="-285750">
              <a:buFontTx/>
              <a:buChar char="-"/>
            </a:pPr>
            <a:r>
              <a:rPr lang="en-GB" sz="3200" dirty="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 don’t get 4s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AB12DD-F03B-4C2A-8874-CC72C5E928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362" y="4332958"/>
            <a:ext cx="1985530" cy="228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0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5E064-CA15-41E4-B7D8-BFA6FCE4BB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5817" y="1363199"/>
            <a:ext cx="6953182" cy="20658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8147B1-00FD-4933-8DD8-079167BD6F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817" y="1387736"/>
            <a:ext cx="7082274" cy="53117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C64CA5-FDD9-F877-D15A-83084A006BB3}"/>
              </a:ext>
            </a:extLst>
          </p:cNvPr>
          <p:cNvSpPr txBox="1"/>
          <p:nvPr/>
        </p:nvSpPr>
        <p:spPr>
          <a:xfrm>
            <a:off x="0" y="23850"/>
            <a:ext cx="114395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EDB65"/>
                </a:solidFill>
                <a:latin typeface="Eras Light ITC" panose="020B0402030504020804" pitchFamily="34" charset="0"/>
              </a:rPr>
              <a:t>A note on success</a:t>
            </a:r>
            <a:endParaRPr lang="en-GB" sz="5000" dirty="0">
              <a:solidFill>
                <a:srgbClr val="FEDB65"/>
              </a:solidFill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87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allingford Trus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llingford School PPT template (002)  -  Read-Only" id="{05DA22F2-A92A-49C4-97EF-C91FCA4088A0}" vid="{DD96DEFB-D10E-4CE1-8BA0-2B48FEE5A7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A6984435CBD046B3B0073C62E11BD8" ma:contentTypeVersion="13" ma:contentTypeDescription="Create a new document." ma:contentTypeScope="" ma:versionID="53ccb12a7f3f7a129d4f444032e6fab5">
  <xsd:schema xmlns:xsd="http://www.w3.org/2001/XMLSchema" xmlns:xs="http://www.w3.org/2001/XMLSchema" xmlns:p="http://schemas.microsoft.com/office/2006/metadata/properties" xmlns:ns3="a7fd3a9f-43c1-42fe-b606-97aee3738af0" xmlns:ns4="4375c113-6c14-49f3-b971-35f96b811057" targetNamespace="http://schemas.microsoft.com/office/2006/metadata/properties" ma:root="true" ma:fieldsID="4ded9778070541c47ce1a578311e25ad" ns3:_="" ns4:_="">
    <xsd:import namespace="a7fd3a9f-43c1-42fe-b606-97aee3738af0"/>
    <xsd:import namespace="4375c113-6c14-49f3-b971-35f96b8110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d3a9f-43c1-42fe-b606-97aee3738a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75c113-6c14-49f3-b971-35f96b8110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EA0F53-C8CF-4D78-9B27-3775C62D52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926056-19B8-4C7F-A92D-915C97396BD8}">
  <ds:schemaRefs>
    <ds:schemaRef ds:uri="http://purl.org/dc/elements/1.1/"/>
    <ds:schemaRef ds:uri="http://purl.org/dc/dcmitype/"/>
    <ds:schemaRef ds:uri="a7fd3a9f-43c1-42fe-b606-97aee3738af0"/>
    <ds:schemaRef ds:uri="http://schemas.microsoft.com/office/2006/documentManagement/types"/>
    <ds:schemaRef ds:uri="http://purl.org/dc/terms/"/>
    <ds:schemaRef ds:uri="4375c113-6c14-49f3-b971-35f96b811057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AA27BF6-569B-4843-9CD0-B7B1C6C4FEBF}">
  <ds:schemaRefs>
    <ds:schemaRef ds:uri="4375c113-6c14-49f3-b971-35f96b811057"/>
    <ds:schemaRef ds:uri="a7fd3a9f-43c1-42fe-b606-97aee3738a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</TotalTime>
  <Words>407</Words>
  <Application>Microsoft Office PowerPoint</Application>
  <PresentationFormat>Widescreen</PresentationFormat>
  <Paragraphs>105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Eras Light ITC</vt:lpstr>
      <vt:lpstr>Wingdings</vt:lpstr>
      <vt:lpstr>Wallingford Trust Theme</vt:lpstr>
      <vt:lpstr>Year 10  Tutor Evening</vt:lpstr>
      <vt:lpstr>The Y10 Team</vt:lpstr>
      <vt:lpstr>This evening</vt:lpstr>
      <vt:lpstr>Important parts to the year (in no particular order)</vt:lpstr>
      <vt:lpstr>PowerPoint Presentation</vt:lpstr>
      <vt:lpstr>Curriculum Information</vt:lpstr>
      <vt:lpstr>PowerPoint Presentation</vt:lpstr>
      <vt:lpstr>PowerPoint Presentation</vt:lpstr>
      <vt:lpstr>PowerPoint Presentation</vt:lpstr>
      <vt:lpstr>PowerPoint Presentation</vt:lpstr>
      <vt:lpstr>A note on revision</vt:lpstr>
      <vt:lpstr>What should my child be doing? </vt:lpstr>
      <vt:lpstr>But it’s not just about the exam results…</vt:lpstr>
      <vt:lpstr>The Y10 Tutor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Bigmore</dc:creator>
  <cp:lastModifiedBy>Daniel BIGMORE</cp:lastModifiedBy>
  <cp:revision>93</cp:revision>
  <cp:lastPrinted>2022-09-13T14:19:39Z</cp:lastPrinted>
  <dcterms:created xsi:type="dcterms:W3CDTF">2020-08-05T16:11:03Z</dcterms:created>
  <dcterms:modified xsi:type="dcterms:W3CDTF">2022-09-22T13:40:37Z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0x0101001FA6984435CBD046B3B0073C62E11BD8</vt:lpwstr>
  </property>
</Properties>
</file>