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320" r:id="rId5"/>
    <p:sldId id="310" r:id="rId6"/>
    <p:sldId id="368" r:id="rId7"/>
    <p:sldId id="321" r:id="rId8"/>
    <p:sldId id="375" r:id="rId9"/>
    <p:sldId id="419" r:id="rId10"/>
    <p:sldId id="443" r:id="rId11"/>
    <p:sldId id="420" r:id="rId12"/>
    <p:sldId id="295" r:id="rId13"/>
    <p:sldId id="296" r:id="rId14"/>
    <p:sldId id="421" r:id="rId15"/>
    <p:sldId id="422" r:id="rId16"/>
    <p:sldId id="423" r:id="rId17"/>
    <p:sldId id="424" r:id="rId18"/>
    <p:sldId id="425" r:id="rId19"/>
    <p:sldId id="429" r:id="rId20"/>
    <p:sldId id="426" r:id="rId21"/>
    <p:sldId id="427" r:id="rId22"/>
    <p:sldId id="444" r:id="rId23"/>
    <p:sldId id="293" r:id="rId24"/>
    <p:sldId id="431" r:id="rId25"/>
    <p:sldId id="306" r:id="rId26"/>
    <p:sldId id="291" r:id="rId27"/>
    <p:sldId id="432" r:id="rId28"/>
    <p:sldId id="312" r:id="rId29"/>
    <p:sldId id="445" r:id="rId30"/>
    <p:sldId id="391" r:id="rId31"/>
    <p:sldId id="435" r:id="rId32"/>
    <p:sldId id="436" r:id="rId33"/>
    <p:sldId id="438" r:id="rId34"/>
    <p:sldId id="439" r:id="rId35"/>
    <p:sldId id="440" r:id="rId36"/>
    <p:sldId id="441" r:id="rId37"/>
    <p:sldId id="442" r:id="rId38"/>
    <p:sldId id="374" r:id="rId39"/>
    <p:sldId id="37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66"/>
    <a:srgbClr val="FEDB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4E9B-4C8E-4FB9-9DEF-1C6D37064900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BBDA3-B2A7-4996-8734-D2BFF4CE29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22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BBDA3-B2A7-4996-8734-D2BFF4CE29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69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DA3-B2A7-4996-8734-D2BFF4CE29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31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BBDA3-B2A7-4996-8734-D2BFF4CE293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71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315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54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EDB6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7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70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11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86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47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76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41" y="6176963"/>
            <a:ext cx="1717233" cy="622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759" y="6176963"/>
            <a:ext cx="622111" cy="62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66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EDB65"/>
          </a:solidFill>
          <a:latin typeface="Eras Light ITC" panose="020B04020305040208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85091"/>
            <a:ext cx="9144000" cy="1708872"/>
          </a:xfrm>
        </p:spPr>
        <p:txBody>
          <a:bodyPr/>
          <a:lstStyle/>
          <a:p>
            <a:r>
              <a:rPr lang="en-US" dirty="0"/>
              <a:t>Year </a:t>
            </a:r>
            <a:r>
              <a:rPr lang="en-US" dirty="0" smtClean="0"/>
              <a:t>11 </a:t>
            </a:r>
            <a:r>
              <a:rPr lang="en-US" dirty="0"/>
              <a:t>Tutor Evening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2743200"/>
            <a:ext cx="9144000" cy="251460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Wallingford School</a:t>
            </a:r>
            <a:endParaRPr lang="en-GB" sz="4000" dirty="0"/>
          </a:p>
          <a:p>
            <a:r>
              <a:rPr lang="en-US" sz="3200" dirty="0"/>
              <a:t>Able and Qualified</a:t>
            </a:r>
          </a:p>
          <a:p>
            <a:endParaRPr lang="en-US" sz="3200" dirty="0"/>
          </a:p>
          <a:p>
            <a:r>
              <a:rPr lang="en-US" sz="3200" dirty="0"/>
              <a:t>Head of Year </a:t>
            </a:r>
            <a:r>
              <a:rPr lang="en-US" sz="3200" dirty="0" smtClean="0"/>
              <a:t>11: </a:t>
            </a:r>
            <a:r>
              <a:rPr lang="en-US" sz="3200" dirty="0" err="1"/>
              <a:t>Ms</a:t>
            </a:r>
            <a:r>
              <a:rPr lang="en-US" sz="3200" dirty="0"/>
              <a:t> </a:t>
            </a:r>
            <a:r>
              <a:rPr lang="en-US" sz="3200" dirty="0" err="1" smtClean="0"/>
              <a:t>Dudding</a:t>
            </a:r>
            <a:endParaRPr lang="en-US" sz="3200" dirty="0"/>
          </a:p>
          <a:p>
            <a:r>
              <a:rPr lang="en-US" sz="3200" dirty="0" smtClean="0"/>
              <a:t>duddingc@wallingfordschool.com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171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5"/>
          <a:stretch/>
        </p:blipFill>
        <p:spPr bwMode="auto">
          <a:xfrm>
            <a:off x="106850" y="866730"/>
            <a:ext cx="6970662" cy="382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29895-32F7-4CFD-A0CB-7C43AB46EA36}"/>
              </a:ext>
            </a:extLst>
          </p:cNvPr>
          <p:cNvSpPr txBox="1"/>
          <p:nvPr/>
        </p:nvSpPr>
        <p:spPr>
          <a:xfrm>
            <a:off x="187551" y="81900"/>
            <a:ext cx="6160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solidFill>
                  <a:srgbClr val="FEDB65"/>
                </a:solidFill>
                <a:latin typeface="Eras Light ITC" panose="020B0402030504020804" pitchFamily="34" charset="0"/>
              </a:rPr>
              <a:t>Qualifications &amp; Grades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6556" y="920621"/>
            <a:ext cx="50452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Considerations: </a:t>
            </a:r>
          </a:p>
          <a:p>
            <a:endParaRPr lang="en-GB" sz="32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and Maths</a:t>
            </a:r>
          </a:p>
          <a:p>
            <a:pPr marL="285750" indent="-285750">
              <a:buFontTx/>
              <a:buChar char="-"/>
            </a:pPr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4s or 5s – BTECs </a:t>
            </a:r>
          </a:p>
          <a:p>
            <a:pPr marL="285750" indent="-285750">
              <a:buFontTx/>
              <a:buChar char="-"/>
            </a:pPr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6s – A Levels</a:t>
            </a:r>
          </a:p>
          <a:p>
            <a:pPr marL="285750" indent="-285750">
              <a:buFontTx/>
              <a:buChar char="-"/>
            </a:pPr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 that I didn’t study at GCSE</a:t>
            </a:r>
          </a:p>
          <a:p>
            <a:pPr marL="285750" indent="-285750">
              <a:buFontTx/>
              <a:buChar char="-"/>
            </a:pPr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colleges</a:t>
            </a:r>
          </a:p>
          <a:p>
            <a:pPr marL="285750" indent="-285750">
              <a:buFontTx/>
              <a:buChar char="-"/>
            </a:pPr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don’t get 4s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AB12DD-F03B-4C2A-8874-CC72C5E92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62" y="4332958"/>
            <a:ext cx="1985530" cy="22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999" y="1379633"/>
            <a:ext cx="455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543" y="110681"/>
            <a:ext cx="874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EDB65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Targets: how are these calculated?</a:t>
            </a:r>
          </a:p>
        </p:txBody>
      </p:sp>
      <p:sp>
        <p:nvSpPr>
          <p:cNvPr id="12" name="AutoShape 6" descr="girl%20clipart%20stick%20figure"/>
          <p:cNvSpPr>
            <a:spLocks noChangeAspect="1" noChangeArrowheads="1"/>
          </p:cNvSpPr>
          <p:nvPr/>
        </p:nvSpPr>
        <p:spPr bwMode="auto">
          <a:xfrm>
            <a:off x="1679575" y="-144463"/>
            <a:ext cx="4628696" cy="46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Image result for date of bir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15" y="4898320"/>
            <a:ext cx="1398418" cy="13984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ale and female sig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5108" r="6219" b="7368"/>
          <a:stretch/>
        </p:blipFill>
        <p:spPr bwMode="auto">
          <a:xfrm>
            <a:off x="4218441" y="5060026"/>
            <a:ext cx="1398418" cy="14256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KS2 exam resul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940" y="1233631"/>
            <a:ext cx="5045842" cy="33577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9B9B56-229D-4FEF-FD77-01F0989A92E6}"/>
              </a:ext>
            </a:extLst>
          </p:cNvPr>
          <p:cNvGrpSpPr/>
          <p:nvPr/>
        </p:nvGrpSpPr>
        <p:grpSpPr>
          <a:xfrm>
            <a:off x="843991" y="2120906"/>
            <a:ext cx="1724958" cy="3887439"/>
            <a:chOff x="507768" y="2021504"/>
            <a:chExt cx="1724958" cy="3887439"/>
          </a:xfrm>
        </p:grpSpPr>
        <p:pic>
          <p:nvPicPr>
            <p:cNvPr id="2056" name="Picture 8" descr="Related image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68" y="2470526"/>
              <a:ext cx="1724958" cy="343841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5A7B24D0-CA84-A60F-3918-4F34FFA3AE22}"/>
                </a:ext>
              </a:extLst>
            </p:cNvPr>
            <p:cNvSpPr/>
            <p:nvPr/>
          </p:nvSpPr>
          <p:spPr>
            <a:xfrm>
              <a:off x="1123019" y="2021504"/>
              <a:ext cx="494455" cy="410947"/>
            </a:xfrm>
            <a:prstGeom prst="star5">
              <a:avLst/>
            </a:prstGeom>
            <a:solidFill>
              <a:srgbClr val="FEDB65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53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6349" y="1247657"/>
            <a:ext cx="455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6" descr="girl%20clipart%20stick%20figure"/>
          <p:cNvSpPr>
            <a:spLocks noChangeAspect="1" noChangeArrowheads="1"/>
          </p:cNvSpPr>
          <p:nvPr/>
        </p:nvSpPr>
        <p:spPr bwMode="auto">
          <a:xfrm>
            <a:off x="1679575" y="-144463"/>
            <a:ext cx="4628696" cy="46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133835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133835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133835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133835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133835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133835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133835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133835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134213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134213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175338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175338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175338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175338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175338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175338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175338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175338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175716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175716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219129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219129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219129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219129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219129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219129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219129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219129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219507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219507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260632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260632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260632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260632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260632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260632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260632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260632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261010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261010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301396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301396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301396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301396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301396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301396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301396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301396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301774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301774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34290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34290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34290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34290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34290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34290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34290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34290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343277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343277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386690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386690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386690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386690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386690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386690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386690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386690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387068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387068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428193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428193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428193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428193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428193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428193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428193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428193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428571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428571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469090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469090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469090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469090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469090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469090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469090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469090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469468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469468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0" y="510593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2" y="510593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24" y="510593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36" y="510593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48" y="510593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60" y="510593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72" y="510593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84" y="510593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96" y="510971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08" y="510971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F0A71B7-268E-0534-6F9B-88C620D5161E}"/>
              </a:ext>
            </a:extLst>
          </p:cNvPr>
          <p:cNvGrpSpPr/>
          <p:nvPr/>
        </p:nvGrpSpPr>
        <p:grpSpPr>
          <a:xfrm>
            <a:off x="1948844" y="310452"/>
            <a:ext cx="2555600" cy="5759409"/>
            <a:chOff x="507768" y="2021504"/>
            <a:chExt cx="1724958" cy="3887439"/>
          </a:xfrm>
        </p:grpSpPr>
        <p:pic>
          <p:nvPicPr>
            <p:cNvPr id="4" name="Picture 8" descr="Related image">
              <a:extLst>
                <a:ext uri="{FF2B5EF4-FFF2-40B4-BE49-F238E27FC236}">
                  <a16:creationId xmlns:a16="http://schemas.microsoft.com/office/drawing/2014/main" id="{1CD0966B-C635-26EA-F1A1-5F45A24D9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68" y="2470526"/>
              <a:ext cx="1724958" cy="343841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22B44BF1-551D-FC6F-EAD3-92D20022F050}"/>
                </a:ext>
              </a:extLst>
            </p:cNvPr>
            <p:cNvSpPr/>
            <p:nvPr/>
          </p:nvSpPr>
          <p:spPr>
            <a:xfrm>
              <a:off x="1123019" y="2021504"/>
              <a:ext cx="494455" cy="410947"/>
            </a:xfrm>
            <a:prstGeom prst="star5">
              <a:avLst/>
            </a:prstGeom>
            <a:solidFill>
              <a:srgbClr val="FEDB65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12" descr="Image result for date of birth">
            <a:extLst>
              <a:ext uri="{FF2B5EF4-FFF2-40B4-BE49-F238E27FC236}">
                <a16:creationId xmlns:a16="http://schemas.microsoft.com/office/drawing/2014/main" id="{333DF7F4-AC4C-0F9E-0743-D09B36BA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485" y="3264640"/>
            <a:ext cx="677248" cy="6772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male and female signs">
            <a:extLst>
              <a:ext uri="{FF2B5EF4-FFF2-40B4-BE49-F238E27FC236}">
                <a16:creationId xmlns:a16="http://schemas.microsoft.com/office/drawing/2014/main" id="{8CD69A6B-D783-BF42-E1A0-118D9F912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5108" r="6219" b="7368"/>
          <a:stretch/>
        </p:blipFill>
        <p:spPr bwMode="auto">
          <a:xfrm>
            <a:off x="4607227" y="2393404"/>
            <a:ext cx="677247" cy="6904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KS2 exam results">
            <a:extLst>
              <a:ext uri="{FF2B5EF4-FFF2-40B4-BE49-F238E27FC236}">
                <a16:creationId xmlns:a16="http://schemas.microsoft.com/office/drawing/2014/main" id="{4CC8AD16-57AA-38A1-42D4-7F527151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57" y="4165648"/>
            <a:ext cx="1890371" cy="12579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6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3857" y="2001801"/>
            <a:ext cx="455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6" descr="girl%20clipart%20stick%20figure"/>
          <p:cNvSpPr>
            <a:spLocks noChangeAspect="1" noChangeArrowheads="1"/>
          </p:cNvSpPr>
          <p:nvPr/>
        </p:nvSpPr>
        <p:spPr bwMode="auto">
          <a:xfrm>
            <a:off x="7385932" y="1658957"/>
            <a:ext cx="4628696" cy="46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29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41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53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65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77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43" y="298137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55" y="298137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67" y="298137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79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91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65" y="296306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77" y="296306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73" y="295343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42" y="337809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78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0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52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64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76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488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0" y="3409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52" y="3409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64" y="3409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76" y="341292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180" y="29804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79" y="380456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22" y="420739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34" y="420739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24" y="460865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36" y="460865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339005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339005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3824181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3824181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3824181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382795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382795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423921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423921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423921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424299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424299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86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98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0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22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34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124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36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748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231" y="29804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41" y="338627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86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98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0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0" y="42093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98" y="420739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07" y="37939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86" y="42093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54769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548069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548069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4DC273-A968-B693-D2BD-EE1986F6E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83" y="897462"/>
            <a:ext cx="8797834" cy="20010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F29984-E5A1-8FF2-26DD-E57D6341A286}"/>
              </a:ext>
            </a:extLst>
          </p:cNvPr>
          <p:cNvGrpSpPr/>
          <p:nvPr/>
        </p:nvGrpSpPr>
        <p:grpSpPr>
          <a:xfrm>
            <a:off x="12206934" y="242475"/>
            <a:ext cx="2555600" cy="5759409"/>
            <a:chOff x="507768" y="2021504"/>
            <a:chExt cx="1724958" cy="3887439"/>
          </a:xfrm>
        </p:grpSpPr>
        <p:pic>
          <p:nvPicPr>
            <p:cNvPr id="5" name="Picture 8" descr="Related image">
              <a:extLst>
                <a:ext uri="{FF2B5EF4-FFF2-40B4-BE49-F238E27FC236}">
                  <a16:creationId xmlns:a16="http://schemas.microsoft.com/office/drawing/2014/main" id="{89277567-9647-FD5B-720D-389D3F3E6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68" y="2470526"/>
              <a:ext cx="1724958" cy="343841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3D83244A-885D-A5E6-3461-DE919D441A29}"/>
                </a:ext>
              </a:extLst>
            </p:cNvPr>
            <p:cNvSpPr/>
            <p:nvPr/>
          </p:nvSpPr>
          <p:spPr>
            <a:xfrm>
              <a:off x="1123019" y="2021504"/>
              <a:ext cx="494455" cy="410947"/>
            </a:xfrm>
            <a:prstGeom prst="star5">
              <a:avLst/>
            </a:prstGeom>
            <a:solidFill>
              <a:srgbClr val="FEDB65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88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3857" y="2001801"/>
            <a:ext cx="455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6" descr="girl%20clipart%20stick%20figure"/>
          <p:cNvSpPr>
            <a:spLocks noChangeAspect="1" noChangeArrowheads="1"/>
          </p:cNvSpPr>
          <p:nvPr/>
        </p:nvSpPr>
        <p:spPr bwMode="auto">
          <a:xfrm>
            <a:off x="1085090" y="-605034"/>
            <a:ext cx="4628696" cy="46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29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41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53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65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77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43" y="298137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55" y="298137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67" y="298137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79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91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65" y="296306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77" y="296306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73" y="295343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42" y="337809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78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0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52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64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76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488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0" y="3409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52" y="3409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64" y="3409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76" y="341292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180" y="29804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79" y="380456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22" y="420739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34" y="420739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24" y="460865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36" y="460865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339005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339005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3824181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3824181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3824181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382795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382795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423921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423921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423921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424299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424299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86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98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0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22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34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124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36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748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231" y="29804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41" y="338627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86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98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0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0" y="42093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98" y="420739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07" y="37939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86" y="42093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54769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548069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548069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4DC273-A968-B693-D2BD-EE1986F6E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83" y="897462"/>
            <a:ext cx="8797834" cy="20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45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3857" y="2001801"/>
            <a:ext cx="455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EDB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6" descr="girl%20clipart%20stick%20figure"/>
          <p:cNvSpPr>
            <a:spLocks noChangeAspect="1" noChangeArrowheads="1"/>
          </p:cNvSpPr>
          <p:nvPr/>
        </p:nvSpPr>
        <p:spPr bwMode="auto">
          <a:xfrm>
            <a:off x="1085090" y="-605034"/>
            <a:ext cx="4628696" cy="46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29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41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53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65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77" y="29941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43" y="298137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55" y="298137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67" y="298137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79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91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65" y="296306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77" y="296306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73" y="295343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42" y="337809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78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0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52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64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76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488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0" y="3409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52" y="3409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64" y="3409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76" y="341292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180" y="29804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79" y="380456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22" y="420739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34" y="420739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24" y="460865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36" y="460865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297124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29750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420895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3386275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339005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339005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46468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3824181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3824181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3824181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382795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382795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8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506188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33" y="423921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5" y="423921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7" y="4239213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69" y="424299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81" y="424299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86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98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0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22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34" y="337888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124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36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748" y="2985149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231" y="298040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41" y="3386274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86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98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0" y="3793918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10" y="42093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98" y="4207392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07" y="379391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86" y="4209356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2" y="5476920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24" y="548069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6" y="5480697"/>
            <a:ext cx="169312" cy="3374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4DC273-A968-B693-D2BD-EE1986F6E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83" y="897462"/>
            <a:ext cx="8797834" cy="20010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C5B591-7926-0611-9005-D37D4458B782}"/>
              </a:ext>
            </a:extLst>
          </p:cNvPr>
          <p:cNvGrpSpPr/>
          <p:nvPr/>
        </p:nvGrpSpPr>
        <p:grpSpPr>
          <a:xfrm>
            <a:off x="6332396" y="2633743"/>
            <a:ext cx="1447353" cy="3261817"/>
            <a:chOff x="507768" y="2021504"/>
            <a:chExt cx="1724958" cy="3887439"/>
          </a:xfrm>
        </p:grpSpPr>
        <p:pic>
          <p:nvPicPr>
            <p:cNvPr id="5" name="Picture 8" descr="Related image">
              <a:extLst>
                <a:ext uri="{FF2B5EF4-FFF2-40B4-BE49-F238E27FC236}">
                  <a16:creationId xmlns:a16="http://schemas.microsoft.com/office/drawing/2014/main" id="{A1C0D32E-32F2-D4D8-BD01-0A77F91B4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68" y="2470526"/>
              <a:ext cx="1724958" cy="343841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2E1BB26C-DC5E-264B-045D-EEE86F217BE8}"/>
                </a:ext>
              </a:extLst>
            </p:cNvPr>
            <p:cNvSpPr/>
            <p:nvPr/>
          </p:nvSpPr>
          <p:spPr>
            <a:xfrm>
              <a:off x="1123019" y="2021504"/>
              <a:ext cx="494455" cy="410947"/>
            </a:xfrm>
            <a:prstGeom prst="star5">
              <a:avLst/>
            </a:prstGeom>
            <a:solidFill>
              <a:srgbClr val="FEDB65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3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829895-32F7-4CFD-A0CB-7C43AB46EA36}"/>
              </a:ext>
            </a:extLst>
          </p:cNvPr>
          <p:cNvSpPr txBox="1"/>
          <p:nvPr/>
        </p:nvSpPr>
        <p:spPr>
          <a:xfrm>
            <a:off x="1072411" y="81900"/>
            <a:ext cx="4390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solidFill>
                  <a:srgbClr val="FEDB65"/>
                </a:solidFill>
                <a:latin typeface="Eras Light ITC" panose="020B0402030504020804" pitchFamily="34" charset="0"/>
              </a:rPr>
              <a:t>Progress Reports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7" y="912897"/>
            <a:ext cx="11405936" cy="5136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151" y="562388"/>
            <a:ext cx="4467849" cy="5486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077" y="4553704"/>
            <a:ext cx="4589584" cy="15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905C8-3E84-9C71-FF10-BEE4A55D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965" y="728707"/>
            <a:ext cx="3925391" cy="5176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1D2C0A-33E8-AEDB-077E-0BAFA3073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5" y="1549400"/>
            <a:ext cx="7669042" cy="43561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1BB32E-6D97-D827-5537-95203E5F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44" y="65925"/>
            <a:ext cx="6291766" cy="1325563"/>
          </a:xfrm>
        </p:spPr>
        <p:txBody>
          <a:bodyPr>
            <a:normAutofit/>
          </a:bodyPr>
          <a:lstStyle/>
          <a:p>
            <a:r>
              <a:rPr lang="en-GB" dirty="0">
                <a:ea typeface="+mn-ea"/>
                <a:cs typeface="+mn-cs"/>
              </a:rPr>
              <a:t>Coming Soon…Edulink</a:t>
            </a:r>
          </a:p>
        </p:txBody>
      </p:sp>
    </p:spTree>
    <p:extLst>
      <p:ext uri="{BB962C8B-B14F-4D97-AF65-F5344CB8AC3E}">
        <p14:creationId xmlns:p14="http://schemas.microsoft.com/office/powerpoint/2010/main" val="255105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406F0-3060-068E-5B7A-C8B8B10F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268" y="878060"/>
            <a:ext cx="2285488" cy="4582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48D043-32CE-814A-51F5-5F77E6874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6" y="1361993"/>
            <a:ext cx="4539644" cy="2062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B561C4-35FC-9C00-6C5C-5A7F150F2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77" r="29054" b="23109"/>
          <a:stretch/>
        </p:blipFill>
        <p:spPr>
          <a:xfrm>
            <a:off x="4704266" y="112902"/>
            <a:ext cx="4749773" cy="2256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C11706-5920-9A39-2F83-4510692FB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6" y="4031205"/>
            <a:ext cx="4882946" cy="2256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3E8163-FEFD-0D0F-9C9E-0B8578811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379" y="2423954"/>
            <a:ext cx="3314743" cy="2768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D23347-CC69-FF93-3B50-751E085EC7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77" r="7264" b="43069"/>
          <a:stretch/>
        </p:blipFill>
        <p:spPr>
          <a:xfrm>
            <a:off x="6593348" y="4058351"/>
            <a:ext cx="2860691" cy="259150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DD59557-086C-4AF5-8671-DC89B9E5BBA4}"/>
              </a:ext>
            </a:extLst>
          </p:cNvPr>
          <p:cNvSpPr txBox="1">
            <a:spLocks/>
          </p:cNvSpPr>
          <p:nvPr/>
        </p:nvSpPr>
        <p:spPr>
          <a:xfrm>
            <a:off x="122644" y="65925"/>
            <a:ext cx="62917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EDB65"/>
                </a:solidFill>
                <a:latin typeface="Eras Light ITC" panose="020B04020305040208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ea typeface="+mn-ea"/>
                <a:cs typeface="+mn-cs"/>
              </a:rPr>
              <a:t>Edulink</a:t>
            </a:r>
          </a:p>
        </p:txBody>
      </p:sp>
    </p:spTree>
    <p:extLst>
      <p:ext uri="{BB962C8B-B14F-4D97-AF65-F5344CB8AC3E}">
        <p14:creationId xmlns:p14="http://schemas.microsoft.com/office/powerpoint/2010/main" val="11633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9033" y="331805"/>
            <a:ext cx="2840457" cy="2840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5463" y="3682999"/>
            <a:ext cx="2844717" cy="2844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7030" y="332973"/>
            <a:ext cx="2838117" cy="2838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2063" y="3682999"/>
            <a:ext cx="2844717" cy="2844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22" y="331805"/>
            <a:ext cx="3787276" cy="2840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862" y="3683000"/>
            <a:ext cx="2844717" cy="28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6050"/>
            <a:ext cx="10515600" cy="1325563"/>
          </a:xfrm>
        </p:spPr>
        <p:txBody>
          <a:bodyPr/>
          <a:lstStyle/>
          <a:p>
            <a:r>
              <a:rPr lang="en-GB" dirty="0"/>
              <a:t>This evening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71612"/>
            <a:ext cx="10515600" cy="4852987"/>
          </a:xfrm>
        </p:spPr>
        <p:txBody>
          <a:bodyPr>
            <a:normAutofit/>
          </a:bodyPr>
          <a:lstStyle/>
          <a:p>
            <a:r>
              <a:rPr lang="en-US" dirty="0"/>
              <a:t>Who we are – the year </a:t>
            </a:r>
            <a:r>
              <a:rPr lang="en-US" dirty="0" smtClean="0"/>
              <a:t>11 </a:t>
            </a:r>
            <a:r>
              <a:rPr lang="en-US" dirty="0"/>
              <a:t>team</a:t>
            </a:r>
          </a:p>
          <a:p>
            <a:r>
              <a:rPr lang="en-US" dirty="0" smtClean="0"/>
              <a:t>Important </a:t>
            </a:r>
            <a:r>
              <a:rPr lang="en-US" dirty="0"/>
              <a:t>parts of the year</a:t>
            </a:r>
          </a:p>
          <a:p>
            <a:r>
              <a:rPr lang="en-US" dirty="0" smtClean="0"/>
              <a:t>Trips &amp; Experiences</a:t>
            </a:r>
          </a:p>
          <a:p>
            <a:r>
              <a:rPr lang="en-US" dirty="0" smtClean="0"/>
              <a:t>Expectations</a:t>
            </a:r>
          </a:p>
          <a:p>
            <a:endParaRPr lang="en-US" dirty="0" smtClean="0"/>
          </a:p>
          <a:p>
            <a:r>
              <a:rPr lang="en-US" dirty="0" smtClean="0"/>
              <a:t>Curriculum </a:t>
            </a:r>
            <a:r>
              <a:rPr lang="en-US" dirty="0"/>
              <a:t>information </a:t>
            </a:r>
          </a:p>
          <a:p>
            <a:endParaRPr lang="en-GB" dirty="0"/>
          </a:p>
          <a:p>
            <a:r>
              <a:rPr lang="en-GB" dirty="0"/>
              <a:t>Meet the tutors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C5E064-CA15-41E4-B7D8-BFA6FCE4B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386"/>
          <a:stretch/>
        </p:blipFill>
        <p:spPr>
          <a:xfrm>
            <a:off x="2045817" y="1363199"/>
            <a:ext cx="6953182" cy="2065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147B1-00FD-4933-8DD8-079167BD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17" y="1387736"/>
            <a:ext cx="7082274" cy="5311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64CA5-FDD9-F877-D15A-83084A006BB3}"/>
              </a:ext>
            </a:extLst>
          </p:cNvPr>
          <p:cNvSpPr txBox="1"/>
          <p:nvPr/>
        </p:nvSpPr>
        <p:spPr>
          <a:xfrm>
            <a:off x="0" y="23850"/>
            <a:ext cx="11439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EDB65"/>
                </a:solidFill>
                <a:latin typeface="Eras Light ITC" panose="020B0402030504020804" pitchFamily="34" charset="0"/>
              </a:rPr>
              <a:t>A note on success</a:t>
            </a:r>
            <a:endParaRPr lang="en-GB" sz="5000" dirty="0">
              <a:solidFill>
                <a:srgbClr val="FEDB65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7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 &amp; Revision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484" y="1605818"/>
            <a:ext cx="10515600" cy="472464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PSHE</a:t>
            </a:r>
          </a:p>
          <a:p>
            <a:endParaRPr lang="en-GB" dirty="0"/>
          </a:p>
          <a:p>
            <a:r>
              <a:rPr lang="en-GB" dirty="0"/>
              <a:t>Tutor Periods</a:t>
            </a:r>
          </a:p>
          <a:p>
            <a:endParaRPr lang="en-GB" dirty="0"/>
          </a:p>
          <a:p>
            <a:r>
              <a:rPr lang="en-GB" dirty="0"/>
              <a:t>Classroom Teachers’ input</a:t>
            </a:r>
          </a:p>
          <a:p>
            <a:endParaRPr lang="en-GB" dirty="0"/>
          </a:p>
          <a:p>
            <a:r>
              <a:rPr lang="en-GB" dirty="0"/>
              <a:t>Parent Presentation</a:t>
            </a:r>
          </a:p>
          <a:p>
            <a:endParaRPr lang="en-GB" dirty="0"/>
          </a:p>
          <a:p>
            <a:r>
              <a:rPr lang="en-GB" dirty="0"/>
              <a:t>Course Information &amp; Resources Pack</a:t>
            </a:r>
          </a:p>
          <a:p>
            <a:endParaRPr lang="en-GB" dirty="0"/>
          </a:p>
          <a:p>
            <a:r>
              <a:rPr lang="en-GB" dirty="0"/>
              <a:t>Pastoral Support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486" y="1481993"/>
            <a:ext cx="3303979" cy="40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4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E15D55A-EB87-4946-BED7-86E892B0B34A}"/>
              </a:ext>
            </a:extLst>
          </p:cNvPr>
          <p:cNvSpPr txBox="1"/>
          <p:nvPr/>
        </p:nvSpPr>
        <p:spPr>
          <a:xfrm>
            <a:off x="615462" y="190904"/>
            <a:ext cx="108240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EDB65"/>
                </a:solidFill>
                <a:latin typeface="Eras Light ITC" panose="020B0402030504020804" pitchFamily="34" charset="0"/>
              </a:rPr>
              <a:t>A note on forgetting</a:t>
            </a:r>
            <a:endParaRPr lang="en-GB" sz="5000" dirty="0">
              <a:solidFill>
                <a:srgbClr val="FEDB65"/>
              </a:solidFill>
              <a:latin typeface="Eras Light ITC" panose="020B04020305040208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19" y="1487747"/>
            <a:ext cx="4545159" cy="4231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6194" y="1402686"/>
            <a:ext cx="63915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DD66"/>
                </a:solidFill>
              </a:rPr>
              <a:t>How to overcome the forgetting curve:</a:t>
            </a:r>
          </a:p>
          <a:p>
            <a:endParaRPr lang="en-US" sz="2800" dirty="0">
              <a:solidFill>
                <a:srgbClr val="FFDD66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FFDD66"/>
                </a:solidFill>
              </a:rPr>
              <a:t>Plan to revisit topics (revision!), especially the weak areas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rgbClr val="FFDD66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FFDD66"/>
                </a:solidFill>
              </a:rPr>
              <a:t>Revise topics shortly after learning them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rgbClr val="FFDD66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FFDD66"/>
                </a:solidFill>
              </a:rPr>
              <a:t>Spaced learning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rgbClr val="FFDD66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FFDD66"/>
                </a:solidFill>
              </a:rPr>
              <a:t>Regular testing / quizzing</a:t>
            </a:r>
          </a:p>
        </p:txBody>
      </p:sp>
    </p:spTree>
    <p:extLst>
      <p:ext uri="{BB962C8B-B14F-4D97-AF65-F5344CB8AC3E}">
        <p14:creationId xmlns:p14="http://schemas.microsoft.com/office/powerpoint/2010/main" val="237627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8AE1-F595-4068-A2FA-7C5422D9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58" y="158261"/>
            <a:ext cx="9736942" cy="1325563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Eras Light ITC"/>
                <a:cs typeface="Arial"/>
              </a:rPr>
              <a:t>What should my child be doing? </a:t>
            </a:r>
            <a:endParaRPr lang="en-US" sz="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612D7E-8807-483B-A07D-088FFABCB6AE}"/>
              </a:ext>
            </a:extLst>
          </p:cNvPr>
          <p:cNvSpPr txBox="1"/>
          <p:nvPr/>
        </p:nvSpPr>
        <p:spPr>
          <a:xfrm>
            <a:off x="368969" y="1483824"/>
            <a:ext cx="7908758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school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all work to the best of their 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all ‘coursework’ is completed and handed in 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 and try their best for the mock exams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someone if things aren’t going according to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7275" y="2190750"/>
            <a:ext cx="28384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8AE1-F595-4068-A2FA-7C5422D9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58" y="158261"/>
            <a:ext cx="9736942" cy="1325563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Eras Light ITC"/>
                <a:cs typeface="Arial"/>
              </a:rPr>
              <a:t>What can parents be doing? </a:t>
            </a:r>
            <a:endParaRPr lang="en-US" sz="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612D7E-8807-483B-A07D-088FFABCB6AE}"/>
              </a:ext>
            </a:extLst>
          </p:cNvPr>
          <p:cNvSpPr txBox="1"/>
          <p:nvPr/>
        </p:nvSpPr>
        <p:spPr>
          <a:xfrm>
            <a:off x="401053" y="1247320"/>
            <a:ext cx="11483091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</a:t>
            </a: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teachers, HOY, tutor – email is often best in the first instance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through </a:t>
            </a:r>
            <a:r>
              <a:rPr lang="en-US" sz="2800" b="1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provided by school and reinforce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your child to </a:t>
            </a:r>
            <a:r>
              <a:rPr lang="en-US" sz="2800" b="1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how they are feeling, listen to any concerns, reassure them that their feelings are not unusual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there is a distraction-free </a:t>
            </a:r>
            <a:r>
              <a:rPr lang="en-US" sz="2800" b="1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</a:t>
            </a:r>
            <a:r>
              <a:rPr lang="en-US" sz="2800" b="1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routines </a:t>
            </a: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sleep, nutrition, exercise, relaxation, socializing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 your child’s own </a:t>
            </a:r>
            <a:r>
              <a:rPr lang="en-US" sz="2800" b="1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 goals</a:t>
            </a: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rather than comparing to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Reassure them that exam results are far from the only measure of success – you are </a:t>
            </a:r>
            <a:r>
              <a:rPr lang="en-US" sz="2800" b="1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proud</a:t>
            </a:r>
            <a:r>
              <a:rPr lang="en-US" sz="28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irrespective of results!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793D1-86BE-46CB-9A91-8C489B3A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16" y="24480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But it’s not just about the exam results…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E1C06-9499-4D64-9422-0779771F3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6" y="1768475"/>
            <a:ext cx="5486400" cy="3879850"/>
          </a:xfrm>
          <a:ln>
            <a:solidFill>
              <a:srgbClr val="FFDD66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Post 16 Pathways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Careers Advisor - </a:t>
            </a:r>
            <a:r>
              <a:rPr lang="en-US" sz="2800" dirty="0" err="1"/>
              <a:t>Mrs</a:t>
            </a:r>
            <a:r>
              <a:rPr lang="en-US" sz="2800" dirty="0"/>
              <a:t> Ward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Work Shadowing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Open Days at Colleges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Apprenticeships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6</a:t>
            </a:r>
            <a:r>
              <a:rPr lang="en-US" sz="2800" baseline="30000" dirty="0"/>
              <a:t>th</a:t>
            </a:r>
            <a:r>
              <a:rPr lang="en-US" sz="2800" dirty="0"/>
              <a:t> Form Taster Days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University Summer Schools</a:t>
            </a:r>
          </a:p>
          <a:p>
            <a:pPr lvl="1"/>
            <a:endParaRPr lang="en-GB" sz="2800" dirty="0"/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7E1C06-9499-4D64-9422-0779771F39BC}"/>
              </a:ext>
            </a:extLst>
          </p:cNvPr>
          <p:cNvSpPr txBox="1">
            <a:spLocks/>
          </p:cNvSpPr>
          <p:nvPr/>
        </p:nvSpPr>
        <p:spPr>
          <a:xfrm>
            <a:off x="6124576" y="1768475"/>
            <a:ext cx="5486400" cy="3879850"/>
          </a:xfrm>
          <a:prstGeom prst="rect">
            <a:avLst/>
          </a:prstGeom>
          <a:ln>
            <a:solidFill>
              <a:srgbClr val="FFDD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Further support</a:t>
            </a:r>
          </a:p>
          <a:p>
            <a:pPr lvl="1"/>
            <a:endParaRPr lang="en-US" sz="2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PSHE program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Trips and visits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Celebration events (end of KS4 prom!)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General wellbeing support</a:t>
            </a:r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068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59" y="159818"/>
            <a:ext cx="11626517" cy="917575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The Year </a:t>
            </a:r>
            <a:r>
              <a:rPr lang="en-US" sz="3300" dirty="0" smtClean="0"/>
              <a:t>11 Team</a:t>
            </a:r>
            <a: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588" y="2992395"/>
            <a:ext cx="2281690" cy="9717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11SGI </a:t>
            </a:r>
            <a:endParaRPr lang="en-US" sz="1600" dirty="0">
              <a:solidFill>
                <a:srgbClr val="FFDD66"/>
              </a:solidFill>
            </a:endParaRP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Miss S Gibson </a:t>
            </a:r>
            <a:endParaRPr lang="en-US" sz="1600" dirty="0">
              <a:solidFill>
                <a:srgbClr val="FFDD66"/>
              </a:solidFill>
            </a:endParaRP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M13</a:t>
            </a:r>
          </a:p>
          <a:p>
            <a:pPr marL="0" indent="0">
              <a:buNone/>
            </a:pPr>
            <a:endParaRPr lang="en-US" sz="1500" dirty="0">
              <a:solidFill>
                <a:srgbClr val="FFDD66"/>
              </a:solidFill>
            </a:endParaRPr>
          </a:p>
          <a:p>
            <a:pPr marL="0" indent="0"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FFDD66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25595" y="3035512"/>
            <a:ext cx="1545957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11JWR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Ms</a:t>
            </a:r>
            <a:r>
              <a:rPr lang="en-US" sz="1600" dirty="0" smtClean="0">
                <a:solidFill>
                  <a:srgbClr val="FFDD66"/>
                </a:solidFill>
              </a:rPr>
              <a:t> </a:t>
            </a:r>
            <a:r>
              <a:rPr lang="en-US" sz="1600" dirty="0" smtClean="0">
                <a:solidFill>
                  <a:srgbClr val="FFDD66"/>
                </a:solidFill>
              </a:rPr>
              <a:t>J Ward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47731" y="2983652"/>
            <a:ext cx="1570107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11MHG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Miss Hughes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W6</a:t>
            </a:r>
            <a:endParaRPr lang="en-US" sz="16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460258" y="3042856"/>
            <a:ext cx="1744870" cy="884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 smtClean="0">
                <a:solidFill>
                  <a:srgbClr val="FFDD66"/>
                </a:solidFill>
              </a:rPr>
              <a:t>11CSU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 smtClean="0">
                <a:solidFill>
                  <a:srgbClr val="FFDD66"/>
                </a:solidFill>
              </a:rPr>
              <a:t>Miss Sutton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 smtClean="0">
                <a:solidFill>
                  <a:srgbClr val="FFDD66"/>
                </a:solidFill>
              </a:rPr>
              <a:t>S4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1561" y="5782712"/>
            <a:ext cx="1328842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11SBO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Mr</a:t>
            </a:r>
            <a:r>
              <a:rPr lang="en-US" sz="1600" dirty="0" smtClean="0">
                <a:solidFill>
                  <a:srgbClr val="FFDD66"/>
                </a:solidFill>
              </a:rPr>
              <a:t> Bowen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S9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86016" y="5782712"/>
            <a:ext cx="2414769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11CFE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Mrs</a:t>
            </a:r>
            <a:r>
              <a:rPr lang="en-US" sz="1600" dirty="0" smtClean="0">
                <a:solidFill>
                  <a:srgbClr val="FFDD66"/>
                </a:solidFill>
              </a:rPr>
              <a:t> </a:t>
            </a:r>
            <a:r>
              <a:rPr lang="en-US" sz="1600" dirty="0" err="1" smtClean="0">
                <a:solidFill>
                  <a:srgbClr val="FFDD66"/>
                </a:solidFill>
              </a:rPr>
              <a:t>Franchina</a:t>
            </a:r>
            <a:r>
              <a:rPr lang="en-US" sz="1600" dirty="0" smtClean="0">
                <a:solidFill>
                  <a:srgbClr val="FFDD66"/>
                </a:solidFill>
              </a:rPr>
              <a:t>-Emery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M11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79497" y="5754403"/>
            <a:ext cx="2035591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11SKC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Mr</a:t>
            </a:r>
            <a:r>
              <a:rPr lang="en-US" sz="1600" dirty="0" smtClean="0">
                <a:solidFill>
                  <a:srgbClr val="FFDD66"/>
                </a:solidFill>
              </a:rPr>
              <a:t> Keppel-Compton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K4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460258" y="5547185"/>
            <a:ext cx="1626116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11NBE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Mrs</a:t>
            </a:r>
            <a:r>
              <a:rPr lang="en-US" sz="1600" dirty="0" smtClean="0">
                <a:solidFill>
                  <a:srgbClr val="FFDD66"/>
                </a:solidFill>
              </a:rPr>
              <a:t> Beaumont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K8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3282" t="37113" r="47761" b="41508"/>
          <a:stretch/>
        </p:blipFill>
        <p:spPr>
          <a:xfrm>
            <a:off x="695052" y="1077392"/>
            <a:ext cx="1455238" cy="18536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3708" t="36514" r="48081" b="42792"/>
          <a:stretch/>
        </p:blipFill>
        <p:spPr>
          <a:xfrm>
            <a:off x="3231866" y="1012077"/>
            <a:ext cx="1435628" cy="19311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43069" t="36314" r="47547" b="41308"/>
          <a:stretch/>
        </p:blipFill>
        <p:spPr>
          <a:xfrm>
            <a:off x="5933589" y="997975"/>
            <a:ext cx="1517297" cy="19311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43708" t="36114" r="48401" b="42792"/>
          <a:stretch/>
        </p:blipFill>
        <p:spPr>
          <a:xfrm>
            <a:off x="8651128" y="1032421"/>
            <a:ext cx="1363131" cy="19447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43069" t="36114" r="47440" b="41509"/>
          <a:stretch/>
        </p:blipFill>
        <p:spPr>
          <a:xfrm>
            <a:off x="640432" y="3911786"/>
            <a:ext cx="1474401" cy="18554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l="43388" t="36719" r="47761" b="42307"/>
          <a:stretch/>
        </p:blipFill>
        <p:spPr>
          <a:xfrm>
            <a:off x="3196890" y="3964140"/>
            <a:ext cx="1431754" cy="18108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43601" t="37912" r="48294" b="41708"/>
          <a:stretch/>
        </p:blipFill>
        <p:spPr>
          <a:xfrm>
            <a:off x="5933589" y="3972882"/>
            <a:ext cx="1327408" cy="17815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l="42429" t="39910" r="46694" b="45105"/>
          <a:stretch/>
        </p:blipFill>
        <p:spPr>
          <a:xfrm>
            <a:off x="8383501" y="3964140"/>
            <a:ext cx="1898386" cy="13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09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smtClean="0"/>
              <a:t>11SGI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Miss Gibson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gibsons@wallingfordschool.com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Welcome! </a:t>
            </a:r>
          </a:p>
          <a:p>
            <a:pPr marL="0" indent="0">
              <a:buNone/>
            </a:pPr>
            <a:r>
              <a:rPr lang="en-GB" dirty="0" smtClean="0"/>
              <a:t>What you need to know about me</a:t>
            </a:r>
          </a:p>
          <a:p>
            <a:pPr marL="0" indent="0">
              <a:buNone/>
            </a:pPr>
            <a:r>
              <a:rPr lang="en-GB" dirty="0" smtClean="0"/>
              <a:t>Q&amp;A opportunity</a:t>
            </a:r>
          </a:p>
          <a:p>
            <a:pPr marL="0" indent="0">
              <a:buNone/>
            </a:pPr>
            <a:r>
              <a:rPr lang="en-GB" dirty="0"/>
              <a:t>Home School Agreement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37255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smtClean="0"/>
              <a:t>11JWR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Miss Ward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wardja@wallingfordschool.com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Welcome! </a:t>
            </a:r>
          </a:p>
          <a:p>
            <a:pPr marL="0" indent="0">
              <a:buNone/>
            </a:pPr>
            <a:r>
              <a:rPr lang="en-GB" dirty="0" smtClean="0"/>
              <a:t>What you need to know about me</a:t>
            </a:r>
          </a:p>
          <a:p>
            <a:pPr marL="0" indent="0">
              <a:buNone/>
            </a:pPr>
            <a:r>
              <a:rPr lang="en-GB" dirty="0" smtClean="0"/>
              <a:t>Q&amp;A opportunity</a:t>
            </a:r>
          </a:p>
          <a:p>
            <a:pPr marL="0" indent="0">
              <a:buNone/>
            </a:pPr>
            <a:r>
              <a:rPr lang="en-GB" dirty="0"/>
              <a:t>Home School Agreement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40539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smtClean="0"/>
              <a:t>11MHG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Miss Hughes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hughesm@wallingfordschool.com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Welcome! </a:t>
            </a:r>
          </a:p>
          <a:p>
            <a:pPr marL="0" indent="0">
              <a:buNone/>
            </a:pPr>
            <a:r>
              <a:rPr lang="en-GB" dirty="0" smtClean="0"/>
              <a:t>What you need to know about me</a:t>
            </a:r>
          </a:p>
          <a:p>
            <a:pPr marL="0" indent="0">
              <a:buNone/>
            </a:pPr>
            <a:r>
              <a:rPr lang="en-GB" dirty="0" smtClean="0"/>
              <a:t>Q&amp;A opportunity</a:t>
            </a:r>
          </a:p>
          <a:p>
            <a:pPr marL="0" indent="0">
              <a:buNone/>
            </a:pPr>
            <a:r>
              <a:rPr lang="en-GB" dirty="0"/>
              <a:t>Home School Agreement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2880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25" y="670626"/>
            <a:ext cx="11626517" cy="917575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The Year </a:t>
            </a:r>
            <a:r>
              <a:rPr lang="en-US" sz="3300" dirty="0" smtClean="0"/>
              <a:t>11 Team</a:t>
            </a:r>
            <a:br>
              <a:rPr lang="en-US" sz="3300" dirty="0" smtClean="0"/>
            </a:br>
            <a: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C </a:t>
            </a:r>
            <a:r>
              <a:rPr lang="en-GB" sz="2200" dirty="0" err="1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Dudding</a:t>
            </a:r>
            <a: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Head of Year </a:t>
            </a:r>
            <a: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duddingc@wallingfordschool.com</a:t>
            </a:r>
            <a: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N Lamb –</a:t>
            </a:r>
            <a:r>
              <a:rPr lang="en-GB" sz="2200" dirty="0">
                <a:latin typeface="Arial" panose="020B0604020202020204" pitchFamily="34" charset="0"/>
              </a:rPr>
              <a:t> Deputy </a:t>
            </a:r>
            <a: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Headteacher &amp; Raising Standards Leader – </a:t>
            </a:r>
            <a:r>
              <a:rPr lang="en-GB" sz="2200" dirty="0" smtClean="0">
                <a:latin typeface="Arial" panose="020B0604020202020204" pitchFamily="34" charset="0"/>
              </a:rPr>
              <a:t>lambn</a:t>
            </a:r>
            <a: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</a:rPr>
              <a:t>@wallingfordschool.com</a:t>
            </a:r>
            <a: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 smtClean="0">
                <a:latin typeface="Arial" panose="020B0604020202020204" pitchFamily="34" charset="0"/>
              </a:rPr>
              <a:t>Ms Ward – Careers Advisor – wardT@wallingfordschool.com</a:t>
            </a:r>
            <a: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34" y="3469525"/>
            <a:ext cx="2281690" cy="84935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11SGI </a:t>
            </a:r>
            <a:endParaRPr lang="en-US" sz="1600" dirty="0">
              <a:solidFill>
                <a:srgbClr val="FFDD66"/>
              </a:solidFill>
            </a:endParaRP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Miss S Gibson </a:t>
            </a:r>
            <a:endParaRPr lang="en-US" sz="1600" dirty="0">
              <a:solidFill>
                <a:srgbClr val="FFDD66"/>
              </a:solidFill>
            </a:endParaRP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M13</a:t>
            </a:r>
          </a:p>
          <a:p>
            <a:pPr marL="0" indent="0">
              <a:buNone/>
            </a:pPr>
            <a:endParaRPr lang="en-US" sz="1500" dirty="0">
              <a:solidFill>
                <a:srgbClr val="FFDD66"/>
              </a:solidFill>
            </a:endParaRPr>
          </a:p>
          <a:p>
            <a:pPr marL="0" indent="0"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FFDD66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59345" y="3469525"/>
            <a:ext cx="1545957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11JWR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Ms</a:t>
            </a:r>
            <a:r>
              <a:rPr lang="en-US" sz="1600" dirty="0" smtClean="0">
                <a:solidFill>
                  <a:srgbClr val="FFDD66"/>
                </a:solidFill>
              </a:rPr>
              <a:t> </a:t>
            </a:r>
            <a:r>
              <a:rPr lang="en-US" sz="1600" dirty="0" smtClean="0">
                <a:solidFill>
                  <a:srgbClr val="FFDD66"/>
                </a:solidFill>
              </a:rPr>
              <a:t>J Ward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640566" y="3457725"/>
            <a:ext cx="1570107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11MHG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Miss Hughes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W6</a:t>
            </a:r>
            <a:endParaRPr lang="en-US" sz="16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982087" y="3469525"/>
            <a:ext cx="1744870" cy="884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 smtClean="0">
                <a:solidFill>
                  <a:srgbClr val="FFDD66"/>
                </a:solidFill>
              </a:rPr>
              <a:t>11CSU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 smtClean="0">
                <a:solidFill>
                  <a:srgbClr val="FFDD66"/>
                </a:solidFill>
              </a:rPr>
              <a:t>Miss Sutton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 smtClean="0">
                <a:solidFill>
                  <a:srgbClr val="FFDD66"/>
                </a:solidFill>
              </a:rPr>
              <a:t>S4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45012" y="5825717"/>
            <a:ext cx="1328842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11SBO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Mr</a:t>
            </a:r>
            <a:r>
              <a:rPr lang="en-US" sz="1600" dirty="0" smtClean="0">
                <a:solidFill>
                  <a:srgbClr val="FFDD66"/>
                </a:solidFill>
              </a:rPr>
              <a:t> Bowen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S9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24938" y="5825717"/>
            <a:ext cx="2414769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11CFE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Mrs</a:t>
            </a:r>
            <a:r>
              <a:rPr lang="en-US" sz="1600" dirty="0" smtClean="0">
                <a:solidFill>
                  <a:srgbClr val="FFDD66"/>
                </a:solidFill>
              </a:rPr>
              <a:t> </a:t>
            </a:r>
            <a:r>
              <a:rPr lang="en-US" sz="1600" dirty="0" err="1" smtClean="0">
                <a:solidFill>
                  <a:srgbClr val="FFDD66"/>
                </a:solidFill>
              </a:rPr>
              <a:t>Franchina</a:t>
            </a:r>
            <a:r>
              <a:rPr lang="en-US" sz="1600" dirty="0" smtClean="0">
                <a:solidFill>
                  <a:srgbClr val="FFDD66"/>
                </a:solidFill>
              </a:rPr>
              <a:t>-Emery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M11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446995" y="5782712"/>
            <a:ext cx="2035591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11SKC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Mr</a:t>
            </a:r>
            <a:r>
              <a:rPr lang="en-US" sz="1600" dirty="0" smtClean="0">
                <a:solidFill>
                  <a:srgbClr val="FFDD66"/>
                </a:solidFill>
              </a:rPr>
              <a:t> Keppel-Compton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K4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041463" y="5782712"/>
            <a:ext cx="1626116" cy="989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EDB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11NBE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 smtClean="0">
                <a:solidFill>
                  <a:srgbClr val="FFDD66"/>
                </a:solidFill>
              </a:rPr>
              <a:t>Mrs</a:t>
            </a:r>
            <a:r>
              <a:rPr lang="en-US" sz="1600" dirty="0" smtClean="0">
                <a:solidFill>
                  <a:srgbClr val="FFDD66"/>
                </a:solidFill>
              </a:rPr>
              <a:t> Beaumont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FFDD66"/>
                </a:solidFill>
              </a:rPr>
              <a:t>K8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 smtClean="0">
              <a:solidFill>
                <a:srgbClr val="FFDD6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3282" t="37113" r="47761" b="41508"/>
          <a:stretch/>
        </p:blipFill>
        <p:spPr>
          <a:xfrm>
            <a:off x="907289" y="1987089"/>
            <a:ext cx="1163781" cy="14824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3708" t="36514" r="48081" b="42792"/>
          <a:stretch/>
        </p:blipFill>
        <p:spPr>
          <a:xfrm>
            <a:off x="3479651" y="1987090"/>
            <a:ext cx="1066800" cy="14349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43069" t="36314" r="47547" b="41308"/>
          <a:stretch/>
        </p:blipFill>
        <p:spPr>
          <a:xfrm>
            <a:off x="5870448" y="2007203"/>
            <a:ext cx="1110344" cy="1413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43708" t="36114" r="48401" b="42792"/>
          <a:stretch/>
        </p:blipFill>
        <p:spPr>
          <a:xfrm>
            <a:off x="8303498" y="2007203"/>
            <a:ext cx="1025236" cy="14626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43069" t="36114" r="47440" b="41509"/>
          <a:stretch/>
        </p:blipFill>
        <p:spPr>
          <a:xfrm>
            <a:off x="838015" y="4274007"/>
            <a:ext cx="1233055" cy="15517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l="43388" t="36719" r="47761" b="42307"/>
          <a:stretch/>
        </p:blipFill>
        <p:spPr>
          <a:xfrm>
            <a:off x="3396154" y="4371342"/>
            <a:ext cx="1149927" cy="14543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43601" t="37912" r="48294" b="41708"/>
          <a:stretch/>
        </p:blipFill>
        <p:spPr>
          <a:xfrm>
            <a:off x="5938318" y="4354050"/>
            <a:ext cx="1052946" cy="14131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l="42429" t="39910" r="46694" b="45105"/>
          <a:stretch/>
        </p:blipFill>
        <p:spPr>
          <a:xfrm>
            <a:off x="8147939" y="4601187"/>
            <a:ext cx="1413165" cy="10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smtClean="0"/>
              <a:t>11CSU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Miss Sutton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suttonc@wallingfordschool.com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Welcome! </a:t>
            </a:r>
          </a:p>
          <a:p>
            <a:pPr marL="0" indent="0">
              <a:buNone/>
            </a:pPr>
            <a:r>
              <a:rPr lang="en-GB" dirty="0" smtClean="0"/>
              <a:t>What you need to know about me</a:t>
            </a:r>
          </a:p>
          <a:p>
            <a:pPr marL="0" indent="0">
              <a:buNone/>
            </a:pPr>
            <a:r>
              <a:rPr lang="en-GB" dirty="0" smtClean="0"/>
              <a:t>Q&amp;A opportunity</a:t>
            </a:r>
          </a:p>
          <a:p>
            <a:pPr marL="0" indent="0">
              <a:buNone/>
            </a:pPr>
            <a:r>
              <a:rPr lang="en-GB" dirty="0"/>
              <a:t>Home School Agreement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22030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smtClean="0"/>
              <a:t>11SBO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Mr</a:t>
            </a:r>
            <a:r>
              <a:rPr lang="en-US" dirty="0" smtClean="0"/>
              <a:t> Bowen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bowens@wallingfordschool.com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Welcome! </a:t>
            </a:r>
          </a:p>
          <a:p>
            <a:pPr marL="0" indent="0">
              <a:buNone/>
            </a:pPr>
            <a:r>
              <a:rPr lang="en-GB" dirty="0" smtClean="0"/>
              <a:t>What you need to know about me</a:t>
            </a:r>
          </a:p>
          <a:p>
            <a:pPr marL="0" indent="0">
              <a:buNone/>
            </a:pPr>
            <a:r>
              <a:rPr lang="en-GB" dirty="0" smtClean="0"/>
              <a:t>Q&amp;A opportunity</a:t>
            </a:r>
          </a:p>
          <a:p>
            <a:pPr marL="0" indent="0">
              <a:buNone/>
            </a:pPr>
            <a:r>
              <a:rPr lang="en-GB" dirty="0"/>
              <a:t>Home School Agreement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18048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smtClean="0"/>
              <a:t>11CFE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Mrs </a:t>
            </a:r>
            <a:r>
              <a:rPr lang="en-GB" dirty="0" err="1" smtClean="0"/>
              <a:t>Franchina</a:t>
            </a:r>
            <a:r>
              <a:rPr lang="en-GB" dirty="0" smtClean="0"/>
              <a:t>-Emery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</a:t>
            </a:r>
            <a:r>
              <a:rPr lang="en-GB" dirty="0" smtClean="0"/>
              <a:t>ranchina-emeryc@wallingfordschool.com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Welcome! </a:t>
            </a:r>
          </a:p>
          <a:p>
            <a:pPr marL="0" indent="0">
              <a:buNone/>
            </a:pPr>
            <a:r>
              <a:rPr lang="en-GB" dirty="0" smtClean="0"/>
              <a:t>What you need to know about me</a:t>
            </a:r>
          </a:p>
          <a:p>
            <a:pPr marL="0" indent="0">
              <a:buNone/>
            </a:pPr>
            <a:r>
              <a:rPr lang="en-GB" dirty="0" smtClean="0"/>
              <a:t>Q&amp;A opportunity</a:t>
            </a:r>
          </a:p>
          <a:p>
            <a:pPr marL="0" indent="0">
              <a:buNone/>
            </a:pPr>
            <a:r>
              <a:rPr lang="en-GB" dirty="0"/>
              <a:t>Home School Agreement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22236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smtClean="0"/>
              <a:t>11SKC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Mr Keppel-Compton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k</a:t>
            </a:r>
            <a:r>
              <a:rPr lang="en-GB" dirty="0" smtClean="0"/>
              <a:t>eppel-comptons@wallingfordschool.com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Welcome! </a:t>
            </a:r>
          </a:p>
          <a:p>
            <a:pPr marL="0" indent="0">
              <a:buNone/>
            </a:pPr>
            <a:r>
              <a:rPr lang="en-GB" dirty="0" smtClean="0"/>
              <a:t>What you need to know about me</a:t>
            </a:r>
          </a:p>
          <a:p>
            <a:pPr marL="0" indent="0">
              <a:buNone/>
            </a:pPr>
            <a:r>
              <a:rPr lang="en-GB" dirty="0" smtClean="0"/>
              <a:t>Q&amp;A opportunity</a:t>
            </a:r>
          </a:p>
          <a:p>
            <a:pPr marL="0" indent="0">
              <a:buNone/>
            </a:pPr>
            <a:r>
              <a:rPr lang="en-GB" dirty="0"/>
              <a:t>Home School Agreement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75947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smtClean="0"/>
              <a:t>11NBE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Mrs Beaumont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beaumontn@wallingfordschool.com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Welcome! </a:t>
            </a:r>
          </a:p>
          <a:p>
            <a:pPr marL="0" indent="0">
              <a:buNone/>
            </a:pPr>
            <a:r>
              <a:rPr lang="en-GB" dirty="0" smtClean="0"/>
              <a:t>What you need to know about me</a:t>
            </a:r>
          </a:p>
          <a:p>
            <a:pPr marL="0" indent="0">
              <a:buNone/>
            </a:pPr>
            <a:r>
              <a:rPr lang="en-GB" dirty="0" smtClean="0"/>
              <a:t>Q&amp;A opportunity</a:t>
            </a:r>
          </a:p>
          <a:p>
            <a:pPr marL="0" indent="0">
              <a:buNone/>
            </a:pPr>
            <a:r>
              <a:rPr lang="en-GB" dirty="0" smtClean="0"/>
              <a:t>Home School Agreement</a:t>
            </a:r>
          </a:p>
        </p:txBody>
      </p:sp>
    </p:spTree>
    <p:extLst>
      <p:ext uri="{BB962C8B-B14F-4D97-AF65-F5344CB8AC3E}">
        <p14:creationId xmlns:p14="http://schemas.microsoft.com/office/powerpoint/2010/main" val="842992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the form </a:t>
            </a:r>
            <a:r>
              <a:rPr lang="en-US" dirty="0" smtClean="0"/>
              <a:t>tutor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Tutor time – a good start to the </a:t>
            </a:r>
            <a:r>
              <a:rPr lang="en-US" dirty="0" smtClean="0"/>
              <a:t>day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GetReading</a:t>
            </a:r>
            <a:endParaRPr lang="en-US" dirty="0"/>
          </a:p>
          <a:p>
            <a:r>
              <a:rPr lang="en-US" dirty="0" smtClean="0"/>
              <a:t>PSHE</a:t>
            </a:r>
            <a:endParaRPr lang="en-US" dirty="0"/>
          </a:p>
          <a:p>
            <a:r>
              <a:rPr lang="en-US" dirty="0"/>
              <a:t>Reflection on progress report</a:t>
            </a:r>
          </a:p>
          <a:p>
            <a:r>
              <a:rPr lang="en-US" dirty="0" smtClean="0"/>
              <a:t>Support and challenge</a:t>
            </a:r>
          </a:p>
          <a:p>
            <a:r>
              <a:rPr lang="en-US" dirty="0"/>
              <a:t>First point of contact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507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make contact with school?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</a:t>
            </a:r>
            <a:r>
              <a:rPr lang="en-US" dirty="0" smtClean="0"/>
              <a:t>me first!</a:t>
            </a:r>
            <a:endParaRPr lang="en-US" dirty="0"/>
          </a:p>
          <a:p>
            <a:r>
              <a:rPr lang="en-US" dirty="0"/>
              <a:t>Contact the head of year </a:t>
            </a:r>
            <a:r>
              <a:rPr lang="en-US" dirty="0" smtClean="0"/>
              <a:t>(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  <a:r>
              <a:rPr lang="en-US" dirty="0" err="1" smtClean="0"/>
              <a:t>Dudding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Use the </a:t>
            </a:r>
            <a:r>
              <a:rPr lang="en-US" dirty="0" smtClean="0"/>
              <a:t>‘get help’ </a:t>
            </a:r>
            <a:r>
              <a:rPr lang="en-US" dirty="0"/>
              <a:t>button on the school website</a:t>
            </a:r>
          </a:p>
          <a:p>
            <a:r>
              <a:rPr lang="en-US" dirty="0"/>
              <a:t>Encourage your child to talk to a member of staff at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15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D4CFBD-9982-4479-B2BA-83D23B66B691}"/>
              </a:ext>
            </a:extLst>
          </p:cNvPr>
          <p:cNvSpPr txBox="1"/>
          <p:nvPr/>
        </p:nvSpPr>
        <p:spPr>
          <a:xfrm>
            <a:off x="0" y="33729"/>
            <a:ext cx="101601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dirty="0">
                <a:solidFill>
                  <a:srgbClr val="FEDB65"/>
                </a:solidFill>
                <a:latin typeface="Eras Light ITC" panose="020B0402030504020804" pitchFamily="34" charset="0"/>
              </a:rPr>
              <a:t>Year </a:t>
            </a:r>
            <a:r>
              <a:rPr lang="en-GB" sz="5000" dirty="0" smtClean="0">
                <a:solidFill>
                  <a:srgbClr val="FEDB65"/>
                </a:solidFill>
                <a:latin typeface="Eras Light ITC" panose="020B0402030504020804" pitchFamily="34" charset="0"/>
              </a:rPr>
              <a:t>11 </a:t>
            </a:r>
            <a:r>
              <a:rPr lang="en-GB" sz="5000" dirty="0">
                <a:solidFill>
                  <a:srgbClr val="FEDB65"/>
                </a:solidFill>
                <a:latin typeface="Eras Light ITC" panose="020B0402030504020804" pitchFamily="34" charset="0"/>
              </a:rPr>
              <a:t>Important Dates for 2023/24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E44B4F-C1E0-44CD-BAC5-6A42C43FCDBA}"/>
              </a:ext>
            </a:extLst>
          </p:cNvPr>
          <p:cNvSpPr/>
          <p:nvPr/>
        </p:nvSpPr>
        <p:spPr>
          <a:xfrm>
            <a:off x="-249343" y="1430767"/>
            <a:ext cx="12593743" cy="44297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16BCC-01F1-44BE-854C-27872E305541}"/>
              </a:ext>
            </a:extLst>
          </p:cNvPr>
          <p:cNvSpPr txBox="1"/>
          <p:nvPr/>
        </p:nvSpPr>
        <p:spPr>
          <a:xfrm>
            <a:off x="318692" y="1798960"/>
            <a:ext cx="118733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25</a:t>
            </a:r>
            <a:r>
              <a:rPr lang="en-US" sz="2600" baseline="30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		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KS5 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Week</a:t>
            </a:r>
            <a:endParaRPr lang="en-GB" sz="26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16</a:t>
            </a:r>
            <a:r>
              <a:rPr lang="en-GB" sz="2600" baseline="30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				</a:t>
            </a:r>
            <a:r>
              <a:rPr lang="en-GB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</a:t>
            </a:r>
            <a:r>
              <a:rPr lang="en-GB" sz="2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9</a:t>
            </a:r>
            <a:r>
              <a:rPr lang="en-GB" sz="2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			</a:t>
            </a:r>
            <a:r>
              <a:rPr lang="en-GB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Y11 </a:t>
            </a:r>
            <a:r>
              <a:rPr lang="en-GB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</a:t>
            </a:r>
            <a:r>
              <a:rPr lang="en-GB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4th December 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Mock 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exams begin </a:t>
            </a:r>
            <a:endParaRPr lang="en-GB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 22</a:t>
            </a:r>
            <a:r>
              <a:rPr lang="en-GB" sz="2600" baseline="30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January 			</a:t>
            </a:r>
            <a:r>
              <a:rPr lang="en-GB" sz="2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</a:t>
            </a:r>
            <a:r>
              <a:rPr lang="en-GB" sz="2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26</a:t>
            </a:r>
            <a:r>
              <a:rPr lang="en-GB" sz="2600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- Friday </a:t>
            </a:r>
            <a:r>
              <a:rPr lang="en-GB" sz="2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600" baseline="30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	Assessment week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14</a:t>
            </a:r>
            <a:r>
              <a:rPr lang="en-GB" sz="2600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 			</a:t>
            </a:r>
            <a:r>
              <a:rPr lang="en-GB" sz="2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Y11 </a:t>
            </a:r>
            <a:r>
              <a:rPr lang="en-GB" sz="2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Evening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3</a:t>
            </a:r>
            <a:r>
              <a:rPr lang="en-US" sz="2600" baseline="30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					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Y11 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Celebration Day &amp; Prom</a:t>
            </a:r>
            <a:endParaRPr lang="en-GB" sz="2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May 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GCSE 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Exams begin 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6610"/>
            <a:ext cx="10515600" cy="741119"/>
          </a:xfrm>
        </p:spPr>
        <p:txBody>
          <a:bodyPr>
            <a:normAutofit/>
          </a:bodyPr>
          <a:lstStyle/>
          <a:p>
            <a:r>
              <a:rPr lang="en-GB" sz="3600" dirty="0"/>
              <a:t>Trips – whole school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86192" y="497987"/>
          <a:ext cx="10280038" cy="62193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6626">
                  <a:extLst>
                    <a:ext uri="{9D8B030D-6E8A-4147-A177-3AD203B41FA5}">
                      <a16:colId xmlns:a16="http://schemas.microsoft.com/office/drawing/2014/main" val="1241143881"/>
                    </a:ext>
                  </a:extLst>
                </a:gridCol>
                <a:gridCol w="1468902">
                  <a:extLst>
                    <a:ext uri="{9D8B030D-6E8A-4147-A177-3AD203B41FA5}">
                      <a16:colId xmlns:a16="http://schemas.microsoft.com/office/drawing/2014/main" val="1304782507"/>
                    </a:ext>
                  </a:extLst>
                </a:gridCol>
                <a:gridCol w="1468902">
                  <a:extLst>
                    <a:ext uri="{9D8B030D-6E8A-4147-A177-3AD203B41FA5}">
                      <a16:colId xmlns:a16="http://schemas.microsoft.com/office/drawing/2014/main" val="3449915049"/>
                    </a:ext>
                  </a:extLst>
                </a:gridCol>
                <a:gridCol w="1468902">
                  <a:extLst>
                    <a:ext uri="{9D8B030D-6E8A-4147-A177-3AD203B41FA5}">
                      <a16:colId xmlns:a16="http://schemas.microsoft.com/office/drawing/2014/main" val="3111422443"/>
                    </a:ext>
                  </a:extLst>
                </a:gridCol>
                <a:gridCol w="1468902">
                  <a:extLst>
                    <a:ext uri="{9D8B030D-6E8A-4147-A177-3AD203B41FA5}">
                      <a16:colId xmlns:a16="http://schemas.microsoft.com/office/drawing/2014/main" val="3732267294"/>
                    </a:ext>
                  </a:extLst>
                </a:gridCol>
                <a:gridCol w="1468902">
                  <a:extLst>
                    <a:ext uri="{9D8B030D-6E8A-4147-A177-3AD203B41FA5}">
                      <a16:colId xmlns:a16="http://schemas.microsoft.com/office/drawing/2014/main" val="2469858204"/>
                    </a:ext>
                  </a:extLst>
                </a:gridCol>
                <a:gridCol w="1468902">
                  <a:extLst>
                    <a:ext uri="{9D8B030D-6E8A-4147-A177-3AD203B41FA5}">
                      <a16:colId xmlns:a16="http://schemas.microsoft.com/office/drawing/2014/main" val="2085776214"/>
                    </a:ext>
                  </a:extLst>
                </a:gridCol>
              </a:tblGrid>
              <a:tr h="1303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u="none" strike="noStrike" dirty="0">
                          <a:effectLst/>
                        </a:rPr>
                        <a:t>Year 7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u="none" strike="noStrike">
                          <a:effectLst/>
                        </a:rPr>
                        <a:t>Year 8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u="none" strike="noStrike">
                          <a:effectLst/>
                        </a:rPr>
                        <a:t>Year 9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u="none" strike="noStrike">
                          <a:effectLst/>
                        </a:rPr>
                        <a:t>Year 10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u="none" strike="noStrike" dirty="0">
                          <a:effectLst/>
                        </a:rPr>
                        <a:t>Year 11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u="none" strike="noStrike">
                          <a:effectLst/>
                        </a:rPr>
                        <a:t>Year 12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u="none" strike="noStrike">
                          <a:effectLst/>
                        </a:rPr>
                        <a:t>Year 13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b"/>
                </a:tc>
                <a:extLst>
                  <a:ext uri="{0D108BD9-81ED-4DB2-BD59-A6C34878D82A}">
                    <a16:rowId xmlns:a16="http://schemas.microsoft.com/office/drawing/2014/main" val="650334698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Geography Trip to Kew Gardens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Caen Trip (France)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The Year 9 Residential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Duke of Edinburgh Silver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World Challenge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World Challenge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6th Form trip to Barcelona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398428124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Restart a Heart Day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Aachen Trip (Germany)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Duke of Edinburgh Bronze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World Challenge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Ski trip 2025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Duke of Edinburgh Gold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Year 13 Revision trip to The Lakes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905680914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Talk the Talk Workshop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RAF Benson Inspirational Event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Ski trip 2025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Ski trip 2025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Geography trip to Sorrento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6th Form trip to Barcelona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Year 13 Biology trip (Genetic Fingerprints)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603609735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Maths Challenge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Maths Challenge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Geography Trip to Swanage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Work Experience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Geography trip to Iceland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German Exchange to Bad Wurzach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Y13 Geog Trip to South Wales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451216820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STARS trips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STARS trips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RAF Benson Inspirational Event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German Exchange to Bad </a:t>
                      </a:r>
                      <a:r>
                        <a:rPr lang="en-US" sz="600" u="none" strike="noStrike" dirty="0" err="1">
                          <a:effectLst/>
                        </a:rPr>
                        <a:t>Wurzach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History Trip to Berlin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French Exchange to Genoble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 Level History Trip to London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944555709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KS3 Williams Racing STEM Enrichment Day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KS3 Williams Racing STEM Enrichment Day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MFL at Oxford University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French Exchange to Genoble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A Christmas Carol theatre trip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Y12 Safe Drive Stay Alive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Hamnet theatre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809896203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KS3 Oxford Philharmonic Orchestra Strings Day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KS3 Oxford Philharmonic Orchestra Strings Day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Maths Challenge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Poetry Live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Poetry Live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KS5 Winter Wonderland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 View From the Bridge theatre trip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4178573360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A Midsummer Night's Dream theatre trip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Macbeth Theatre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STARS trips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GCSE Textiles trip to Botanical Gardens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GCSE Computer Science Trip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KS5 Politics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Medea theatre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976448733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History of Wallingford Walking Tours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Human Careers Library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KS3 Williams Racing STEM Enrichment Day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KS4 Brightsparks Music trip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GCSE Textiles trip to Bath Fashion Museum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Merchant Taylors'  Livery Awards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KS5 Winter Wonderland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732019446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Scholars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Scholars trip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KS3 Oxford Philharmonic Orchestra Strings Day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GCSE BBC Good Food Trip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KS4 Brightsparks Music trip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 Level Languages Day at Oxford University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KS5 Politics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173872918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Tilsley Park District Athletics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Tilsley Park District Athletics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Blood Brothers theatre trip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Business &amp; RM IKEA NEA trip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Leavers Day &amp; Prom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Oktoberfest Languages 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 Level Languages Day at Oxford University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568778411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Maths Challenge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Maths Challenge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Scholars trip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GCSE History Trip to Cannock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Art Exhibition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Hamnet theatre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A Level Food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4254283069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Art Exhibition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Art Exhibition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Tilsley Park District Athletics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GCSE Geography Fieldwork in Christchurch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STARS trips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A View From the Bridge theatre trip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Sixth Form Christmas Ball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4045942948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Music Recitals &amp;  Spring Concert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Music Recitals &amp;  Spring Concert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Maths Challenge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Prefects (leadership role)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Music Recitals &amp;  Spring Concert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Medea theatre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Enrichment lectures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10825621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Sports Day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Sports Day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Art Exhibition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Art Exhibition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Sports Day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 Level History trip to London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Extended Project Qualification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161060865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Year group social events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Year group social events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Music Recitals &amp;  Spring Concert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STARS trips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Tilsley Park District Athletics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Safe Drive Stay Alive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Leavers Day &amp; Ball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319055420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School Production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School Production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Sports Day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Music Recitals &amp;  Spring Concert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Year group social events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KS5 Winter Wonderland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Art Exhibition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124457025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Merchant Taylor Photography competition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Merchant Taylor Photography competition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Year group social events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Sports Day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School Production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KS5 Politics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STARS trips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052892970"/>
                  </a:ext>
                </a:extLst>
              </a:tr>
              <a:tr h="195449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School Production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Tilsley Park District Athletics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Merchant Taylor Photography competition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STARS trips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Music Recitals &amp;  Spring Concert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898963841"/>
                  </a:ext>
                </a:extLst>
              </a:tr>
              <a:tr h="195449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Merchant Taylor Photography competition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Year group social events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A Level Food Trip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School Production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436110872"/>
                  </a:ext>
                </a:extLst>
              </a:tr>
              <a:tr h="190439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School Production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 Level Geog Fieldwork in Birmingham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Year group social events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375951384"/>
                  </a:ext>
                </a:extLst>
              </a:tr>
              <a:tr h="195449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Merchant Taylor Photography competition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 Level Biology trip to Sutton Courtney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Merchant Taylor Photography competition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504925877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Students Leaders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447017292"/>
                  </a:ext>
                </a:extLst>
              </a:tr>
              <a:tr h="200463"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Plus termly house events, lunchtime enrichment clubs and after school sports clubs and fixtures throughout the year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Sixth Form Christmas Ball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329877874"/>
                  </a:ext>
                </a:extLst>
              </a:tr>
              <a:tr h="200463"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Enrichment lectures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241883389"/>
                  </a:ext>
                </a:extLst>
              </a:tr>
              <a:tr h="200463"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Art Exhibition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756615709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Music Recitals &amp;  Spring Concert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742944335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Sports Day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927174227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Year group social events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755603848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 dirty="0">
                          <a:effectLst/>
                        </a:rPr>
                        <a:t>School Production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90612587"/>
                  </a:ext>
                </a:extLst>
              </a:tr>
              <a:tr h="200463"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00" u="none" strike="noStrike">
                          <a:effectLst/>
                        </a:rPr>
                        <a:t>Merchant Taylor Photography competition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915940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8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04" y="180922"/>
            <a:ext cx="10515600" cy="741119"/>
          </a:xfrm>
        </p:spPr>
        <p:txBody>
          <a:bodyPr>
            <a:normAutofit/>
          </a:bodyPr>
          <a:lstStyle/>
          <a:p>
            <a:r>
              <a:rPr lang="en-GB" sz="3600" dirty="0"/>
              <a:t>Trips – Year </a:t>
            </a:r>
            <a:r>
              <a:rPr lang="en-GB" sz="3600" dirty="0" smtClean="0"/>
              <a:t>11</a:t>
            </a:r>
            <a:endParaRPr lang="en-GB" sz="3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577185"/>
              </p:ext>
            </p:extLst>
          </p:nvPr>
        </p:nvGraphicFramePr>
        <p:xfrm>
          <a:off x="6353654" y="1455126"/>
          <a:ext cx="4951655" cy="1024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1655">
                  <a:extLst>
                    <a:ext uri="{9D8B030D-6E8A-4147-A177-3AD203B41FA5}">
                      <a16:colId xmlns:a16="http://schemas.microsoft.com/office/drawing/2014/main" val="1850138404"/>
                    </a:ext>
                  </a:extLst>
                </a:gridCol>
              </a:tblGrid>
              <a:tr h="102483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Plus termly house events, lunchtime enrichment clubs and after school sports clubs and fixtures throughout the year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46957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576760"/>
              </p:ext>
            </p:extLst>
          </p:nvPr>
        </p:nvGraphicFramePr>
        <p:xfrm>
          <a:off x="6783146" y="3108080"/>
          <a:ext cx="4268176" cy="745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8176">
                  <a:extLst>
                    <a:ext uri="{9D8B030D-6E8A-4147-A177-3AD203B41FA5}">
                      <a16:colId xmlns:a16="http://schemas.microsoft.com/office/drawing/2014/main" val="1850138404"/>
                    </a:ext>
                  </a:extLst>
                </a:gridCol>
              </a:tblGrid>
              <a:tr h="7458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Please check the School Calendar on the website for even</a:t>
                      </a:r>
                      <a:r>
                        <a:rPr lang="en-US" sz="18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more!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469578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17349"/>
              </p:ext>
            </p:extLst>
          </p:nvPr>
        </p:nvGraphicFramePr>
        <p:xfrm>
          <a:off x="3338945" y="180924"/>
          <a:ext cx="2521528" cy="6538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1528">
                  <a:extLst>
                    <a:ext uri="{9D8B030D-6E8A-4147-A177-3AD203B41FA5}">
                      <a16:colId xmlns:a16="http://schemas.microsoft.com/office/drawing/2014/main" val="2986042582"/>
                    </a:ext>
                  </a:extLst>
                </a:gridCol>
              </a:tblGrid>
              <a:tr h="24152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Year 11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b"/>
                </a:tc>
                <a:extLst>
                  <a:ext uri="{0D108BD9-81ED-4DB2-BD59-A6C34878D82A}">
                    <a16:rowId xmlns:a16="http://schemas.microsoft.com/office/drawing/2014/main" val="1931611308"/>
                  </a:ext>
                </a:extLst>
              </a:tr>
              <a:tr h="3307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World Challenge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421509620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Ski trip 2025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726771277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Geography trip to Sorrento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106363956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Geography trip to Iceland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721937485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History Trip to Berlin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069636057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A Christmas Carol theatre trip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847157267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Poetry Live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31325637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GCSE Computer Science Trip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4061734164"/>
                  </a:ext>
                </a:extLst>
              </a:tr>
              <a:tr h="4112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GCSE Textiles trip to Bath Fashion Museum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782775817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KS4 Brightsparks Music trip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930836221"/>
                  </a:ext>
                </a:extLst>
              </a:tr>
              <a:tr h="3142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Leavers Day &amp; Prom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949441724"/>
                  </a:ext>
                </a:extLst>
              </a:tr>
              <a:tr h="3307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Art Exhibition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4232693730"/>
                  </a:ext>
                </a:extLst>
              </a:tr>
              <a:tr h="3307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STARS trips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898982112"/>
                  </a:ext>
                </a:extLst>
              </a:tr>
              <a:tr h="3307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Music Recitals &amp;  Spring Concert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979162766"/>
                  </a:ext>
                </a:extLst>
              </a:tr>
              <a:tr h="3307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Sports Day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3934192368"/>
                  </a:ext>
                </a:extLst>
              </a:tr>
              <a:tr h="3307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Tilsley Park District Athletics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1923819910"/>
                  </a:ext>
                </a:extLst>
              </a:tr>
              <a:tr h="3307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Year group social events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584912732"/>
                  </a:ext>
                </a:extLst>
              </a:tr>
              <a:tr h="3307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School Production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558316797"/>
                  </a:ext>
                </a:extLst>
              </a:tr>
              <a:tr h="41125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Merchant Taylor Photography competition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06" marR="3506" marT="3506" marB="0" anchor="ctr"/>
                </a:tc>
                <a:extLst>
                  <a:ext uri="{0D108BD9-81ED-4DB2-BD59-A6C34878D82A}">
                    <a16:rowId xmlns:a16="http://schemas.microsoft.com/office/drawing/2014/main" val="2495597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2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213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Attendance</a:t>
            </a:r>
          </a:p>
          <a:p>
            <a:r>
              <a:rPr lang="en-GB" dirty="0"/>
              <a:t>Punctuality – school starts at 8.35am</a:t>
            </a:r>
          </a:p>
          <a:p>
            <a:r>
              <a:rPr lang="en-GB" dirty="0"/>
              <a:t>Homework &amp; Coursework</a:t>
            </a:r>
          </a:p>
          <a:p>
            <a:r>
              <a:rPr lang="en-GB" dirty="0" smtClean="0"/>
              <a:t>Behaviour</a:t>
            </a:r>
          </a:p>
          <a:p>
            <a:r>
              <a:rPr lang="en-GB" dirty="0" smtClean="0"/>
              <a:t>Uniform</a:t>
            </a:r>
            <a:endParaRPr lang="en-GB" dirty="0"/>
          </a:p>
          <a:p>
            <a:r>
              <a:rPr lang="en-GB" dirty="0" smtClean="0"/>
              <a:t>Mobile </a:t>
            </a:r>
            <a:r>
              <a:rPr lang="en-GB" dirty="0"/>
              <a:t>phones</a:t>
            </a:r>
          </a:p>
          <a:p>
            <a:r>
              <a:rPr lang="en-GB" dirty="0" smtClean="0"/>
              <a:t>Punctuality </a:t>
            </a:r>
            <a:endParaRPr lang="en-GB" dirty="0"/>
          </a:p>
          <a:p>
            <a:r>
              <a:rPr lang="en-GB" dirty="0" smtClean="0"/>
              <a:t>Detentions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3500" dirty="0" smtClean="0"/>
              <a:t>Home </a:t>
            </a:r>
            <a:r>
              <a:rPr lang="en-GB" sz="3500" dirty="0"/>
              <a:t>School Agreement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98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/>
              <a:t>Curriculum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High quality Teaching &amp; Learning</a:t>
            </a:r>
          </a:p>
          <a:p>
            <a:r>
              <a:rPr lang="en-GB" dirty="0" smtClean="0"/>
              <a:t>Continue using </a:t>
            </a:r>
            <a:r>
              <a:rPr lang="en-GB" dirty="0" err="1" smtClean="0"/>
              <a:t>Satchel:One</a:t>
            </a:r>
            <a:endParaRPr lang="en-GB" dirty="0"/>
          </a:p>
          <a:p>
            <a:r>
              <a:rPr lang="en-GB" dirty="0"/>
              <a:t>Qualifications &amp; Grades</a:t>
            </a:r>
          </a:p>
          <a:p>
            <a:r>
              <a:rPr lang="en-GB" dirty="0"/>
              <a:t>Targets </a:t>
            </a:r>
          </a:p>
          <a:p>
            <a:r>
              <a:rPr lang="en-GB" dirty="0"/>
              <a:t>Progress Reports</a:t>
            </a:r>
          </a:p>
          <a:p>
            <a:r>
              <a:rPr lang="en-GB" dirty="0"/>
              <a:t>Preparation &amp; Revision</a:t>
            </a:r>
          </a:p>
          <a:p>
            <a:r>
              <a:rPr lang="en-GB" dirty="0"/>
              <a:t>Support &amp; Communication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319B841-F48C-417B-94BE-56C38E366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8" b="22525"/>
          <a:stretch/>
        </p:blipFill>
        <p:spPr bwMode="auto">
          <a:xfrm>
            <a:off x="493056" y="1397633"/>
            <a:ext cx="7485882" cy="382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ADCC1-39BD-4943-9796-A03C954700D7}"/>
              </a:ext>
            </a:extLst>
          </p:cNvPr>
          <p:cNvSpPr txBox="1"/>
          <p:nvPr/>
        </p:nvSpPr>
        <p:spPr>
          <a:xfrm>
            <a:off x="8264751" y="1380052"/>
            <a:ext cx="3358055" cy="38472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chemeClr val="bg1"/>
                </a:solidFill>
              </a:rPr>
              <a:t>Vocational (L2)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D*	Distinction Star</a:t>
            </a:r>
          </a:p>
          <a:p>
            <a:r>
              <a:rPr lang="en-GB" sz="2800" dirty="0">
                <a:solidFill>
                  <a:schemeClr val="bg1"/>
                </a:solidFill>
              </a:rPr>
              <a:t>D	Distinction</a:t>
            </a:r>
          </a:p>
          <a:p>
            <a:r>
              <a:rPr lang="en-GB" sz="2800" dirty="0">
                <a:solidFill>
                  <a:schemeClr val="bg1"/>
                </a:solidFill>
              </a:rPr>
              <a:t>M	Merit</a:t>
            </a:r>
          </a:p>
          <a:p>
            <a:r>
              <a:rPr lang="en-GB" sz="2800" dirty="0">
                <a:solidFill>
                  <a:schemeClr val="bg1"/>
                </a:solidFill>
              </a:rPr>
              <a:t>P	Pass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L1P	Level 1 Pass</a:t>
            </a:r>
          </a:p>
          <a:p>
            <a:r>
              <a:rPr lang="en-GB" sz="1400" dirty="0"/>
              <a:t>f</a:t>
            </a:r>
            <a:endParaRPr lang="en-GB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29895-32F7-4CFD-A0CB-7C43AB46EA36}"/>
              </a:ext>
            </a:extLst>
          </p:cNvPr>
          <p:cNvSpPr txBox="1"/>
          <p:nvPr/>
        </p:nvSpPr>
        <p:spPr>
          <a:xfrm>
            <a:off x="187551" y="81900"/>
            <a:ext cx="6160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solidFill>
                  <a:srgbClr val="FEDB65"/>
                </a:solidFill>
                <a:latin typeface="Eras Light ITC" panose="020B0402030504020804" pitchFamily="34" charset="0"/>
              </a:rPr>
              <a:t>Qualifications &amp; Grades</a:t>
            </a:r>
          </a:p>
        </p:txBody>
      </p:sp>
    </p:spTree>
    <p:extLst>
      <p:ext uri="{BB962C8B-B14F-4D97-AF65-F5344CB8AC3E}">
        <p14:creationId xmlns:p14="http://schemas.microsoft.com/office/powerpoint/2010/main" val="3487474867"/>
      </p:ext>
    </p:extLst>
  </p:cSld>
  <p:clrMapOvr>
    <a:masterClrMapping/>
  </p:clrMapOvr>
</p:sld>
</file>

<file path=ppt/theme/theme1.xml><?xml version="1.0" encoding="utf-8"?>
<a:theme xmlns:a="http://schemas.openxmlformats.org/drawingml/2006/main" name="Wallingford Trus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llingford School PPT template (002)  -  Read-Only" id="{05DA22F2-A92A-49C4-97EF-C91FCA4088A0}" vid="{DD96DEFB-D10E-4CE1-8BA0-2B48FEE5A7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6984435CBD046B3B0073C62E11BD8" ma:contentTypeVersion="13" ma:contentTypeDescription="Create a new document." ma:contentTypeScope="" ma:versionID="53ccb12a7f3f7a129d4f444032e6fab5">
  <xsd:schema xmlns:xsd="http://www.w3.org/2001/XMLSchema" xmlns:xs="http://www.w3.org/2001/XMLSchema" xmlns:p="http://schemas.microsoft.com/office/2006/metadata/properties" xmlns:ns3="a7fd3a9f-43c1-42fe-b606-97aee3738af0" xmlns:ns4="4375c113-6c14-49f3-b971-35f96b811057" targetNamespace="http://schemas.microsoft.com/office/2006/metadata/properties" ma:root="true" ma:fieldsID="4ded9778070541c47ce1a578311e25ad" ns3:_="" ns4:_="">
    <xsd:import namespace="a7fd3a9f-43c1-42fe-b606-97aee3738af0"/>
    <xsd:import namespace="4375c113-6c14-49f3-b971-35f96b8110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d3a9f-43c1-42fe-b606-97aee3738a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75c113-6c14-49f3-b971-35f96b81105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926056-19B8-4C7F-A92D-915C97396BD8}">
  <ds:schemaRefs>
    <ds:schemaRef ds:uri="http://schemas.microsoft.com/office/infopath/2007/PartnerControls"/>
    <ds:schemaRef ds:uri="http://schemas.openxmlformats.org/package/2006/metadata/core-properties"/>
    <ds:schemaRef ds:uri="4375c113-6c14-49f3-b971-35f96b811057"/>
    <ds:schemaRef ds:uri="http://schemas.microsoft.com/office/2006/documentManagement/types"/>
    <ds:schemaRef ds:uri="http://www.w3.org/XML/1998/namespace"/>
    <ds:schemaRef ds:uri="http://purl.org/dc/elements/1.1/"/>
    <ds:schemaRef ds:uri="a7fd3a9f-43c1-42fe-b606-97aee3738af0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CEA0F53-C8CF-4D78-9B27-3775C62D52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A27BF6-569B-4843-9CD0-B7B1C6C4FEBF}">
  <ds:schemaRefs>
    <ds:schemaRef ds:uri="4375c113-6c14-49f3-b971-35f96b811057"/>
    <ds:schemaRef ds:uri="a7fd3a9f-43c1-42fe-b606-97aee3738a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3250</TotalTime>
  <Words>1431</Words>
  <Application>Microsoft Office PowerPoint</Application>
  <PresentationFormat>Widescreen</PresentationFormat>
  <Paragraphs>485</Paragraphs>
  <Slides>36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Eras Light ITC</vt:lpstr>
      <vt:lpstr>Wingdings</vt:lpstr>
      <vt:lpstr>Wallingford Trust Theme</vt:lpstr>
      <vt:lpstr>Year 11 Tutor Evening</vt:lpstr>
      <vt:lpstr>This evening</vt:lpstr>
      <vt:lpstr>The Year 11 Team Ms C Dudding - Head of Year 11 – duddingc@wallingfordschool.com  Mr N Lamb – Deputy Headteacher &amp; Raising Standards Leader – lambn@wallingfordschool.com  Ms Ward – Careers Advisor – wardT@wallingfordschool.com </vt:lpstr>
      <vt:lpstr>PowerPoint Presentation</vt:lpstr>
      <vt:lpstr>Trips – whole school</vt:lpstr>
      <vt:lpstr>Trips – Year 11</vt:lpstr>
      <vt:lpstr>Our expectations</vt:lpstr>
      <vt:lpstr>Curriculum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Soon…Edulink</vt:lpstr>
      <vt:lpstr>PowerPoint Presentation</vt:lpstr>
      <vt:lpstr>PowerPoint Presentation</vt:lpstr>
      <vt:lpstr>PowerPoint Presentation</vt:lpstr>
      <vt:lpstr>Preparation &amp; Revision</vt:lpstr>
      <vt:lpstr>PowerPoint Presentation</vt:lpstr>
      <vt:lpstr>What should my child be doing? </vt:lpstr>
      <vt:lpstr>What can parents be doing? </vt:lpstr>
      <vt:lpstr>But it’s not just about the exam results…</vt:lpstr>
      <vt:lpstr>The Year 11 Team  </vt:lpstr>
      <vt:lpstr>Welcome to 11SGI</vt:lpstr>
      <vt:lpstr>Welcome to 11JWR</vt:lpstr>
      <vt:lpstr>Welcome to 11MHG</vt:lpstr>
      <vt:lpstr>Welcome to 11CSU</vt:lpstr>
      <vt:lpstr>Welcome to 11SBO</vt:lpstr>
      <vt:lpstr>Welcome to 11CFE</vt:lpstr>
      <vt:lpstr>Welcome to 11SKC</vt:lpstr>
      <vt:lpstr>Welcome to 11NBE</vt:lpstr>
      <vt:lpstr>The role of the form tutor</vt:lpstr>
      <vt:lpstr>How do I make contact with school?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Bigmore</dc:creator>
  <cp:lastModifiedBy>Nick LAMB</cp:lastModifiedBy>
  <cp:revision>183</cp:revision>
  <dcterms:created xsi:type="dcterms:W3CDTF">2020-08-05T16:11:03Z</dcterms:created>
  <dcterms:modified xsi:type="dcterms:W3CDTF">2023-09-21T16:14:18Z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0x0101001FA6984435CBD046B3B0073C62E11BD8</vt:lpwstr>
  </property>
</Properties>
</file>