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4" r:id="rId10"/>
    <p:sldId id="265" r:id="rId11"/>
    <p:sldId id="266" r:id="rId12"/>
  </p:sldIdLst>
  <p:sldSz cx="6858000" cy="9144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65" autoAdjust="0"/>
    <p:restoredTop sz="94660"/>
  </p:normalViewPr>
  <p:slideViewPr>
    <p:cSldViewPr>
      <p:cViewPr varScale="1">
        <p:scale>
          <a:sx n="77" d="100"/>
          <a:sy n="77" d="100"/>
        </p:scale>
        <p:origin x="1536" y="108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AD6DD-6948-4128-8696-7D1E2817F7AA}" type="datetimeFigureOut">
              <a:rPr lang="en-GB" smtClean="0"/>
              <a:t>21/06/2024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18E7A-2023-40B9-8E6F-2BF854063F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83721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AD6DD-6948-4128-8696-7D1E2817F7AA}" type="datetimeFigureOut">
              <a:rPr lang="en-GB" smtClean="0"/>
              <a:t>21/06/2024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18E7A-2023-40B9-8E6F-2BF854063F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86378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AD6DD-6948-4128-8696-7D1E2817F7AA}" type="datetimeFigureOut">
              <a:rPr lang="en-GB" smtClean="0"/>
              <a:t>21/06/2024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18E7A-2023-40B9-8E6F-2BF854063F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07112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AD6DD-6948-4128-8696-7D1E2817F7AA}" type="datetimeFigureOut">
              <a:rPr lang="en-GB" smtClean="0"/>
              <a:t>21/06/2024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18E7A-2023-40B9-8E6F-2BF854063F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67973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AD6DD-6948-4128-8696-7D1E2817F7AA}" type="datetimeFigureOut">
              <a:rPr lang="en-GB" smtClean="0"/>
              <a:t>21/06/2024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18E7A-2023-40B9-8E6F-2BF854063F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43392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AD6DD-6948-4128-8696-7D1E2817F7AA}" type="datetimeFigureOut">
              <a:rPr lang="en-GB" smtClean="0"/>
              <a:t>21/06/2024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18E7A-2023-40B9-8E6F-2BF854063F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01855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AD6DD-6948-4128-8696-7D1E2817F7AA}" type="datetimeFigureOut">
              <a:rPr lang="en-GB" smtClean="0"/>
              <a:t>21/06/2024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18E7A-2023-40B9-8E6F-2BF854063F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39207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AD6DD-6948-4128-8696-7D1E2817F7AA}" type="datetimeFigureOut">
              <a:rPr lang="en-GB" smtClean="0"/>
              <a:t>21/06/2024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18E7A-2023-40B9-8E6F-2BF854063F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25255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AD6DD-6948-4128-8696-7D1E2817F7AA}" type="datetimeFigureOut">
              <a:rPr lang="en-GB" smtClean="0"/>
              <a:t>21/06/2024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18E7A-2023-40B9-8E6F-2BF854063F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01363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AD6DD-6948-4128-8696-7D1E2817F7AA}" type="datetimeFigureOut">
              <a:rPr lang="en-GB" smtClean="0"/>
              <a:t>21/06/2024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18E7A-2023-40B9-8E6F-2BF854063F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40278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AD6DD-6948-4128-8696-7D1E2817F7AA}" type="datetimeFigureOut">
              <a:rPr lang="en-GB" smtClean="0"/>
              <a:t>21/06/2024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18E7A-2023-40B9-8E6F-2BF854063F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52978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EAD6DD-6948-4128-8696-7D1E2817F7AA}" type="datetimeFigureOut">
              <a:rPr lang="en-GB" smtClean="0"/>
              <a:t>21/06/2024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918E7A-2023-40B9-8E6F-2BF854063F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38223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warrent@wallingfordschool.com" TargetMode="External"/><Relationship Id="rId2" Type="http://schemas.openxmlformats.org/officeDocument/2006/relationships/hyperlink" Target="https://www.bbc.co.uk/news/science_and_environment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9419635"/>
              </p:ext>
            </p:extLst>
          </p:nvPr>
        </p:nvGraphicFramePr>
        <p:xfrm>
          <a:off x="138100" y="1259632"/>
          <a:ext cx="6531260" cy="7555484"/>
        </p:xfrm>
        <a:graphic>
          <a:graphicData uri="http://schemas.openxmlformats.org/drawingml/2006/table">
            <a:tbl>
              <a:tblPr firstRow="1" firstCol="1" bandRow="1"/>
              <a:tblGrid>
                <a:gridCol w="6531260">
                  <a:extLst>
                    <a:ext uri="{9D8B030D-6E8A-4147-A177-3AD203B41FA5}">
                      <a16:colId xmlns:a16="http://schemas.microsoft.com/office/drawing/2014/main" val="36829873"/>
                    </a:ext>
                  </a:extLst>
                </a:gridCol>
              </a:tblGrid>
              <a:tr h="16961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3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 Level Biology</a:t>
                      </a:r>
                      <a:endParaRPr lang="en-GB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63" marR="512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88236813"/>
                  </a:ext>
                </a:extLst>
              </a:tr>
              <a:tr h="16961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3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OCR A Biology</a:t>
                      </a:r>
                    </a:p>
                  </a:txBody>
                  <a:tcPr marL="51263" marR="512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01858718"/>
                  </a:ext>
                </a:extLst>
              </a:tr>
              <a:tr h="33923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3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Books you will be provided with: </a:t>
                      </a:r>
                      <a:endParaRPr lang="en-GB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3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 level Biology for OCR – Ann Fullick- Oxford ISBN 978-0-190835192-4</a:t>
                      </a:r>
                    </a:p>
                  </a:txBody>
                  <a:tcPr marL="51263" marR="512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4589202"/>
                  </a:ext>
                </a:extLst>
              </a:tr>
              <a:tr h="50885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3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Resources you may choose to buy/look at (although these are entirely optional):</a:t>
                      </a:r>
                      <a:endParaRPr lang="en-GB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3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None, really.  It’s worth keeping an eye on the news for advances in medicine and biological research. There are other good revision guides available – CGP do one but there are others too. </a:t>
                      </a:r>
                    </a:p>
                  </a:txBody>
                  <a:tcPr marL="51263" marR="512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53550912"/>
                  </a:ext>
                </a:extLst>
              </a:tr>
              <a:tr h="144033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3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Work to be completed </a:t>
                      </a:r>
                      <a:r>
                        <a:rPr lang="en-GB" sz="13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by</a:t>
                      </a:r>
                      <a:r>
                        <a:rPr lang="en-GB" sz="1300" b="1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13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</a:t>
                      </a:r>
                      <a:r>
                        <a:rPr lang="en-GB" sz="1300" b="1" baseline="300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</a:t>
                      </a:r>
                      <a:r>
                        <a:rPr lang="en-GB" sz="13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13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July </a:t>
                      </a:r>
                      <a:r>
                        <a:rPr lang="en-GB" sz="13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2023:</a:t>
                      </a:r>
                      <a:endParaRPr lang="en-GB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3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marL="0" lv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GB" sz="13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 Complete </a:t>
                      </a:r>
                      <a:r>
                        <a:rPr lang="en-GB" sz="13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the introduction to AS Biology booklet including the graph.</a:t>
                      </a:r>
                    </a:p>
                    <a:p>
                      <a:pPr mar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GB" sz="13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marL="0" lv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GB" sz="13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 Read </a:t>
                      </a:r>
                      <a:r>
                        <a:rPr lang="en-GB" sz="13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 article in the news about advances in biology:</a:t>
                      </a:r>
                    </a:p>
                    <a:p>
                      <a:pPr mar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GB" sz="13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mar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GB" sz="1300" u="sng" dirty="0">
                          <a:solidFill>
                            <a:srgbClr val="0563C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2"/>
                        </a:rPr>
                        <a:t>https://www.bbc.co.uk/news/science_and_environment</a:t>
                      </a:r>
                      <a:r>
                        <a:rPr lang="en-GB" sz="13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is a good place to start. 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3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1263" marR="512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46758497"/>
                  </a:ext>
                </a:extLst>
              </a:tr>
              <a:tr h="223224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3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Work to be completed by 4</a:t>
                      </a:r>
                      <a:r>
                        <a:rPr lang="en-GB" sz="1300" b="1" baseline="30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</a:t>
                      </a:r>
                      <a:r>
                        <a:rPr lang="en-GB" sz="13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September </a:t>
                      </a:r>
                      <a:r>
                        <a:rPr lang="en-GB" sz="13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2024:</a:t>
                      </a:r>
                      <a:endParaRPr lang="en-GB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3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GB" sz="13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Complete the A3 organelles table if you haven’t done so already</a:t>
                      </a:r>
                      <a:r>
                        <a:rPr lang="en-GB" sz="13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endParaRPr lang="en-GB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GB" sz="13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Use the information on the table to produce a revision card for each organelle. On each card you should include the 2D diagram, a description of the structure and the function</a:t>
                      </a:r>
                      <a:r>
                        <a:rPr lang="en-GB" sz="13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br>
                        <a:rPr lang="en-GB" sz="13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en-GB" sz="13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GB" sz="13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Complete the organelle questions sheet. Try to answer all questions. You might need to look some of them up</a:t>
                      </a:r>
                      <a:r>
                        <a:rPr lang="en-GB" sz="13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br>
                        <a:rPr lang="en-GB" sz="13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en-GB" sz="13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GB" sz="13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Produce a table summarising for each of the microscopes that you looked at during taster day, the advantages, the disadvantages, the resolution (a number) and the magnification (a number).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3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63" marR="512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20612560"/>
                  </a:ext>
                </a:extLst>
              </a:tr>
              <a:tr h="84809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3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What to bring with you to the first lesson in September:</a:t>
                      </a:r>
                      <a:endParaRPr lang="en-GB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3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GB" sz="13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 lever arch folder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GB" sz="13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All summer work.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3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63" marR="512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01353333"/>
                  </a:ext>
                </a:extLst>
              </a:tr>
              <a:tr h="33923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3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Any questions</a:t>
                      </a:r>
                      <a:r>
                        <a:rPr lang="en-GB" sz="13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?  Please email </a:t>
                      </a:r>
                      <a:r>
                        <a:rPr lang="en-GB" sz="1300" u="sng" dirty="0" smtClean="0">
                          <a:solidFill>
                            <a:srgbClr val="0563C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3"/>
                        </a:rPr>
                        <a:t>whitek@wallingfordschool.com</a:t>
                      </a:r>
                      <a:r>
                        <a:rPr lang="en-GB" sz="13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13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before July 20th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3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63" marR="512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55022520"/>
                  </a:ext>
                </a:extLst>
              </a:tr>
            </a:tbl>
          </a:graphicData>
        </a:graphic>
      </p:graphicFrame>
      <p:pic>
        <p:nvPicPr>
          <p:cNvPr id="8" name="Picture 2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/>
        </p:blipFill>
        <p:spPr bwMode="auto">
          <a:xfrm>
            <a:off x="138100" y="-108520"/>
            <a:ext cx="6531260" cy="15121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303746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185084" y="1223630"/>
            <a:ext cx="1782198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350" dirty="0"/>
              <a:t>_________________________________________________________________________________________________________________________________________________________________________________________________________________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052738" y="6550536"/>
            <a:ext cx="478287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350" dirty="0"/>
              <a:t>__________________________________________________________________________________________________________________________________________________________________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52738" y="3437874"/>
            <a:ext cx="478287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350" dirty="0"/>
              <a:t>__________________________________________________________________________________________________________________________________________________________________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138492" y="4498394"/>
            <a:ext cx="4782875" cy="15465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350" dirty="0"/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9253"/>
          <a:stretch/>
        </p:blipFill>
        <p:spPr bwMode="auto">
          <a:xfrm>
            <a:off x="467641" y="497417"/>
            <a:ext cx="3596596" cy="2523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40" t="73526" r="240" b="13155"/>
          <a:stretch/>
        </p:blipFill>
        <p:spPr bwMode="auto">
          <a:xfrm>
            <a:off x="1874459" y="4124910"/>
            <a:ext cx="4679089" cy="6180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976" t="87735" r="976" b="-1514"/>
          <a:stretch/>
        </p:blipFill>
        <p:spPr bwMode="auto">
          <a:xfrm>
            <a:off x="1052738" y="5989222"/>
            <a:ext cx="5349206" cy="7309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Content Placeholder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2810" y="4156444"/>
            <a:ext cx="461577" cy="461577"/>
          </a:xfrm>
          <a:prstGeom prst="rect">
            <a:avLst/>
          </a:prstGeom>
        </p:spPr>
      </p:pic>
      <p:sp>
        <p:nvSpPr>
          <p:cNvPr id="13" name="Rectangle 12"/>
          <p:cNvSpPr/>
          <p:nvPr/>
        </p:nvSpPr>
        <p:spPr>
          <a:xfrm>
            <a:off x="4711452" y="179512"/>
            <a:ext cx="214654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6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Work to be completed by </a:t>
            </a:r>
            <a:r>
              <a:rPr lang="en-GB" sz="16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</a:t>
            </a:r>
            <a:r>
              <a:rPr lang="en-GB" sz="1600" b="1" baseline="30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</a:t>
            </a:r>
            <a:r>
              <a:rPr lang="en-GB" sz="16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September </a:t>
            </a:r>
            <a:r>
              <a:rPr lang="en-GB" sz="16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2024</a:t>
            </a:r>
            <a:endParaRPr lang="en-GB" sz="1600" dirty="0"/>
          </a:p>
        </p:txBody>
      </p:sp>
    </p:spTree>
    <p:extLst>
      <p:ext uri="{BB962C8B-B14F-4D97-AF65-F5344CB8AC3E}">
        <p14:creationId xmlns:p14="http://schemas.microsoft.com/office/powerpoint/2010/main" val="37145016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b="63627"/>
          <a:stretch/>
        </p:blipFill>
        <p:spPr>
          <a:xfrm>
            <a:off x="583837" y="1061640"/>
            <a:ext cx="5305782" cy="604009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/>
          <a:srcRect l="385" t="33460" r="-385" b="30167"/>
          <a:stretch/>
        </p:blipFill>
        <p:spPr>
          <a:xfrm>
            <a:off x="1114427" y="2757489"/>
            <a:ext cx="4679156" cy="532674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/>
          <a:srcRect l="920" t="64561" r="-920" b="-934"/>
          <a:stretch/>
        </p:blipFill>
        <p:spPr>
          <a:xfrm>
            <a:off x="976477" y="5119446"/>
            <a:ext cx="4679156" cy="532674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997669" y="5750161"/>
            <a:ext cx="4782875" cy="11310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350" dirty="0"/>
              <a:t>________________________________________________________________________________________________________________________________________________________________________________________________________________________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010708" y="3290163"/>
            <a:ext cx="4782875" cy="19620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350" dirty="0"/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106744" y="1763690"/>
            <a:ext cx="4782875" cy="11310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350" dirty="0"/>
              <a:t>________________________________________________________________________________________________________________________________________________________________________________________________________________________</a:t>
            </a:r>
          </a:p>
        </p:txBody>
      </p:sp>
      <p:pic>
        <p:nvPicPr>
          <p:cNvPr id="11" name="Content Placeholder 10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688" y="2802193"/>
            <a:ext cx="461577" cy="461577"/>
          </a:xfrm>
        </p:spPr>
      </p:pic>
      <p:sp>
        <p:nvSpPr>
          <p:cNvPr id="10" name="Rectangle 9"/>
          <p:cNvSpPr/>
          <p:nvPr/>
        </p:nvSpPr>
        <p:spPr>
          <a:xfrm>
            <a:off x="4711452" y="179512"/>
            <a:ext cx="214654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6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Work to be completed by </a:t>
            </a:r>
            <a:r>
              <a:rPr lang="en-GB" sz="16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</a:t>
            </a:r>
            <a:r>
              <a:rPr lang="en-GB" sz="1600" b="1" baseline="30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</a:t>
            </a:r>
            <a:r>
              <a:rPr lang="en-GB" sz="16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September </a:t>
            </a:r>
            <a:r>
              <a:rPr lang="en-GB" sz="16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2024</a:t>
            </a:r>
            <a:endParaRPr lang="en-GB" sz="1600" dirty="0"/>
          </a:p>
        </p:txBody>
      </p:sp>
    </p:spTree>
    <p:extLst>
      <p:ext uri="{BB962C8B-B14F-4D97-AF65-F5344CB8AC3E}">
        <p14:creationId xmlns:p14="http://schemas.microsoft.com/office/powerpoint/2010/main" val="30015541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8840" y="1547664"/>
            <a:ext cx="6421815" cy="1080119"/>
          </a:xfrm>
        </p:spPr>
        <p:txBody>
          <a:bodyPr>
            <a:normAutofit/>
          </a:bodyPr>
          <a:lstStyle/>
          <a:p>
            <a:pPr algn="l"/>
            <a:r>
              <a:rPr lang="en-GB" sz="4000" b="1" dirty="0" smtClean="0">
                <a:latin typeface="Maiandra GD" pitchFamily="34" charset="0"/>
              </a:rPr>
              <a:t>Introduction to AS Biology</a:t>
            </a:r>
            <a:endParaRPr lang="en-GB" sz="4000" b="1" dirty="0">
              <a:latin typeface="Maiandra GD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940" y="5868144"/>
            <a:ext cx="6552728" cy="1944216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algn="l"/>
            <a:r>
              <a:rPr lang="en-GB" sz="1800" dirty="0" smtClean="0">
                <a:solidFill>
                  <a:schemeClr val="tx1"/>
                </a:solidFill>
                <a:latin typeface="Maiandra GD" pitchFamily="34" charset="0"/>
              </a:rPr>
              <a:t>Aims of this booklet:</a:t>
            </a:r>
          </a:p>
          <a:p>
            <a:pPr marL="514350" indent="-514350" algn="l">
              <a:buFont typeface="+mj-lt"/>
              <a:buAutoNum type="arabicPeriod"/>
            </a:pPr>
            <a:r>
              <a:rPr lang="en-GB" sz="1800" dirty="0" smtClean="0">
                <a:solidFill>
                  <a:schemeClr val="tx1"/>
                </a:solidFill>
                <a:latin typeface="Maiandra GD" pitchFamily="34" charset="0"/>
              </a:rPr>
              <a:t>To introduce some of the key skills that you will need to succeed in AS Biology. </a:t>
            </a:r>
          </a:p>
          <a:p>
            <a:pPr marL="514350" indent="-514350" algn="l">
              <a:buFont typeface="+mj-lt"/>
              <a:buAutoNum type="arabicPeriod"/>
            </a:pPr>
            <a:r>
              <a:rPr lang="en-GB" sz="1800" dirty="0" smtClean="0">
                <a:solidFill>
                  <a:schemeClr val="tx1"/>
                </a:solidFill>
                <a:latin typeface="Maiandra GD" pitchFamily="34" charset="0"/>
              </a:rPr>
              <a:t>To recall some key information from GCSE Biology. </a:t>
            </a:r>
          </a:p>
          <a:p>
            <a:pPr marL="514350" indent="-514350" algn="l">
              <a:buFont typeface="+mj-lt"/>
              <a:buAutoNum type="arabicPeriod"/>
            </a:pPr>
            <a:r>
              <a:rPr lang="en-GB" sz="1800" dirty="0" smtClean="0">
                <a:solidFill>
                  <a:schemeClr val="tx1"/>
                </a:solidFill>
                <a:latin typeface="Maiandra GD" pitchFamily="34" charset="0"/>
              </a:rPr>
              <a:t>To help you to start to think about the </a:t>
            </a:r>
            <a:r>
              <a:rPr lang="en-GB" sz="1800" b="1" dirty="0" smtClean="0">
                <a:solidFill>
                  <a:schemeClr val="tx1"/>
                </a:solidFill>
                <a:latin typeface="Maiandra GD" pitchFamily="34" charset="0"/>
              </a:rPr>
              <a:t>command words </a:t>
            </a:r>
            <a:r>
              <a:rPr lang="en-GB" sz="1800" dirty="0" smtClean="0">
                <a:solidFill>
                  <a:schemeClr val="tx1"/>
                </a:solidFill>
                <a:latin typeface="Maiandra GD" pitchFamily="34" charset="0"/>
              </a:rPr>
              <a:t>used in different questions. </a:t>
            </a:r>
            <a:endParaRPr lang="en-GB" sz="1800" dirty="0">
              <a:solidFill>
                <a:schemeClr val="tx1"/>
              </a:solidFill>
              <a:latin typeface="Maiandra GD" pitchFamily="34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/>
        </p:blipFill>
        <p:spPr bwMode="auto">
          <a:xfrm>
            <a:off x="79195" y="179512"/>
            <a:ext cx="6531260" cy="15121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50940" y="8028384"/>
            <a:ext cx="65899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Maiandra GD" pitchFamily="34" charset="0"/>
              </a:rPr>
              <a:t>This booklet </a:t>
            </a:r>
            <a:r>
              <a:rPr lang="en-GB" b="1" dirty="0" smtClean="0">
                <a:latin typeface="Maiandra GD" pitchFamily="34" charset="0"/>
              </a:rPr>
              <a:t>must</a:t>
            </a:r>
            <a:r>
              <a:rPr lang="en-GB" dirty="0" smtClean="0">
                <a:latin typeface="Maiandra GD" pitchFamily="34" charset="0"/>
              </a:rPr>
              <a:t> be handed in during your first year 12 Biology lesson. No excuses. Don’t come to the lesson without it. </a:t>
            </a:r>
            <a:endParaRPr lang="en-GB" dirty="0">
              <a:latin typeface="Maiandra GD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78957" y="2771800"/>
            <a:ext cx="596951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 smtClean="0">
                <a:latin typeface="Maiandra GD" pitchFamily="34" charset="0"/>
              </a:rPr>
              <a:t>Name _______________  Form _____</a:t>
            </a:r>
            <a:endParaRPr lang="en-GB" sz="2800" dirty="0">
              <a:latin typeface="Maiandra G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80063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/>
        </p:blipFill>
        <p:spPr bwMode="auto">
          <a:xfrm>
            <a:off x="79195" y="8824"/>
            <a:ext cx="6531260" cy="10347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14635" y="971600"/>
            <a:ext cx="3786614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GB" b="1" u="sng" dirty="0" smtClean="0">
                <a:latin typeface="Maiandra GD" pitchFamily="34" charset="0"/>
              </a:rPr>
              <a:t>Section 1: Converting between units</a:t>
            </a:r>
            <a:endParaRPr lang="en-GB" dirty="0">
              <a:latin typeface="Maiandra GD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14635" y="1475656"/>
            <a:ext cx="662673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/>
              <a:t>In AS Biology you will need to be able to convert measurements into different units. Biologists don’t measure in millimetres and not centimetres.</a:t>
            </a:r>
            <a:endParaRPr lang="en-GB" sz="1400" dirty="0"/>
          </a:p>
        </p:txBody>
      </p:sp>
      <p:sp>
        <p:nvSpPr>
          <p:cNvPr id="7" name="TextBox 6"/>
          <p:cNvSpPr txBox="1"/>
          <p:nvPr/>
        </p:nvSpPr>
        <p:spPr>
          <a:xfrm>
            <a:off x="1484784" y="2015708"/>
            <a:ext cx="3453189" cy="92333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GB" dirty="0" smtClean="0">
                <a:latin typeface="Maiandra GD" pitchFamily="34" charset="0"/>
              </a:rPr>
              <a:t>1mm = 1000µm = 1000,000nm</a:t>
            </a:r>
          </a:p>
          <a:p>
            <a:r>
              <a:rPr lang="en-GB" dirty="0">
                <a:latin typeface="Maiandra GD" pitchFamily="34" charset="0"/>
              </a:rPr>
              <a:t>n</a:t>
            </a:r>
            <a:r>
              <a:rPr lang="en-GB" dirty="0" smtClean="0">
                <a:latin typeface="Maiandra GD" pitchFamily="34" charset="0"/>
              </a:rPr>
              <a:t>m = nanometres</a:t>
            </a:r>
          </a:p>
          <a:p>
            <a:r>
              <a:rPr lang="en-GB" dirty="0" smtClean="0">
                <a:latin typeface="Maiandra GD" pitchFamily="34" charset="0"/>
              </a:rPr>
              <a:t>µm = micrometres </a:t>
            </a:r>
            <a:endParaRPr lang="en-GB" dirty="0">
              <a:latin typeface="Maiandra GD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60647" y="3059832"/>
            <a:ext cx="6349807" cy="54784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>
                <a:latin typeface="Maiandra GD" pitchFamily="34" charset="0"/>
              </a:rPr>
              <a:t>1. Convert the following measurements into µm</a:t>
            </a:r>
          </a:p>
          <a:p>
            <a:pPr marL="342900" indent="-342900">
              <a:buAutoNum type="alphaLcParenR"/>
            </a:pPr>
            <a:r>
              <a:rPr lang="en-GB" sz="1400" dirty="0" smtClean="0">
                <a:latin typeface="Maiandra GD" pitchFamily="34" charset="0"/>
              </a:rPr>
              <a:t>5mm</a:t>
            </a:r>
          </a:p>
          <a:p>
            <a:pPr marL="342900" indent="-342900">
              <a:buAutoNum type="alphaLcParenR"/>
            </a:pPr>
            <a:r>
              <a:rPr lang="en-GB" sz="1400" dirty="0" smtClean="0">
                <a:latin typeface="Maiandra GD" pitchFamily="34" charset="0"/>
              </a:rPr>
              <a:t>71mm</a:t>
            </a:r>
          </a:p>
          <a:p>
            <a:pPr marL="342900" indent="-342900">
              <a:buAutoNum type="alphaLcParenR"/>
            </a:pPr>
            <a:r>
              <a:rPr lang="en-GB" sz="1400" dirty="0" smtClean="0">
                <a:latin typeface="Maiandra GD" pitchFamily="34" charset="0"/>
              </a:rPr>
              <a:t>150nm</a:t>
            </a:r>
          </a:p>
          <a:p>
            <a:pPr marL="342900" indent="-342900">
              <a:buAutoNum type="alphaLcParenR"/>
            </a:pPr>
            <a:r>
              <a:rPr lang="en-GB" sz="1400" dirty="0" smtClean="0">
                <a:latin typeface="Maiandra GD" pitchFamily="34" charset="0"/>
              </a:rPr>
              <a:t>1250nm</a:t>
            </a:r>
          </a:p>
          <a:p>
            <a:pPr marL="342900" indent="-342900">
              <a:buAutoNum type="alphaLcParenR"/>
            </a:pPr>
            <a:r>
              <a:rPr lang="en-GB" sz="1400" dirty="0" smtClean="0">
                <a:latin typeface="Maiandra GD" pitchFamily="34" charset="0"/>
              </a:rPr>
              <a:t>0.3mm</a:t>
            </a:r>
          </a:p>
          <a:p>
            <a:pPr marL="342900" indent="-342900">
              <a:buAutoNum type="alphaLcParenR"/>
            </a:pPr>
            <a:endParaRPr lang="en-GB" sz="1400" dirty="0">
              <a:latin typeface="Maiandra GD" pitchFamily="34" charset="0"/>
            </a:endParaRPr>
          </a:p>
          <a:p>
            <a:r>
              <a:rPr lang="en-GB" sz="1400" dirty="0" smtClean="0">
                <a:latin typeface="Maiandra GD" pitchFamily="34" charset="0"/>
              </a:rPr>
              <a:t>2. Convert the following measurements into mm</a:t>
            </a:r>
          </a:p>
          <a:p>
            <a:r>
              <a:rPr lang="en-GB" sz="1400" dirty="0" smtClean="0">
                <a:latin typeface="Maiandra GD" pitchFamily="34" charset="0"/>
              </a:rPr>
              <a:t>a) 12µm</a:t>
            </a:r>
          </a:p>
          <a:p>
            <a:r>
              <a:rPr lang="en-GB" sz="1400" dirty="0" smtClean="0">
                <a:latin typeface="Maiandra GD" pitchFamily="34" charset="0"/>
              </a:rPr>
              <a:t>b) 150µm</a:t>
            </a:r>
          </a:p>
          <a:p>
            <a:r>
              <a:rPr lang="en-GB" sz="1400" dirty="0" smtClean="0">
                <a:latin typeface="Maiandra GD" pitchFamily="34" charset="0"/>
              </a:rPr>
              <a:t>c) 0.3µm</a:t>
            </a:r>
          </a:p>
          <a:p>
            <a:r>
              <a:rPr lang="en-GB" sz="1400" dirty="0" smtClean="0">
                <a:latin typeface="Maiandra GD" pitchFamily="34" charset="0"/>
              </a:rPr>
              <a:t>d) 112nm</a:t>
            </a:r>
          </a:p>
          <a:p>
            <a:r>
              <a:rPr lang="en-GB" sz="1400" dirty="0" smtClean="0">
                <a:latin typeface="Maiandra GD" pitchFamily="34" charset="0"/>
              </a:rPr>
              <a:t>e) 5nm</a:t>
            </a:r>
          </a:p>
          <a:p>
            <a:endParaRPr lang="en-GB" sz="1400" dirty="0">
              <a:latin typeface="Maiandra GD" pitchFamily="34" charset="0"/>
            </a:endParaRPr>
          </a:p>
          <a:p>
            <a:r>
              <a:rPr lang="en-GB" sz="1400" dirty="0" smtClean="0">
                <a:latin typeface="Maiandra GD" pitchFamily="34" charset="0"/>
              </a:rPr>
              <a:t>3. Convert the following measurements into nm</a:t>
            </a:r>
          </a:p>
          <a:p>
            <a:pPr marL="342900" indent="-342900">
              <a:buAutoNum type="alphaLcParenR"/>
            </a:pPr>
            <a:r>
              <a:rPr lang="en-GB" sz="1400" dirty="0" smtClean="0">
                <a:latin typeface="Maiandra GD" pitchFamily="34" charset="0"/>
              </a:rPr>
              <a:t>15mm</a:t>
            </a:r>
          </a:p>
          <a:p>
            <a:pPr marL="342900" indent="-342900">
              <a:buAutoNum type="alphaLcParenR"/>
            </a:pPr>
            <a:r>
              <a:rPr lang="en-GB" sz="1400" dirty="0" smtClean="0">
                <a:latin typeface="Maiandra GD" pitchFamily="34" charset="0"/>
              </a:rPr>
              <a:t>0.1mm</a:t>
            </a:r>
          </a:p>
          <a:p>
            <a:pPr marL="342900" indent="-342900">
              <a:buAutoNum type="alphaLcParenR"/>
            </a:pPr>
            <a:r>
              <a:rPr lang="en-GB" sz="1400" dirty="0" smtClean="0">
                <a:latin typeface="Maiandra GD" pitchFamily="34" charset="0"/>
              </a:rPr>
              <a:t>0.02mm</a:t>
            </a:r>
          </a:p>
          <a:p>
            <a:pPr marL="342900" indent="-342900">
              <a:buFontTx/>
              <a:buAutoNum type="alphaLcParenR"/>
            </a:pPr>
            <a:r>
              <a:rPr lang="en-GB" sz="1400" dirty="0" smtClean="0">
                <a:latin typeface="Maiandra GD" pitchFamily="34" charset="0"/>
              </a:rPr>
              <a:t>130µm</a:t>
            </a:r>
            <a:endParaRPr lang="en-GB" sz="1400" dirty="0">
              <a:latin typeface="Maiandra GD" pitchFamily="34" charset="0"/>
            </a:endParaRPr>
          </a:p>
          <a:p>
            <a:pPr marL="342900" indent="-342900">
              <a:buFontTx/>
              <a:buAutoNum type="alphaLcParenR"/>
            </a:pPr>
            <a:r>
              <a:rPr lang="en-GB" sz="1400" dirty="0" smtClean="0">
                <a:latin typeface="Maiandra GD" pitchFamily="34" charset="0"/>
              </a:rPr>
              <a:t>2500µm</a:t>
            </a:r>
          </a:p>
          <a:p>
            <a:pPr marL="342900" indent="-342900">
              <a:buFontTx/>
              <a:buAutoNum type="alphaLcParenR"/>
            </a:pPr>
            <a:r>
              <a:rPr lang="en-GB" sz="1400" dirty="0" smtClean="0">
                <a:latin typeface="Maiandra GD" pitchFamily="34" charset="0"/>
              </a:rPr>
              <a:t>0.6µm</a:t>
            </a:r>
          </a:p>
          <a:p>
            <a:endParaRPr lang="en-GB" sz="1400" dirty="0" smtClean="0">
              <a:latin typeface="Maiandra GD" pitchFamily="34" charset="0"/>
            </a:endParaRPr>
          </a:p>
          <a:p>
            <a:r>
              <a:rPr lang="en-GB" sz="1400" dirty="0" smtClean="0">
                <a:latin typeface="Maiandra GD" pitchFamily="34" charset="0"/>
              </a:rPr>
              <a:t>4. Put the following into size order, from smallest to largest.</a:t>
            </a:r>
          </a:p>
          <a:p>
            <a:endParaRPr lang="en-GB" sz="1400" dirty="0">
              <a:latin typeface="Maiandra GD" pitchFamily="34" charset="0"/>
            </a:endParaRPr>
          </a:p>
          <a:p>
            <a:r>
              <a:rPr lang="en-GB" sz="1400" dirty="0" smtClean="0">
                <a:latin typeface="Maiandra GD" pitchFamily="34" charset="0"/>
              </a:rPr>
              <a:t>0.1mm	15mm	1200µm	30µm</a:t>
            </a:r>
            <a:r>
              <a:rPr lang="en-GB" sz="1400" dirty="0">
                <a:latin typeface="Maiandra GD" pitchFamily="34" charset="0"/>
              </a:rPr>
              <a:t>	</a:t>
            </a:r>
            <a:r>
              <a:rPr lang="en-GB" sz="1400" dirty="0" smtClean="0">
                <a:latin typeface="Maiandra GD" pitchFamily="34" charset="0"/>
              </a:rPr>
              <a:t>150nm	7nm	1200nm</a:t>
            </a:r>
          </a:p>
        </p:txBody>
      </p:sp>
      <p:sp>
        <p:nvSpPr>
          <p:cNvPr id="2" name="Rectangle 1"/>
          <p:cNvSpPr/>
          <p:nvPr/>
        </p:nvSpPr>
        <p:spPr>
          <a:xfrm>
            <a:off x="4594820" y="830484"/>
            <a:ext cx="214654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6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Work to be completed by 15</a:t>
            </a:r>
            <a:r>
              <a:rPr lang="en-GB" sz="1600" b="1" baseline="30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</a:t>
            </a:r>
            <a:r>
              <a:rPr lang="en-GB" sz="16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July </a:t>
            </a:r>
            <a:r>
              <a:rPr lang="en-GB" sz="16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2024</a:t>
            </a:r>
            <a:endParaRPr lang="en-GB" sz="1600" dirty="0"/>
          </a:p>
        </p:txBody>
      </p:sp>
    </p:spTree>
    <p:extLst>
      <p:ext uri="{BB962C8B-B14F-4D97-AF65-F5344CB8AC3E}">
        <p14:creationId xmlns:p14="http://schemas.microsoft.com/office/powerpoint/2010/main" val="25099350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/>
        </p:blipFill>
        <p:spPr bwMode="auto">
          <a:xfrm>
            <a:off x="79195" y="8824"/>
            <a:ext cx="6531260" cy="10347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114635" y="971600"/>
            <a:ext cx="3613490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GB" b="1" u="sng" dirty="0" smtClean="0">
                <a:latin typeface="Maiandra GD" pitchFamily="34" charset="0"/>
              </a:rPr>
              <a:t>Section 2: rearranging equations </a:t>
            </a:r>
            <a:endParaRPr lang="en-GB" dirty="0">
              <a:latin typeface="Maiandra GD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64704" y="1469688"/>
            <a:ext cx="5489003" cy="46166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GB" sz="2400" dirty="0">
                <a:latin typeface="Maiandra GD" pitchFamily="34" charset="0"/>
              </a:rPr>
              <a:t>i</a:t>
            </a:r>
            <a:r>
              <a:rPr lang="en-GB" sz="2400" dirty="0" smtClean="0">
                <a:latin typeface="Maiandra GD" pitchFamily="34" charset="0"/>
              </a:rPr>
              <a:t>mage size = actual size x magnification</a:t>
            </a:r>
            <a:endParaRPr lang="en-GB" sz="2400" dirty="0">
              <a:latin typeface="Maiandra GD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14635" y="2195736"/>
            <a:ext cx="6495820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GB" sz="1400" dirty="0" smtClean="0">
                <a:latin typeface="Maiandra GD" pitchFamily="34" charset="0"/>
              </a:rPr>
              <a:t>Rearrange the equation to show how you would calculate:</a:t>
            </a:r>
          </a:p>
          <a:p>
            <a:endParaRPr lang="en-GB" sz="1400" dirty="0" smtClean="0">
              <a:latin typeface="Maiandra GD" pitchFamily="34" charset="0"/>
            </a:endParaRPr>
          </a:p>
          <a:p>
            <a:r>
              <a:rPr lang="en-GB" sz="1400" dirty="0" smtClean="0">
                <a:latin typeface="Maiandra GD" pitchFamily="34" charset="0"/>
              </a:rPr>
              <a:t>a) magnification = </a:t>
            </a:r>
          </a:p>
          <a:p>
            <a:endParaRPr lang="en-GB" sz="1400" dirty="0" smtClean="0">
              <a:latin typeface="Maiandra GD" pitchFamily="34" charset="0"/>
            </a:endParaRPr>
          </a:p>
          <a:p>
            <a:endParaRPr lang="en-GB" sz="1400" dirty="0" smtClean="0">
              <a:latin typeface="Maiandra GD" pitchFamily="34" charset="0"/>
            </a:endParaRPr>
          </a:p>
          <a:p>
            <a:endParaRPr lang="en-GB" sz="1400" dirty="0">
              <a:latin typeface="Maiandra GD" pitchFamily="34" charset="0"/>
            </a:endParaRPr>
          </a:p>
          <a:p>
            <a:r>
              <a:rPr lang="en-GB" sz="1400" dirty="0" smtClean="0">
                <a:latin typeface="Maiandra GD" pitchFamily="34" charset="0"/>
              </a:rPr>
              <a:t>b) </a:t>
            </a:r>
            <a:r>
              <a:rPr lang="en-GB" sz="1400" dirty="0">
                <a:latin typeface="Maiandra GD" pitchFamily="34" charset="0"/>
              </a:rPr>
              <a:t>a</a:t>
            </a:r>
            <a:r>
              <a:rPr lang="en-GB" sz="1400" dirty="0" smtClean="0">
                <a:latin typeface="Maiandra GD" pitchFamily="34" charset="0"/>
              </a:rPr>
              <a:t>ctual size = </a:t>
            </a:r>
          </a:p>
          <a:p>
            <a:endParaRPr lang="en-GB" sz="1400" dirty="0" smtClean="0">
              <a:latin typeface="Maiandra GD" pitchFamily="34" charset="0"/>
            </a:endParaRPr>
          </a:p>
          <a:p>
            <a:endParaRPr lang="en-GB" sz="1400" dirty="0" smtClean="0">
              <a:latin typeface="Maiandra GD" pitchFamily="34" charset="0"/>
            </a:endParaRPr>
          </a:p>
          <a:p>
            <a:endParaRPr lang="en-GB" sz="1400" dirty="0">
              <a:latin typeface="Maiandra GD" pitchFamily="34" charset="0"/>
            </a:endParaRPr>
          </a:p>
          <a:p>
            <a:r>
              <a:rPr lang="en-GB" sz="1400" dirty="0" smtClean="0">
                <a:latin typeface="Maiandra GD" pitchFamily="34" charset="0"/>
              </a:rPr>
              <a:t>2. Complete the following calculations:</a:t>
            </a:r>
          </a:p>
          <a:p>
            <a:endParaRPr lang="en-GB" sz="1400" dirty="0">
              <a:latin typeface="Maiandra GD" pitchFamily="34" charset="0"/>
            </a:endParaRPr>
          </a:p>
          <a:p>
            <a:pPr marL="342900" indent="-342900">
              <a:buAutoNum type="alphaLcParenR"/>
            </a:pPr>
            <a:r>
              <a:rPr lang="en-GB" sz="1400" dirty="0" smtClean="0">
                <a:latin typeface="Maiandra GD" pitchFamily="34" charset="0"/>
              </a:rPr>
              <a:t>An image of a water flea was 15mm long. The image had been magnified 3.8 X from the actual size of the flea. How big is the real flea?</a:t>
            </a:r>
          </a:p>
          <a:p>
            <a:pPr marL="342900" indent="-342900">
              <a:buAutoNum type="alphaLcParenR"/>
            </a:pPr>
            <a:endParaRPr lang="en-GB" sz="1400" dirty="0">
              <a:latin typeface="Maiandra GD" pitchFamily="34" charset="0"/>
            </a:endParaRPr>
          </a:p>
          <a:p>
            <a:pPr marL="342900" indent="-342900">
              <a:buAutoNum type="alphaLcParenR"/>
            </a:pPr>
            <a:endParaRPr lang="en-GB" sz="1400" dirty="0" smtClean="0">
              <a:latin typeface="Maiandra GD" pitchFamily="34" charset="0"/>
            </a:endParaRPr>
          </a:p>
          <a:p>
            <a:pPr marL="342900" indent="-342900">
              <a:buAutoNum type="alphaLcParenR"/>
            </a:pPr>
            <a:endParaRPr lang="en-GB" sz="1400" dirty="0" smtClean="0">
              <a:latin typeface="Maiandra GD" pitchFamily="34" charset="0"/>
            </a:endParaRPr>
          </a:p>
          <a:p>
            <a:pPr marL="342900" indent="-342900">
              <a:buAutoNum type="alphaLcParenR"/>
            </a:pPr>
            <a:endParaRPr lang="en-GB" sz="1400" dirty="0">
              <a:latin typeface="Maiandra GD" pitchFamily="34" charset="0"/>
            </a:endParaRPr>
          </a:p>
          <a:p>
            <a:pPr marL="342900" indent="-342900">
              <a:buAutoNum type="alphaLcParenR"/>
            </a:pPr>
            <a:r>
              <a:rPr lang="en-GB" sz="1400" dirty="0" smtClean="0">
                <a:latin typeface="Maiandra GD" pitchFamily="34" charset="0"/>
              </a:rPr>
              <a:t>The actual size of a bacterium is 40µm. A picture of a the bacterium includes an image that has been magnified 2500X. How big is the picture of the bacterium?</a:t>
            </a:r>
          </a:p>
          <a:p>
            <a:pPr marL="342900" indent="-342900">
              <a:buAutoNum type="alphaLcParenR"/>
            </a:pPr>
            <a:endParaRPr lang="en-GB" sz="1400" dirty="0" smtClean="0">
              <a:latin typeface="Maiandra GD" pitchFamily="34" charset="0"/>
            </a:endParaRPr>
          </a:p>
          <a:p>
            <a:pPr marL="342900" indent="-342900">
              <a:buAutoNum type="alphaLcParenR"/>
            </a:pPr>
            <a:endParaRPr lang="en-GB" sz="1400" dirty="0">
              <a:latin typeface="Maiandra GD" pitchFamily="34" charset="0"/>
            </a:endParaRPr>
          </a:p>
          <a:p>
            <a:pPr marL="342900" indent="-342900">
              <a:buAutoNum type="alphaLcParenR"/>
            </a:pPr>
            <a:endParaRPr lang="en-GB" sz="1400" dirty="0" smtClean="0">
              <a:latin typeface="Maiandra GD" pitchFamily="34" charset="0"/>
            </a:endParaRPr>
          </a:p>
          <a:p>
            <a:pPr marL="342900" indent="-342900">
              <a:buAutoNum type="alphaLcParenR"/>
            </a:pPr>
            <a:endParaRPr lang="en-GB" sz="1400" dirty="0">
              <a:latin typeface="Maiandra GD" pitchFamily="34" charset="0"/>
            </a:endParaRPr>
          </a:p>
          <a:p>
            <a:pPr marL="342900" indent="-342900">
              <a:buAutoNum type="alphaLcParenR"/>
            </a:pPr>
            <a:r>
              <a:rPr lang="en-GB" sz="1400" dirty="0" smtClean="0">
                <a:latin typeface="Maiandra GD" pitchFamily="34" charset="0"/>
              </a:rPr>
              <a:t>An image of a buttercup is 55mm wide. The actual flower is 23mm wide. By how much has the flower been magnified to make the image? </a:t>
            </a:r>
            <a:endParaRPr lang="en-GB" sz="1400" dirty="0">
              <a:latin typeface="Maiandra GD" pitchFamily="34" charset="0"/>
            </a:endParaRPr>
          </a:p>
          <a:p>
            <a:pPr marL="342900" indent="-342900">
              <a:buAutoNum type="alphaLcParenR"/>
            </a:pPr>
            <a:endParaRPr lang="en-GB" dirty="0">
              <a:latin typeface="Maiandra GD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594820" y="830484"/>
            <a:ext cx="214654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6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Work to be completed by 15</a:t>
            </a:r>
            <a:r>
              <a:rPr lang="en-GB" sz="1600" b="1" baseline="30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</a:t>
            </a:r>
            <a:r>
              <a:rPr lang="en-GB" sz="16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July </a:t>
            </a:r>
            <a:r>
              <a:rPr lang="en-GB" sz="16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2024</a:t>
            </a:r>
            <a:endParaRPr lang="en-GB" sz="1600" dirty="0"/>
          </a:p>
        </p:txBody>
      </p:sp>
    </p:spTree>
    <p:extLst>
      <p:ext uri="{BB962C8B-B14F-4D97-AF65-F5344CB8AC3E}">
        <p14:creationId xmlns:p14="http://schemas.microsoft.com/office/powerpoint/2010/main" val="12688309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/>
        </p:blipFill>
        <p:spPr bwMode="auto">
          <a:xfrm>
            <a:off x="79195" y="8824"/>
            <a:ext cx="6531260" cy="10347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114635" y="971600"/>
            <a:ext cx="5113195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GB" b="1" u="sng" dirty="0" smtClean="0">
                <a:latin typeface="Maiandra GD" pitchFamily="34" charset="0"/>
              </a:rPr>
              <a:t>Section 3: Practising the use of command words</a:t>
            </a:r>
            <a:endParaRPr lang="en-GB" dirty="0">
              <a:latin typeface="Maiandra GD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14635" y="1547664"/>
            <a:ext cx="6495820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GB" sz="1400" b="1" dirty="0" smtClean="0">
                <a:latin typeface="Maiandra GD" pitchFamily="34" charset="0"/>
              </a:rPr>
              <a:t>Describe </a:t>
            </a:r>
            <a:r>
              <a:rPr lang="en-GB" sz="1400" dirty="0" smtClean="0">
                <a:latin typeface="Maiandra GD" pitchFamily="34" charset="0"/>
              </a:rPr>
              <a:t>the structure of a red blood cell.</a:t>
            </a:r>
          </a:p>
          <a:p>
            <a:pPr marL="342900" indent="-342900">
              <a:buAutoNum type="arabicPeriod"/>
            </a:pPr>
            <a:endParaRPr lang="en-GB" sz="1400" dirty="0">
              <a:latin typeface="Maiandra GD" pitchFamily="34" charset="0"/>
            </a:endParaRPr>
          </a:p>
          <a:p>
            <a:pPr marL="342900" indent="-342900">
              <a:buAutoNum type="arabicPeriod"/>
            </a:pPr>
            <a:endParaRPr lang="en-GB" sz="1400" dirty="0" smtClean="0">
              <a:latin typeface="Maiandra GD" pitchFamily="34" charset="0"/>
            </a:endParaRPr>
          </a:p>
          <a:p>
            <a:pPr marL="342900" indent="-342900">
              <a:buAutoNum type="arabicPeriod"/>
            </a:pPr>
            <a:endParaRPr lang="en-GB" sz="1400" dirty="0">
              <a:latin typeface="Maiandra GD" pitchFamily="34" charset="0"/>
            </a:endParaRPr>
          </a:p>
          <a:p>
            <a:pPr marL="342900" indent="-342900">
              <a:buAutoNum type="arabicPeriod"/>
            </a:pPr>
            <a:endParaRPr lang="en-GB" sz="1400" dirty="0" smtClean="0">
              <a:latin typeface="Maiandra GD" pitchFamily="34" charset="0"/>
            </a:endParaRPr>
          </a:p>
          <a:p>
            <a:pPr marL="342900" indent="-342900">
              <a:buAutoNum type="arabicPeriod"/>
            </a:pPr>
            <a:endParaRPr lang="en-GB" sz="1400" dirty="0">
              <a:latin typeface="Maiandra GD" pitchFamily="34" charset="0"/>
            </a:endParaRPr>
          </a:p>
          <a:p>
            <a:pPr marL="342900" indent="-342900">
              <a:buAutoNum type="arabicPeriod"/>
            </a:pPr>
            <a:endParaRPr lang="en-GB" sz="1400" dirty="0" smtClean="0">
              <a:latin typeface="Maiandra GD" pitchFamily="34" charset="0"/>
            </a:endParaRPr>
          </a:p>
          <a:p>
            <a:pPr marL="342900" indent="-342900">
              <a:buAutoNum type="arabicPeriod"/>
            </a:pPr>
            <a:r>
              <a:rPr lang="en-GB" sz="1400" b="1" dirty="0" smtClean="0">
                <a:latin typeface="Maiandra GD" pitchFamily="34" charset="0"/>
              </a:rPr>
              <a:t>Explain </a:t>
            </a:r>
            <a:r>
              <a:rPr lang="en-GB" sz="1400" dirty="0" smtClean="0">
                <a:latin typeface="Maiandra GD" pitchFamily="34" charset="0"/>
              </a:rPr>
              <a:t>why a plant grows towards the light. </a:t>
            </a:r>
          </a:p>
          <a:p>
            <a:pPr marL="342900" indent="-342900">
              <a:buAutoNum type="arabicPeriod"/>
            </a:pPr>
            <a:endParaRPr lang="en-GB" sz="1400" b="1" dirty="0">
              <a:latin typeface="Maiandra GD" pitchFamily="34" charset="0"/>
            </a:endParaRPr>
          </a:p>
          <a:p>
            <a:pPr marL="342900" indent="-342900">
              <a:buAutoNum type="arabicPeriod"/>
            </a:pPr>
            <a:endParaRPr lang="en-GB" sz="1400" b="1" dirty="0" smtClean="0">
              <a:latin typeface="Maiandra GD" pitchFamily="34" charset="0"/>
            </a:endParaRPr>
          </a:p>
          <a:p>
            <a:pPr marL="342900" indent="-342900">
              <a:buAutoNum type="arabicPeriod"/>
            </a:pPr>
            <a:endParaRPr lang="en-GB" sz="1400" b="1" dirty="0" smtClean="0">
              <a:latin typeface="Maiandra GD" pitchFamily="34" charset="0"/>
            </a:endParaRPr>
          </a:p>
          <a:p>
            <a:pPr marL="342900" indent="-342900">
              <a:buAutoNum type="arabicPeriod"/>
            </a:pPr>
            <a:endParaRPr lang="en-GB" sz="1400" b="1" dirty="0">
              <a:latin typeface="Maiandra GD" pitchFamily="34" charset="0"/>
            </a:endParaRPr>
          </a:p>
          <a:p>
            <a:pPr marL="342900" indent="-342900">
              <a:buAutoNum type="arabicPeriod"/>
            </a:pPr>
            <a:endParaRPr lang="en-GB" sz="1400" b="1" dirty="0" smtClean="0">
              <a:latin typeface="Maiandra GD" pitchFamily="34" charset="0"/>
            </a:endParaRPr>
          </a:p>
          <a:p>
            <a:pPr marL="342900" indent="-342900">
              <a:buAutoNum type="arabicPeriod"/>
            </a:pPr>
            <a:endParaRPr lang="en-GB" sz="1400" b="1" dirty="0" smtClean="0">
              <a:latin typeface="Maiandra GD" pitchFamily="34" charset="0"/>
            </a:endParaRPr>
          </a:p>
          <a:p>
            <a:pPr marL="342900" indent="-342900">
              <a:buAutoNum type="arabicPeriod"/>
            </a:pPr>
            <a:endParaRPr lang="en-GB" sz="1400" b="1" dirty="0">
              <a:latin typeface="Maiandra GD" pitchFamily="34" charset="0"/>
            </a:endParaRPr>
          </a:p>
          <a:p>
            <a:pPr marL="342900" indent="-342900">
              <a:buAutoNum type="arabicPeriod"/>
            </a:pPr>
            <a:r>
              <a:rPr lang="en-GB" sz="1400" b="1" dirty="0" smtClean="0">
                <a:latin typeface="Maiandra GD" pitchFamily="34" charset="0"/>
              </a:rPr>
              <a:t>State </a:t>
            </a:r>
            <a:r>
              <a:rPr lang="en-GB" sz="1400" dirty="0" smtClean="0">
                <a:latin typeface="Maiandra GD" pitchFamily="34" charset="0"/>
              </a:rPr>
              <a:t>the job of the heart.</a:t>
            </a:r>
          </a:p>
          <a:p>
            <a:pPr marL="342900" indent="-342900">
              <a:buAutoNum type="arabicPeriod"/>
            </a:pPr>
            <a:endParaRPr lang="en-GB" sz="1400" b="1" dirty="0">
              <a:latin typeface="Maiandra GD" pitchFamily="34" charset="0"/>
            </a:endParaRPr>
          </a:p>
          <a:p>
            <a:pPr marL="342900" indent="-342900">
              <a:buAutoNum type="arabicPeriod"/>
            </a:pPr>
            <a:endParaRPr lang="en-GB" sz="1400" b="1" dirty="0" smtClean="0">
              <a:latin typeface="Maiandra GD" pitchFamily="34" charset="0"/>
            </a:endParaRPr>
          </a:p>
          <a:p>
            <a:pPr marL="342900" indent="-342900">
              <a:buAutoNum type="arabicPeriod"/>
            </a:pPr>
            <a:endParaRPr lang="en-GB" sz="1400" b="1" dirty="0">
              <a:latin typeface="Maiandra GD" pitchFamily="34" charset="0"/>
            </a:endParaRPr>
          </a:p>
          <a:p>
            <a:pPr marL="342900" indent="-342900">
              <a:buAutoNum type="arabicPeriod"/>
            </a:pPr>
            <a:r>
              <a:rPr lang="en-GB" sz="1400" b="1" dirty="0" smtClean="0">
                <a:latin typeface="Maiandra GD" pitchFamily="34" charset="0"/>
              </a:rPr>
              <a:t>Justify</a:t>
            </a:r>
            <a:r>
              <a:rPr lang="en-GB" sz="1400" dirty="0" smtClean="0">
                <a:latin typeface="Maiandra GD" pitchFamily="34" charset="0"/>
              </a:rPr>
              <a:t> the use of animals in the testing of new medicines.</a:t>
            </a:r>
          </a:p>
          <a:p>
            <a:pPr marL="342900" indent="-342900">
              <a:buAutoNum type="arabicPeriod"/>
            </a:pPr>
            <a:endParaRPr lang="en-GB" sz="1400" dirty="0">
              <a:latin typeface="Maiandra GD" pitchFamily="34" charset="0"/>
            </a:endParaRPr>
          </a:p>
          <a:p>
            <a:pPr marL="342900" indent="-342900">
              <a:buAutoNum type="arabicPeriod"/>
            </a:pPr>
            <a:endParaRPr lang="en-GB" sz="1400" dirty="0" smtClean="0">
              <a:latin typeface="Maiandra GD" pitchFamily="34" charset="0"/>
            </a:endParaRPr>
          </a:p>
          <a:p>
            <a:pPr marL="342900" indent="-342900">
              <a:buAutoNum type="arabicPeriod"/>
            </a:pPr>
            <a:endParaRPr lang="en-GB" sz="1400" dirty="0" smtClean="0">
              <a:latin typeface="Maiandra GD" pitchFamily="34" charset="0"/>
            </a:endParaRPr>
          </a:p>
          <a:p>
            <a:pPr marL="342900" indent="-342900">
              <a:buAutoNum type="arabicPeriod"/>
            </a:pPr>
            <a:endParaRPr lang="en-GB" sz="1400" dirty="0" smtClean="0">
              <a:latin typeface="Maiandra GD" pitchFamily="34" charset="0"/>
            </a:endParaRPr>
          </a:p>
          <a:p>
            <a:pPr marL="342900" indent="-342900">
              <a:buAutoNum type="arabicPeriod"/>
            </a:pPr>
            <a:endParaRPr lang="en-GB" sz="1400" dirty="0">
              <a:latin typeface="Maiandra GD" pitchFamily="34" charset="0"/>
            </a:endParaRPr>
          </a:p>
          <a:p>
            <a:pPr marL="342900" indent="-342900">
              <a:buAutoNum type="arabicPeriod"/>
            </a:pPr>
            <a:endParaRPr lang="en-GB" sz="1400" dirty="0" smtClean="0">
              <a:latin typeface="Maiandra GD" pitchFamily="34" charset="0"/>
            </a:endParaRPr>
          </a:p>
          <a:p>
            <a:pPr marL="342900" indent="-342900">
              <a:buAutoNum type="arabicPeriod"/>
            </a:pPr>
            <a:r>
              <a:rPr lang="en-GB" sz="1400" b="1" dirty="0" smtClean="0">
                <a:latin typeface="Maiandra GD" pitchFamily="34" charset="0"/>
              </a:rPr>
              <a:t>Evaluate </a:t>
            </a:r>
            <a:r>
              <a:rPr lang="en-GB" sz="1400" dirty="0" smtClean="0">
                <a:latin typeface="Maiandra GD" pitchFamily="34" charset="0"/>
              </a:rPr>
              <a:t>both sides of the argument for the use of stem cells in medicine. </a:t>
            </a:r>
            <a:endParaRPr lang="en-GB" sz="1400" b="1" dirty="0">
              <a:latin typeface="Maiandra GD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711452" y="1260213"/>
            <a:ext cx="214654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6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Work to be completed by 15</a:t>
            </a:r>
            <a:r>
              <a:rPr lang="en-GB" sz="1600" b="1" baseline="30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</a:t>
            </a:r>
            <a:r>
              <a:rPr lang="en-GB" sz="16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July </a:t>
            </a:r>
            <a:r>
              <a:rPr lang="en-GB" sz="16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2024</a:t>
            </a:r>
            <a:endParaRPr lang="en-GB" sz="1600" dirty="0"/>
          </a:p>
        </p:txBody>
      </p:sp>
    </p:spTree>
    <p:extLst>
      <p:ext uri="{BB962C8B-B14F-4D97-AF65-F5344CB8AC3E}">
        <p14:creationId xmlns:p14="http://schemas.microsoft.com/office/powerpoint/2010/main" val="12782800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/>
        </p:blipFill>
        <p:spPr bwMode="auto">
          <a:xfrm>
            <a:off x="79195" y="8824"/>
            <a:ext cx="6531260" cy="10347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114635" y="971600"/>
            <a:ext cx="4980146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GB" b="1" u="sng" dirty="0" smtClean="0">
                <a:latin typeface="Maiandra GD" pitchFamily="34" charset="0"/>
              </a:rPr>
              <a:t>Section 3: Practising the use of command words</a:t>
            </a:r>
            <a:endParaRPr lang="en-GB" dirty="0">
              <a:latin typeface="Maiandra GD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9195" y="3851920"/>
            <a:ext cx="649582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GB" sz="1400" b="1" dirty="0" smtClean="0">
                <a:latin typeface="Maiandra GD" pitchFamily="34" charset="0"/>
              </a:rPr>
              <a:t>Describe </a:t>
            </a:r>
            <a:r>
              <a:rPr lang="en-GB" sz="1400" dirty="0" smtClean="0">
                <a:latin typeface="Maiandra GD" pitchFamily="34" charset="0"/>
              </a:rPr>
              <a:t>the shape of the graph.</a:t>
            </a:r>
          </a:p>
          <a:p>
            <a:pPr marL="342900" indent="-342900">
              <a:buAutoNum type="arabicPeriod"/>
            </a:pPr>
            <a:endParaRPr lang="en-GB" sz="1400" dirty="0">
              <a:latin typeface="Maiandra GD" pitchFamily="34" charset="0"/>
            </a:endParaRPr>
          </a:p>
          <a:p>
            <a:pPr marL="342900" indent="-342900">
              <a:buAutoNum type="arabicPeriod"/>
            </a:pPr>
            <a:endParaRPr lang="en-GB" sz="1400" dirty="0" smtClean="0">
              <a:latin typeface="Maiandra GD" pitchFamily="34" charset="0"/>
            </a:endParaRPr>
          </a:p>
          <a:p>
            <a:pPr marL="342900" indent="-342900">
              <a:buAutoNum type="arabicPeriod"/>
            </a:pPr>
            <a:endParaRPr lang="en-GB" sz="1400" dirty="0" smtClean="0">
              <a:latin typeface="Maiandra GD" pitchFamily="34" charset="0"/>
            </a:endParaRPr>
          </a:p>
          <a:p>
            <a:pPr marL="342900" indent="-342900">
              <a:buAutoNum type="arabicPeriod"/>
            </a:pPr>
            <a:r>
              <a:rPr lang="en-GB" sz="1400" b="1" dirty="0" smtClean="0">
                <a:latin typeface="Maiandra GD" pitchFamily="34" charset="0"/>
              </a:rPr>
              <a:t>Explain </a:t>
            </a:r>
            <a:r>
              <a:rPr lang="en-GB" sz="1400" dirty="0" smtClean="0">
                <a:latin typeface="Maiandra GD" pitchFamily="34" charset="0"/>
              </a:rPr>
              <a:t>the shape of the graph. </a:t>
            </a:r>
          </a:p>
          <a:p>
            <a:pPr marL="342900" indent="-342900">
              <a:buAutoNum type="arabicPeriod"/>
            </a:pPr>
            <a:endParaRPr lang="en-GB" sz="1400" b="1" dirty="0">
              <a:latin typeface="Maiandra GD" pitchFamily="34" charset="0"/>
            </a:endParaRPr>
          </a:p>
          <a:p>
            <a:pPr marL="342900" indent="-342900">
              <a:buAutoNum type="arabicPeriod"/>
            </a:pPr>
            <a:endParaRPr lang="en-GB" sz="1400" b="1" dirty="0" smtClean="0">
              <a:latin typeface="Maiandra GD" pitchFamily="34" charset="0"/>
            </a:endParaRPr>
          </a:p>
          <a:p>
            <a:pPr marL="342900" indent="-342900">
              <a:buAutoNum type="arabicPeriod"/>
            </a:pPr>
            <a:endParaRPr lang="en-GB" sz="1400" b="1" dirty="0" smtClean="0">
              <a:latin typeface="Maiandra GD" pitchFamily="34" charset="0"/>
            </a:endParaRPr>
          </a:p>
          <a:p>
            <a:pPr marL="342900" indent="-342900">
              <a:buAutoNum type="arabicPeriod"/>
            </a:pPr>
            <a:endParaRPr lang="en-GB" sz="1400" b="1" dirty="0">
              <a:latin typeface="Maiandra GD" pitchFamily="34" charset="0"/>
            </a:endParaRPr>
          </a:p>
          <a:p>
            <a:pPr marL="342900" indent="-342900">
              <a:buAutoNum type="arabicPeriod"/>
            </a:pPr>
            <a:r>
              <a:rPr lang="en-GB" sz="1400" b="1" dirty="0" smtClean="0">
                <a:latin typeface="Maiandra GD" pitchFamily="34" charset="0"/>
              </a:rPr>
              <a:t>State </a:t>
            </a:r>
            <a:r>
              <a:rPr lang="en-GB" sz="1400" dirty="0" smtClean="0">
                <a:latin typeface="Maiandra GD" pitchFamily="34" charset="0"/>
              </a:rPr>
              <a:t>what enzymes are made of.</a:t>
            </a:r>
          </a:p>
          <a:p>
            <a:pPr marL="342900" indent="-342900">
              <a:buAutoNum type="arabicPeriod"/>
            </a:pPr>
            <a:endParaRPr lang="en-GB" sz="1400" dirty="0">
              <a:latin typeface="Maiandra GD" pitchFamily="34" charset="0"/>
            </a:endParaRPr>
          </a:p>
          <a:p>
            <a:pPr marL="342900" indent="-342900">
              <a:buAutoNum type="arabicPeriod"/>
            </a:pPr>
            <a:endParaRPr lang="en-GB" sz="1400" dirty="0" smtClean="0">
              <a:latin typeface="Maiandra GD" pitchFamily="34" charset="0"/>
            </a:endParaRPr>
          </a:p>
          <a:p>
            <a:pPr marL="342900" indent="-342900">
              <a:buAutoNum type="arabicPeriod"/>
            </a:pPr>
            <a:endParaRPr lang="en-GB" sz="1400" dirty="0" smtClean="0">
              <a:latin typeface="Maiandra GD" pitchFamily="34" charset="0"/>
            </a:endParaRPr>
          </a:p>
          <a:p>
            <a:pPr marL="342900" indent="-342900">
              <a:buAutoNum type="arabicPeriod"/>
            </a:pPr>
            <a:r>
              <a:rPr lang="en-GB" sz="1400" b="1" dirty="0" smtClean="0">
                <a:latin typeface="Maiandra GD" pitchFamily="34" charset="0"/>
              </a:rPr>
              <a:t>Explain </a:t>
            </a:r>
            <a:r>
              <a:rPr lang="en-GB" sz="1400" dirty="0" smtClean="0">
                <a:latin typeface="Maiandra GD" pitchFamily="34" charset="0"/>
              </a:rPr>
              <a:t>why the body needs a different enzyme to digest a meal of chicken and potatoes. </a:t>
            </a:r>
            <a:endParaRPr lang="en-GB" sz="1400" b="1" dirty="0" smtClean="0">
              <a:latin typeface="Maiandra GD" pitchFamily="34" charset="0"/>
            </a:endParaRPr>
          </a:p>
          <a:p>
            <a:pPr marL="342900" indent="-342900">
              <a:buAutoNum type="arabicPeriod"/>
            </a:pPr>
            <a:endParaRPr lang="en-GB" b="1" dirty="0">
              <a:latin typeface="Maiandra GD" pitchFamily="34" charset="0"/>
            </a:endParaRPr>
          </a:p>
          <a:p>
            <a:pPr marL="342900" indent="-342900">
              <a:buAutoNum type="arabicPeriod"/>
            </a:pPr>
            <a:endParaRPr lang="en-GB" b="1" dirty="0" smtClean="0">
              <a:latin typeface="Maiandra GD" pitchFamily="34" charset="0"/>
            </a:endParaRPr>
          </a:p>
          <a:p>
            <a:pPr marL="342900" indent="-342900">
              <a:buAutoNum type="arabicPeriod"/>
            </a:pPr>
            <a:endParaRPr lang="en-GB" b="1" dirty="0" smtClean="0">
              <a:latin typeface="Maiandra GD" pitchFamily="34" charset="0"/>
            </a:endParaRPr>
          </a:p>
        </p:txBody>
      </p:sp>
      <p:pic>
        <p:nvPicPr>
          <p:cNvPr id="1026" name="Picture 2" descr="http://www.bbc.co.uk/schools/gcsebitesize/science/images/gcsechem_18part2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4744" y="1445855"/>
            <a:ext cx="3267024" cy="22978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/>
          <p:cNvSpPr/>
          <p:nvPr/>
        </p:nvSpPr>
        <p:spPr>
          <a:xfrm>
            <a:off x="4581128" y="1367061"/>
            <a:ext cx="214654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6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Work to be completed by 15</a:t>
            </a:r>
            <a:r>
              <a:rPr lang="en-GB" sz="1600" b="1" baseline="30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</a:t>
            </a:r>
            <a:r>
              <a:rPr lang="en-GB" sz="16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July </a:t>
            </a:r>
            <a:r>
              <a:rPr lang="en-GB" sz="16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2024</a:t>
            </a:r>
            <a:endParaRPr lang="en-GB" sz="1600" dirty="0"/>
          </a:p>
        </p:txBody>
      </p:sp>
    </p:spTree>
    <p:extLst>
      <p:ext uri="{BB962C8B-B14F-4D97-AF65-F5344CB8AC3E}">
        <p14:creationId xmlns:p14="http://schemas.microsoft.com/office/powerpoint/2010/main" val="31987239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/>
        </p:blipFill>
        <p:spPr bwMode="auto">
          <a:xfrm>
            <a:off x="79195" y="8824"/>
            <a:ext cx="6531260" cy="10347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114635" y="971600"/>
            <a:ext cx="3985386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GB" b="1" u="sng" dirty="0" smtClean="0">
                <a:latin typeface="Maiandra GD" pitchFamily="34" charset="0"/>
              </a:rPr>
              <a:t>Section 4: looking at practical Biology</a:t>
            </a:r>
            <a:endParaRPr lang="en-GB" dirty="0">
              <a:latin typeface="Maiandra GD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9195" y="1475656"/>
            <a:ext cx="649582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>
                <a:latin typeface="Maiandra GD" pitchFamily="34" charset="0"/>
              </a:rPr>
              <a:t>Miss White spent her summer investigating the effect of temperature on enzyme activity. She collected the volume of oxygen made during an enzyme-controlled reaction. The greater the volume of oxygen, the more the enzyme was functioning. </a:t>
            </a:r>
          </a:p>
          <a:p>
            <a:endParaRPr lang="en-GB" sz="1400" dirty="0" smtClean="0">
              <a:latin typeface="Maiandra GD" pitchFamily="34" charset="0"/>
            </a:endParaRPr>
          </a:p>
          <a:p>
            <a:r>
              <a:rPr lang="en-GB" sz="1400" dirty="0" smtClean="0">
                <a:latin typeface="Maiandra GD" pitchFamily="34" charset="0"/>
              </a:rPr>
              <a:t>She collected the following data:</a:t>
            </a:r>
            <a:endParaRPr lang="en-GB" sz="1400" dirty="0">
              <a:latin typeface="Maiandra GD" pitchFamily="34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8872619"/>
              </p:ext>
            </p:extLst>
          </p:nvPr>
        </p:nvGraphicFramePr>
        <p:xfrm>
          <a:off x="114640" y="3059832"/>
          <a:ext cx="6495815" cy="302084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91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991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410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3723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76064"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 smtClean="0">
                          <a:solidFill>
                            <a:schemeClr val="tx1"/>
                          </a:solidFill>
                          <a:latin typeface="Maiandra GD" pitchFamily="34" charset="0"/>
                        </a:rPr>
                        <a:t>Temperature (°C)</a:t>
                      </a:r>
                      <a:endParaRPr lang="en-GB" sz="1400" b="1" dirty="0">
                        <a:solidFill>
                          <a:schemeClr val="tx1"/>
                        </a:solidFill>
                        <a:latin typeface="Maiandra GD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 smtClean="0">
                          <a:solidFill>
                            <a:schemeClr val="tx1"/>
                          </a:solidFill>
                          <a:latin typeface="Maiandra GD" pitchFamily="34" charset="0"/>
                        </a:rPr>
                        <a:t>Volume of oxygen (cm</a:t>
                      </a:r>
                      <a:r>
                        <a:rPr lang="en-GB" sz="1400" b="1" baseline="30000" dirty="0" smtClean="0">
                          <a:solidFill>
                            <a:schemeClr val="tx1"/>
                          </a:solidFill>
                          <a:latin typeface="Maiandra GD" pitchFamily="34" charset="0"/>
                        </a:rPr>
                        <a:t>3</a:t>
                      </a:r>
                      <a:r>
                        <a:rPr lang="en-GB" sz="1400" b="1" baseline="0" dirty="0" smtClean="0">
                          <a:solidFill>
                            <a:schemeClr val="tx1"/>
                          </a:solidFill>
                          <a:latin typeface="Maiandra GD" pitchFamily="34" charset="0"/>
                        </a:rPr>
                        <a:t>)</a:t>
                      </a:r>
                      <a:endParaRPr lang="en-GB" sz="1400" b="1" dirty="0">
                        <a:solidFill>
                          <a:schemeClr val="tx1"/>
                        </a:solidFill>
                        <a:latin typeface="Maiandra GD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1" dirty="0" smtClean="0">
                          <a:solidFill>
                            <a:schemeClr val="tx1"/>
                          </a:solidFill>
                          <a:latin typeface="Maiandra GD" pitchFamily="34" charset="0"/>
                        </a:rPr>
                        <a:t>Volume of oxygen (cm</a:t>
                      </a:r>
                      <a:r>
                        <a:rPr lang="en-GB" sz="1400" b="1" baseline="30000" dirty="0" smtClean="0">
                          <a:solidFill>
                            <a:schemeClr val="tx1"/>
                          </a:solidFill>
                          <a:latin typeface="Maiandra GD" pitchFamily="34" charset="0"/>
                        </a:rPr>
                        <a:t>3</a:t>
                      </a:r>
                      <a:r>
                        <a:rPr lang="en-GB" sz="1400" b="1" baseline="0" dirty="0" smtClean="0">
                          <a:solidFill>
                            <a:schemeClr val="tx1"/>
                          </a:solidFill>
                          <a:latin typeface="Maiandra GD" pitchFamily="34" charset="0"/>
                        </a:rPr>
                        <a:t>)</a:t>
                      </a:r>
                      <a:endParaRPr lang="en-GB" sz="1400" b="1" dirty="0">
                        <a:solidFill>
                          <a:schemeClr val="tx1"/>
                        </a:solidFill>
                        <a:latin typeface="Maiandra GD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1" dirty="0" smtClean="0">
                          <a:solidFill>
                            <a:schemeClr val="tx1"/>
                          </a:solidFill>
                          <a:latin typeface="Maiandra GD" pitchFamily="34" charset="0"/>
                        </a:rPr>
                        <a:t>Volume of oxygen (cm</a:t>
                      </a:r>
                      <a:r>
                        <a:rPr lang="en-GB" sz="1400" b="1" baseline="30000" dirty="0" smtClean="0">
                          <a:solidFill>
                            <a:schemeClr val="tx1"/>
                          </a:solidFill>
                          <a:latin typeface="Maiandra GD" pitchFamily="34" charset="0"/>
                        </a:rPr>
                        <a:t>3</a:t>
                      </a:r>
                      <a:r>
                        <a:rPr lang="en-GB" sz="1400" b="1" baseline="0" dirty="0" smtClean="0">
                          <a:solidFill>
                            <a:schemeClr val="tx1"/>
                          </a:solidFill>
                          <a:latin typeface="Maiandra GD" pitchFamily="34" charset="0"/>
                        </a:rPr>
                        <a:t>)</a:t>
                      </a:r>
                      <a:endParaRPr lang="en-GB" sz="1400" b="1" dirty="0">
                        <a:solidFill>
                          <a:schemeClr val="tx1"/>
                        </a:solidFill>
                        <a:latin typeface="Maiandra GD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1" dirty="0" smtClean="0">
                          <a:solidFill>
                            <a:schemeClr val="tx1"/>
                          </a:solidFill>
                          <a:latin typeface="Maiandra GD" pitchFamily="34" charset="0"/>
                        </a:rPr>
                        <a:t>Mean vol. of oxygen (cm</a:t>
                      </a:r>
                      <a:r>
                        <a:rPr lang="en-GB" sz="1400" b="1" baseline="30000" dirty="0" smtClean="0">
                          <a:solidFill>
                            <a:schemeClr val="tx1"/>
                          </a:solidFill>
                          <a:latin typeface="Maiandra GD" pitchFamily="34" charset="0"/>
                        </a:rPr>
                        <a:t>3</a:t>
                      </a:r>
                      <a:r>
                        <a:rPr lang="en-GB" sz="1400" b="1" baseline="0" dirty="0" smtClean="0">
                          <a:solidFill>
                            <a:schemeClr val="tx1"/>
                          </a:solidFill>
                          <a:latin typeface="Maiandra GD" pitchFamily="34" charset="0"/>
                        </a:rPr>
                        <a:t>)</a:t>
                      </a:r>
                      <a:endParaRPr lang="en-GB" sz="1400" b="1" dirty="0">
                        <a:solidFill>
                          <a:schemeClr val="tx1"/>
                        </a:solidFill>
                        <a:latin typeface="Maiandra GD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8957">
                <a:tc>
                  <a:txBody>
                    <a:bodyPr/>
                    <a:lstStyle/>
                    <a:p>
                      <a:pPr algn="ctr"/>
                      <a:r>
                        <a:rPr lang="en-GB" sz="1400" b="0" dirty="0" smtClean="0">
                          <a:solidFill>
                            <a:schemeClr val="tx1"/>
                          </a:solidFill>
                          <a:latin typeface="Maiandra GD" pitchFamily="34" charset="0"/>
                        </a:rPr>
                        <a:t>5</a:t>
                      </a:r>
                      <a:endParaRPr lang="en-GB" sz="1400" b="0" dirty="0">
                        <a:solidFill>
                          <a:schemeClr val="tx1"/>
                        </a:solidFill>
                        <a:latin typeface="Maiandra GD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 dirty="0" smtClean="0">
                          <a:solidFill>
                            <a:schemeClr val="tx1"/>
                          </a:solidFill>
                          <a:latin typeface="Maiandra GD" pitchFamily="34" charset="0"/>
                        </a:rPr>
                        <a:t>12</a:t>
                      </a:r>
                      <a:endParaRPr lang="en-GB" sz="1400" b="0" dirty="0">
                        <a:solidFill>
                          <a:schemeClr val="tx1"/>
                        </a:solidFill>
                        <a:latin typeface="Maiandra GD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 dirty="0" smtClean="0">
                          <a:solidFill>
                            <a:schemeClr val="tx1"/>
                          </a:solidFill>
                          <a:latin typeface="Maiandra GD" pitchFamily="34" charset="0"/>
                        </a:rPr>
                        <a:t>9</a:t>
                      </a:r>
                      <a:endParaRPr lang="en-GB" sz="1400" b="0" dirty="0">
                        <a:solidFill>
                          <a:schemeClr val="tx1"/>
                        </a:solidFill>
                        <a:latin typeface="Maiandra GD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 dirty="0" smtClean="0">
                          <a:solidFill>
                            <a:schemeClr val="tx1"/>
                          </a:solidFill>
                          <a:latin typeface="Maiandra GD" pitchFamily="34" charset="0"/>
                        </a:rPr>
                        <a:t>10</a:t>
                      </a:r>
                      <a:endParaRPr lang="en-GB" sz="1400" b="0" dirty="0">
                        <a:solidFill>
                          <a:schemeClr val="tx1"/>
                        </a:solidFill>
                        <a:latin typeface="Maiandra GD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0" dirty="0">
                        <a:solidFill>
                          <a:schemeClr val="tx1"/>
                        </a:solidFill>
                        <a:latin typeface="Maiandra GD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8957">
                <a:tc>
                  <a:txBody>
                    <a:bodyPr/>
                    <a:lstStyle/>
                    <a:p>
                      <a:pPr algn="ctr"/>
                      <a:r>
                        <a:rPr lang="en-GB" sz="1400" b="0" dirty="0" smtClean="0">
                          <a:solidFill>
                            <a:schemeClr val="tx1"/>
                          </a:solidFill>
                          <a:latin typeface="Maiandra GD" pitchFamily="34" charset="0"/>
                        </a:rPr>
                        <a:t>15</a:t>
                      </a:r>
                      <a:endParaRPr lang="en-GB" sz="1400" b="0" dirty="0">
                        <a:solidFill>
                          <a:schemeClr val="tx1"/>
                        </a:solidFill>
                        <a:latin typeface="Maiandra GD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 dirty="0" smtClean="0">
                          <a:solidFill>
                            <a:schemeClr val="tx1"/>
                          </a:solidFill>
                          <a:latin typeface="Maiandra GD" pitchFamily="34" charset="0"/>
                        </a:rPr>
                        <a:t>16</a:t>
                      </a:r>
                      <a:endParaRPr lang="en-GB" sz="1400" b="0" dirty="0">
                        <a:solidFill>
                          <a:schemeClr val="tx1"/>
                        </a:solidFill>
                        <a:latin typeface="Maiandra GD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 dirty="0" smtClean="0">
                          <a:solidFill>
                            <a:schemeClr val="tx1"/>
                          </a:solidFill>
                          <a:latin typeface="Maiandra GD" pitchFamily="34" charset="0"/>
                        </a:rPr>
                        <a:t>21</a:t>
                      </a:r>
                      <a:endParaRPr lang="en-GB" sz="1400" b="0" dirty="0">
                        <a:solidFill>
                          <a:schemeClr val="tx1"/>
                        </a:solidFill>
                        <a:latin typeface="Maiandra GD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 dirty="0" smtClean="0">
                          <a:solidFill>
                            <a:schemeClr val="tx1"/>
                          </a:solidFill>
                          <a:latin typeface="Maiandra GD" pitchFamily="34" charset="0"/>
                        </a:rPr>
                        <a:t>17</a:t>
                      </a:r>
                      <a:endParaRPr lang="en-GB" sz="1400" b="0" dirty="0">
                        <a:solidFill>
                          <a:schemeClr val="tx1"/>
                        </a:solidFill>
                        <a:latin typeface="Maiandra GD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0">
                        <a:solidFill>
                          <a:schemeClr val="tx1"/>
                        </a:solidFill>
                        <a:latin typeface="Maiandra GD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8957">
                <a:tc>
                  <a:txBody>
                    <a:bodyPr/>
                    <a:lstStyle/>
                    <a:p>
                      <a:pPr algn="ctr"/>
                      <a:r>
                        <a:rPr lang="en-GB" sz="1400" b="0" dirty="0" smtClean="0">
                          <a:solidFill>
                            <a:schemeClr val="tx1"/>
                          </a:solidFill>
                          <a:latin typeface="Maiandra GD" pitchFamily="34" charset="0"/>
                        </a:rPr>
                        <a:t>25</a:t>
                      </a:r>
                      <a:endParaRPr lang="en-GB" sz="1400" b="0" dirty="0">
                        <a:solidFill>
                          <a:schemeClr val="tx1"/>
                        </a:solidFill>
                        <a:latin typeface="Maiandra GD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 dirty="0" smtClean="0">
                          <a:solidFill>
                            <a:schemeClr val="tx1"/>
                          </a:solidFill>
                          <a:latin typeface="Maiandra GD" pitchFamily="34" charset="0"/>
                        </a:rPr>
                        <a:t>25</a:t>
                      </a:r>
                      <a:endParaRPr lang="en-GB" sz="1400" b="0" dirty="0">
                        <a:solidFill>
                          <a:schemeClr val="tx1"/>
                        </a:solidFill>
                        <a:latin typeface="Maiandra GD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 dirty="0" smtClean="0">
                          <a:solidFill>
                            <a:schemeClr val="tx1"/>
                          </a:solidFill>
                          <a:latin typeface="Maiandra GD" pitchFamily="34" charset="0"/>
                        </a:rPr>
                        <a:t>26</a:t>
                      </a:r>
                      <a:endParaRPr lang="en-GB" sz="1400" b="0" dirty="0">
                        <a:solidFill>
                          <a:schemeClr val="tx1"/>
                        </a:solidFill>
                        <a:latin typeface="Maiandra GD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 dirty="0" smtClean="0">
                          <a:solidFill>
                            <a:schemeClr val="tx1"/>
                          </a:solidFill>
                          <a:latin typeface="Maiandra GD" pitchFamily="34" charset="0"/>
                        </a:rPr>
                        <a:t>23</a:t>
                      </a:r>
                      <a:endParaRPr lang="en-GB" sz="1400" b="0" dirty="0">
                        <a:solidFill>
                          <a:schemeClr val="tx1"/>
                        </a:solidFill>
                        <a:latin typeface="Maiandra GD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0">
                        <a:solidFill>
                          <a:schemeClr val="tx1"/>
                        </a:solidFill>
                        <a:latin typeface="Maiandra GD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8957">
                <a:tc>
                  <a:txBody>
                    <a:bodyPr/>
                    <a:lstStyle/>
                    <a:p>
                      <a:pPr algn="ctr"/>
                      <a:r>
                        <a:rPr lang="en-GB" sz="1400" b="0" dirty="0" smtClean="0">
                          <a:solidFill>
                            <a:schemeClr val="tx1"/>
                          </a:solidFill>
                          <a:latin typeface="Maiandra GD" pitchFamily="34" charset="0"/>
                        </a:rPr>
                        <a:t>35</a:t>
                      </a:r>
                      <a:endParaRPr lang="en-GB" sz="1400" b="0" dirty="0">
                        <a:solidFill>
                          <a:schemeClr val="tx1"/>
                        </a:solidFill>
                        <a:latin typeface="Maiandra GD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 dirty="0" smtClean="0">
                          <a:solidFill>
                            <a:schemeClr val="tx1"/>
                          </a:solidFill>
                          <a:latin typeface="Maiandra GD" pitchFamily="34" charset="0"/>
                        </a:rPr>
                        <a:t>38</a:t>
                      </a:r>
                      <a:endParaRPr lang="en-GB" sz="1400" b="0" dirty="0">
                        <a:solidFill>
                          <a:schemeClr val="tx1"/>
                        </a:solidFill>
                        <a:latin typeface="Maiandra GD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 dirty="0" smtClean="0">
                          <a:solidFill>
                            <a:schemeClr val="tx1"/>
                          </a:solidFill>
                          <a:latin typeface="Maiandra GD" pitchFamily="34" charset="0"/>
                        </a:rPr>
                        <a:t>36</a:t>
                      </a:r>
                      <a:endParaRPr lang="en-GB" sz="1400" b="0" dirty="0">
                        <a:solidFill>
                          <a:schemeClr val="tx1"/>
                        </a:solidFill>
                        <a:latin typeface="Maiandra GD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 dirty="0" smtClean="0">
                          <a:solidFill>
                            <a:schemeClr val="tx1"/>
                          </a:solidFill>
                          <a:latin typeface="Maiandra GD" pitchFamily="34" charset="0"/>
                        </a:rPr>
                        <a:t>36</a:t>
                      </a:r>
                      <a:endParaRPr lang="en-GB" sz="1400" b="0" dirty="0">
                        <a:solidFill>
                          <a:schemeClr val="tx1"/>
                        </a:solidFill>
                        <a:latin typeface="Maiandra GD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0" dirty="0">
                        <a:solidFill>
                          <a:schemeClr val="tx1"/>
                        </a:solidFill>
                        <a:latin typeface="Maiandra GD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88957">
                <a:tc>
                  <a:txBody>
                    <a:bodyPr/>
                    <a:lstStyle/>
                    <a:p>
                      <a:pPr algn="ctr"/>
                      <a:r>
                        <a:rPr lang="en-GB" sz="1400" b="0" dirty="0" smtClean="0">
                          <a:solidFill>
                            <a:schemeClr val="tx1"/>
                          </a:solidFill>
                          <a:latin typeface="Maiandra GD" pitchFamily="34" charset="0"/>
                        </a:rPr>
                        <a:t>45</a:t>
                      </a:r>
                      <a:endParaRPr lang="en-GB" sz="1400" b="0" dirty="0">
                        <a:solidFill>
                          <a:schemeClr val="tx1"/>
                        </a:solidFill>
                        <a:latin typeface="Maiandra GD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 dirty="0" smtClean="0">
                          <a:solidFill>
                            <a:schemeClr val="tx1"/>
                          </a:solidFill>
                          <a:latin typeface="Maiandra GD" pitchFamily="34" charset="0"/>
                        </a:rPr>
                        <a:t>18</a:t>
                      </a:r>
                      <a:endParaRPr lang="en-GB" sz="1400" b="0" dirty="0">
                        <a:solidFill>
                          <a:schemeClr val="tx1"/>
                        </a:solidFill>
                        <a:latin typeface="Maiandra GD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 dirty="0" smtClean="0">
                          <a:solidFill>
                            <a:schemeClr val="tx1"/>
                          </a:solidFill>
                          <a:latin typeface="Maiandra GD" pitchFamily="34" charset="0"/>
                        </a:rPr>
                        <a:t>9</a:t>
                      </a:r>
                      <a:endParaRPr lang="en-GB" sz="1400" b="0" dirty="0">
                        <a:solidFill>
                          <a:schemeClr val="tx1"/>
                        </a:solidFill>
                        <a:latin typeface="Maiandra GD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 dirty="0" smtClean="0">
                          <a:solidFill>
                            <a:schemeClr val="tx1"/>
                          </a:solidFill>
                          <a:latin typeface="Maiandra GD" pitchFamily="34" charset="0"/>
                        </a:rPr>
                        <a:t>15</a:t>
                      </a:r>
                      <a:endParaRPr lang="en-GB" sz="1400" b="0" dirty="0">
                        <a:solidFill>
                          <a:schemeClr val="tx1"/>
                        </a:solidFill>
                        <a:latin typeface="Maiandra GD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0" dirty="0">
                        <a:solidFill>
                          <a:schemeClr val="tx1"/>
                        </a:solidFill>
                        <a:latin typeface="Maiandra GD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14635" y="6516216"/>
            <a:ext cx="5779146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AutoNum type="arabicPeriod"/>
            </a:pPr>
            <a:r>
              <a:rPr lang="en-GB" sz="1400" dirty="0" smtClean="0">
                <a:latin typeface="Maiandra GD" pitchFamily="34" charset="0"/>
              </a:rPr>
              <a:t>Identify any outliers in Miss White’s data.</a:t>
            </a:r>
          </a:p>
          <a:p>
            <a:pPr marL="342900" indent="-342900">
              <a:buAutoNum type="arabicPeriod"/>
            </a:pPr>
            <a:endParaRPr lang="en-GB" sz="1400" dirty="0">
              <a:latin typeface="Maiandra GD" pitchFamily="34" charset="0"/>
            </a:endParaRPr>
          </a:p>
          <a:p>
            <a:pPr marL="342900" indent="-342900">
              <a:buFontTx/>
              <a:buAutoNum type="arabicPeriod"/>
            </a:pPr>
            <a:r>
              <a:rPr lang="en-GB" sz="1400" dirty="0" smtClean="0">
                <a:latin typeface="Maiandra GD" pitchFamily="34" charset="0"/>
              </a:rPr>
              <a:t>Calculate the mean volume of oxygen </a:t>
            </a:r>
            <a:r>
              <a:rPr lang="en-GB" sz="1400" b="0" dirty="0" smtClean="0">
                <a:solidFill>
                  <a:schemeClr val="tx1"/>
                </a:solidFill>
                <a:latin typeface="Maiandra GD" pitchFamily="34" charset="0"/>
              </a:rPr>
              <a:t>(cm</a:t>
            </a:r>
            <a:r>
              <a:rPr lang="en-GB" sz="1400" b="0" baseline="30000" dirty="0" smtClean="0">
                <a:solidFill>
                  <a:schemeClr val="tx1"/>
                </a:solidFill>
                <a:latin typeface="Maiandra GD" pitchFamily="34" charset="0"/>
              </a:rPr>
              <a:t>3</a:t>
            </a:r>
            <a:r>
              <a:rPr lang="en-GB" sz="1400" b="0" baseline="0" dirty="0" smtClean="0">
                <a:solidFill>
                  <a:schemeClr val="tx1"/>
                </a:solidFill>
                <a:latin typeface="Maiandra GD" pitchFamily="34" charset="0"/>
              </a:rPr>
              <a:t>) for each temperature. </a:t>
            </a:r>
          </a:p>
          <a:p>
            <a:pPr marL="342900" indent="-342900">
              <a:buFontTx/>
              <a:buAutoNum type="arabicPeriod"/>
            </a:pPr>
            <a:endParaRPr lang="en-GB" sz="1400" dirty="0">
              <a:latin typeface="Maiandra GD" pitchFamily="34" charset="0"/>
            </a:endParaRPr>
          </a:p>
          <a:p>
            <a:pPr marL="342900" indent="-342900">
              <a:buFontTx/>
              <a:buAutoNum type="arabicPeriod"/>
            </a:pPr>
            <a:r>
              <a:rPr lang="en-GB" sz="1400" b="0" dirty="0" smtClean="0">
                <a:solidFill>
                  <a:schemeClr val="tx1"/>
                </a:solidFill>
                <a:latin typeface="Maiandra GD" pitchFamily="34" charset="0"/>
              </a:rPr>
              <a:t>Use the grap</a:t>
            </a:r>
            <a:r>
              <a:rPr lang="en-GB" sz="1400" dirty="0" smtClean="0">
                <a:latin typeface="Maiandra GD" pitchFamily="34" charset="0"/>
              </a:rPr>
              <a:t>h paper to plot a full page graph with range bars. </a:t>
            </a:r>
            <a:endParaRPr lang="en-GB" sz="1400" b="0" dirty="0" smtClean="0">
              <a:solidFill>
                <a:schemeClr val="tx1"/>
              </a:solidFill>
              <a:latin typeface="Maiandra GD" pitchFamily="34" charset="0"/>
            </a:endParaRPr>
          </a:p>
          <a:p>
            <a:endParaRPr lang="en-GB" sz="1400" dirty="0">
              <a:latin typeface="Maiandra GD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594820" y="830484"/>
            <a:ext cx="214654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6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Work to be completed by 15</a:t>
            </a:r>
            <a:r>
              <a:rPr lang="en-GB" sz="1600" b="1" baseline="30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</a:t>
            </a:r>
            <a:r>
              <a:rPr lang="en-GB" sz="16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July </a:t>
            </a:r>
            <a:r>
              <a:rPr lang="en-GB" sz="16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2024</a:t>
            </a:r>
            <a:endParaRPr lang="en-GB" sz="1600" dirty="0"/>
          </a:p>
        </p:txBody>
      </p:sp>
    </p:spTree>
    <p:extLst>
      <p:ext uri="{BB962C8B-B14F-4D97-AF65-F5344CB8AC3E}">
        <p14:creationId xmlns:p14="http://schemas.microsoft.com/office/powerpoint/2010/main" val="518706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/>
        </p:blipFill>
        <p:spPr bwMode="auto">
          <a:xfrm>
            <a:off x="79195" y="8824"/>
            <a:ext cx="6531260" cy="10347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114635" y="971600"/>
            <a:ext cx="3922612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GB" b="1" u="sng" dirty="0" smtClean="0">
                <a:latin typeface="Maiandra GD" pitchFamily="34" charset="0"/>
              </a:rPr>
              <a:t>Section 5: Important facts from GCSE</a:t>
            </a:r>
            <a:endParaRPr lang="en-GB" dirty="0">
              <a:latin typeface="Maiandra GD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14635" y="1547664"/>
            <a:ext cx="6495820" cy="67710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GB" sz="1400" dirty="0" smtClean="0">
                <a:latin typeface="Maiandra GD" pitchFamily="34" charset="0"/>
              </a:rPr>
              <a:t>Write down the equations for respiration and photosynthesis.</a:t>
            </a:r>
          </a:p>
          <a:p>
            <a:pPr marL="342900" indent="-342900">
              <a:buAutoNum type="arabicPeriod"/>
            </a:pPr>
            <a:endParaRPr lang="en-GB" sz="1400" dirty="0">
              <a:latin typeface="Maiandra GD" pitchFamily="34" charset="0"/>
            </a:endParaRPr>
          </a:p>
          <a:p>
            <a:pPr marL="342900" indent="-342900">
              <a:buAutoNum type="arabicPeriod"/>
            </a:pPr>
            <a:endParaRPr lang="en-GB" sz="1400" dirty="0" smtClean="0">
              <a:latin typeface="Maiandra GD" pitchFamily="34" charset="0"/>
            </a:endParaRPr>
          </a:p>
          <a:p>
            <a:pPr marL="342900" indent="-342900">
              <a:buAutoNum type="arabicPeriod"/>
            </a:pPr>
            <a:r>
              <a:rPr lang="en-GB" sz="1400" dirty="0" smtClean="0">
                <a:latin typeface="Maiandra GD" pitchFamily="34" charset="0"/>
              </a:rPr>
              <a:t>Draw and label an animal and a plant cell.</a:t>
            </a:r>
            <a:endParaRPr lang="en-GB" sz="1400" b="1" dirty="0">
              <a:latin typeface="Maiandra GD" pitchFamily="34" charset="0"/>
            </a:endParaRPr>
          </a:p>
          <a:p>
            <a:pPr marL="342900" indent="-342900">
              <a:buAutoNum type="arabicPeriod"/>
            </a:pPr>
            <a:endParaRPr lang="en-GB" sz="1400" b="1" dirty="0" smtClean="0">
              <a:latin typeface="Maiandra GD" pitchFamily="34" charset="0"/>
            </a:endParaRPr>
          </a:p>
          <a:p>
            <a:pPr marL="342900" indent="-342900">
              <a:buAutoNum type="arabicPeriod"/>
            </a:pPr>
            <a:endParaRPr lang="en-GB" sz="1400" b="1" dirty="0" smtClean="0">
              <a:latin typeface="Maiandra GD" pitchFamily="34" charset="0"/>
            </a:endParaRPr>
          </a:p>
          <a:p>
            <a:pPr marL="342900" indent="-342900">
              <a:buAutoNum type="arabicPeriod"/>
            </a:pPr>
            <a:endParaRPr lang="en-GB" sz="1400" b="1" dirty="0">
              <a:latin typeface="Maiandra GD" pitchFamily="34" charset="0"/>
            </a:endParaRPr>
          </a:p>
          <a:p>
            <a:pPr marL="342900" indent="-342900">
              <a:buAutoNum type="arabicPeriod"/>
            </a:pPr>
            <a:endParaRPr lang="en-GB" sz="1400" b="1" dirty="0" smtClean="0">
              <a:latin typeface="Maiandra GD" pitchFamily="34" charset="0"/>
            </a:endParaRPr>
          </a:p>
          <a:p>
            <a:pPr marL="342900" indent="-342900">
              <a:buAutoNum type="arabicPeriod"/>
            </a:pPr>
            <a:endParaRPr lang="en-GB" sz="1400" b="1" dirty="0" smtClean="0">
              <a:latin typeface="Maiandra GD" pitchFamily="34" charset="0"/>
            </a:endParaRPr>
          </a:p>
          <a:p>
            <a:pPr marL="342900" indent="-342900">
              <a:buAutoNum type="arabicPeriod"/>
            </a:pPr>
            <a:endParaRPr lang="en-GB" sz="1400" b="1" dirty="0">
              <a:latin typeface="Maiandra GD" pitchFamily="34" charset="0"/>
            </a:endParaRPr>
          </a:p>
          <a:p>
            <a:pPr marL="342900" indent="-342900">
              <a:buAutoNum type="arabicPeriod"/>
            </a:pPr>
            <a:r>
              <a:rPr lang="en-GB" sz="1400" dirty="0" smtClean="0">
                <a:latin typeface="Maiandra GD" pitchFamily="34" charset="0"/>
              </a:rPr>
              <a:t>Explain the link between chromosomes, DNA, genes and proteins. </a:t>
            </a:r>
          </a:p>
          <a:p>
            <a:pPr marL="342900" indent="-342900">
              <a:buAutoNum type="arabicPeriod"/>
            </a:pPr>
            <a:endParaRPr lang="en-GB" sz="1400" b="1" dirty="0">
              <a:latin typeface="Maiandra GD" pitchFamily="34" charset="0"/>
            </a:endParaRPr>
          </a:p>
          <a:p>
            <a:pPr marL="342900" indent="-342900">
              <a:buAutoNum type="arabicPeriod"/>
            </a:pPr>
            <a:endParaRPr lang="en-GB" sz="1400" b="1" dirty="0" smtClean="0">
              <a:latin typeface="Maiandra GD" pitchFamily="34" charset="0"/>
            </a:endParaRPr>
          </a:p>
          <a:p>
            <a:pPr marL="342900" indent="-342900">
              <a:buAutoNum type="arabicPeriod"/>
            </a:pPr>
            <a:endParaRPr lang="en-GB" sz="1400" b="1" dirty="0">
              <a:latin typeface="Maiandra GD" pitchFamily="34" charset="0"/>
            </a:endParaRPr>
          </a:p>
          <a:p>
            <a:pPr marL="342900" indent="-342900">
              <a:buAutoNum type="arabicPeriod"/>
            </a:pPr>
            <a:r>
              <a:rPr lang="en-GB" sz="1400" dirty="0" smtClean="0">
                <a:latin typeface="Maiandra GD" pitchFamily="34" charset="0"/>
              </a:rPr>
              <a:t>Describe how a cell divides by mitosis. </a:t>
            </a:r>
            <a:endParaRPr lang="en-GB" sz="1400" dirty="0">
              <a:latin typeface="Maiandra GD" pitchFamily="34" charset="0"/>
            </a:endParaRPr>
          </a:p>
          <a:p>
            <a:pPr marL="342900" indent="-342900">
              <a:buAutoNum type="arabicPeriod"/>
            </a:pPr>
            <a:endParaRPr lang="en-GB" sz="1400" dirty="0" smtClean="0">
              <a:latin typeface="Maiandra GD" pitchFamily="34" charset="0"/>
            </a:endParaRPr>
          </a:p>
          <a:p>
            <a:pPr marL="342900" indent="-342900">
              <a:buAutoNum type="arabicPeriod"/>
            </a:pPr>
            <a:endParaRPr lang="en-GB" sz="1400" dirty="0" smtClean="0">
              <a:latin typeface="Maiandra GD" pitchFamily="34" charset="0"/>
            </a:endParaRPr>
          </a:p>
          <a:p>
            <a:pPr marL="342900" indent="-342900">
              <a:buAutoNum type="arabicPeriod"/>
            </a:pPr>
            <a:endParaRPr lang="en-GB" sz="1400" dirty="0" smtClean="0">
              <a:latin typeface="Maiandra GD" pitchFamily="34" charset="0"/>
            </a:endParaRPr>
          </a:p>
          <a:p>
            <a:pPr marL="342900" indent="-342900">
              <a:buAutoNum type="arabicPeriod"/>
            </a:pPr>
            <a:endParaRPr lang="en-GB" sz="1400" dirty="0">
              <a:latin typeface="Maiandra GD" pitchFamily="34" charset="0"/>
            </a:endParaRPr>
          </a:p>
          <a:p>
            <a:pPr marL="342900" indent="-342900">
              <a:buAutoNum type="arabicPeriod"/>
            </a:pPr>
            <a:endParaRPr lang="en-GB" sz="1400" dirty="0" smtClean="0">
              <a:latin typeface="Maiandra GD" pitchFamily="34" charset="0"/>
            </a:endParaRPr>
          </a:p>
          <a:p>
            <a:pPr marL="342900" indent="-342900">
              <a:buAutoNum type="arabicPeriod"/>
            </a:pPr>
            <a:r>
              <a:rPr lang="en-GB" sz="1400" dirty="0" smtClean="0">
                <a:latin typeface="Maiandra GD" pitchFamily="34" charset="0"/>
              </a:rPr>
              <a:t>Describe how particles move by diffusion.</a:t>
            </a:r>
          </a:p>
          <a:p>
            <a:pPr marL="342900" indent="-342900">
              <a:buAutoNum type="arabicPeriod"/>
            </a:pPr>
            <a:endParaRPr lang="en-GB" sz="1400" dirty="0">
              <a:latin typeface="Maiandra GD" pitchFamily="34" charset="0"/>
            </a:endParaRPr>
          </a:p>
          <a:p>
            <a:pPr marL="342900" indent="-342900">
              <a:buAutoNum type="arabicPeriod"/>
            </a:pPr>
            <a:endParaRPr lang="en-GB" sz="1400" dirty="0" smtClean="0">
              <a:latin typeface="Maiandra GD" pitchFamily="34" charset="0"/>
            </a:endParaRPr>
          </a:p>
          <a:p>
            <a:pPr marL="342900" indent="-342900">
              <a:buAutoNum type="arabicPeriod"/>
            </a:pPr>
            <a:endParaRPr lang="en-GB" sz="1400" dirty="0">
              <a:latin typeface="Maiandra GD" pitchFamily="34" charset="0"/>
            </a:endParaRPr>
          </a:p>
          <a:p>
            <a:pPr marL="342900" indent="-342900">
              <a:buAutoNum type="arabicPeriod"/>
            </a:pPr>
            <a:endParaRPr lang="en-GB" sz="1400" dirty="0" smtClean="0">
              <a:latin typeface="Maiandra GD" pitchFamily="34" charset="0"/>
            </a:endParaRPr>
          </a:p>
          <a:p>
            <a:pPr marL="342900" indent="-342900">
              <a:buAutoNum type="arabicPeriod"/>
            </a:pPr>
            <a:r>
              <a:rPr lang="en-GB" sz="1400" dirty="0" smtClean="0">
                <a:latin typeface="Maiandra GD" pitchFamily="34" charset="0"/>
              </a:rPr>
              <a:t>Describe how water moves by osmosis. </a:t>
            </a:r>
          </a:p>
          <a:p>
            <a:pPr marL="342900" indent="-342900">
              <a:buAutoNum type="arabicPeriod"/>
            </a:pPr>
            <a:endParaRPr lang="en-GB" sz="1400" dirty="0">
              <a:latin typeface="Maiandra GD" pitchFamily="34" charset="0"/>
            </a:endParaRPr>
          </a:p>
          <a:p>
            <a:pPr marL="342900" indent="-342900">
              <a:buAutoNum type="arabicPeriod"/>
            </a:pPr>
            <a:endParaRPr lang="en-GB" sz="1400" dirty="0">
              <a:latin typeface="Maiandra GD" pitchFamily="34" charset="0"/>
            </a:endParaRPr>
          </a:p>
          <a:p>
            <a:pPr marL="342900" indent="-342900">
              <a:buAutoNum type="arabicPeriod"/>
            </a:pPr>
            <a:endParaRPr lang="en-GB" sz="1400" dirty="0" smtClean="0">
              <a:latin typeface="Maiandra GD" pitchFamily="34" charset="0"/>
            </a:endParaRPr>
          </a:p>
          <a:p>
            <a:pPr marL="342900" indent="-342900">
              <a:buAutoNum type="arabicPeriod"/>
            </a:pPr>
            <a:endParaRPr lang="en-GB" sz="1400" dirty="0">
              <a:latin typeface="Maiandra GD" pitchFamily="34" charset="0"/>
            </a:endParaRPr>
          </a:p>
          <a:p>
            <a:pPr marL="342900" indent="-342900">
              <a:buAutoNum type="arabicPeriod"/>
            </a:pPr>
            <a:r>
              <a:rPr lang="en-GB" sz="1400" dirty="0" smtClean="0">
                <a:latin typeface="Maiandra GD" pitchFamily="34" charset="0"/>
              </a:rPr>
              <a:t>Describe how particles move by active transport. </a:t>
            </a:r>
          </a:p>
        </p:txBody>
      </p:sp>
      <p:sp>
        <p:nvSpPr>
          <p:cNvPr id="5" name="Rectangle 4"/>
          <p:cNvSpPr/>
          <p:nvPr/>
        </p:nvSpPr>
        <p:spPr>
          <a:xfrm>
            <a:off x="4594820" y="830484"/>
            <a:ext cx="214654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6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Work to be completed by 15</a:t>
            </a:r>
            <a:r>
              <a:rPr lang="en-GB" sz="1600" b="1" baseline="30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</a:t>
            </a:r>
            <a:r>
              <a:rPr lang="en-GB" sz="16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July </a:t>
            </a:r>
            <a:r>
              <a:rPr lang="en-GB" sz="16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2024</a:t>
            </a:r>
            <a:endParaRPr lang="en-GB" sz="1600" dirty="0"/>
          </a:p>
        </p:txBody>
      </p:sp>
    </p:spTree>
    <p:extLst>
      <p:ext uri="{BB962C8B-B14F-4D97-AF65-F5344CB8AC3E}">
        <p14:creationId xmlns:p14="http://schemas.microsoft.com/office/powerpoint/2010/main" val="10493684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04664" y="764287"/>
            <a:ext cx="5832648" cy="76405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57175" indent="-257175">
              <a:buFont typeface="+mj-lt"/>
              <a:buAutoNum type="arabicPeriod"/>
            </a:pPr>
            <a:r>
              <a:rPr lang="en-US" sz="1200" dirty="0">
                <a:latin typeface="Maiandra GD" panose="020E0502030308020204" pitchFamily="34" charset="0"/>
              </a:rPr>
              <a:t>Which of the following best describes the function of the rough endoplasmic reticulum? (1 mark)</a:t>
            </a:r>
            <a:endParaRPr lang="en-GB" sz="1200" dirty="0">
              <a:latin typeface="Maiandra GD" panose="020E0502030308020204" pitchFamily="34" charset="0"/>
            </a:endParaRPr>
          </a:p>
          <a:p>
            <a:pPr marL="600075" lvl="1" indent="-257175">
              <a:buFont typeface="+mj-lt"/>
              <a:buAutoNum type="alphaUcPeriod"/>
            </a:pPr>
            <a:r>
              <a:rPr lang="en-US" sz="1200" dirty="0">
                <a:latin typeface="Maiandra GD" panose="020E0502030308020204" pitchFamily="34" charset="0"/>
              </a:rPr>
              <a:t>It has ribosomes bound to the surface and is responsible for the synthesis and transport of proteins.</a:t>
            </a:r>
            <a:endParaRPr lang="en-GB" sz="1200" dirty="0">
              <a:latin typeface="Maiandra GD" panose="020E0502030308020204" pitchFamily="34" charset="0"/>
            </a:endParaRPr>
          </a:p>
          <a:p>
            <a:pPr marL="600075" lvl="1" indent="-257175">
              <a:buFont typeface="+mj-lt"/>
              <a:buAutoNum type="alphaUcPeriod"/>
            </a:pPr>
            <a:r>
              <a:rPr lang="en-US" sz="1200" dirty="0">
                <a:latin typeface="Maiandra GD" panose="020E0502030308020204" pitchFamily="34" charset="0"/>
              </a:rPr>
              <a:t>It is responsible for lipid and carbohydrate synthesis and storage.</a:t>
            </a:r>
            <a:endParaRPr lang="en-GB" sz="1200" dirty="0">
              <a:latin typeface="Maiandra GD" panose="020E0502030308020204" pitchFamily="34" charset="0"/>
            </a:endParaRPr>
          </a:p>
          <a:p>
            <a:pPr marL="600075" lvl="1" indent="-257175">
              <a:buFont typeface="+mj-lt"/>
              <a:buAutoNum type="alphaUcPeriod"/>
            </a:pPr>
            <a:r>
              <a:rPr lang="en-US" sz="1200" dirty="0">
                <a:latin typeface="Maiandra GD" panose="020E0502030308020204" pitchFamily="34" charset="0"/>
              </a:rPr>
              <a:t>It has ribosomes bound to the surface and is responsible for lipid synthesis and storage.</a:t>
            </a:r>
            <a:endParaRPr lang="en-GB" sz="1200" dirty="0">
              <a:latin typeface="Maiandra GD" panose="020E0502030308020204" pitchFamily="34" charset="0"/>
            </a:endParaRPr>
          </a:p>
          <a:p>
            <a:pPr marL="600075" lvl="1" indent="-257175">
              <a:buFont typeface="+mj-lt"/>
              <a:buAutoNum type="alphaUcPeriod"/>
            </a:pPr>
            <a:r>
              <a:rPr lang="en-US" sz="1200" dirty="0">
                <a:latin typeface="Maiandra GD" panose="020E0502030308020204" pitchFamily="34" charset="0"/>
              </a:rPr>
              <a:t>It is responsible for protein storage.</a:t>
            </a:r>
            <a:endParaRPr lang="en-GB" sz="1200" dirty="0">
              <a:latin typeface="Maiandra GD" panose="020E0502030308020204" pitchFamily="34" charset="0"/>
            </a:endParaRPr>
          </a:p>
          <a:p>
            <a:r>
              <a:rPr lang="en-US" sz="1200" dirty="0">
                <a:latin typeface="Maiandra GD" panose="020E0502030308020204" pitchFamily="34" charset="0"/>
              </a:rPr>
              <a:t>Your Answer ______  </a:t>
            </a:r>
          </a:p>
          <a:p>
            <a:endParaRPr lang="en-US" sz="1200" dirty="0">
              <a:latin typeface="Maiandra GD" panose="020E0502030308020204" pitchFamily="34" charset="0"/>
            </a:endParaRPr>
          </a:p>
          <a:p>
            <a:pPr marL="257175" indent="-257175">
              <a:buFont typeface="+mj-lt"/>
              <a:buAutoNum type="arabicPeriod" startAt="2"/>
            </a:pPr>
            <a:r>
              <a:rPr lang="en-US" sz="1200" dirty="0">
                <a:latin typeface="Maiandra GD" panose="020E0502030308020204" pitchFamily="34" charset="0"/>
              </a:rPr>
              <a:t>What is the function of the nucleolus? (2 marks)</a:t>
            </a:r>
            <a:endParaRPr lang="en-GB" sz="1200" dirty="0">
              <a:latin typeface="Maiandra GD" panose="020E0502030308020204" pitchFamily="34" charset="0"/>
            </a:endParaRPr>
          </a:p>
          <a:p>
            <a:r>
              <a:rPr lang="en-US" sz="1200" dirty="0">
                <a:latin typeface="Maiandra GD" panose="020E0502030308020204" pitchFamily="34" charset="0"/>
              </a:rPr>
              <a:t>_______________________________________________________________________________________________________________________________________________________________________________________________________________</a:t>
            </a:r>
          </a:p>
          <a:p>
            <a:endParaRPr lang="en-GB" sz="1200" dirty="0">
              <a:latin typeface="Maiandra GD" panose="020E0502030308020204" pitchFamily="34" charset="0"/>
            </a:endParaRPr>
          </a:p>
          <a:p>
            <a:pPr marL="257175" indent="-257175">
              <a:buFont typeface="+mj-lt"/>
              <a:buAutoNum type="arabicPeriod" startAt="3"/>
            </a:pPr>
            <a:r>
              <a:rPr lang="en-US" sz="1200" dirty="0">
                <a:latin typeface="Maiandra GD" panose="020E0502030308020204" pitchFamily="34" charset="0"/>
              </a:rPr>
              <a:t>What is the function of the centrioles? (2 marks)</a:t>
            </a:r>
            <a:endParaRPr lang="en-GB" sz="1200" dirty="0">
              <a:latin typeface="Maiandra GD" panose="020E0502030308020204" pitchFamily="34" charset="0"/>
            </a:endParaRPr>
          </a:p>
          <a:p>
            <a:r>
              <a:rPr lang="en-US" sz="1200" dirty="0">
                <a:latin typeface="Maiandra GD" panose="020E0502030308020204" pitchFamily="34" charset="0"/>
              </a:rPr>
              <a:t>_______________________________________________________________________________________________________________________________________________________________________________________________________________</a:t>
            </a:r>
          </a:p>
          <a:p>
            <a:endParaRPr lang="en-US" sz="1200" dirty="0">
              <a:latin typeface="Maiandra GD" panose="020E0502030308020204" pitchFamily="34" charset="0"/>
            </a:endParaRPr>
          </a:p>
          <a:p>
            <a:pPr marL="257175" indent="-257175">
              <a:buFont typeface="+mj-lt"/>
              <a:buAutoNum type="arabicPeriod" startAt="4"/>
            </a:pPr>
            <a:r>
              <a:rPr lang="en-GB" sz="1200" dirty="0">
                <a:latin typeface="Maiandra GD" panose="020E0502030308020204" pitchFamily="34" charset="0"/>
              </a:rPr>
              <a:t>Select the correct term for the</a:t>
            </a:r>
          </a:p>
          <a:p>
            <a:r>
              <a:rPr lang="en-GB" sz="1200" dirty="0">
                <a:latin typeface="Maiandra GD" panose="020E0502030308020204" pitchFamily="34" charset="0"/>
              </a:rPr>
              <a:t> organelle labelled C?</a:t>
            </a:r>
          </a:p>
          <a:p>
            <a:pPr marL="257175" indent="-257175">
              <a:buFont typeface="+mj-lt"/>
              <a:buAutoNum type="arabicPeriod" startAt="4"/>
            </a:pPr>
            <a:endParaRPr lang="en-GB" sz="1200" dirty="0">
              <a:latin typeface="Maiandra GD" panose="020E0502030308020204" pitchFamily="34" charset="0"/>
            </a:endParaRPr>
          </a:p>
          <a:p>
            <a:pPr marL="600075" lvl="1" indent="-257175">
              <a:buFont typeface="+mj-lt"/>
              <a:buAutoNum type="alphaUcPeriod"/>
            </a:pPr>
            <a:r>
              <a:rPr lang="en-GB" sz="1200" dirty="0">
                <a:latin typeface="Maiandra GD" panose="020E0502030308020204" pitchFamily="34" charset="0"/>
              </a:rPr>
              <a:t>Smooth endoplasmic </a:t>
            </a:r>
          </a:p>
          <a:p>
            <a:pPr lvl="1"/>
            <a:r>
              <a:rPr lang="en-GB" sz="1200" dirty="0">
                <a:latin typeface="Maiandra GD" panose="020E0502030308020204" pitchFamily="34" charset="0"/>
              </a:rPr>
              <a:t>reticulum</a:t>
            </a:r>
          </a:p>
          <a:p>
            <a:pPr marL="600075" lvl="1" indent="-257175">
              <a:buFont typeface="+mj-lt"/>
              <a:buAutoNum type="alphaUcPeriod"/>
            </a:pPr>
            <a:r>
              <a:rPr lang="en-GB" sz="1200" dirty="0">
                <a:latin typeface="Maiandra GD" panose="020E0502030308020204" pitchFamily="34" charset="0"/>
              </a:rPr>
              <a:t>Vesicle</a:t>
            </a:r>
          </a:p>
          <a:p>
            <a:pPr marL="600075" lvl="1" indent="-257175">
              <a:buFont typeface="+mj-lt"/>
              <a:buAutoNum type="alphaUcPeriod"/>
            </a:pPr>
            <a:r>
              <a:rPr lang="en-GB" sz="1200" dirty="0">
                <a:latin typeface="Maiandra GD" panose="020E0502030308020204" pitchFamily="34" charset="0"/>
              </a:rPr>
              <a:t>Golgi Apparatus</a:t>
            </a:r>
          </a:p>
          <a:p>
            <a:pPr marL="600075" lvl="1" indent="-257175">
              <a:buFont typeface="+mj-lt"/>
              <a:buAutoNum type="alphaUcPeriod"/>
            </a:pPr>
            <a:r>
              <a:rPr lang="en-GB" sz="1200" dirty="0">
                <a:latin typeface="Maiandra GD" panose="020E0502030308020204" pitchFamily="34" charset="0"/>
              </a:rPr>
              <a:t>Mitochondria</a:t>
            </a:r>
          </a:p>
          <a:p>
            <a:r>
              <a:rPr lang="en-GB" sz="1200" dirty="0">
                <a:latin typeface="Maiandra GD" panose="020E0502030308020204" pitchFamily="34" charset="0"/>
              </a:rPr>
              <a:t>Your Answer _______</a:t>
            </a:r>
          </a:p>
          <a:p>
            <a:r>
              <a:rPr lang="en-GB" sz="1200" dirty="0"/>
              <a:t> </a:t>
            </a:r>
          </a:p>
          <a:p>
            <a:r>
              <a:rPr lang="en-GB" sz="1200" dirty="0"/>
              <a:t> </a:t>
            </a:r>
          </a:p>
          <a:p>
            <a:r>
              <a:rPr lang="en-GB" sz="1200" dirty="0"/>
              <a:t> </a:t>
            </a:r>
          </a:p>
          <a:p>
            <a:r>
              <a:rPr lang="en-GB" sz="1200" dirty="0"/>
              <a:t> </a:t>
            </a:r>
          </a:p>
          <a:p>
            <a:endParaRPr lang="en-GB" sz="1200" dirty="0">
              <a:latin typeface="Maiandra GD" panose="020E0502030308020204" pitchFamily="34" charset="0"/>
            </a:endParaRPr>
          </a:p>
          <a:p>
            <a:pPr marL="257175" indent="-257175">
              <a:buFont typeface="+mj-lt"/>
              <a:buAutoNum type="arabicPeriod" startAt="5"/>
            </a:pPr>
            <a:r>
              <a:rPr lang="en-GB" sz="1200" dirty="0">
                <a:latin typeface="Maiandra GD" panose="020E0502030308020204" pitchFamily="34" charset="0"/>
              </a:rPr>
              <a:t>Which of the following best describes the function of the mitochondria?</a:t>
            </a:r>
          </a:p>
          <a:p>
            <a:pPr marL="600075" lvl="1" indent="-257175">
              <a:buFont typeface="+mj-lt"/>
              <a:buAutoNum type="alphaUcPeriod"/>
            </a:pPr>
            <a:r>
              <a:rPr lang="en-GB" sz="1200" dirty="0">
                <a:latin typeface="Maiandra GD" panose="020E0502030308020204" pitchFamily="34" charset="0"/>
              </a:rPr>
              <a:t>The site of anaerobic respiration where ATP is produced.</a:t>
            </a:r>
          </a:p>
          <a:p>
            <a:pPr marL="600075" lvl="1" indent="-257175">
              <a:buFont typeface="+mj-lt"/>
              <a:buAutoNum type="alphaUcPeriod"/>
            </a:pPr>
            <a:r>
              <a:rPr lang="en-GB" sz="1200" dirty="0">
                <a:latin typeface="Maiandra GD" panose="020E0502030308020204" pitchFamily="34" charset="0"/>
              </a:rPr>
              <a:t>The site of aerobic respiration where ATP is used.</a:t>
            </a:r>
          </a:p>
          <a:p>
            <a:pPr marL="600075" lvl="1" indent="-257175">
              <a:buFont typeface="+mj-lt"/>
              <a:buAutoNum type="alphaUcPeriod"/>
            </a:pPr>
            <a:r>
              <a:rPr lang="en-GB" sz="1200" dirty="0">
                <a:latin typeface="Maiandra GD" panose="020E0502030308020204" pitchFamily="34" charset="0"/>
              </a:rPr>
              <a:t>The site of aerobic respiration where ATP is produced.</a:t>
            </a:r>
          </a:p>
          <a:p>
            <a:pPr marL="600075" lvl="1" indent="-257175">
              <a:buFont typeface="+mj-lt"/>
              <a:buAutoNum type="alphaUcPeriod"/>
            </a:pPr>
            <a:r>
              <a:rPr lang="en-GB" sz="1200" dirty="0">
                <a:latin typeface="Maiandra GD" panose="020E0502030308020204" pitchFamily="34" charset="0"/>
              </a:rPr>
              <a:t>The site of anaerobic respiration where ATP is used.</a:t>
            </a:r>
          </a:p>
          <a:p>
            <a:r>
              <a:rPr lang="en-GB" sz="1200" dirty="0">
                <a:latin typeface="Maiandra GD" panose="020E0502030308020204" pitchFamily="34" charset="0"/>
              </a:rPr>
              <a:t>Your Answer _______</a:t>
            </a:r>
          </a:p>
          <a:p>
            <a:endParaRPr lang="en-GB" sz="1050" dirty="0"/>
          </a:p>
        </p:txBody>
      </p:sp>
      <p:pic>
        <p:nvPicPr>
          <p:cNvPr id="4" name="Picture 3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603" t="14944" r="31799" b="44456"/>
          <a:stretch/>
        </p:blipFill>
        <p:spPr bwMode="auto">
          <a:xfrm>
            <a:off x="3215270" y="4427984"/>
            <a:ext cx="2806018" cy="2376264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2581168" y="166387"/>
            <a:ext cx="1673856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350" b="1" dirty="0">
                <a:latin typeface="Maiandra GD" panose="020E0502030308020204" pitchFamily="34" charset="0"/>
              </a:rPr>
              <a:t>Organelle questions</a:t>
            </a:r>
            <a:endParaRPr lang="en-GB" sz="1350" b="1" dirty="0"/>
          </a:p>
        </p:txBody>
      </p:sp>
      <p:sp>
        <p:nvSpPr>
          <p:cNvPr id="5" name="Rectangle 4"/>
          <p:cNvSpPr/>
          <p:nvPr/>
        </p:nvSpPr>
        <p:spPr>
          <a:xfrm>
            <a:off x="4711452" y="179512"/>
            <a:ext cx="214654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6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Work to be completed by </a:t>
            </a:r>
            <a:r>
              <a:rPr lang="en-GB" sz="16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</a:t>
            </a:r>
            <a:r>
              <a:rPr lang="en-GB" sz="1600" b="1" baseline="30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</a:t>
            </a:r>
            <a:r>
              <a:rPr lang="en-GB" sz="16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September </a:t>
            </a:r>
            <a:r>
              <a:rPr lang="en-GB" sz="16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2024</a:t>
            </a:r>
            <a:endParaRPr lang="en-GB" sz="1600" dirty="0"/>
          </a:p>
        </p:txBody>
      </p:sp>
    </p:spTree>
    <p:extLst>
      <p:ext uri="{BB962C8B-B14F-4D97-AF65-F5344CB8AC3E}">
        <p14:creationId xmlns:p14="http://schemas.microsoft.com/office/powerpoint/2010/main" val="38272222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</TotalTime>
  <Words>948</Words>
  <Application>Microsoft Office PowerPoint</Application>
  <PresentationFormat>On-screen Show (4:3)</PresentationFormat>
  <Paragraphs>251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Maiandra GD</vt:lpstr>
      <vt:lpstr>Times New Roman</vt:lpstr>
      <vt:lpstr>Office Theme</vt:lpstr>
      <vt:lpstr>PowerPoint Presentation</vt:lpstr>
      <vt:lpstr>Introduction to AS Biology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Wallingford 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ICT Facilities</dc:creator>
  <cp:lastModifiedBy>Katharine WHITE</cp:lastModifiedBy>
  <cp:revision>15</cp:revision>
  <dcterms:created xsi:type="dcterms:W3CDTF">2013-07-01T13:26:51Z</dcterms:created>
  <dcterms:modified xsi:type="dcterms:W3CDTF">2024-06-21T11:35:45Z</dcterms:modified>
</cp:coreProperties>
</file>