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0"/>
  </p:notesMasterIdLst>
  <p:handoutMasterIdLst>
    <p:handoutMasterId r:id="rId131"/>
  </p:handoutMasterIdLst>
  <p:sldIdLst>
    <p:sldId id="267" r:id="rId2"/>
    <p:sldId id="268" r:id="rId3"/>
    <p:sldId id="269" r:id="rId4"/>
    <p:sldId id="625" r:id="rId5"/>
    <p:sldId id="629" r:id="rId6"/>
    <p:sldId id="585" r:id="rId7"/>
    <p:sldId id="626" r:id="rId8"/>
    <p:sldId id="636" r:id="rId9"/>
    <p:sldId id="628" r:id="rId10"/>
    <p:sldId id="627" r:id="rId11"/>
    <p:sldId id="586" r:id="rId12"/>
    <p:sldId id="630" r:id="rId13"/>
    <p:sldId id="631" r:id="rId14"/>
    <p:sldId id="632" r:id="rId15"/>
    <p:sldId id="590" r:id="rId16"/>
    <p:sldId id="724" r:id="rId17"/>
    <p:sldId id="634" r:id="rId18"/>
    <p:sldId id="591" r:id="rId19"/>
    <p:sldId id="706" r:id="rId20"/>
    <p:sldId id="708" r:id="rId21"/>
    <p:sldId id="707" r:id="rId22"/>
    <p:sldId id="635" r:id="rId23"/>
    <p:sldId id="710" r:id="rId24"/>
    <p:sldId id="709" r:id="rId25"/>
    <p:sldId id="711" r:id="rId26"/>
    <p:sldId id="637" r:id="rId27"/>
    <p:sldId id="596" r:id="rId28"/>
    <p:sldId id="597" r:id="rId29"/>
    <p:sldId id="598" r:id="rId30"/>
    <p:sldId id="599" r:id="rId31"/>
    <p:sldId id="638" r:id="rId32"/>
    <p:sldId id="600" r:id="rId33"/>
    <p:sldId id="601" r:id="rId34"/>
    <p:sldId id="712" r:id="rId35"/>
    <p:sldId id="639" r:id="rId36"/>
    <p:sldId id="602" r:id="rId37"/>
    <p:sldId id="640" r:id="rId38"/>
    <p:sldId id="713" r:id="rId39"/>
    <p:sldId id="641" r:id="rId40"/>
    <p:sldId id="603" r:id="rId41"/>
    <p:sldId id="643" r:id="rId42"/>
    <p:sldId id="644" r:id="rId43"/>
    <p:sldId id="642" r:id="rId44"/>
    <p:sldId id="604" r:id="rId45"/>
    <p:sldId id="605" r:id="rId46"/>
    <p:sldId id="645" r:id="rId47"/>
    <p:sldId id="646" r:id="rId48"/>
    <p:sldId id="606" r:id="rId49"/>
    <p:sldId id="647" r:id="rId50"/>
    <p:sldId id="607" r:id="rId51"/>
    <p:sldId id="650" r:id="rId52"/>
    <p:sldId id="648" r:id="rId53"/>
    <p:sldId id="649" r:id="rId54"/>
    <p:sldId id="608" r:id="rId55"/>
    <p:sldId id="718" r:id="rId56"/>
    <p:sldId id="609" r:id="rId57"/>
    <p:sldId id="610" r:id="rId58"/>
    <p:sldId id="652" r:id="rId59"/>
    <p:sldId id="651" r:id="rId60"/>
    <p:sldId id="611" r:id="rId61"/>
    <p:sldId id="614" r:id="rId62"/>
    <p:sldId id="672" r:id="rId63"/>
    <p:sldId id="683" r:id="rId64"/>
    <p:sldId id="684" r:id="rId65"/>
    <p:sldId id="657" r:id="rId66"/>
    <p:sldId id="673" r:id="rId67"/>
    <p:sldId id="613" r:id="rId68"/>
    <p:sldId id="674" r:id="rId69"/>
    <p:sldId id="671" r:id="rId70"/>
    <p:sldId id="612" r:id="rId71"/>
    <p:sldId id="656" r:id="rId72"/>
    <p:sldId id="714" r:id="rId73"/>
    <p:sldId id="618" r:id="rId74"/>
    <p:sldId id="675" r:id="rId75"/>
    <p:sldId id="619" r:id="rId76"/>
    <p:sldId id="676" r:id="rId77"/>
    <p:sldId id="677" r:id="rId78"/>
    <p:sldId id="621" r:id="rId79"/>
    <p:sldId id="615" r:id="rId80"/>
    <p:sldId id="679" r:id="rId81"/>
    <p:sldId id="616" r:id="rId82"/>
    <p:sldId id="678" r:id="rId83"/>
    <p:sldId id="617" r:id="rId84"/>
    <p:sldId id="681" r:id="rId85"/>
    <p:sldId id="680" r:id="rId86"/>
    <p:sldId id="622" r:id="rId87"/>
    <p:sldId id="623" r:id="rId88"/>
    <p:sldId id="653" r:id="rId89"/>
    <p:sldId id="685" r:id="rId90"/>
    <p:sldId id="664" r:id="rId91"/>
    <p:sldId id="663" r:id="rId92"/>
    <p:sldId id="687" r:id="rId93"/>
    <p:sldId id="665" r:id="rId94"/>
    <p:sldId id="689" r:id="rId95"/>
    <p:sldId id="690" r:id="rId96"/>
    <p:sldId id="688" r:id="rId97"/>
    <p:sldId id="719" r:id="rId98"/>
    <p:sldId id="720" r:id="rId99"/>
    <p:sldId id="691" r:id="rId100"/>
    <p:sldId id="721" r:id="rId101"/>
    <p:sldId id="722" r:id="rId102"/>
    <p:sldId id="692" r:id="rId103"/>
    <p:sldId id="723" r:id="rId104"/>
    <p:sldId id="697" r:id="rId105"/>
    <p:sldId id="668" r:id="rId106"/>
    <p:sldId id="715" r:id="rId107"/>
    <p:sldId id="693" r:id="rId108"/>
    <p:sldId id="716" r:id="rId109"/>
    <p:sldId id="695" r:id="rId110"/>
    <p:sldId id="717" r:id="rId111"/>
    <p:sldId id="696" r:id="rId112"/>
    <p:sldId id="698" r:id="rId113"/>
    <p:sldId id="703" r:id="rId114"/>
    <p:sldId id="704" r:id="rId115"/>
    <p:sldId id="705" r:id="rId116"/>
    <p:sldId id="666" r:id="rId117"/>
    <p:sldId id="699" r:id="rId118"/>
    <p:sldId id="700" r:id="rId119"/>
    <p:sldId id="702" r:id="rId120"/>
    <p:sldId id="701" r:id="rId121"/>
    <p:sldId id="443" r:id="rId122"/>
    <p:sldId id="444" r:id="rId123"/>
    <p:sldId id="441" r:id="rId124"/>
    <p:sldId id="445" r:id="rId125"/>
    <p:sldId id="442" r:id="rId126"/>
    <p:sldId id="446" r:id="rId127"/>
    <p:sldId id="535" r:id="rId128"/>
    <p:sldId id="447" r:id="rId1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42"/>
    <a:srgbClr val="481F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89431" autoAdjust="0"/>
  </p:normalViewPr>
  <p:slideViewPr>
    <p:cSldViewPr snapToGrid="0">
      <p:cViewPr varScale="1">
        <p:scale>
          <a:sx n="100" d="100"/>
          <a:sy n="100" d="100"/>
        </p:scale>
        <p:origin x="1890" y="78"/>
      </p:cViewPr>
      <p:guideLst/>
    </p:cSldViewPr>
  </p:slideViewPr>
  <p:outlineViewPr>
    <p:cViewPr>
      <p:scale>
        <a:sx n="33" d="100"/>
        <a:sy n="33" d="100"/>
      </p:scale>
      <p:origin x="0" y="-13434"/>
    </p:cViewPr>
  </p:outlineViewPr>
  <p:notesTextViewPr>
    <p:cViewPr>
      <p:scale>
        <a:sx n="3" d="2"/>
        <a:sy n="3" d="2"/>
      </p:scale>
      <p:origin x="0" y="0"/>
    </p:cViewPr>
  </p:notesTextViewPr>
  <p:notesViewPr>
    <p:cSldViewPr snapToGrid="0">
      <p:cViewPr varScale="1">
        <p:scale>
          <a:sx n="70" d="100"/>
          <a:sy n="70" d="100"/>
        </p:scale>
        <p:origin x="2547" y="57"/>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notesMaster" Target="notesMasters/notesMaster1.xml"/><Relationship Id="rId135"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image" Target="../media/image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C7F755-ACFA-4A4E-93E2-3EAC95147471}"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GB"/>
        </a:p>
      </dgm:t>
    </dgm:pt>
    <dgm:pt modelId="{C6DE40B0-0ED6-436E-9E38-04B897AE2754}">
      <dgm:prSet phldrT="[Text]"/>
      <dgm:spPr/>
      <dgm:t>
        <a:bodyPr/>
        <a:lstStyle/>
        <a:p>
          <a:r>
            <a:rPr lang="en-GB" b="1" dirty="0"/>
            <a:t>Private</a:t>
          </a:r>
        </a:p>
      </dgm:t>
    </dgm:pt>
    <dgm:pt modelId="{662253C3-E39C-4FCA-93F6-222C87AF9E89}" type="parTrans" cxnId="{101C04FC-887A-45FF-A941-98970CEFC186}">
      <dgm:prSet/>
      <dgm:spPr/>
      <dgm:t>
        <a:bodyPr/>
        <a:lstStyle/>
        <a:p>
          <a:endParaRPr lang="en-GB"/>
        </a:p>
      </dgm:t>
    </dgm:pt>
    <dgm:pt modelId="{20FC3D6D-DBE5-4D64-BE2B-DC6087AF3703}" type="sibTrans" cxnId="{101C04FC-887A-45FF-A941-98970CEFC186}">
      <dgm:prSet/>
      <dgm:spPr/>
      <dgm:t>
        <a:bodyPr/>
        <a:lstStyle/>
        <a:p>
          <a:endParaRPr lang="en-GB"/>
        </a:p>
      </dgm:t>
    </dgm:pt>
    <dgm:pt modelId="{176D03BB-4D74-4394-960E-067D5D84D5A7}">
      <dgm:prSet phldrT="[Text]"/>
      <dgm:spPr/>
      <dgm:t>
        <a:bodyPr/>
        <a:lstStyle/>
        <a:p>
          <a:endParaRPr lang="en-GB" dirty="0"/>
        </a:p>
      </dgm:t>
    </dgm:pt>
    <dgm:pt modelId="{8DD734E3-A4F7-42FE-A06B-13D374B637FB}" type="parTrans" cxnId="{965D3EF7-AE01-4A4F-BB7F-A47AEB390E87}">
      <dgm:prSet/>
      <dgm:spPr/>
      <dgm:t>
        <a:bodyPr/>
        <a:lstStyle/>
        <a:p>
          <a:endParaRPr lang="en-GB"/>
        </a:p>
      </dgm:t>
    </dgm:pt>
    <dgm:pt modelId="{2A370977-CE13-4DFE-B00E-11D041B779DC}" type="sibTrans" cxnId="{965D3EF7-AE01-4A4F-BB7F-A47AEB390E87}">
      <dgm:prSet/>
      <dgm:spPr/>
      <dgm:t>
        <a:bodyPr/>
        <a:lstStyle/>
        <a:p>
          <a:endParaRPr lang="en-GB"/>
        </a:p>
      </dgm:t>
    </dgm:pt>
    <dgm:pt modelId="{A416A14C-1568-4270-985C-DA5993E6EE8C}">
      <dgm:prSet phldrT="[Text]"/>
      <dgm:spPr/>
      <dgm:t>
        <a:bodyPr/>
        <a:lstStyle/>
        <a:p>
          <a:r>
            <a:rPr lang="en-GB" b="1" dirty="0"/>
            <a:t>Public</a:t>
          </a:r>
        </a:p>
      </dgm:t>
    </dgm:pt>
    <dgm:pt modelId="{DAD95CA5-757D-463A-879B-EE1C68861042}" type="parTrans" cxnId="{C1CCD236-41B9-4B2C-824D-774F682686A4}">
      <dgm:prSet/>
      <dgm:spPr/>
      <dgm:t>
        <a:bodyPr/>
        <a:lstStyle/>
        <a:p>
          <a:endParaRPr lang="en-GB"/>
        </a:p>
      </dgm:t>
    </dgm:pt>
    <dgm:pt modelId="{7B95575F-7647-4419-8315-87DE9B415181}" type="sibTrans" cxnId="{C1CCD236-41B9-4B2C-824D-774F682686A4}">
      <dgm:prSet/>
      <dgm:spPr/>
      <dgm:t>
        <a:bodyPr/>
        <a:lstStyle/>
        <a:p>
          <a:endParaRPr lang="en-GB"/>
        </a:p>
      </dgm:t>
    </dgm:pt>
    <dgm:pt modelId="{C0696B69-8460-49D6-A5FF-CA723397FD58}">
      <dgm:prSet phldrT="[Text]"/>
      <dgm:spPr/>
      <dgm:t>
        <a:bodyPr/>
        <a:lstStyle/>
        <a:p>
          <a:endParaRPr lang="en-GB" dirty="0"/>
        </a:p>
      </dgm:t>
    </dgm:pt>
    <dgm:pt modelId="{C323F386-BC3C-4F4F-AF4A-08AB26E49D53}" type="parTrans" cxnId="{16B91D18-06BE-47AD-97D2-9326A17DE2FE}">
      <dgm:prSet/>
      <dgm:spPr/>
      <dgm:t>
        <a:bodyPr/>
        <a:lstStyle/>
        <a:p>
          <a:endParaRPr lang="en-GB"/>
        </a:p>
      </dgm:t>
    </dgm:pt>
    <dgm:pt modelId="{F421EE1B-82B3-46E8-A875-DC679D5F1DE0}" type="sibTrans" cxnId="{16B91D18-06BE-47AD-97D2-9326A17DE2FE}">
      <dgm:prSet/>
      <dgm:spPr/>
      <dgm:t>
        <a:bodyPr/>
        <a:lstStyle/>
        <a:p>
          <a:endParaRPr lang="en-GB"/>
        </a:p>
      </dgm:t>
    </dgm:pt>
    <dgm:pt modelId="{F4509F6E-C80E-4FF3-A5D7-F231AA39984D}">
      <dgm:prSet phldrT="[Text]"/>
      <dgm:spPr/>
      <dgm:t>
        <a:bodyPr/>
        <a:lstStyle/>
        <a:p>
          <a:r>
            <a:rPr lang="en-GB" b="1" dirty="0"/>
            <a:t>Not-for-profit</a:t>
          </a:r>
        </a:p>
      </dgm:t>
    </dgm:pt>
    <dgm:pt modelId="{506413CF-915B-4AF8-9926-C9047ACA3A7D}" type="parTrans" cxnId="{FF51DE6E-50C2-485F-80A7-F96E3C4FE600}">
      <dgm:prSet/>
      <dgm:spPr/>
      <dgm:t>
        <a:bodyPr/>
        <a:lstStyle/>
        <a:p>
          <a:endParaRPr lang="en-GB"/>
        </a:p>
      </dgm:t>
    </dgm:pt>
    <dgm:pt modelId="{3FE291E3-BDDD-47C4-8518-98262B7E54D4}" type="sibTrans" cxnId="{FF51DE6E-50C2-485F-80A7-F96E3C4FE600}">
      <dgm:prSet/>
      <dgm:spPr/>
      <dgm:t>
        <a:bodyPr/>
        <a:lstStyle/>
        <a:p>
          <a:endParaRPr lang="en-GB"/>
        </a:p>
      </dgm:t>
    </dgm:pt>
    <dgm:pt modelId="{236E2681-5955-400E-B66C-9ABDB0AA9165}">
      <dgm:prSet phldrT="[Text]"/>
      <dgm:spPr/>
      <dgm:t>
        <a:bodyPr/>
        <a:lstStyle/>
        <a:p>
          <a:endParaRPr lang="en-GB" dirty="0"/>
        </a:p>
      </dgm:t>
    </dgm:pt>
    <dgm:pt modelId="{F5DC8A76-F8C9-479B-89FC-B9B08F969B2A}" type="sibTrans" cxnId="{12B036D4-EAA3-4C96-BFB3-5F73C6524737}">
      <dgm:prSet/>
      <dgm:spPr/>
      <dgm:t>
        <a:bodyPr/>
        <a:lstStyle/>
        <a:p>
          <a:endParaRPr lang="en-GB"/>
        </a:p>
      </dgm:t>
    </dgm:pt>
    <dgm:pt modelId="{0E59027B-FAF1-416B-8373-DD9B594CDF21}" type="parTrans" cxnId="{12B036D4-EAA3-4C96-BFB3-5F73C6524737}">
      <dgm:prSet/>
      <dgm:spPr/>
      <dgm:t>
        <a:bodyPr/>
        <a:lstStyle/>
        <a:p>
          <a:endParaRPr lang="en-GB"/>
        </a:p>
      </dgm:t>
    </dgm:pt>
    <dgm:pt modelId="{7F324CD3-A994-4293-8B39-94F78314D050}" type="pres">
      <dgm:prSet presAssocID="{7DC7F755-ACFA-4A4E-93E2-3EAC95147471}" presName="Name0" presStyleCnt="0">
        <dgm:presLayoutVars>
          <dgm:chMax/>
          <dgm:chPref/>
          <dgm:dir/>
        </dgm:presLayoutVars>
      </dgm:prSet>
      <dgm:spPr/>
    </dgm:pt>
    <dgm:pt modelId="{3C28D86E-800E-4B13-8E56-48CE3A56DB18}" type="pres">
      <dgm:prSet presAssocID="{236E2681-5955-400E-B66C-9ABDB0AA9165}" presName="composite" presStyleCnt="0">
        <dgm:presLayoutVars>
          <dgm:chMax val="1"/>
          <dgm:chPref val="1"/>
        </dgm:presLayoutVars>
      </dgm:prSet>
      <dgm:spPr/>
    </dgm:pt>
    <dgm:pt modelId="{457E3845-B078-47D8-B5D6-D1DEC3A1E66D}" type="pres">
      <dgm:prSet presAssocID="{236E2681-5955-400E-B66C-9ABDB0AA9165}" presName="Accent" presStyleLbl="trAlignAcc1" presStyleIdx="0" presStyleCnt="3">
        <dgm:presLayoutVars>
          <dgm:chMax val="0"/>
          <dgm:chPref val="0"/>
        </dgm:presLayoutVars>
      </dgm:prSet>
      <dgm:spPr/>
    </dgm:pt>
    <dgm:pt modelId="{FAD85853-B6B9-4BD8-AA9B-C20E2F9EA682}" type="pres">
      <dgm:prSet presAssocID="{236E2681-5955-400E-B66C-9ABDB0AA9165}" presName="Image" presStyleLbl="alignImgPlace1" presStyleIdx="0" presStyleCnt="3">
        <dgm:presLayoutVars>
          <dgm:chMax val="0"/>
          <dgm:chPref val="0"/>
        </dgm:presLayoutVars>
      </dgm:prSet>
      <dgm:spPr>
        <a:blipFill>
          <a:blip xmlns:r="http://schemas.openxmlformats.org/officeDocument/2006/relationships" r:embed="rId1" cstate="screen">
            <a:extLst>
              <a:ext uri="{28A0092B-C50C-407E-A947-70E740481C1C}">
                <a14:useLocalDpi xmlns:a14="http://schemas.microsoft.com/office/drawing/2010/main"/>
              </a:ext>
            </a:extLst>
          </a:blip>
          <a:srcRect/>
          <a:stretch>
            <a:fillRect l="-15000" r="-15000"/>
          </a:stretch>
        </a:blipFill>
      </dgm:spPr>
    </dgm:pt>
    <dgm:pt modelId="{3B9ABD13-14BD-42D4-99DE-11F02C76DF0A}" type="pres">
      <dgm:prSet presAssocID="{236E2681-5955-400E-B66C-9ABDB0AA9165}" presName="ChildComposite" presStyleCnt="0"/>
      <dgm:spPr/>
    </dgm:pt>
    <dgm:pt modelId="{67E08DD2-1C5E-4C8A-ABAF-77250E09D70D}" type="pres">
      <dgm:prSet presAssocID="{236E2681-5955-400E-B66C-9ABDB0AA9165}" presName="Child" presStyleLbl="node1" presStyleIdx="0" presStyleCnt="3">
        <dgm:presLayoutVars>
          <dgm:chMax val="0"/>
          <dgm:chPref val="0"/>
          <dgm:bulletEnabled val="1"/>
        </dgm:presLayoutVars>
      </dgm:prSet>
      <dgm:spPr/>
    </dgm:pt>
    <dgm:pt modelId="{114477CC-B75D-4277-A928-F8EBEBE81DB2}" type="pres">
      <dgm:prSet presAssocID="{236E2681-5955-400E-B66C-9ABDB0AA9165}" presName="Parent" presStyleLbl="revTx" presStyleIdx="0" presStyleCnt="3">
        <dgm:presLayoutVars>
          <dgm:chMax val="1"/>
          <dgm:chPref val="0"/>
          <dgm:bulletEnabled val="1"/>
        </dgm:presLayoutVars>
      </dgm:prSet>
      <dgm:spPr/>
    </dgm:pt>
    <dgm:pt modelId="{3468F807-855E-484D-9E4B-A26659700882}" type="pres">
      <dgm:prSet presAssocID="{F5DC8A76-F8C9-479B-89FC-B9B08F969B2A}" presName="sibTrans" presStyleCnt="0"/>
      <dgm:spPr/>
    </dgm:pt>
    <dgm:pt modelId="{3E1D3693-9BF9-450D-BE96-4BB8E0CE1F3F}" type="pres">
      <dgm:prSet presAssocID="{176D03BB-4D74-4394-960E-067D5D84D5A7}" presName="composite" presStyleCnt="0">
        <dgm:presLayoutVars>
          <dgm:chMax val="1"/>
          <dgm:chPref val="1"/>
        </dgm:presLayoutVars>
      </dgm:prSet>
      <dgm:spPr/>
    </dgm:pt>
    <dgm:pt modelId="{C0A5428A-CBBB-40DF-8CE4-63FE737D4772}" type="pres">
      <dgm:prSet presAssocID="{176D03BB-4D74-4394-960E-067D5D84D5A7}" presName="Accent" presStyleLbl="trAlignAcc1" presStyleIdx="1" presStyleCnt="3">
        <dgm:presLayoutVars>
          <dgm:chMax val="0"/>
          <dgm:chPref val="0"/>
        </dgm:presLayoutVars>
      </dgm:prSet>
      <dgm:spPr/>
    </dgm:pt>
    <dgm:pt modelId="{E7B7547F-A813-4DEF-A818-3B2F53292203}" type="pres">
      <dgm:prSet presAssocID="{176D03BB-4D74-4394-960E-067D5D84D5A7}" presName="Image" presStyleLbl="alignImgPlace1" presStyleIdx="1" presStyleCnt="3">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a:ext>
            </a:extLst>
          </a:blip>
          <a:srcRect/>
          <a:stretch>
            <a:fillRect l="-24000" r="-24000"/>
          </a:stretch>
        </a:blipFill>
      </dgm:spPr>
    </dgm:pt>
    <dgm:pt modelId="{F4C56AD8-4092-462E-A0CC-11B3DE09A76D}" type="pres">
      <dgm:prSet presAssocID="{176D03BB-4D74-4394-960E-067D5D84D5A7}" presName="ChildComposite" presStyleCnt="0"/>
      <dgm:spPr/>
    </dgm:pt>
    <dgm:pt modelId="{D4488815-268E-4D5B-B646-09B16825E657}" type="pres">
      <dgm:prSet presAssocID="{176D03BB-4D74-4394-960E-067D5D84D5A7}" presName="Child" presStyleLbl="node1" presStyleIdx="1" presStyleCnt="3">
        <dgm:presLayoutVars>
          <dgm:chMax val="0"/>
          <dgm:chPref val="0"/>
          <dgm:bulletEnabled val="1"/>
        </dgm:presLayoutVars>
      </dgm:prSet>
      <dgm:spPr/>
    </dgm:pt>
    <dgm:pt modelId="{83948060-E0D7-4D32-A328-AE63C5E9B6B0}" type="pres">
      <dgm:prSet presAssocID="{176D03BB-4D74-4394-960E-067D5D84D5A7}" presName="Parent" presStyleLbl="revTx" presStyleIdx="1" presStyleCnt="3">
        <dgm:presLayoutVars>
          <dgm:chMax val="1"/>
          <dgm:chPref val="0"/>
          <dgm:bulletEnabled val="1"/>
        </dgm:presLayoutVars>
      </dgm:prSet>
      <dgm:spPr/>
    </dgm:pt>
    <dgm:pt modelId="{F5076DD8-A5D2-4659-91C8-C69BD922EA7B}" type="pres">
      <dgm:prSet presAssocID="{2A370977-CE13-4DFE-B00E-11D041B779DC}" presName="sibTrans" presStyleCnt="0"/>
      <dgm:spPr/>
    </dgm:pt>
    <dgm:pt modelId="{85C68ED7-300D-4E35-A58F-250A407A4854}" type="pres">
      <dgm:prSet presAssocID="{C0696B69-8460-49D6-A5FF-CA723397FD58}" presName="composite" presStyleCnt="0">
        <dgm:presLayoutVars>
          <dgm:chMax val="1"/>
          <dgm:chPref val="1"/>
        </dgm:presLayoutVars>
      </dgm:prSet>
      <dgm:spPr/>
    </dgm:pt>
    <dgm:pt modelId="{69B852B0-DEC9-455C-898D-6BD5B394F73D}" type="pres">
      <dgm:prSet presAssocID="{C0696B69-8460-49D6-A5FF-CA723397FD58}" presName="Accent" presStyleLbl="trAlignAcc1" presStyleIdx="2" presStyleCnt="3">
        <dgm:presLayoutVars>
          <dgm:chMax val="0"/>
          <dgm:chPref val="0"/>
        </dgm:presLayoutVars>
      </dgm:prSet>
      <dgm:spPr/>
    </dgm:pt>
    <dgm:pt modelId="{3CA44A85-8D9C-458F-B9AE-E9ACC1DC58A6}" type="pres">
      <dgm:prSet presAssocID="{C0696B69-8460-49D6-A5FF-CA723397FD58}" presName="Image" presStyleLbl="alignImgPlace1" presStyleIdx="2" presStyleCnt="3">
        <dgm:presLayoutVars>
          <dgm:chMax val="0"/>
          <dgm:chPref val="0"/>
        </dgm:presLayoutVars>
      </dgm:prSet>
      <dgm:spPr>
        <a:blipFill>
          <a:blip xmlns:r="http://schemas.openxmlformats.org/officeDocument/2006/relationships" r:embed="rId3" cstate="screen">
            <a:extLst>
              <a:ext uri="{28A0092B-C50C-407E-A947-70E740481C1C}">
                <a14:useLocalDpi xmlns:a14="http://schemas.microsoft.com/office/drawing/2010/main"/>
              </a:ext>
            </a:extLst>
          </a:blip>
          <a:srcRect/>
          <a:stretch>
            <a:fillRect l="-26000" r="-26000"/>
          </a:stretch>
        </a:blipFill>
      </dgm:spPr>
    </dgm:pt>
    <dgm:pt modelId="{7A88E610-B555-4EC4-A5AF-655E7B5CBCEB}" type="pres">
      <dgm:prSet presAssocID="{C0696B69-8460-49D6-A5FF-CA723397FD58}" presName="ChildComposite" presStyleCnt="0"/>
      <dgm:spPr/>
    </dgm:pt>
    <dgm:pt modelId="{B0A12C6D-45B6-413A-A7F2-139831887B07}" type="pres">
      <dgm:prSet presAssocID="{C0696B69-8460-49D6-A5FF-CA723397FD58}" presName="Child" presStyleLbl="node1" presStyleIdx="2" presStyleCnt="3">
        <dgm:presLayoutVars>
          <dgm:chMax val="0"/>
          <dgm:chPref val="0"/>
          <dgm:bulletEnabled val="1"/>
        </dgm:presLayoutVars>
      </dgm:prSet>
      <dgm:spPr/>
    </dgm:pt>
    <dgm:pt modelId="{087D42D8-3BEF-4836-BDF5-2D6C6AC1748E}" type="pres">
      <dgm:prSet presAssocID="{C0696B69-8460-49D6-A5FF-CA723397FD58}" presName="Parent" presStyleLbl="revTx" presStyleIdx="2" presStyleCnt="3">
        <dgm:presLayoutVars>
          <dgm:chMax val="1"/>
          <dgm:chPref val="0"/>
          <dgm:bulletEnabled val="1"/>
        </dgm:presLayoutVars>
      </dgm:prSet>
      <dgm:spPr/>
    </dgm:pt>
  </dgm:ptLst>
  <dgm:cxnLst>
    <dgm:cxn modelId="{16B91D18-06BE-47AD-97D2-9326A17DE2FE}" srcId="{7DC7F755-ACFA-4A4E-93E2-3EAC95147471}" destId="{C0696B69-8460-49D6-A5FF-CA723397FD58}" srcOrd="2" destOrd="0" parTransId="{C323F386-BC3C-4F4F-AF4A-08AB26E49D53}" sibTransId="{F421EE1B-82B3-46E8-A875-DC679D5F1DE0}"/>
    <dgm:cxn modelId="{697BB81B-B3AF-4380-879B-780A98D99D00}" type="presOf" srcId="{C6DE40B0-0ED6-436E-9E38-04B897AE2754}" destId="{67E08DD2-1C5E-4C8A-ABAF-77250E09D70D}" srcOrd="0" destOrd="0" presId="urn:microsoft.com/office/officeart/2008/layout/CaptionedPictures"/>
    <dgm:cxn modelId="{C1CCD236-41B9-4B2C-824D-774F682686A4}" srcId="{176D03BB-4D74-4394-960E-067D5D84D5A7}" destId="{A416A14C-1568-4270-985C-DA5993E6EE8C}" srcOrd="0" destOrd="0" parTransId="{DAD95CA5-757D-463A-879B-EE1C68861042}" sibTransId="{7B95575F-7647-4419-8315-87DE9B415181}"/>
    <dgm:cxn modelId="{FF51DE6E-50C2-485F-80A7-F96E3C4FE600}" srcId="{C0696B69-8460-49D6-A5FF-CA723397FD58}" destId="{F4509F6E-C80E-4FF3-A5D7-F231AA39984D}" srcOrd="0" destOrd="0" parTransId="{506413CF-915B-4AF8-9926-C9047ACA3A7D}" sibTransId="{3FE291E3-BDDD-47C4-8518-98262B7E54D4}"/>
    <dgm:cxn modelId="{C84A1698-6CA8-499B-A575-EBD20BC42FAA}" type="presOf" srcId="{176D03BB-4D74-4394-960E-067D5D84D5A7}" destId="{83948060-E0D7-4D32-A328-AE63C5E9B6B0}" srcOrd="0" destOrd="0" presId="urn:microsoft.com/office/officeart/2008/layout/CaptionedPictures"/>
    <dgm:cxn modelId="{AC58DC9C-BBEE-4D69-960E-2FDBAB03B1A3}" type="presOf" srcId="{C0696B69-8460-49D6-A5FF-CA723397FD58}" destId="{087D42D8-3BEF-4836-BDF5-2D6C6AC1748E}" srcOrd="0" destOrd="0" presId="urn:microsoft.com/office/officeart/2008/layout/CaptionedPictures"/>
    <dgm:cxn modelId="{18E8BBCB-DA6A-4CFA-A125-BA7A4E6CB03D}" type="presOf" srcId="{7DC7F755-ACFA-4A4E-93E2-3EAC95147471}" destId="{7F324CD3-A994-4293-8B39-94F78314D050}" srcOrd="0" destOrd="0" presId="urn:microsoft.com/office/officeart/2008/layout/CaptionedPictures"/>
    <dgm:cxn modelId="{6A41B6D1-6C56-4550-A774-72E908C69E11}" type="presOf" srcId="{A416A14C-1568-4270-985C-DA5993E6EE8C}" destId="{D4488815-268E-4D5B-B646-09B16825E657}" srcOrd="0" destOrd="0" presId="urn:microsoft.com/office/officeart/2008/layout/CaptionedPictures"/>
    <dgm:cxn modelId="{12B036D4-EAA3-4C96-BFB3-5F73C6524737}" srcId="{7DC7F755-ACFA-4A4E-93E2-3EAC95147471}" destId="{236E2681-5955-400E-B66C-9ABDB0AA9165}" srcOrd="0" destOrd="0" parTransId="{0E59027B-FAF1-416B-8373-DD9B594CDF21}" sibTransId="{F5DC8A76-F8C9-479B-89FC-B9B08F969B2A}"/>
    <dgm:cxn modelId="{3A3962EF-F169-41F0-A39F-84544CD8AA9E}" type="presOf" srcId="{F4509F6E-C80E-4FF3-A5D7-F231AA39984D}" destId="{B0A12C6D-45B6-413A-A7F2-139831887B07}" srcOrd="0" destOrd="0" presId="urn:microsoft.com/office/officeart/2008/layout/CaptionedPictures"/>
    <dgm:cxn modelId="{1A6FE9F1-12EF-451D-B00B-A5A9790016C6}" type="presOf" srcId="{236E2681-5955-400E-B66C-9ABDB0AA9165}" destId="{114477CC-B75D-4277-A928-F8EBEBE81DB2}" srcOrd="0" destOrd="0" presId="urn:microsoft.com/office/officeart/2008/layout/CaptionedPictures"/>
    <dgm:cxn modelId="{965D3EF7-AE01-4A4F-BB7F-A47AEB390E87}" srcId="{7DC7F755-ACFA-4A4E-93E2-3EAC95147471}" destId="{176D03BB-4D74-4394-960E-067D5D84D5A7}" srcOrd="1" destOrd="0" parTransId="{8DD734E3-A4F7-42FE-A06B-13D374B637FB}" sibTransId="{2A370977-CE13-4DFE-B00E-11D041B779DC}"/>
    <dgm:cxn modelId="{101C04FC-887A-45FF-A941-98970CEFC186}" srcId="{236E2681-5955-400E-B66C-9ABDB0AA9165}" destId="{C6DE40B0-0ED6-436E-9E38-04B897AE2754}" srcOrd="0" destOrd="0" parTransId="{662253C3-E39C-4FCA-93F6-222C87AF9E89}" sibTransId="{20FC3D6D-DBE5-4D64-BE2B-DC6087AF3703}"/>
    <dgm:cxn modelId="{8466016B-9A83-4522-A922-E56ECAF0EF49}" type="presParOf" srcId="{7F324CD3-A994-4293-8B39-94F78314D050}" destId="{3C28D86E-800E-4B13-8E56-48CE3A56DB18}" srcOrd="0" destOrd="0" presId="urn:microsoft.com/office/officeart/2008/layout/CaptionedPictures"/>
    <dgm:cxn modelId="{C01F9658-D0F1-4FB7-8AC7-BEBAFAAF25F3}" type="presParOf" srcId="{3C28D86E-800E-4B13-8E56-48CE3A56DB18}" destId="{457E3845-B078-47D8-B5D6-D1DEC3A1E66D}" srcOrd="0" destOrd="0" presId="urn:microsoft.com/office/officeart/2008/layout/CaptionedPictures"/>
    <dgm:cxn modelId="{D5935DB1-7335-4225-802A-EF83135C0625}" type="presParOf" srcId="{3C28D86E-800E-4B13-8E56-48CE3A56DB18}" destId="{FAD85853-B6B9-4BD8-AA9B-C20E2F9EA682}" srcOrd="1" destOrd="0" presId="urn:microsoft.com/office/officeart/2008/layout/CaptionedPictures"/>
    <dgm:cxn modelId="{81E7D3C1-5FC0-473C-9655-3691B1DE528D}" type="presParOf" srcId="{3C28D86E-800E-4B13-8E56-48CE3A56DB18}" destId="{3B9ABD13-14BD-42D4-99DE-11F02C76DF0A}" srcOrd="2" destOrd="0" presId="urn:microsoft.com/office/officeart/2008/layout/CaptionedPictures"/>
    <dgm:cxn modelId="{418F81EE-52BC-41B4-A96C-FEFE3E04B528}" type="presParOf" srcId="{3B9ABD13-14BD-42D4-99DE-11F02C76DF0A}" destId="{67E08DD2-1C5E-4C8A-ABAF-77250E09D70D}" srcOrd="0" destOrd="0" presId="urn:microsoft.com/office/officeart/2008/layout/CaptionedPictures"/>
    <dgm:cxn modelId="{267FF27B-87CB-4E05-B5F6-CC3F40EB4DBB}" type="presParOf" srcId="{3B9ABD13-14BD-42D4-99DE-11F02C76DF0A}" destId="{114477CC-B75D-4277-A928-F8EBEBE81DB2}" srcOrd="1" destOrd="0" presId="urn:microsoft.com/office/officeart/2008/layout/CaptionedPictures"/>
    <dgm:cxn modelId="{23700936-C724-4055-A9E9-32FAE27FF858}" type="presParOf" srcId="{7F324CD3-A994-4293-8B39-94F78314D050}" destId="{3468F807-855E-484D-9E4B-A26659700882}" srcOrd="1" destOrd="0" presId="urn:microsoft.com/office/officeart/2008/layout/CaptionedPictures"/>
    <dgm:cxn modelId="{F2A03D2E-5C97-4532-98A4-ACDE2F5CB0B3}" type="presParOf" srcId="{7F324CD3-A994-4293-8B39-94F78314D050}" destId="{3E1D3693-9BF9-450D-BE96-4BB8E0CE1F3F}" srcOrd="2" destOrd="0" presId="urn:microsoft.com/office/officeart/2008/layout/CaptionedPictures"/>
    <dgm:cxn modelId="{C1961CB9-870C-46F6-A074-F0F7170B35A7}" type="presParOf" srcId="{3E1D3693-9BF9-450D-BE96-4BB8E0CE1F3F}" destId="{C0A5428A-CBBB-40DF-8CE4-63FE737D4772}" srcOrd="0" destOrd="0" presId="urn:microsoft.com/office/officeart/2008/layout/CaptionedPictures"/>
    <dgm:cxn modelId="{31CD0E33-3FA1-4DAC-A944-5D208ECAC96E}" type="presParOf" srcId="{3E1D3693-9BF9-450D-BE96-4BB8E0CE1F3F}" destId="{E7B7547F-A813-4DEF-A818-3B2F53292203}" srcOrd="1" destOrd="0" presId="urn:microsoft.com/office/officeart/2008/layout/CaptionedPictures"/>
    <dgm:cxn modelId="{00911DE4-B972-40E5-894E-0BA81ECCFD64}" type="presParOf" srcId="{3E1D3693-9BF9-450D-BE96-4BB8E0CE1F3F}" destId="{F4C56AD8-4092-462E-A0CC-11B3DE09A76D}" srcOrd="2" destOrd="0" presId="urn:microsoft.com/office/officeart/2008/layout/CaptionedPictures"/>
    <dgm:cxn modelId="{2BEFB63A-91BC-4C90-99FF-8FF8B84DF4E2}" type="presParOf" srcId="{F4C56AD8-4092-462E-A0CC-11B3DE09A76D}" destId="{D4488815-268E-4D5B-B646-09B16825E657}" srcOrd="0" destOrd="0" presId="urn:microsoft.com/office/officeart/2008/layout/CaptionedPictures"/>
    <dgm:cxn modelId="{2614354E-EC81-41A4-A832-8A88B73B4945}" type="presParOf" srcId="{F4C56AD8-4092-462E-A0CC-11B3DE09A76D}" destId="{83948060-E0D7-4D32-A328-AE63C5E9B6B0}" srcOrd="1" destOrd="0" presId="urn:microsoft.com/office/officeart/2008/layout/CaptionedPictures"/>
    <dgm:cxn modelId="{C2E04CF2-5FCF-4781-83F3-A3D9A0879970}" type="presParOf" srcId="{7F324CD3-A994-4293-8B39-94F78314D050}" destId="{F5076DD8-A5D2-4659-91C8-C69BD922EA7B}" srcOrd="3" destOrd="0" presId="urn:microsoft.com/office/officeart/2008/layout/CaptionedPictures"/>
    <dgm:cxn modelId="{119C8FA0-E50F-4456-845E-0728A76126DC}" type="presParOf" srcId="{7F324CD3-A994-4293-8B39-94F78314D050}" destId="{85C68ED7-300D-4E35-A58F-250A407A4854}" srcOrd="4" destOrd="0" presId="urn:microsoft.com/office/officeart/2008/layout/CaptionedPictures"/>
    <dgm:cxn modelId="{C37D1262-128B-43E0-984B-50716E4DE887}" type="presParOf" srcId="{85C68ED7-300D-4E35-A58F-250A407A4854}" destId="{69B852B0-DEC9-455C-898D-6BD5B394F73D}" srcOrd="0" destOrd="0" presId="urn:microsoft.com/office/officeart/2008/layout/CaptionedPictures"/>
    <dgm:cxn modelId="{7BBECA5D-DA9A-4125-A993-453764D6B788}" type="presParOf" srcId="{85C68ED7-300D-4E35-A58F-250A407A4854}" destId="{3CA44A85-8D9C-458F-B9AE-E9ACC1DC58A6}" srcOrd="1" destOrd="0" presId="urn:microsoft.com/office/officeart/2008/layout/CaptionedPictures"/>
    <dgm:cxn modelId="{63FA4C4B-91ED-48F2-A7C2-D1847D827A67}" type="presParOf" srcId="{85C68ED7-300D-4E35-A58F-250A407A4854}" destId="{7A88E610-B555-4EC4-A5AF-655E7B5CBCEB}" srcOrd="2" destOrd="0" presId="urn:microsoft.com/office/officeart/2008/layout/CaptionedPictures"/>
    <dgm:cxn modelId="{927E74B5-8B5C-46BD-A077-490B91E9B896}" type="presParOf" srcId="{7A88E610-B555-4EC4-A5AF-655E7B5CBCEB}" destId="{B0A12C6D-45B6-413A-A7F2-139831887B07}" srcOrd="0" destOrd="0" presId="urn:microsoft.com/office/officeart/2008/layout/CaptionedPictures"/>
    <dgm:cxn modelId="{5D54E3D5-EB61-4E57-93A2-5CE3EA1E74C5}" type="presParOf" srcId="{7A88E610-B555-4EC4-A5AF-655E7B5CBCEB}" destId="{087D42D8-3BEF-4836-BDF5-2D6C6AC1748E}"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4FF33B6-CA9E-4EE5-8C50-03E780276EAA}" type="doc">
      <dgm:prSet loTypeId="urn:microsoft.com/office/officeart/2005/8/layout/venn1" loCatId="relationship" qsTypeId="urn:microsoft.com/office/officeart/2005/8/quickstyle/simple1" qsCatId="simple" csTypeId="urn:microsoft.com/office/officeart/2005/8/colors/accent6_2" csCatId="accent6"/>
      <dgm:spPr/>
      <dgm:t>
        <a:bodyPr/>
        <a:lstStyle/>
        <a:p>
          <a:endParaRPr lang="en-GB"/>
        </a:p>
      </dgm:t>
    </dgm:pt>
    <dgm:pt modelId="{F6625525-8B6D-4AA3-88F5-A10DEF252987}">
      <dgm:prSet custT="1"/>
      <dgm:spPr/>
      <dgm:t>
        <a:bodyPr/>
        <a:lstStyle/>
        <a:p>
          <a:r>
            <a:rPr lang="en-GB" sz="1200" b="1" dirty="0"/>
            <a:t>Democratic business model</a:t>
          </a:r>
        </a:p>
      </dgm:t>
    </dgm:pt>
    <dgm:pt modelId="{8DFA556B-258B-423B-A1C4-4F5BB0C8BC82}" type="parTrans" cxnId="{E470C467-A8DC-4CC0-A741-BB81E7CA928A}">
      <dgm:prSet/>
      <dgm:spPr/>
      <dgm:t>
        <a:bodyPr/>
        <a:lstStyle/>
        <a:p>
          <a:endParaRPr lang="en-GB"/>
        </a:p>
      </dgm:t>
    </dgm:pt>
    <dgm:pt modelId="{FBDA8F91-B63D-495D-8D52-C17F9AABA70D}" type="sibTrans" cxnId="{E470C467-A8DC-4CC0-A741-BB81E7CA928A}">
      <dgm:prSet/>
      <dgm:spPr/>
      <dgm:t>
        <a:bodyPr/>
        <a:lstStyle/>
        <a:p>
          <a:endParaRPr lang="en-GB"/>
        </a:p>
      </dgm:t>
    </dgm:pt>
    <dgm:pt modelId="{80D444B4-CE96-47DD-955C-593C544EDF04}">
      <dgm:prSet custT="1"/>
      <dgm:spPr/>
      <dgm:t>
        <a:bodyPr/>
        <a:lstStyle/>
        <a:p>
          <a:r>
            <a:rPr lang="en-GB" sz="1200" b="1" dirty="0"/>
            <a:t>Easy to set up</a:t>
          </a:r>
        </a:p>
      </dgm:t>
    </dgm:pt>
    <dgm:pt modelId="{2431552A-F913-4FE6-A1D9-78A2ADC9CE6F}" type="parTrans" cxnId="{64AB2225-2291-4FDD-A3DB-43A8F9830CB6}">
      <dgm:prSet/>
      <dgm:spPr/>
      <dgm:t>
        <a:bodyPr/>
        <a:lstStyle/>
        <a:p>
          <a:endParaRPr lang="en-GB"/>
        </a:p>
      </dgm:t>
    </dgm:pt>
    <dgm:pt modelId="{7CA14CA9-AA9C-4546-AF23-54224F48F0C6}" type="sibTrans" cxnId="{64AB2225-2291-4FDD-A3DB-43A8F9830CB6}">
      <dgm:prSet/>
      <dgm:spPr/>
      <dgm:t>
        <a:bodyPr/>
        <a:lstStyle/>
        <a:p>
          <a:endParaRPr lang="en-GB"/>
        </a:p>
      </dgm:t>
    </dgm:pt>
    <dgm:pt modelId="{94DD8B7F-27E0-4FE0-A7FE-D9F1283388A6}">
      <dgm:prSet custT="1"/>
      <dgm:spPr/>
      <dgm:t>
        <a:bodyPr/>
        <a:lstStyle/>
        <a:p>
          <a:r>
            <a:rPr lang="en-GB" sz="1200" b="1" dirty="0"/>
            <a:t>Limited liability for members</a:t>
          </a:r>
        </a:p>
      </dgm:t>
    </dgm:pt>
    <dgm:pt modelId="{2CB51E35-02BC-4045-8DB4-498071AEFCC3}" type="parTrans" cxnId="{FCFA37DD-7265-46E5-897C-7687DE3FD62C}">
      <dgm:prSet/>
      <dgm:spPr/>
      <dgm:t>
        <a:bodyPr/>
        <a:lstStyle/>
        <a:p>
          <a:endParaRPr lang="en-GB"/>
        </a:p>
      </dgm:t>
    </dgm:pt>
    <dgm:pt modelId="{EFBB4E19-03F1-4E9B-8CB7-6FF9F3B24149}" type="sibTrans" cxnId="{FCFA37DD-7265-46E5-897C-7687DE3FD62C}">
      <dgm:prSet/>
      <dgm:spPr/>
      <dgm:t>
        <a:bodyPr/>
        <a:lstStyle/>
        <a:p>
          <a:endParaRPr lang="en-GB"/>
        </a:p>
      </dgm:t>
    </dgm:pt>
    <dgm:pt modelId="{0F855A58-060E-4839-9479-36E19DBEAC89}" type="pres">
      <dgm:prSet presAssocID="{64FF33B6-CA9E-4EE5-8C50-03E780276EAA}" presName="compositeShape" presStyleCnt="0">
        <dgm:presLayoutVars>
          <dgm:chMax val="7"/>
          <dgm:dir/>
          <dgm:resizeHandles val="exact"/>
        </dgm:presLayoutVars>
      </dgm:prSet>
      <dgm:spPr/>
    </dgm:pt>
    <dgm:pt modelId="{AD24DE5A-33A2-442D-B37F-3EF04E1C6F38}" type="pres">
      <dgm:prSet presAssocID="{F6625525-8B6D-4AA3-88F5-A10DEF252987}" presName="circ1" presStyleLbl="vennNode1" presStyleIdx="0" presStyleCnt="3"/>
      <dgm:spPr/>
    </dgm:pt>
    <dgm:pt modelId="{3517C455-CFC5-4DEA-BA7F-5B2968C26B3B}" type="pres">
      <dgm:prSet presAssocID="{F6625525-8B6D-4AA3-88F5-A10DEF252987}" presName="circ1Tx" presStyleLbl="revTx" presStyleIdx="0" presStyleCnt="0">
        <dgm:presLayoutVars>
          <dgm:chMax val="0"/>
          <dgm:chPref val="0"/>
          <dgm:bulletEnabled val="1"/>
        </dgm:presLayoutVars>
      </dgm:prSet>
      <dgm:spPr/>
    </dgm:pt>
    <dgm:pt modelId="{7739D6B0-DCB2-4449-A2A8-32B841B593C0}" type="pres">
      <dgm:prSet presAssocID="{80D444B4-CE96-47DD-955C-593C544EDF04}" presName="circ2" presStyleLbl="vennNode1" presStyleIdx="1" presStyleCnt="3"/>
      <dgm:spPr/>
    </dgm:pt>
    <dgm:pt modelId="{96E7158D-F1CA-4AE3-911D-C6BA20F1E9B5}" type="pres">
      <dgm:prSet presAssocID="{80D444B4-CE96-47DD-955C-593C544EDF04}" presName="circ2Tx" presStyleLbl="revTx" presStyleIdx="0" presStyleCnt="0">
        <dgm:presLayoutVars>
          <dgm:chMax val="0"/>
          <dgm:chPref val="0"/>
          <dgm:bulletEnabled val="1"/>
        </dgm:presLayoutVars>
      </dgm:prSet>
      <dgm:spPr/>
    </dgm:pt>
    <dgm:pt modelId="{5FFC557B-A171-4963-AF2D-67F4FB0DD6DA}" type="pres">
      <dgm:prSet presAssocID="{94DD8B7F-27E0-4FE0-A7FE-D9F1283388A6}" presName="circ3" presStyleLbl="vennNode1" presStyleIdx="2" presStyleCnt="3"/>
      <dgm:spPr/>
    </dgm:pt>
    <dgm:pt modelId="{B674D75A-CF25-40F2-9162-9B4C2F83547D}" type="pres">
      <dgm:prSet presAssocID="{94DD8B7F-27E0-4FE0-A7FE-D9F1283388A6}" presName="circ3Tx" presStyleLbl="revTx" presStyleIdx="0" presStyleCnt="0">
        <dgm:presLayoutVars>
          <dgm:chMax val="0"/>
          <dgm:chPref val="0"/>
          <dgm:bulletEnabled val="1"/>
        </dgm:presLayoutVars>
      </dgm:prSet>
      <dgm:spPr/>
    </dgm:pt>
  </dgm:ptLst>
  <dgm:cxnLst>
    <dgm:cxn modelId="{65D2EB1A-7DB0-4472-A9A3-A2E183554A1F}" type="presOf" srcId="{94DD8B7F-27E0-4FE0-A7FE-D9F1283388A6}" destId="{B674D75A-CF25-40F2-9162-9B4C2F83547D}" srcOrd="1" destOrd="0" presId="urn:microsoft.com/office/officeart/2005/8/layout/venn1"/>
    <dgm:cxn modelId="{64AB2225-2291-4FDD-A3DB-43A8F9830CB6}" srcId="{64FF33B6-CA9E-4EE5-8C50-03E780276EAA}" destId="{80D444B4-CE96-47DD-955C-593C544EDF04}" srcOrd="1" destOrd="0" parTransId="{2431552A-F913-4FE6-A1D9-78A2ADC9CE6F}" sibTransId="{7CA14CA9-AA9C-4546-AF23-54224F48F0C6}"/>
    <dgm:cxn modelId="{060F5963-F765-4F80-A0DB-F3398D36835A}" type="presOf" srcId="{64FF33B6-CA9E-4EE5-8C50-03E780276EAA}" destId="{0F855A58-060E-4839-9479-36E19DBEAC89}" srcOrd="0" destOrd="0" presId="urn:microsoft.com/office/officeart/2005/8/layout/venn1"/>
    <dgm:cxn modelId="{E470C467-A8DC-4CC0-A741-BB81E7CA928A}" srcId="{64FF33B6-CA9E-4EE5-8C50-03E780276EAA}" destId="{F6625525-8B6D-4AA3-88F5-A10DEF252987}" srcOrd="0" destOrd="0" parTransId="{8DFA556B-258B-423B-A1C4-4F5BB0C8BC82}" sibTransId="{FBDA8F91-B63D-495D-8D52-C17F9AABA70D}"/>
    <dgm:cxn modelId="{D925AA73-11F3-4614-9656-1D799933F644}" type="presOf" srcId="{F6625525-8B6D-4AA3-88F5-A10DEF252987}" destId="{3517C455-CFC5-4DEA-BA7F-5B2968C26B3B}" srcOrd="1" destOrd="0" presId="urn:microsoft.com/office/officeart/2005/8/layout/venn1"/>
    <dgm:cxn modelId="{AF7CAC58-2E40-4871-9EF8-5826F7F5EC99}" type="presOf" srcId="{80D444B4-CE96-47DD-955C-593C544EDF04}" destId="{7739D6B0-DCB2-4449-A2A8-32B841B593C0}" srcOrd="0" destOrd="0" presId="urn:microsoft.com/office/officeart/2005/8/layout/venn1"/>
    <dgm:cxn modelId="{5924B2B2-114C-4CCF-AA13-60A08DC540BB}" type="presOf" srcId="{F6625525-8B6D-4AA3-88F5-A10DEF252987}" destId="{AD24DE5A-33A2-442D-B37F-3EF04E1C6F38}" srcOrd="0" destOrd="0" presId="urn:microsoft.com/office/officeart/2005/8/layout/venn1"/>
    <dgm:cxn modelId="{71EEE1B7-0602-4504-8750-72F54883CA33}" type="presOf" srcId="{94DD8B7F-27E0-4FE0-A7FE-D9F1283388A6}" destId="{5FFC557B-A171-4963-AF2D-67F4FB0DD6DA}" srcOrd="0" destOrd="0" presId="urn:microsoft.com/office/officeart/2005/8/layout/venn1"/>
    <dgm:cxn modelId="{FCFA37DD-7265-46E5-897C-7687DE3FD62C}" srcId="{64FF33B6-CA9E-4EE5-8C50-03E780276EAA}" destId="{94DD8B7F-27E0-4FE0-A7FE-D9F1283388A6}" srcOrd="2" destOrd="0" parTransId="{2CB51E35-02BC-4045-8DB4-498071AEFCC3}" sibTransId="{EFBB4E19-03F1-4E9B-8CB7-6FF9F3B24149}"/>
    <dgm:cxn modelId="{B7AEC1E6-396D-443F-A5A5-DFCAAB300FB2}" type="presOf" srcId="{80D444B4-CE96-47DD-955C-593C544EDF04}" destId="{96E7158D-F1CA-4AE3-911D-C6BA20F1E9B5}" srcOrd="1" destOrd="0" presId="urn:microsoft.com/office/officeart/2005/8/layout/venn1"/>
    <dgm:cxn modelId="{FA97511A-DC07-4B14-9655-03F106FB3053}" type="presParOf" srcId="{0F855A58-060E-4839-9479-36E19DBEAC89}" destId="{AD24DE5A-33A2-442D-B37F-3EF04E1C6F38}" srcOrd="0" destOrd="0" presId="urn:microsoft.com/office/officeart/2005/8/layout/venn1"/>
    <dgm:cxn modelId="{447E96EA-3705-4309-ADDE-0A34230A7100}" type="presParOf" srcId="{0F855A58-060E-4839-9479-36E19DBEAC89}" destId="{3517C455-CFC5-4DEA-BA7F-5B2968C26B3B}" srcOrd="1" destOrd="0" presId="urn:microsoft.com/office/officeart/2005/8/layout/venn1"/>
    <dgm:cxn modelId="{F32A57E9-4DE5-4B35-92BB-9E0E5F94B96E}" type="presParOf" srcId="{0F855A58-060E-4839-9479-36E19DBEAC89}" destId="{7739D6B0-DCB2-4449-A2A8-32B841B593C0}" srcOrd="2" destOrd="0" presId="urn:microsoft.com/office/officeart/2005/8/layout/venn1"/>
    <dgm:cxn modelId="{B92BC902-D19E-4D60-9283-B8506D0481DA}" type="presParOf" srcId="{0F855A58-060E-4839-9479-36E19DBEAC89}" destId="{96E7158D-F1CA-4AE3-911D-C6BA20F1E9B5}" srcOrd="3" destOrd="0" presId="urn:microsoft.com/office/officeart/2005/8/layout/venn1"/>
    <dgm:cxn modelId="{ECC057F4-3DCB-4DF5-B003-F234DF891D7B}" type="presParOf" srcId="{0F855A58-060E-4839-9479-36E19DBEAC89}" destId="{5FFC557B-A171-4963-AF2D-67F4FB0DD6DA}" srcOrd="4" destOrd="0" presId="urn:microsoft.com/office/officeart/2005/8/layout/venn1"/>
    <dgm:cxn modelId="{DEEB2E3A-6972-4961-9483-93E29F3F3BAA}" type="presParOf" srcId="{0F855A58-060E-4839-9479-36E19DBEAC89}" destId="{B674D75A-CF25-40F2-9162-9B4C2F83547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0DF31FD-B56B-4EC3-B3FD-C076E9A461C2}" type="doc">
      <dgm:prSet loTypeId="urn:microsoft.com/office/officeart/2005/8/layout/venn1" loCatId="relationship" qsTypeId="urn:microsoft.com/office/officeart/2005/8/quickstyle/simple1" qsCatId="simple" csTypeId="urn:microsoft.com/office/officeart/2005/8/colors/accent2_2" csCatId="accent2"/>
      <dgm:spPr/>
      <dgm:t>
        <a:bodyPr/>
        <a:lstStyle/>
        <a:p>
          <a:endParaRPr lang="en-GB"/>
        </a:p>
      </dgm:t>
    </dgm:pt>
    <dgm:pt modelId="{66413E99-2753-4249-9DD2-9C2D1B0D9C9B}">
      <dgm:prSet/>
      <dgm:spPr/>
      <dgm:t>
        <a:bodyPr/>
        <a:lstStyle/>
        <a:p>
          <a:r>
            <a:rPr lang="en-GB" b="1" dirty="0"/>
            <a:t>Limited funding opportunities</a:t>
          </a:r>
        </a:p>
      </dgm:t>
    </dgm:pt>
    <dgm:pt modelId="{09315B23-03ED-4092-A9CF-E5DD2E8D5444}" type="parTrans" cxnId="{528056D6-5B95-4F10-AE5D-576B7FD84F9F}">
      <dgm:prSet/>
      <dgm:spPr/>
      <dgm:t>
        <a:bodyPr/>
        <a:lstStyle/>
        <a:p>
          <a:endParaRPr lang="en-GB"/>
        </a:p>
      </dgm:t>
    </dgm:pt>
    <dgm:pt modelId="{90378E5E-B2C8-461E-99F7-01337F935711}" type="sibTrans" cxnId="{528056D6-5B95-4F10-AE5D-576B7FD84F9F}">
      <dgm:prSet/>
      <dgm:spPr/>
      <dgm:t>
        <a:bodyPr/>
        <a:lstStyle/>
        <a:p>
          <a:endParaRPr lang="en-GB"/>
        </a:p>
      </dgm:t>
    </dgm:pt>
    <dgm:pt modelId="{7495D576-E9C2-4C19-9D4C-D7D5CE3A4C96}">
      <dgm:prSet/>
      <dgm:spPr/>
      <dgm:t>
        <a:bodyPr/>
        <a:lstStyle/>
        <a:p>
          <a:r>
            <a:rPr lang="en-GB" b="1" dirty="0"/>
            <a:t>Not suitable for all types of business</a:t>
          </a:r>
        </a:p>
      </dgm:t>
    </dgm:pt>
    <dgm:pt modelId="{4CAAE268-D477-4BE1-8CAE-324F2CF328AE}" type="parTrans" cxnId="{C6A9583A-DA33-451F-A423-D8A7F5EC3DBD}">
      <dgm:prSet/>
      <dgm:spPr/>
      <dgm:t>
        <a:bodyPr/>
        <a:lstStyle/>
        <a:p>
          <a:endParaRPr lang="en-GB"/>
        </a:p>
      </dgm:t>
    </dgm:pt>
    <dgm:pt modelId="{D24C430C-3DC8-444A-B098-5FDD3E624029}" type="sibTrans" cxnId="{C6A9583A-DA33-451F-A423-D8A7F5EC3DBD}">
      <dgm:prSet/>
      <dgm:spPr/>
      <dgm:t>
        <a:bodyPr/>
        <a:lstStyle/>
        <a:p>
          <a:endParaRPr lang="en-GB"/>
        </a:p>
      </dgm:t>
    </dgm:pt>
    <dgm:pt modelId="{A8FEEFA6-C2C5-4475-A15A-4AD1A20838F6}">
      <dgm:prSet/>
      <dgm:spPr/>
      <dgm:t>
        <a:bodyPr/>
        <a:lstStyle/>
        <a:p>
          <a:r>
            <a:rPr lang="en-GB" b="1" dirty="0"/>
            <a:t>Can lack clearly define roles and responsibilities</a:t>
          </a:r>
        </a:p>
      </dgm:t>
    </dgm:pt>
    <dgm:pt modelId="{97891488-B1CF-4AC6-AC84-5EEFCBEF3A97}" type="parTrans" cxnId="{D765C8A4-CE24-47A5-8F1B-E0D7FD8F9CAF}">
      <dgm:prSet/>
      <dgm:spPr/>
      <dgm:t>
        <a:bodyPr/>
        <a:lstStyle/>
        <a:p>
          <a:endParaRPr lang="en-GB"/>
        </a:p>
      </dgm:t>
    </dgm:pt>
    <dgm:pt modelId="{D350772D-7478-4EC8-B4D0-A46FA9BC0D5B}" type="sibTrans" cxnId="{D765C8A4-CE24-47A5-8F1B-E0D7FD8F9CAF}">
      <dgm:prSet/>
      <dgm:spPr/>
      <dgm:t>
        <a:bodyPr/>
        <a:lstStyle/>
        <a:p>
          <a:endParaRPr lang="en-GB"/>
        </a:p>
      </dgm:t>
    </dgm:pt>
    <dgm:pt modelId="{F881C153-C63D-471E-9526-2C6C0D93798D}" type="pres">
      <dgm:prSet presAssocID="{D0DF31FD-B56B-4EC3-B3FD-C076E9A461C2}" presName="compositeShape" presStyleCnt="0">
        <dgm:presLayoutVars>
          <dgm:chMax val="7"/>
          <dgm:dir/>
          <dgm:resizeHandles val="exact"/>
        </dgm:presLayoutVars>
      </dgm:prSet>
      <dgm:spPr/>
    </dgm:pt>
    <dgm:pt modelId="{30D2C234-1D1B-4A38-B9D8-8965A77A7D40}" type="pres">
      <dgm:prSet presAssocID="{66413E99-2753-4249-9DD2-9C2D1B0D9C9B}" presName="circ1" presStyleLbl="vennNode1" presStyleIdx="0" presStyleCnt="3"/>
      <dgm:spPr/>
    </dgm:pt>
    <dgm:pt modelId="{8FA0815A-F6F8-49BD-9681-F590C09D433E}" type="pres">
      <dgm:prSet presAssocID="{66413E99-2753-4249-9DD2-9C2D1B0D9C9B}" presName="circ1Tx" presStyleLbl="revTx" presStyleIdx="0" presStyleCnt="0">
        <dgm:presLayoutVars>
          <dgm:chMax val="0"/>
          <dgm:chPref val="0"/>
          <dgm:bulletEnabled val="1"/>
        </dgm:presLayoutVars>
      </dgm:prSet>
      <dgm:spPr/>
    </dgm:pt>
    <dgm:pt modelId="{79C27036-0BD5-4761-8AB1-222DF7049998}" type="pres">
      <dgm:prSet presAssocID="{7495D576-E9C2-4C19-9D4C-D7D5CE3A4C96}" presName="circ2" presStyleLbl="vennNode1" presStyleIdx="1" presStyleCnt="3"/>
      <dgm:spPr/>
    </dgm:pt>
    <dgm:pt modelId="{E5AF285E-BF62-47C7-81EA-CC4C9D133301}" type="pres">
      <dgm:prSet presAssocID="{7495D576-E9C2-4C19-9D4C-D7D5CE3A4C96}" presName="circ2Tx" presStyleLbl="revTx" presStyleIdx="0" presStyleCnt="0">
        <dgm:presLayoutVars>
          <dgm:chMax val="0"/>
          <dgm:chPref val="0"/>
          <dgm:bulletEnabled val="1"/>
        </dgm:presLayoutVars>
      </dgm:prSet>
      <dgm:spPr/>
    </dgm:pt>
    <dgm:pt modelId="{05361792-5C97-4317-9895-481EE846FD9C}" type="pres">
      <dgm:prSet presAssocID="{A8FEEFA6-C2C5-4475-A15A-4AD1A20838F6}" presName="circ3" presStyleLbl="vennNode1" presStyleIdx="2" presStyleCnt="3"/>
      <dgm:spPr/>
    </dgm:pt>
    <dgm:pt modelId="{6FB9EE39-BA3C-4B4F-A1C5-A02DE8DEB5BC}" type="pres">
      <dgm:prSet presAssocID="{A8FEEFA6-C2C5-4475-A15A-4AD1A20838F6}" presName="circ3Tx" presStyleLbl="revTx" presStyleIdx="0" presStyleCnt="0">
        <dgm:presLayoutVars>
          <dgm:chMax val="0"/>
          <dgm:chPref val="0"/>
          <dgm:bulletEnabled val="1"/>
        </dgm:presLayoutVars>
      </dgm:prSet>
      <dgm:spPr/>
    </dgm:pt>
  </dgm:ptLst>
  <dgm:cxnLst>
    <dgm:cxn modelId="{C6A9583A-DA33-451F-A423-D8A7F5EC3DBD}" srcId="{D0DF31FD-B56B-4EC3-B3FD-C076E9A461C2}" destId="{7495D576-E9C2-4C19-9D4C-D7D5CE3A4C96}" srcOrd="1" destOrd="0" parTransId="{4CAAE268-D477-4BE1-8CAE-324F2CF328AE}" sibTransId="{D24C430C-3DC8-444A-B098-5FDD3E624029}"/>
    <dgm:cxn modelId="{61709040-8BEC-4D8A-8539-A528DAF4216F}" type="presOf" srcId="{A8FEEFA6-C2C5-4475-A15A-4AD1A20838F6}" destId="{6FB9EE39-BA3C-4B4F-A1C5-A02DE8DEB5BC}" srcOrd="1" destOrd="0" presId="urn:microsoft.com/office/officeart/2005/8/layout/venn1"/>
    <dgm:cxn modelId="{9E67A447-EC7D-4586-BAFA-BDF469E45B0A}" type="presOf" srcId="{7495D576-E9C2-4C19-9D4C-D7D5CE3A4C96}" destId="{E5AF285E-BF62-47C7-81EA-CC4C9D133301}" srcOrd="1" destOrd="0" presId="urn:microsoft.com/office/officeart/2005/8/layout/venn1"/>
    <dgm:cxn modelId="{3CD6126F-7744-4D48-8114-7386DCA239A5}" type="presOf" srcId="{D0DF31FD-B56B-4EC3-B3FD-C076E9A461C2}" destId="{F881C153-C63D-471E-9526-2C6C0D93798D}" srcOrd="0" destOrd="0" presId="urn:microsoft.com/office/officeart/2005/8/layout/venn1"/>
    <dgm:cxn modelId="{6F47B695-B120-4018-852B-17277A8ED803}" type="presOf" srcId="{66413E99-2753-4249-9DD2-9C2D1B0D9C9B}" destId="{30D2C234-1D1B-4A38-B9D8-8965A77A7D40}" srcOrd="0" destOrd="0" presId="urn:microsoft.com/office/officeart/2005/8/layout/venn1"/>
    <dgm:cxn modelId="{D765C8A4-CE24-47A5-8F1B-E0D7FD8F9CAF}" srcId="{D0DF31FD-B56B-4EC3-B3FD-C076E9A461C2}" destId="{A8FEEFA6-C2C5-4475-A15A-4AD1A20838F6}" srcOrd="2" destOrd="0" parTransId="{97891488-B1CF-4AC6-AC84-5EEFCBEF3A97}" sibTransId="{D350772D-7478-4EC8-B4D0-A46FA9BC0D5B}"/>
    <dgm:cxn modelId="{F47CE3C3-AE11-4759-B099-AD9697EADF35}" type="presOf" srcId="{7495D576-E9C2-4C19-9D4C-D7D5CE3A4C96}" destId="{79C27036-0BD5-4761-8AB1-222DF7049998}" srcOrd="0" destOrd="0" presId="urn:microsoft.com/office/officeart/2005/8/layout/venn1"/>
    <dgm:cxn modelId="{D2FF7ACE-98EF-4D96-9810-C89682B38940}" type="presOf" srcId="{A8FEEFA6-C2C5-4475-A15A-4AD1A20838F6}" destId="{05361792-5C97-4317-9895-481EE846FD9C}" srcOrd="0" destOrd="0" presId="urn:microsoft.com/office/officeart/2005/8/layout/venn1"/>
    <dgm:cxn modelId="{528056D6-5B95-4F10-AE5D-576B7FD84F9F}" srcId="{D0DF31FD-B56B-4EC3-B3FD-C076E9A461C2}" destId="{66413E99-2753-4249-9DD2-9C2D1B0D9C9B}" srcOrd="0" destOrd="0" parTransId="{09315B23-03ED-4092-A9CF-E5DD2E8D5444}" sibTransId="{90378E5E-B2C8-461E-99F7-01337F935711}"/>
    <dgm:cxn modelId="{69F64FDB-F7EF-41FB-B60F-86A812EDFF6C}" type="presOf" srcId="{66413E99-2753-4249-9DD2-9C2D1B0D9C9B}" destId="{8FA0815A-F6F8-49BD-9681-F590C09D433E}" srcOrd="1" destOrd="0" presId="urn:microsoft.com/office/officeart/2005/8/layout/venn1"/>
    <dgm:cxn modelId="{35F6AC31-3AFD-41A6-B61C-0D5394921464}" type="presParOf" srcId="{F881C153-C63D-471E-9526-2C6C0D93798D}" destId="{30D2C234-1D1B-4A38-B9D8-8965A77A7D40}" srcOrd="0" destOrd="0" presId="urn:microsoft.com/office/officeart/2005/8/layout/venn1"/>
    <dgm:cxn modelId="{C894D366-C17A-4B3E-9943-689FAF4C49E8}" type="presParOf" srcId="{F881C153-C63D-471E-9526-2C6C0D93798D}" destId="{8FA0815A-F6F8-49BD-9681-F590C09D433E}" srcOrd="1" destOrd="0" presId="urn:microsoft.com/office/officeart/2005/8/layout/venn1"/>
    <dgm:cxn modelId="{390A667E-324A-498F-8DA0-7E91E3FFADAC}" type="presParOf" srcId="{F881C153-C63D-471E-9526-2C6C0D93798D}" destId="{79C27036-0BD5-4761-8AB1-222DF7049998}" srcOrd="2" destOrd="0" presId="urn:microsoft.com/office/officeart/2005/8/layout/venn1"/>
    <dgm:cxn modelId="{6F76F419-C7F9-4DD3-BEF7-8A1B59A66686}" type="presParOf" srcId="{F881C153-C63D-471E-9526-2C6C0D93798D}" destId="{E5AF285E-BF62-47C7-81EA-CC4C9D133301}" srcOrd="3" destOrd="0" presId="urn:microsoft.com/office/officeart/2005/8/layout/venn1"/>
    <dgm:cxn modelId="{5733E5E1-E7F7-4428-B322-DD2322A42A25}" type="presParOf" srcId="{F881C153-C63D-471E-9526-2C6C0D93798D}" destId="{05361792-5C97-4317-9895-481EE846FD9C}" srcOrd="4" destOrd="0" presId="urn:microsoft.com/office/officeart/2005/8/layout/venn1"/>
    <dgm:cxn modelId="{2C94CA46-EFFE-4776-8C96-9011051C1CCE}" type="presParOf" srcId="{F881C153-C63D-471E-9526-2C6C0D93798D}" destId="{6FB9EE39-BA3C-4B4F-A1C5-A02DE8DEB5BC}"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D429547-3045-42D2-88E3-02A0C56D62CD}"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GB"/>
        </a:p>
      </dgm:t>
    </dgm:pt>
    <dgm:pt modelId="{1DEB5796-02E4-44B7-9C14-7396C4886394}">
      <dgm:prSet/>
      <dgm:spPr/>
      <dgm:t>
        <a:bodyPr/>
        <a:lstStyle/>
        <a:p>
          <a:r>
            <a:rPr lang="en-GB" dirty="0"/>
            <a:t>Primary</a:t>
          </a:r>
        </a:p>
      </dgm:t>
    </dgm:pt>
    <dgm:pt modelId="{A5A080AD-94A8-4836-A3DC-B565A8AAD157}" type="parTrans" cxnId="{553871AB-ED7E-4525-B246-768096687ABA}">
      <dgm:prSet/>
      <dgm:spPr/>
      <dgm:t>
        <a:bodyPr/>
        <a:lstStyle/>
        <a:p>
          <a:endParaRPr lang="en-GB"/>
        </a:p>
      </dgm:t>
    </dgm:pt>
    <dgm:pt modelId="{859D6528-CD6E-49A3-B14B-533BF097CD2C}" type="sibTrans" cxnId="{553871AB-ED7E-4525-B246-768096687ABA}">
      <dgm:prSet/>
      <dgm:spPr/>
      <dgm:t>
        <a:bodyPr/>
        <a:lstStyle/>
        <a:p>
          <a:endParaRPr lang="en-GB"/>
        </a:p>
      </dgm:t>
    </dgm:pt>
    <dgm:pt modelId="{D8866334-FA95-482C-8429-0E88374FE4DB}">
      <dgm:prSet/>
      <dgm:spPr/>
      <dgm:t>
        <a:bodyPr/>
        <a:lstStyle/>
        <a:p>
          <a:r>
            <a:rPr lang="en-GB" dirty="0"/>
            <a:t>Secondary</a:t>
          </a:r>
        </a:p>
      </dgm:t>
    </dgm:pt>
    <dgm:pt modelId="{E4698A68-18D3-49A4-83DF-100B89B979A1}" type="parTrans" cxnId="{310BCE20-D572-4778-855F-8D92D54000F3}">
      <dgm:prSet/>
      <dgm:spPr/>
      <dgm:t>
        <a:bodyPr/>
        <a:lstStyle/>
        <a:p>
          <a:endParaRPr lang="en-GB"/>
        </a:p>
      </dgm:t>
    </dgm:pt>
    <dgm:pt modelId="{F4FE5D49-F3D3-48B5-BCED-0A35E37AD405}" type="sibTrans" cxnId="{310BCE20-D572-4778-855F-8D92D54000F3}">
      <dgm:prSet/>
      <dgm:spPr/>
      <dgm:t>
        <a:bodyPr/>
        <a:lstStyle/>
        <a:p>
          <a:endParaRPr lang="en-GB"/>
        </a:p>
      </dgm:t>
    </dgm:pt>
    <dgm:pt modelId="{33C12B3B-3244-4146-94D2-9D350A6E796E}">
      <dgm:prSet/>
      <dgm:spPr/>
      <dgm:t>
        <a:bodyPr/>
        <a:lstStyle/>
        <a:p>
          <a:r>
            <a:rPr lang="en-GB" dirty="0"/>
            <a:t>Tertiary</a:t>
          </a:r>
        </a:p>
      </dgm:t>
    </dgm:pt>
    <dgm:pt modelId="{1289D936-BDB0-4F9D-83C1-620C7818B27B}" type="parTrans" cxnId="{F527BA81-48A8-4A54-8693-B51F8FA935FA}">
      <dgm:prSet/>
      <dgm:spPr/>
      <dgm:t>
        <a:bodyPr/>
        <a:lstStyle/>
        <a:p>
          <a:endParaRPr lang="en-GB"/>
        </a:p>
      </dgm:t>
    </dgm:pt>
    <dgm:pt modelId="{443232C7-734E-4043-9446-A4731655AF4F}" type="sibTrans" cxnId="{F527BA81-48A8-4A54-8693-B51F8FA935FA}">
      <dgm:prSet/>
      <dgm:spPr/>
      <dgm:t>
        <a:bodyPr/>
        <a:lstStyle/>
        <a:p>
          <a:endParaRPr lang="en-GB"/>
        </a:p>
      </dgm:t>
    </dgm:pt>
    <dgm:pt modelId="{81F25D23-EAA2-4CE2-A99A-FE54162E8225}">
      <dgm:prSet/>
      <dgm:spPr/>
      <dgm:t>
        <a:bodyPr/>
        <a:lstStyle/>
        <a:p>
          <a:r>
            <a:rPr lang="en-GB" dirty="0"/>
            <a:t>Quaternary </a:t>
          </a:r>
        </a:p>
      </dgm:t>
    </dgm:pt>
    <dgm:pt modelId="{2708E048-FF02-40BB-AC6E-C31C21D00DBD}" type="parTrans" cxnId="{3B432531-9B8A-4654-AD5E-2ED1E4A04183}">
      <dgm:prSet/>
      <dgm:spPr/>
      <dgm:t>
        <a:bodyPr/>
        <a:lstStyle/>
        <a:p>
          <a:endParaRPr lang="en-GB"/>
        </a:p>
      </dgm:t>
    </dgm:pt>
    <dgm:pt modelId="{40DF5D09-9FF7-43E9-A454-7E6C6285C126}" type="sibTrans" cxnId="{3B432531-9B8A-4654-AD5E-2ED1E4A04183}">
      <dgm:prSet/>
      <dgm:spPr/>
      <dgm:t>
        <a:bodyPr/>
        <a:lstStyle/>
        <a:p>
          <a:endParaRPr lang="en-GB"/>
        </a:p>
      </dgm:t>
    </dgm:pt>
    <dgm:pt modelId="{02D2268C-AD2E-428D-8340-49F5F2AD1A03}" type="pres">
      <dgm:prSet presAssocID="{ED429547-3045-42D2-88E3-02A0C56D62CD}" presName="diagram" presStyleCnt="0">
        <dgm:presLayoutVars>
          <dgm:chPref val="1"/>
          <dgm:dir/>
          <dgm:animOne val="branch"/>
          <dgm:animLvl val="lvl"/>
          <dgm:resizeHandles/>
        </dgm:presLayoutVars>
      </dgm:prSet>
      <dgm:spPr/>
    </dgm:pt>
    <dgm:pt modelId="{98BC1EA2-CE77-4151-A601-97BC6F01B219}" type="pres">
      <dgm:prSet presAssocID="{1DEB5796-02E4-44B7-9C14-7396C4886394}" presName="root" presStyleCnt="0"/>
      <dgm:spPr/>
    </dgm:pt>
    <dgm:pt modelId="{411BFB05-CAB8-41EC-AB2F-C007884CE724}" type="pres">
      <dgm:prSet presAssocID="{1DEB5796-02E4-44B7-9C14-7396C4886394}" presName="rootComposite" presStyleCnt="0"/>
      <dgm:spPr/>
    </dgm:pt>
    <dgm:pt modelId="{04FE36BB-FA6D-4A64-8D54-0D7B0965B2AE}" type="pres">
      <dgm:prSet presAssocID="{1DEB5796-02E4-44B7-9C14-7396C4886394}" presName="rootText" presStyleLbl="node1" presStyleIdx="0" presStyleCnt="4"/>
      <dgm:spPr/>
    </dgm:pt>
    <dgm:pt modelId="{0FC78C80-2B23-4DE1-964F-AA5BABF98669}" type="pres">
      <dgm:prSet presAssocID="{1DEB5796-02E4-44B7-9C14-7396C4886394}" presName="rootConnector" presStyleLbl="node1" presStyleIdx="0" presStyleCnt="4"/>
      <dgm:spPr/>
    </dgm:pt>
    <dgm:pt modelId="{F0F96134-C9AD-4324-BBB7-93E548AAD658}" type="pres">
      <dgm:prSet presAssocID="{1DEB5796-02E4-44B7-9C14-7396C4886394}" presName="childShape" presStyleCnt="0"/>
      <dgm:spPr/>
    </dgm:pt>
    <dgm:pt modelId="{45556A03-798C-4444-8C9F-B1D54E435A3D}" type="pres">
      <dgm:prSet presAssocID="{D8866334-FA95-482C-8429-0E88374FE4DB}" presName="root" presStyleCnt="0"/>
      <dgm:spPr/>
    </dgm:pt>
    <dgm:pt modelId="{0FEE7797-8D83-4C60-B13B-0F1EB8FA2219}" type="pres">
      <dgm:prSet presAssocID="{D8866334-FA95-482C-8429-0E88374FE4DB}" presName="rootComposite" presStyleCnt="0"/>
      <dgm:spPr/>
    </dgm:pt>
    <dgm:pt modelId="{FF7277AE-BD47-4770-A555-AFD638190295}" type="pres">
      <dgm:prSet presAssocID="{D8866334-FA95-482C-8429-0E88374FE4DB}" presName="rootText" presStyleLbl="node1" presStyleIdx="1" presStyleCnt="4"/>
      <dgm:spPr/>
    </dgm:pt>
    <dgm:pt modelId="{AE3FB99F-DAE2-47AA-879E-3E749AFC2B27}" type="pres">
      <dgm:prSet presAssocID="{D8866334-FA95-482C-8429-0E88374FE4DB}" presName="rootConnector" presStyleLbl="node1" presStyleIdx="1" presStyleCnt="4"/>
      <dgm:spPr/>
    </dgm:pt>
    <dgm:pt modelId="{0DC7F165-0907-4C6A-856D-85FA87BB7E93}" type="pres">
      <dgm:prSet presAssocID="{D8866334-FA95-482C-8429-0E88374FE4DB}" presName="childShape" presStyleCnt="0"/>
      <dgm:spPr/>
    </dgm:pt>
    <dgm:pt modelId="{8A0BCEA6-8C74-4F3A-8D00-6B9A7C7B58F1}" type="pres">
      <dgm:prSet presAssocID="{33C12B3B-3244-4146-94D2-9D350A6E796E}" presName="root" presStyleCnt="0"/>
      <dgm:spPr/>
    </dgm:pt>
    <dgm:pt modelId="{E581D27F-773D-4692-B61C-13689E20B2DA}" type="pres">
      <dgm:prSet presAssocID="{33C12B3B-3244-4146-94D2-9D350A6E796E}" presName="rootComposite" presStyleCnt="0"/>
      <dgm:spPr/>
    </dgm:pt>
    <dgm:pt modelId="{E4041CE7-224F-4330-86EB-2AAC81B4DFDD}" type="pres">
      <dgm:prSet presAssocID="{33C12B3B-3244-4146-94D2-9D350A6E796E}" presName="rootText" presStyleLbl="node1" presStyleIdx="2" presStyleCnt="4"/>
      <dgm:spPr/>
    </dgm:pt>
    <dgm:pt modelId="{BBB12028-A015-4440-A268-B8BD9F7A7648}" type="pres">
      <dgm:prSet presAssocID="{33C12B3B-3244-4146-94D2-9D350A6E796E}" presName="rootConnector" presStyleLbl="node1" presStyleIdx="2" presStyleCnt="4"/>
      <dgm:spPr/>
    </dgm:pt>
    <dgm:pt modelId="{0F9F1365-954F-42B0-988E-E5B25B15B0D4}" type="pres">
      <dgm:prSet presAssocID="{33C12B3B-3244-4146-94D2-9D350A6E796E}" presName="childShape" presStyleCnt="0"/>
      <dgm:spPr/>
    </dgm:pt>
    <dgm:pt modelId="{CFDE3DC0-56C9-401C-AA42-2BCD5A4FA191}" type="pres">
      <dgm:prSet presAssocID="{81F25D23-EAA2-4CE2-A99A-FE54162E8225}" presName="root" presStyleCnt="0"/>
      <dgm:spPr/>
    </dgm:pt>
    <dgm:pt modelId="{02049F31-3842-4890-B3B7-9C7C94A86B2D}" type="pres">
      <dgm:prSet presAssocID="{81F25D23-EAA2-4CE2-A99A-FE54162E8225}" presName="rootComposite" presStyleCnt="0"/>
      <dgm:spPr/>
    </dgm:pt>
    <dgm:pt modelId="{ED9AD262-E41E-409A-8B5A-EEDDA76DE228}" type="pres">
      <dgm:prSet presAssocID="{81F25D23-EAA2-4CE2-A99A-FE54162E8225}" presName="rootText" presStyleLbl="node1" presStyleIdx="3" presStyleCnt="4"/>
      <dgm:spPr/>
    </dgm:pt>
    <dgm:pt modelId="{DA82508A-E8B7-49CD-A1E6-3B3327EA9373}" type="pres">
      <dgm:prSet presAssocID="{81F25D23-EAA2-4CE2-A99A-FE54162E8225}" presName="rootConnector" presStyleLbl="node1" presStyleIdx="3" presStyleCnt="4"/>
      <dgm:spPr/>
    </dgm:pt>
    <dgm:pt modelId="{FE781AF6-0F79-48C8-B80F-3501A2C56C35}" type="pres">
      <dgm:prSet presAssocID="{81F25D23-EAA2-4CE2-A99A-FE54162E8225}" presName="childShape" presStyleCnt="0"/>
      <dgm:spPr/>
    </dgm:pt>
  </dgm:ptLst>
  <dgm:cxnLst>
    <dgm:cxn modelId="{45622211-69C9-4803-914E-EB2137462E3A}" type="presOf" srcId="{81F25D23-EAA2-4CE2-A99A-FE54162E8225}" destId="{ED9AD262-E41E-409A-8B5A-EEDDA76DE228}" srcOrd="0" destOrd="0" presId="urn:microsoft.com/office/officeart/2005/8/layout/hierarchy3"/>
    <dgm:cxn modelId="{310BCE20-D572-4778-855F-8D92D54000F3}" srcId="{ED429547-3045-42D2-88E3-02A0C56D62CD}" destId="{D8866334-FA95-482C-8429-0E88374FE4DB}" srcOrd="1" destOrd="0" parTransId="{E4698A68-18D3-49A4-83DF-100B89B979A1}" sibTransId="{F4FE5D49-F3D3-48B5-BCED-0A35E37AD405}"/>
    <dgm:cxn modelId="{3B432531-9B8A-4654-AD5E-2ED1E4A04183}" srcId="{ED429547-3045-42D2-88E3-02A0C56D62CD}" destId="{81F25D23-EAA2-4CE2-A99A-FE54162E8225}" srcOrd="3" destOrd="0" parTransId="{2708E048-FF02-40BB-AC6E-C31C21D00DBD}" sibTransId="{40DF5D09-9FF7-43E9-A454-7E6C6285C126}"/>
    <dgm:cxn modelId="{253EFE3A-910F-4358-8812-39588DFD4E38}" type="presOf" srcId="{33C12B3B-3244-4146-94D2-9D350A6E796E}" destId="{BBB12028-A015-4440-A268-B8BD9F7A7648}" srcOrd="1" destOrd="0" presId="urn:microsoft.com/office/officeart/2005/8/layout/hierarchy3"/>
    <dgm:cxn modelId="{126CFB3F-B939-4864-946B-E3C755E017CC}" type="presOf" srcId="{D8866334-FA95-482C-8429-0E88374FE4DB}" destId="{FF7277AE-BD47-4770-A555-AFD638190295}" srcOrd="0" destOrd="0" presId="urn:microsoft.com/office/officeart/2005/8/layout/hierarchy3"/>
    <dgm:cxn modelId="{6A2B5F64-6896-4A8E-8057-55D05338323E}" type="presOf" srcId="{81F25D23-EAA2-4CE2-A99A-FE54162E8225}" destId="{DA82508A-E8B7-49CD-A1E6-3B3327EA9373}" srcOrd="1" destOrd="0" presId="urn:microsoft.com/office/officeart/2005/8/layout/hierarchy3"/>
    <dgm:cxn modelId="{733ED169-568A-413E-8E94-4C05DDD0F9A4}" type="presOf" srcId="{ED429547-3045-42D2-88E3-02A0C56D62CD}" destId="{02D2268C-AD2E-428D-8340-49F5F2AD1A03}" srcOrd="0" destOrd="0" presId="urn:microsoft.com/office/officeart/2005/8/layout/hierarchy3"/>
    <dgm:cxn modelId="{08113A58-FB2A-4952-89AA-34130C6101EA}" type="presOf" srcId="{1DEB5796-02E4-44B7-9C14-7396C4886394}" destId="{04FE36BB-FA6D-4A64-8D54-0D7B0965B2AE}" srcOrd="0" destOrd="0" presId="urn:microsoft.com/office/officeart/2005/8/layout/hierarchy3"/>
    <dgm:cxn modelId="{59B9B35A-26AF-491E-A107-BA3575D1E9D4}" type="presOf" srcId="{1DEB5796-02E4-44B7-9C14-7396C4886394}" destId="{0FC78C80-2B23-4DE1-964F-AA5BABF98669}" srcOrd="1" destOrd="0" presId="urn:microsoft.com/office/officeart/2005/8/layout/hierarchy3"/>
    <dgm:cxn modelId="{F527BA81-48A8-4A54-8693-B51F8FA935FA}" srcId="{ED429547-3045-42D2-88E3-02A0C56D62CD}" destId="{33C12B3B-3244-4146-94D2-9D350A6E796E}" srcOrd="2" destOrd="0" parTransId="{1289D936-BDB0-4F9D-83C1-620C7818B27B}" sibTransId="{443232C7-734E-4043-9446-A4731655AF4F}"/>
    <dgm:cxn modelId="{3C7EF599-1775-442A-BC21-26E57F124553}" type="presOf" srcId="{33C12B3B-3244-4146-94D2-9D350A6E796E}" destId="{E4041CE7-224F-4330-86EB-2AAC81B4DFDD}" srcOrd="0" destOrd="0" presId="urn:microsoft.com/office/officeart/2005/8/layout/hierarchy3"/>
    <dgm:cxn modelId="{553871AB-ED7E-4525-B246-768096687ABA}" srcId="{ED429547-3045-42D2-88E3-02A0C56D62CD}" destId="{1DEB5796-02E4-44B7-9C14-7396C4886394}" srcOrd="0" destOrd="0" parTransId="{A5A080AD-94A8-4836-A3DC-B565A8AAD157}" sibTransId="{859D6528-CD6E-49A3-B14B-533BF097CD2C}"/>
    <dgm:cxn modelId="{44038FD8-A210-47AA-BB65-B4126EFE51EA}" type="presOf" srcId="{D8866334-FA95-482C-8429-0E88374FE4DB}" destId="{AE3FB99F-DAE2-47AA-879E-3E749AFC2B27}" srcOrd="1" destOrd="0" presId="urn:microsoft.com/office/officeart/2005/8/layout/hierarchy3"/>
    <dgm:cxn modelId="{7FBDA699-F1D2-4D18-8986-85C9600D77E0}" type="presParOf" srcId="{02D2268C-AD2E-428D-8340-49F5F2AD1A03}" destId="{98BC1EA2-CE77-4151-A601-97BC6F01B219}" srcOrd="0" destOrd="0" presId="urn:microsoft.com/office/officeart/2005/8/layout/hierarchy3"/>
    <dgm:cxn modelId="{3BD4F3C3-E0DF-443E-B24C-13EAA502F6E9}" type="presParOf" srcId="{98BC1EA2-CE77-4151-A601-97BC6F01B219}" destId="{411BFB05-CAB8-41EC-AB2F-C007884CE724}" srcOrd="0" destOrd="0" presId="urn:microsoft.com/office/officeart/2005/8/layout/hierarchy3"/>
    <dgm:cxn modelId="{3CDD84FC-2CBD-4E1E-B75A-571A4487B1C7}" type="presParOf" srcId="{411BFB05-CAB8-41EC-AB2F-C007884CE724}" destId="{04FE36BB-FA6D-4A64-8D54-0D7B0965B2AE}" srcOrd="0" destOrd="0" presId="urn:microsoft.com/office/officeart/2005/8/layout/hierarchy3"/>
    <dgm:cxn modelId="{CAB38F6D-6CE8-47C8-86CC-348D7970C187}" type="presParOf" srcId="{411BFB05-CAB8-41EC-AB2F-C007884CE724}" destId="{0FC78C80-2B23-4DE1-964F-AA5BABF98669}" srcOrd="1" destOrd="0" presId="urn:microsoft.com/office/officeart/2005/8/layout/hierarchy3"/>
    <dgm:cxn modelId="{54203ED6-F6C0-4AE0-AF60-D3A8A6071C70}" type="presParOf" srcId="{98BC1EA2-CE77-4151-A601-97BC6F01B219}" destId="{F0F96134-C9AD-4324-BBB7-93E548AAD658}" srcOrd="1" destOrd="0" presId="urn:microsoft.com/office/officeart/2005/8/layout/hierarchy3"/>
    <dgm:cxn modelId="{89ECC61B-CA1B-4FD2-8472-FC1DE89D72EE}" type="presParOf" srcId="{02D2268C-AD2E-428D-8340-49F5F2AD1A03}" destId="{45556A03-798C-4444-8C9F-B1D54E435A3D}" srcOrd="1" destOrd="0" presId="urn:microsoft.com/office/officeart/2005/8/layout/hierarchy3"/>
    <dgm:cxn modelId="{A1DCD8CB-B8F5-4646-8C79-8C536D59523B}" type="presParOf" srcId="{45556A03-798C-4444-8C9F-B1D54E435A3D}" destId="{0FEE7797-8D83-4C60-B13B-0F1EB8FA2219}" srcOrd="0" destOrd="0" presId="urn:microsoft.com/office/officeart/2005/8/layout/hierarchy3"/>
    <dgm:cxn modelId="{9C923E42-9871-44E7-BD14-1B663877E3CD}" type="presParOf" srcId="{0FEE7797-8D83-4C60-B13B-0F1EB8FA2219}" destId="{FF7277AE-BD47-4770-A555-AFD638190295}" srcOrd="0" destOrd="0" presId="urn:microsoft.com/office/officeart/2005/8/layout/hierarchy3"/>
    <dgm:cxn modelId="{8AD6C77C-4A48-42F3-9599-69E7A1605A48}" type="presParOf" srcId="{0FEE7797-8D83-4C60-B13B-0F1EB8FA2219}" destId="{AE3FB99F-DAE2-47AA-879E-3E749AFC2B27}" srcOrd="1" destOrd="0" presId="urn:microsoft.com/office/officeart/2005/8/layout/hierarchy3"/>
    <dgm:cxn modelId="{65E242B5-5502-438E-8D71-293CE95459BA}" type="presParOf" srcId="{45556A03-798C-4444-8C9F-B1D54E435A3D}" destId="{0DC7F165-0907-4C6A-856D-85FA87BB7E93}" srcOrd="1" destOrd="0" presId="urn:microsoft.com/office/officeart/2005/8/layout/hierarchy3"/>
    <dgm:cxn modelId="{0E67BB70-A70F-442F-BC36-7C1E8E09B878}" type="presParOf" srcId="{02D2268C-AD2E-428D-8340-49F5F2AD1A03}" destId="{8A0BCEA6-8C74-4F3A-8D00-6B9A7C7B58F1}" srcOrd="2" destOrd="0" presId="urn:microsoft.com/office/officeart/2005/8/layout/hierarchy3"/>
    <dgm:cxn modelId="{16B8C32F-38C3-474B-A03E-24611E29A64A}" type="presParOf" srcId="{8A0BCEA6-8C74-4F3A-8D00-6B9A7C7B58F1}" destId="{E581D27F-773D-4692-B61C-13689E20B2DA}" srcOrd="0" destOrd="0" presId="urn:microsoft.com/office/officeart/2005/8/layout/hierarchy3"/>
    <dgm:cxn modelId="{00989FF8-A866-4D29-B076-EFCB26C082A1}" type="presParOf" srcId="{E581D27F-773D-4692-B61C-13689E20B2DA}" destId="{E4041CE7-224F-4330-86EB-2AAC81B4DFDD}" srcOrd="0" destOrd="0" presId="urn:microsoft.com/office/officeart/2005/8/layout/hierarchy3"/>
    <dgm:cxn modelId="{CB1912B0-DF4B-406C-85D9-A7AD5B1CC5BC}" type="presParOf" srcId="{E581D27F-773D-4692-B61C-13689E20B2DA}" destId="{BBB12028-A015-4440-A268-B8BD9F7A7648}" srcOrd="1" destOrd="0" presId="urn:microsoft.com/office/officeart/2005/8/layout/hierarchy3"/>
    <dgm:cxn modelId="{FF8DA33D-FF1F-45C8-8382-66160F0F959D}" type="presParOf" srcId="{8A0BCEA6-8C74-4F3A-8D00-6B9A7C7B58F1}" destId="{0F9F1365-954F-42B0-988E-E5B25B15B0D4}" srcOrd="1" destOrd="0" presId="urn:microsoft.com/office/officeart/2005/8/layout/hierarchy3"/>
    <dgm:cxn modelId="{0BCFE1A9-5A74-4EF3-93ED-AF07C2201A27}" type="presParOf" srcId="{02D2268C-AD2E-428D-8340-49F5F2AD1A03}" destId="{CFDE3DC0-56C9-401C-AA42-2BCD5A4FA191}" srcOrd="3" destOrd="0" presId="urn:microsoft.com/office/officeart/2005/8/layout/hierarchy3"/>
    <dgm:cxn modelId="{C8406232-0AE6-4FD3-B5E8-466390587CA9}" type="presParOf" srcId="{CFDE3DC0-56C9-401C-AA42-2BCD5A4FA191}" destId="{02049F31-3842-4890-B3B7-9C7C94A86B2D}" srcOrd="0" destOrd="0" presId="urn:microsoft.com/office/officeart/2005/8/layout/hierarchy3"/>
    <dgm:cxn modelId="{244B8380-9286-48E3-9EE8-69F39F36C967}" type="presParOf" srcId="{02049F31-3842-4890-B3B7-9C7C94A86B2D}" destId="{ED9AD262-E41E-409A-8B5A-EEDDA76DE228}" srcOrd="0" destOrd="0" presId="urn:microsoft.com/office/officeart/2005/8/layout/hierarchy3"/>
    <dgm:cxn modelId="{3BC20C4E-F9AF-4CD7-B900-70B8F196B3B7}" type="presParOf" srcId="{02049F31-3842-4890-B3B7-9C7C94A86B2D}" destId="{DA82508A-E8B7-49CD-A1E6-3B3327EA9373}" srcOrd="1" destOrd="0" presId="urn:microsoft.com/office/officeart/2005/8/layout/hierarchy3"/>
    <dgm:cxn modelId="{83114DC4-E78E-487B-8181-E9D712867A37}" type="presParOf" srcId="{CFDE3DC0-56C9-401C-AA42-2BCD5A4FA191}" destId="{FE781AF6-0F79-48C8-B80F-3501A2C56C35}"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EC1DDD-3E65-49B5-A2FE-2A932D135319}" type="doc">
      <dgm:prSet loTypeId="urn:microsoft.com/office/officeart/2005/8/layout/matrix3" loCatId="matrix" qsTypeId="urn:microsoft.com/office/officeart/2005/8/quickstyle/simple1" qsCatId="simple" csTypeId="urn:microsoft.com/office/officeart/2005/8/colors/accent6_2" csCatId="accent6" phldr="1"/>
      <dgm:spPr/>
      <dgm:t>
        <a:bodyPr/>
        <a:lstStyle/>
        <a:p>
          <a:endParaRPr lang="en-GB"/>
        </a:p>
      </dgm:t>
    </dgm:pt>
    <dgm:pt modelId="{00E49BFC-542E-4333-B237-B596BC67F4FA}">
      <dgm:prSet/>
      <dgm:spPr/>
      <dgm:t>
        <a:bodyPr/>
        <a:lstStyle/>
        <a:p>
          <a:r>
            <a:rPr lang="en-GB" b="1" dirty="0"/>
            <a:t>Easy to set up</a:t>
          </a:r>
        </a:p>
      </dgm:t>
    </dgm:pt>
    <dgm:pt modelId="{C5403B70-21E4-4E30-8DD0-D556F82D3BC6}" type="parTrans" cxnId="{DCF99448-6A4D-41E1-9039-61ED81C67F41}">
      <dgm:prSet/>
      <dgm:spPr/>
      <dgm:t>
        <a:bodyPr/>
        <a:lstStyle/>
        <a:p>
          <a:endParaRPr lang="en-GB"/>
        </a:p>
      </dgm:t>
    </dgm:pt>
    <dgm:pt modelId="{251A0FF6-D065-4048-AE17-11240A71F294}" type="sibTrans" cxnId="{DCF99448-6A4D-41E1-9039-61ED81C67F41}">
      <dgm:prSet/>
      <dgm:spPr/>
      <dgm:t>
        <a:bodyPr/>
        <a:lstStyle/>
        <a:p>
          <a:endParaRPr lang="en-GB"/>
        </a:p>
      </dgm:t>
    </dgm:pt>
    <dgm:pt modelId="{8D700A5C-DC1B-4BA0-9431-5A14ACA6974E}">
      <dgm:prSet/>
      <dgm:spPr/>
      <dgm:t>
        <a:bodyPr/>
        <a:lstStyle/>
        <a:p>
          <a:r>
            <a:rPr lang="en-GB" b="1" dirty="0"/>
            <a:t>Owner has complete freedom over business decisions</a:t>
          </a:r>
        </a:p>
      </dgm:t>
    </dgm:pt>
    <dgm:pt modelId="{D043BCD5-0D52-4C0E-946A-22E0900DB260}" type="parTrans" cxnId="{8FFD50B1-9FEE-4EDA-AC08-D9467D6E76B5}">
      <dgm:prSet/>
      <dgm:spPr/>
      <dgm:t>
        <a:bodyPr/>
        <a:lstStyle/>
        <a:p>
          <a:endParaRPr lang="en-GB"/>
        </a:p>
      </dgm:t>
    </dgm:pt>
    <dgm:pt modelId="{C49424AA-DE24-4A37-9632-50595823EBAD}" type="sibTrans" cxnId="{8FFD50B1-9FEE-4EDA-AC08-D9467D6E76B5}">
      <dgm:prSet/>
      <dgm:spPr/>
      <dgm:t>
        <a:bodyPr/>
        <a:lstStyle/>
        <a:p>
          <a:endParaRPr lang="en-GB"/>
        </a:p>
      </dgm:t>
    </dgm:pt>
    <dgm:pt modelId="{B745D5D9-944C-436E-81EA-583C1DBD2FA1}">
      <dgm:prSet/>
      <dgm:spPr/>
      <dgm:t>
        <a:bodyPr/>
        <a:lstStyle/>
        <a:p>
          <a:r>
            <a:rPr lang="en-GB" b="1" dirty="0"/>
            <a:t>Low start up costs</a:t>
          </a:r>
        </a:p>
      </dgm:t>
    </dgm:pt>
    <dgm:pt modelId="{6D34FB51-5F6B-4752-9F77-551D3504672A}" type="parTrans" cxnId="{31C81D94-0EB8-4405-AB5E-3D001381A4AF}">
      <dgm:prSet/>
      <dgm:spPr/>
      <dgm:t>
        <a:bodyPr/>
        <a:lstStyle/>
        <a:p>
          <a:endParaRPr lang="en-GB"/>
        </a:p>
      </dgm:t>
    </dgm:pt>
    <dgm:pt modelId="{FDD07C24-0459-4112-83CF-AFA94BA3A4AD}" type="sibTrans" cxnId="{31C81D94-0EB8-4405-AB5E-3D001381A4AF}">
      <dgm:prSet/>
      <dgm:spPr/>
      <dgm:t>
        <a:bodyPr/>
        <a:lstStyle/>
        <a:p>
          <a:endParaRPr lang="en-GB"/>
        </a:p>
      </dgm:t>
    </dgm:pt>
    <dgm:pt modelId="{8FF42634-3CC4-40DC-8046-80F7EE99EECA}">
      <dgm:prSet/>
      <dgm:spPr/>
      <dgm:t>
        <a:bodyPr/>
        <a:lstStyle/>
        <a:p>
          <a:r>
            <a:rPr lang="en-GB" b="1" dirty="0"/>
            <a:t>Owner retains 100% of the profits </a:t>
          </a:r>
        </a:p>
      </dgm:t>
    </dgm:pt>
    <dgm:pt modelId="{624911A9-8489-4BB7-B998-575FFD8E4B1D}" type="parTrans" cxnId="{4C518570-080B-4746-A8C6-8C3B8204BC13}">
      <dgm:prSet/>
      <dgm:spPr/>
      <dgm:t>
        <a:bodyPr/>
        <a:lstStyle/>
        <a:p>
          <a:endParaRPr lang="en-GB"/>
        </a:p>
      </dgm:t>
    </dgm:pt>
    <dgm:pt modelId="{E9CFB07E-9851-42BE-87C2-7A4F9DD1088C}" type="sibTrans" cxnId="{4C518570-080B-4746-A8C6-8C3B8204BC13}">
      <dgm:prSet/>
      <dgm:spPr/>
      <dgm:t>
        <a:bodyPr/>
        <a:lstStyle/>
        <a:p>
          <a:endParaRPr lang="en-GB"/>
        </a:p>
      </dgm:t>
    </dgm:pt>
    <dgm:pt modelId="{4F8051D3-D14B-4C67-A216-485600EF0669}" type="pres">
      <dgm:prSet presAssocID="{0BEC1DDD-3E65-49B5-A2FE-2A932D135319}" presName="matrix" presStyleCnt="0">
        <dgm:presLayoutVars>
          <dgm:chMax val="1"/>
          <dgm:dir/>
          <dgm:resizeHandles val="exact"/>
        </dgm:presLayoutVars>
      </dgm:prSet>
      <dgm:spPr/>
    </dgm:pt>
    <dgm:pt modelId="{835ECE72-5DD0-4154-96EE-2ADED3349E94}" type="pres">
      <dgm:prSet presAssocID="{0BEC1DDD-3E65-49B5-A2FE-2A932D135319}" presName="diamond" presStyleLbl="bgShp" presStyleIdx="0" presStyleCnt="1"/>
      <dgm:spPr/>
    </dgm:pt>
    <dgm:pt modelId="{320BEFFD-74CF-408E-9AFF-890B1A75593C}" type="pres">
      <dgm:prSet presAssocID="{0BEC1DDD-3E65-49B5-A2FE-2A932D135319}" presName="quad1" presStyleLbl="node1" presStyleIdx="0" presStyleCnt="4">
        <dgm:presLayoutVars>
          <dgm:chMax val="0"/>
          <dgm:chPref val="0"/>
          <dgm:bulletEnabled val="1"/>
        </dgm:presLayoutVars>
      </dgm:prSet>
      <dgm:spPr/>
    </dgm:pt>
    <dgm:pt modelId="{A029918A-F111-4CD5-83FC-ED4DBE110674}" type="pres">
      <dgm:prSet presAssocID="{0BEC1DDD-3E65-49B5-A2FE-2A932D135319}" presName="quad2" presStyleLbl="node1" presStyleIdx="1" presStyleCnt="4">
        <dgm:presLayoutVars>
          <dgm:chMax val="0"/>
          <dgm:chPref val="0"/>
          <dgm:bulletEnabled val="1"/>
        </dgm:presLayoutVars>
      </dgm:prSet>
      <dgm:spPr/>
    </dgm:pt>
    <dgm:pt modelId="{D2CCB3BF-29C9-43A3-B6B6-C6AA102839BD}" type="pres">
      <dgm:prSet presAssocID="{0BEC1DDD-3E65-49B5-A2FE-2A932D135319}" presName="quad3" presStyleLbl="node1" presStyleIdx="2" presStyleCnt="4">
        <dgm:presLayoutVars>
          <dgm:chMax val="0"/>
          <dgm:chPref val="0"/>
          <dgm:bulletEnabled val="1"/>
        </dgm:presLayoutVars>
      </dgm:prSet>
      <dgm:spPr/>
    </dgm:pt>
    <dgm:pt modelId="{8480B67D-FCAA-4E2E-9E38-3707A533C7A6}" type="pres">
      <dgm:prSet presAssocID="{0BEC1DDD-3E65-49B5-A2FE-2A932D135319}" presName="quad4" presStyleLbl="node1" presStyleIdx="3" presStyleCnt="4" custLinFactNeighborY="-472">
        <dgm:presLayoutVars>
          <dgm:chMax val="0"/>
          <dgm:chPref val="0"/>
          <dgm:bulletEnabled val="1"/>
        </dgm:presLayoutVars>
      </dgm:prSet>
      <dgm:spPr/>
    </dgm:pt>
  </dgm:ptLst>
  <dgm:cxnLst>
    <dgm:cxn modelId="{840BF32D-0F1A-4779-B42D-1923E23A0607}" type="presOf" srcId="{8D700A5C-DC1B-4BA0-9431-5A14ACA6974E}" destId="{A029918A-F111-4CD5-83FC-ED4DBE110674}" srcOrd="0" destOrd="0" presId="urn:microsoft.com/office/officeart/2005/8/layout/matrix3"/>
    <dgm:cxn modelId="{DCF99448-6A4D-41E1-9039-61ED81C67F41}" srcId="{0BEC1DDD-3E65-49B5-A2FE-2A932D135319}" destId="{00E49BFC-542E-4333-B237-B596BC67F4FA}" srcOrd="0" destOrd="0" parTransId="{C5403B70-21E4-4E30-8DD0-D556F82D3BC6}" sibTransId="{251A0FF6-D065-4048-AE17-11240A71F294}"/>
    <dgm:cxn modelId="{75CA3B4B-B29E-4400-A20D-76961515C98D}" type="presOf" srcId="{8FF42634-3CC4-40DC-8046-80F7EE99EECA}" destId="{8480B67D-FCAA-4E2E-9E38-3707A533C7A6}" srcOrd="0" destOrd="0" presId="urn:microsoft.com/office/officeart/2005/8/layout/matrix3"/>
    <dgm:cxn modelId="{4F89014D-768A-4811-8F7A-94010A683986}" type="presOf" srcId="{B745D5D9-944C-436E-81EA-583C1DBD2FA1}" destId="{D2CCB3BF-29C9-43A3-B6B6-C6AA102839BD}" srcOrd="0" destOrd="0" presId="urn:microsoft.com/office/officeart/2005/8/layout/matrix3"/>
    <dgm:cxn modelId="{4C518570-080B-4746-A8C6-8C3B8204BC13}" srcId="{0BEC1DDD-3E65-49B5-A2FE-2A932D135319}" destId="{8FF42634-3CC4-40DC-8046-80F7EE99EECA}" srcOrd="3" destOrd="0" parTransId="{624911A9-8489-4BB7-B998-575FFD8E4B1D}" sibTransId="{E9CFB07E-9851-42BE-87C2-7A4F9DD1088C}"/>
    <dgm:cxn modelId="{3412EC83-4879-4D32-A8B1-A85710C8F81A}" type="presOf" srcId="{0BEC1DDD-3E65-49B5-A2FE-2A932D135319}" destId="{4F8051D3-D14B-4C67-A216-485600EF0669}" srcOrd="0" destOrd="0" presId="urn:microsoft.com/office/officeart/2005/8/layout/matrix3"/>
    <dgm:cxn modelId="{31C81D94-0EB8-4405-AB5E-3D001381A4AF}" srcId="{0BEC1DDD-3E65-49B5-A2FE-2A932D135319}" destId="{B745D5D9-944C-436E-81EA-583C1DBD2FA1}" srcOrd="2" destOrd="0" parTransId="{6D34FB51-5F6B-4752-9F77-551D3504672A}" sibTransId="{FDD07C24-0459-4112-83CF-AFA94BA3A4AD}"/>
    <dgm:cxn modelId="{DAC0B299-6227-4EC5-9953-DF855870FE55}" type="presOf" srcId="{00E49BFC-542E-4333-B237-B596BC67F4FA}" destId="{320BEFFD-74CF-408E-9AFF-890B1A75593C}" srcOrd="0" destOrd="0" presId="urn:microsoft.com/office/officeart/2005/8/layout/matrix3"/>
    <dgm:cxn modelId="{8FFD50B1-9FEE-4EDA-AC08-D9467D6E76B5}" srcId="{0BEC1DDD-3E65-49B5-A2FE-2A932D135319}" destId="{8D700A5C-DC1B-4BA0-9431-5A14ACA6974E}" srcOrd="1" destOrd="0" parTransId="{D043BCD5-0D52-4C0E-946A-22E0900DB260}" sibTransId="{C49424AA-DE24-4A37-9632-50595823EBAD}"/>
    <dgm:cxn modelId="{B1650DB2-71FD-47C0-8EA7-0C792FDBB538}" type="presParOf" srcId="{4F8051D3-D14B-4C67-A216-485600EF0669}" destId="{835ECE72-5DD0-4154-96EE-2ADED3349E94}" srcOrd="0" destOrd="0" presId="urn:microsoft.com/office/officeart/2005/8/layout/matrix3"/>
    <dgm:cxn modelId="{02C03399-81E7-4C1E-A055-E4913BA29E47}" type="presParOf" srcId="{4F8051D3-D14B-4C67-A216-485600EF0669}" destId="{320BEFFD-74CF-408E-9AFF-890B1A75593C}" srcOrd="1" destOrd="0" presId="urn:microsoft.com/office/officeart/2005/8/layout/matrix3"/>
    <dgm:cxn modelId="{1EAB9E62-7B2F-452A-B089-28073C4C289A}" type="presParOf" srcId="{4F8051D3-D14B-4C67-A216-485600EF0669}" destId="{A029918A-F111-4CD5-83FC-ED4DBE110674}" srcOrd="2" destOrd="0" presId="urn:microsoft.com/office/officeart/2005/8/layout/matrix3"/>
    <dgm:cxn modelId="{AE629180-843C-4A3F-A7E0-CAFB49060BCB}" type="presParOf" srcId="{4F8051D3-D14B-4C67-A216-485600EF0669}" destId="{D2CCB3BF-29C9-43A3-B6B6-C6AA102839BD}" srcOrd="3" destOrd="0" presId="urn:microsoft.com/office/officeart/2005/8/layout/matrix3"/>
    <dgm:cxn modelId="{EFC115A4-F1B5-4361-A2E9-9F4B387DE48F}" type="presParOf" srcId="{4F8051D3-D14B-4C67-A216-485600EF0669}" destId="{8480B67D-FCAA-4E2E-9E38-3707A533C7A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3E45E2-4FEA-4AA0-B78D-B53B73D8FA21}" type="doc">
      <dgm:prSet loTypeId="urn:microsoft.com/office/officeart/2005/8/layout/matrix3" loCatId="matrix" qsTypeId="urn:microsoft.com/office/officeart/2005/8/quickstyle/simple1" qsCatId="simple" csTypeId="urn:microsoft.com/office/officeart/2005/8/colors/accent2_2" csCatId="accent2" phldr="1"/>
      <dgm:spPr/>
      <dgm:t>
        <a:bodyPr/>
        <a:lstStyle/>
        <a:p>
          <a:endParaRPr lang="en-GB"/>
        </a:p>
      </dgm:t>
    </dgm:pt>
    <dgm:pt modelId="{94750A15-EBDE-4C77-B11C-0B1BA1E6803D}">
      <dgm:prSet custT="1"/>
      <dgm:spPr/>
      <dgm:t>
        <a:bodyPr/>
        <a:lstStyle/>
        <a:p>
          <a:r>
            <a:rPr lang="en-GB" sz="1200" b="1" dirty="0"/>
            <a:t>No separate business entity</a:t>
          </a:r>
        </a:p>
      </dgm:t>
    </dgm:pt>
    <dgm:pt modelId="{9E6727C9-1AF5-4A9D-8903-8AC041F64519}" type="parTrans" cxnId="{7DFD2B60-3C08-4DF3-8BD5-17FED45064C4}">
      <dgm:prSet/>
      <dgm:spPr/>
      <dgm:t>
        <a:bodyPr/>
        <a:lstStyle/>
        <a:p>
          <a:endParaRPr lang="en-GB"/>
        </a:p>
      </dgm:t>
    </dgm:pt>
    <dgm:pt modelId="{97F96477-DA5B-40D5-8BF2-2A588D07877A}" type="sibTrans" cxnId="{7DFD2B60-3C08-4DF3-8BD5-17FED45064C4}">
      <dgm:prSet/>
      <dgm:spPr/>
      <dgm:t>
        <a:bodyPr/>
        <a:lstStyle/>
        <a:p>
          <a:endParaRPr lang="en-GB"/>
        </a:p>
      </dgm:t>
    </dgm:pt>
    <dgm:pt modelId="{0CEB7D1E-8A4F-464B-AF58-D4AFF76F1648}">
      <dgm:prSet custT="1"/>
      <dgm:spPr/>
      <dgm:t>
        <a:bodyPr/>
        <a:lstStyle/>
        <a:p>
          <a:r>
            <a:rPr lang="en-GB" sz="1200" b="1" dirty="0"/>
            <a:t>Unlimited liability</a:t>
          </a:r>
        </a:p>
      </dgm:t>
    </dgm:pt>
    <dgm:pt modelId="{319EA18B-5685-47D3-A823-8675A5E4FA4A}" type="parTrans" cxnId="{F555E38F-DBA8-4FE3-A711-F832490C5AFF}">
      <dgm:prSet/>
      <dgm:spPr/>
      <dgm:t>
        <a:bodyPr/>
        <a:lstStyle/>
        <a:p>
          <a:endParaRPr lang="en-GB"/>
        </a:p>
      </dgm:t>
    </dgm:pt>
    <dgm:pt modelId="{4660CF5B-0D76-4555-A3B4-5695AEEA3694}" type="sibTrans" cxnId="{F555E38F-DBA8-4FE3-A711-F832490C5AFF}">
      <dgm:prSet/>
      <dgm:spPr/>
      <dgm:t>
        <a:bodyPr/>
        <a:lstStyle/>
        <a:p>
          <a:endParaRPr lang="en-GB"/>
        </a:p>
      </dgm:t>
    </dgm:pt>
    <dgm:pt modelId="{37D1F782-754D-4FEC-836A-722AB49471A4}">
      <dgm:prSet custT="1"/>
      <dgm:spPr/>
      <dgm:t>
        <a:bodyPr/>
        <a:lstStyle/>
        <a:p>
          <a:r>
            <a:rPr lang="en-GB" sz="1200" b="1" dirty="0"/>
            <a:t>Long working hours, which can be lonely and very pressurised</a:t>
          </a:r>
        </a:p>
      </dgm:t>
    </dgm:pt>
    <dgm:pt modelId="{A219F465-B70F-4BDA-AFD5-232CA225BF33}" type="parTrans" cxnId="{9E1091EE-6824-4390-98C6-084229313E63}">
      <dgm:prSet/>
      <dgm:spPr/>
      <dgm:t>
        <a:bodyPr/>
        <a:lstStyle/>
        <a:p>
          <a:endParaRPr lang="en-GB"/>
        </a:p>
      </dgm:t>
    </dgm:pt>
    <dgm:pt modelId="{25E80600-33C9-45E2-8B64-E3DAE1B0772B}" type="sibTrans" cxnId="{9E1091EE-6824-4390-98C6-084229313E63}">
      <dgm:prSet/>
      <dgm:spPr/>
      <dgm:t>
        <a:bodyPr/>
        <a:lstStyle/>
        <a:p>
          <a:endParaRPr lang="en-GB"/>
        </a:p>
      </dgm:t>
    </dgm:pt>
    <dgm:pt modelId="{9F76A3C0-BEFB-4DFF-9551-8D8D098A8849}">
      <dgm:prSet custT="1"/>
      <dgm:spPr/>
      <dgm:t>
        <a:bodyPr/>
        <a:lstStyle/>
        <a:p>
          <a:r>
            <a:rPr lang="en-GB" sz="1200" b="1" dirty="0"/>
            <a:t>Additional responsibility i.e. admin, bookkeeping, and marketing</a:t>
          </a:r>
        </a:p>
      </dgm:t>
    </dgm:pt>
    <dgm:pt modelId="{5125D3AF-CB60-4925-AD1C-BD9B82CFCC8F}" type="parTrans" cxnId="{DB2F8D20-A6FF-47A8-B08B-8D3E78E11EBE}">
      <dgm:prSet/>
      <dgm:spPr/>
      <dgm:t>
        <a:bodyPr/>
        <a:lstStyle/>
        <a:p>
          <a:endParaRPr lang="en-GB"/>
        </a:p>
      </dgm:t>
    </dgm:pt>
    <dgm:pt modelId="{B9BA7FEF-B9B3-4158-9A5E-271A55138B71}" type="sibTrans" cxnId="{DB2F8D20-A6FF-47A8-B08B-8D3E78E11EBE}">
      <dgm:prSet/>
      <dgm:spPr/>
      <dgm:t>
        <a:bodyPr/>
        <a:lstStyle/>
        <a:p>
          <a:endParaRPr lang="en-GB"/>
        </a:p>
      </dgm:t>
    </dgm:pt>
    <dgm:pt modelId="{74E75D55-1D1D-4113-AD43-3B28321C767E}" type="pres">
      <dgm:prSet presAssocID="{013E45E2-4FEA-4AA0-B78D-B53B73D8FA21}" presName="matrix" presStyleCnt="0">
        <dgm:presLayoutVars>
          <dgm:chMax val="1"/>
          <dgm:dir/>
          <dgm:resizeHandles val="exact"/>
        </dgm:presLayoutVars>
      </dgm:prSet>
      <dgm:spPr/>
    </dgm:pt>
    <dgm:pt modelId="{2A87CD42-362E-42C0-A8ED-97D25332A48F}" type="pres">
      <dgm:prSet presAssocID="{013E45E2-4FEA-4AA0-B78D-B53B73D8FA21}" presName="diamond" presStyleLbl="bgShp" presStyleIdx="0" presStyleCnt="1"/>
      <dgm:spPr/>
    </dgm:pt>
    <dgm:pt modelId="{7750F2E4-3A04-4953-94A3-245C24DE16FA}" type="pres">
      <dgm:prSet presAssocID="{013E45E2-4FEA-4AA0-B78D-B53B73D8FA21}" presName="quad1" presStyleLbl="node1" presStyleIdx="0" presStyleCnt="4">
        <dgm:presLayoutVars>
          <dgm:chMax val="0"/>
          <dgm:chPref val="0"/>
          <dgm:bulletEnabled val="1"/>
        </dgm:presLayoutVars>
      </dgm:prSet>
      <dgm:spPr/>
    </dgm:pt>
    <dgm:pt modelId="{B75E56D3-D1A9-4771-AC13-8F15243D4761}" type="pres">
      <dgm:prSet presAssocID="{013E45E2-4FEA-4AA0-B78D-B53B73D8FA21}" presName="quad2" presStyleLbl="node1" presStyleIdx="1" presStyleCnt="4">
        <dgm:presLayoutVars>
          <dgm:chMax val="0"/>
          <dgm:chPref val="0"/>
          <dgm:bulletEnabled val="1"/>
        </dgm:presLayoutVars>
      </dgm:prSet>
      <dgm:spPr/>
    </dgm:pt>
    <dgm:pt modelId="{4BD73736-8005-4730-A1F3-CD3237C40F6A}" type="pres">
      <dgm:prSet presAssocID="{013E45E2-4FEA-4AA0-B78D-B53B73D8FA21}" presName="quad3" presStyleLbl="node1" presStyleIdx="2" presStyleCnt="4">
        <dgm:presLayoutVars>
          <dgm:chMax val="0"/>
          <dgm:chPref val="0"/>
          <dgm:bulletEnabled val="1"/>
        </dgm:presLayoutVars>
      </dgm:prSet>
      <dgm:spPr/>
    </dgm:pt>
    <dgm:pt modelId="{B6F4D12A-4055-4681-8EAF-03224466A362}" type="pres">
      <dgm:prSet presAssocID="{013E45E2-4FEA-4AA0-B78D-B53B73D8FA21}" presName="quad4" presStyleLbl="node1" presStyleIdx="3" presStyleCnt="4">
        <dgm:presLayoutVars>
          <dgm:chMax val="0"/>
          <dgm:chPref val="0"/>
          <dgm:bulletEnabled val="1"/>
        </dgm:presLayoutVars>
      </dgm:prSet>
      <dgm:spPr/>
    </dgm:pt>
  </dgm:ptLst>
  <dgm:cxnLst>
    <dgm:cxn modelId="{DB2F8D20-A6FF-47A8-B08B-8D3E78E11EBE}" srcId="{013E45E2-4FEA-4AA0-B78D-B53B73D8FA21}" destId="{9F76A3C0-BEFB-4DFF-9551-8D8D098A8849}" srcOrd="3" destOrd="0" parTransId="{5125D3AF-CB60-4925-AD1C-BD9B82CFCC8F}" sibTransId="{B9BA7FEF-B9B3-4158-9A5E-271A55138B71}"/>
    <dgm:cxn modelId="{D4D8232C-E708-4CA2-9090-56A51CCD5FD3}" type="presOf" srcId="{013E45E2-4FEA-4AA0-B78D-B53B73D8FA21}" destId="{74E75D55-1D1D-4113-AD43-3B28321C767E}" srcOrd="0" destOrd="0" presId="urn:microsoft.com/office/officeart/2005/8/layout/matrix3"/>
    <dgm:cxn modelId="{7DFD2B60-3C08-4DF3-8BD5-17FED45064C4}" srcId="{013E45E2-4FEA-4AA0-B78D-B53B73D8FA21}" destId="{94750A15-EBDE-4C77-B11C-0B1BA1E6803D}" srcOrd="0" destOrd="0" parTransId="{9E6727C9-1AF5-4A9D-8903-8AC041F64519}" sibTransId="{97F96477-DA5B-40D5-8BF2-2A588D07877A}"/>
    <dgm:cxn modelId="{F555E38F-DBA8-4FE3-A711-F832490C5AFF}" srcId="{013E45E2-4FEA-4AA0-B78D-B53B73D8FA21}" destId="{0CEB7D1E-8A4F-464B-AF58-D4AFF76F1648}" srcOrd="1" destOrd="0" parTransId="{319EA18B-5685-47D3-A823-8675A5E4FA4A}" sibTransId="{4660CF5B-0D76-4555-A3B4-5695AEEA3694}"/>
    <dgm:cxn modelId="{FEB8E1BE-D2BF-4395-A568-6C7B21A21DB0}" type="presOf" srcId="{37D1F782-754D-4FEC-836A-722AB49471A4}" destId="{4BD73736-8005-4730-A1F3-CD3237C40F6A}" srcOrd="0" destOrd="0" presId="urn:microsoft.com/office/officeart/2005/8/layout/matrix3"/>
    <dgm:cxn modelId="{9F3A96DA-AD5F-442F-A060-51DCA31F7E4F}" type="presOf" srcId="{94750A15-EBDE-4C77-B11C-0B1BA1E6803D}" destId="{7750F2E4-3A04-4953-94A3-245C24DE16FA}" srcOrd="0" destOrd="0" presId="urn:microsoft.com/office/officeart/2005/8/layout/matrix3"/>
    <dgm:cxn modelId="{4F9E48E7-EBD3-4C5A-AAAC-835D1AB9FF9D}" type="presOf" srcId="{0CEB7D1E-8A4F-464B-AF58-D4AFF76F1648}" destId="{B75E56D3-D1A9-4771-AC13-8F15243D4761}" srcOrd="0" destOrd="0" presId="urn:microsoft.com/office/officeart/2005/8/layout/matrix3"/>
    <dgm:cxn modelId="{9E1091EE-6824-4390-98C6-084229313E63}" srcId="{013E45E2-4FEA-4AA0-B78D-B53B73D8FA21}" destId="{37D1F782-754D-4FEC-836A-722AB49471A4}" srcOrd="2" destOrd="0" parTransId="{A219F465-B70F-4BDA-AFD5-232CA225BF33}" sibTransId="{25E80600-33C9-45E2-8B64-E3DAE1B0772B}"/>
    <dgm:cxn modelId="{DFAA55F1-30DF-4C47-A5DE-8E783D989290}" type="presOf" srcId="{9F76A3C0-BEFB-4DFF-9551-8D8D098A8849}" destId="{B6F4D12A-4055-4681-8EAF-03224466A362}" srcOrd="0" destOrd="0" presId="urn:microsoft.com/office/officeart/2005/8/layout/matrix3"/>
    <dgm:cxn modelId="{9666E577-D162-4F04-802E-D8987F975851}" type="presParOf" srcId="{74E75D55-1D1D-4113-AD43-3B28321C767E}" destId="{2A87CD42-362E-42C0-A8ED-97D25332A48F}" srcOrd="0" destOrd="0" presId="urn:microsoft.com/office/officeart/2005/8/layout/matrix3"/>
    <dgm:cxn modelId="{B778DEA0-66A0-452B-9A4A-40F582FF6E8D}" type="presParOf" srcId="{74E75D55-1D1D-4113-AD43-3B28321C767E}" destId="{7750F2E4-3A04-4953-94A3-245C24DE16FA}" srcOrd="1" destOrd="0" presId="urn:microsoft.com/office/officeart/2005/8/layout/matrix3"/>
    <dgm:cxn modelId="{0FFC1DC9-53BC-49D8-8FBF-CF9EC3526DDA}" type="presParOf" srcId="{74E75D55-1D1D-4113-AD43-3B28321C767E}" destId="{B75E56D3-D1A9-4771-AC13-8F15243D4761}" srcOrd="2" destOrd="0" presId="urn:microsoft.com/office/officeart/2005/8/layout/matrix3"/>
    <dgm:cxn modelId="{3A57E6F4-6D93-4977-A3C2-2CBC10AAB93D}" type="presParOf" srcId="{74E75D55-1D1D-4113-AD43-3B28321C767E}" destId="{4BD73736-8005-4730-A1F3-CD3237C40F6A}" srcOrd="3" destOrd="0" presId="urn:microsoft.com/office/officeart/2005/8/layout/matrix3"/>
    <dgm:cxn modelId="{CE0F4D30-7CC6-4826-8BBD-1C4A95D4DC83}" type="presParOf" srcId="{74E75D55-1D1D-4113-AD43-3B28321C767E}" destId="{B6F4D12A-4055-4681-8EAF-03224466A362}"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92FB9B4D-F4E2-4BAE-A306-47AFD5CB313D}" type="doc">
      <dgm:prSet loTypeId="urn:microsoft.com/office/officeart/2005/8/layout/matrix3" loCatId="matrix" qsTypeId="urn:microsoft.com/office/officeart/2005/8/quickstyle/simple1" qsCatId="simple" csTypeId="urn:microsoft.com/office/officeart/2005/8/colors/accent2_2" csCatId="accent2" phldr="1"/>
      <dgm:spPr/>
      <dgm:t>
        <a:bodyPr/>
        <a:lstStyle/>
        <a:p>
          <a:endParaRPr lang="en-GB"/>
        </a:p>
      </dgm:t>
    </dgm:pt>
    <dgm:pt modelId="{A5588BF8-0382-4DB5-A737-6F8566F31DCA}">
      <dgm:prSet/>
      <dgm:spPr/>
      <dgm:t>
        <a:bodyPr/>
        <a:lstStyle/>
        <a:p>
          <a:r>
            <a:rPr lang="en-GB" b="1" dirty="0"/>
            <a:t>Potential for disagreements </a:t>
          </a:r>
        </a:p>
      </dgm:t>
    </dgm:pt>
    <dgm:pt modelId="{C49A170C-6D63-4F2C-937A-201E02FF79AF}" type="parTrans" cxnId="{FFE3601D-CD3C-47B3-B8CA-DB73FA44C4A2}">
      <dgm:prSet/>
      <dgm:spPr/>
      <dgm:t>
        <a:bodyPr/>
        <a:lstStyle/>
        <a:p>
          <a:endParaRPr lang="en-GB"/>
        </a:p>
      </dgm:t>
    </dgm:pt>
    <dgm:pt modelId="{30D24435-8E94-4617-8725-834A61F7EEEB}" type="sibTrans" cxnId="{FFE3601D-CD3C-47B3-B8CA-DB73FA44C4A2}">
      <dgm:prSet/>
      <dgm:spPr/>
      <dgm:t>
        <a:bodyPr/>
        <a:lstStyle/>
        <a:p>
          <a:endParaRPr lang="en-GB"/>
        </a:p>
      </dgm:t>
    </dgm:pt>
    <dgm:pt modelId="{980E3719-05F4-481C-9976-6D54C9A0A5A8}">
      <dgm:prSet/>
      <dgm:spPr/>
      <dgm:t>
        <a:bodyPr/>
        <a:lstStyle/>
        <a:p>
          <a:r>
            <a:rPr lang="en-GB" b="1" dirty="0"/>
            <a:t>Profits have to be shared</a:t>
          </a:r>
        </a:p>
      </dgm:t>
    </dgm:pt>
    <dgm:pt modelId="{50223C8A-15DB-4935-A159-9C6226A5ABA5}" type="parTrans" cxnId="{42054499-C204-464D-BFD0-FA2E600EC495}">
      <dgm:prSet/>
      <dgm:spPr/>
      <dgm:t>
        <a:bodyPr/>
        <a:lstStyle/>
        <a:p>
          <a:endParaRPr lang="en-GB"/>
        </a:p>
      </dgm:t>
    </dgm:pt>
    <dgm:pt modelId="{D05F5E13-430A-492D-8B02-62F8C545E91B}" type="sibTrans" cxnId="{42054499-C204-464D-BFD0-FA2E600EC495}">
      <dgm:prSet/>
      <dgm:spPr/>
      <dgm:t>
        <a:bodyPr/>
        <a:lstStyle/>
        <a:p>
          <a:endParaRPr lang="en-GB"/>
        </a:p>
      </dgm:t>
    </dgm:pt>
    <dgm:pt modelId="{C0CEDC35-3AB9-4639-854F-E56EB571F8AA}">
      <dgm:prSet/>
      <dgm:spPr/>
      <dgm:t>
        <a:bodyPr/>
        <a:lstStyle/>
        <a:p>
          <a:r>
            <a:rPr lang="en-GB" b="1" dirty="0"/>
            <a:t>Unlimited liability shared between partners</a:t>
          </a:r>
        </a:p>
      </dgm:t>
    </dgm:pt>
    <dgm:pt modelId="{B4A3E9A7-E4D6-4010-B64D-D7E73E0058AC}" type="parTrans" cxnId="{BA2365F3-82BA-4CBF-9CCA-4FC25CF0867C}">
      <dgm:prSet/>
      <dgm:spPr/>
      <dgm:t>
        <a:bodyPr/>
        <a:lstStyle/>
        <a:p>
          <a:endParaRPr lang="en-GB"/>
        </a:p>
      </dgm:t>
    </dgm:pt>
    <dgm:pt modelId="{339E7481-7285-4710-8F66-2E4CE08E191B}" type="sibTrans" cxnId="{BA2365F3-82BA-4CBF-9CCA-4FC25CF0867C}">
      <dgm:prSet/>
      <dgm:spPr/>
      <dgm:t>
        <a:bodyPr/>
        <a:lstStyle/>
        <a:p>
          <a:endParaRPr lang="en-GB"/>
        </a:p>
      </dgm:t>
    </dgm:pt>
    <dgm:pt modelId="{8AA53320-00E5-47DB-AED9-5F87DABDBC7F}">
      <dgm:prSet/>
      <dgm:spPr/>
      <dgm:t>
        <a:bodyPr/>
        <a:lstStyle/>
        <a:p>
          <a:r>
            <a:rPr lang="en-GB" b="1" dirty="0"/>
            <a:t>Additional responsibility i.e. admin, bookkeeping, and marketing</a:t>
          </a:r>
        </a:p>
      </dgm:t>
    </dgm:pt>
    <dgm:pt modelId="{D298B805-9643-4A6C-A716-E0B99B4F7FA0}" type="parTrans" cxnId="{E333B3C5-618D-4808-A788-674CE1505DF9}">
      <dgm:prSet/>
      <dgm:spPr/>
      <dgm:t>
        <a:bodyPr/>
        <a:lstStyle/>
        <a:p>
          <a:endParaRPr lang="en-GB"/>
        </a:p>
      </dgm:t>
    </dgm:pt>
    <dgm:pt modelId="{6C4B6DC0-8C39-4D11-B11E-DA75B7D05419}" type="sibTrans" cxnId="{E333B3C5-618D-4808-A788-674CE1505DF9}">
      <dgm:prSet/>
      <dgm:spPr/>
      <dgm:t>
        <a:bodyPr/>
        <a:lstStyle/>
        <a:p>
          <a:endParaRPr lang="en-GB"/>
        </a:p>
      </dgm:t>
    </dgm:pt>
    <dgm:pt modelId="{6B05A7BE-1362-4752-A4B2-9EA7B64E7C27}" type="pres">
      <dgm:prSet presAssocID="{92FB9B4D-F4E2-4BAE-A306-47AFD5CB313D}" presName="matrix" presStyleCnt="0">
        <dgm:presLayoutVars>
          <dgm:chMax val="1"/>
          <dgm:dir/>
          <dgm:resizeHandles val="exact"/>
        </dgm:presLayoutVars>
      </dgm:prSet>
      <dgm:spPr/>
    </dgm:pt>
    <dgm:pt modelId="{49B496CE-88FC-4D7A-A3A4-B0F6CA8BBA95}" type="pres">
      <dgm:prSet presAssocID="{92FB9B4D-F4E2-4BAE-A306-47AFD5CB313D}" presName="diamond" presStyleLbl="bgShp" presStyleIdx="0" presStyleCnt="1"/>
      <dgm:spPr/>
    </dgm:pt>
    <dgm:pt modelId="{3D725698-668A-43FB-BC7C-927A8A940446}" type="pres">
      <dgm:prSet presAssocID="{92FB9B4D-F4E2-4BAE-A306-47AFD5CB313D}" presName="quad1" presStyleLbl="node1" presStyleIdx="0" presStyleCnt="4">
        <dgm:presLayoutVars>
          <dgm:chMax val="0"/>
          <dgm:chPref val="0"/>
          <dgm:bulletEnabled val="1"/>
        </dgm:presLayoutVars>
      </dgm:prSet>
      <dgm:spPr/>
    </dgm:pt>
    <dgm:pt modelId="{F706A84D-20F3-4E40-83C1-D43F0B67C190}" type="pres">
      <dgm:prSet presAssocID="{92FB9B4D-F4E2-4BAE-A306-47AFD5CB313D}" presName="quad2" presStyleLbl="node1" presStyleIdx="1" presStyleCnt="4">
        <dgm:presLayoutVars>
          <dgm:chMax val="0"/>
          <dgm:chPref val="0"/>
          <dgm:bulletEnabled val="1"/>
        </dgm:presLayoutVars>
      </dgm:prSet>
      <dgm:spPr/>
    </dgm:pt>
    <dgm:pt modelId="{323D0226-3972-47DB-AFF6-A04E59DEDD2F}" type="pres">
      <dgm:prSet presAssocID="{92FB9B4D-F4E2-4BAE-A306-47AFD5CB313D}" presName="quad3" presStyleLbl="node1" presStyleIdx="2" presStyleCnt="4">
        <dgm:presLayoutVars>
          <dgm:chMax val="0"/>
          <dgm:chPref val="0"/>
          <dgm:bulletEnabled val="1"/>
        </dgm:presLayoutVars>
      </dgm:prSet>
      <dgm:spPr/>
    </dgm:pt>
    <dgm:pt modelId="{9C96948E-E7FE-45CD-A71F-EDC5291CB3D6}" type="pres">
      <dgm:prSet presAssocID="{92FB9B4D-F4E2-4BAE-A306-47AFD5CB313D}" presName="quad4" presStyleLbl="node1" presStyleIdx="3" presStyleCnt="4">
        <dgm:presLayoutVars>
          <dgm:chMax val="0"/>
          <dgm:chPref val="0"/>
          <dgm:bulletEnabled val="1"/>
        </dgm:presLayoutVars>
      </dgm:prSet>
      <dgm:spPr/>
    </dgm:pt>
  </dgm:ptLst>
  <dgm:cxnLst>
    <dgm:cxn modelId="{2234A400-2BB8-4FF0-A7F3-5253CF5FAF07}" type="presOf" srcId="{8AA53320-00E5-47DB-AED9-5F87DABDBC7F}" destId="{9C96948E-E7FE-45CD-A71F-EDC5291CB3D6}" srcOrd="0" destOrd="0" presId="urn:microsoft.com/office/officeart/2005/8/layout/matrix3"/>
    <dgm:cxn modelId="{FFE3601D-CD3C-47B3-B8CA-DB73FA44C4A2}" srcId="{92FB9B4D-F4E2-4BAE-A306-47AFD5CB313D}" destId="{A5588BF8-0382-4DB5-A737-6F8566F31DCA}" srcOrd="0" destOrd="0" parTransId="{C49A170C-6D63-4F2C-937A-201E02FF79AF}" sibTransId="{30D24435-8E94-4617-8725-834A61F7EEEB}"/>
    <dgm:cxn modelId="{888E8145-F2DB-4859-86D2-E6217244CBA4}" type="presOf" srcId="{980E3719-05F4-481C-9976-6D54C9A0A5A8}" destId="{F706A84D-20F3-4E40-83C1-D43F0B67C190}" srcOrd="0" destOrd="0" presId="urn:microsoft.com/office/officeart/2005/8/layout/matrix3"/>
    <dgm:cxn modelId="{B7065B6B-C997-4E9A-B2C7-6B066FA5548A}" type="presOf" srcId="{A5588BF8-0382-4DB5-A737-6F8566F31DCA}" destId="{3D725698-668A-43FB-BC7C-927A8A940446}" srcOrd="0" destOrd="0" presId="urn:microsoft.com/office/officeart/2005/8/layout/matrix3"/>
    <dgm:cxn modelId="{42054499-C204-464D-BFD0-FA2E600EC495}" srcId="{92FB9B4D-F4E2-4BAE-A306-47AFD5CB313D}" destId="{980E3719-05F4-481C-9976-6D54C9A0A5A8}" srcOrd="1" destOrd="0" parTransId="{50223C8A-15DB-4935-A159-9C6226A5ABA5}" sibTransId="{D05F5E13-430A-492D-8B02-62F8C545E91B}"/>
    <dgm:cxn modelId="{4F2696B9-4853-49DE-BE6C-3E6A57F9393B}" type="presOf" srcId="{C0CEDC35-3AB9-4639-854F-E56EB571F8AA}" destId="{323D0226-3972-47DB-AFF6-A04E59DEDD2F}" srcOrd="0" destOrd="0" presId="urn:microsoft.com/office/officeart/2005/8/layout/matrix3"/>
    <dgm:cxn modelId="{E333B3C5-618D-4808-A788-674CE1505DF9}" srcId="{92FB9B4D-F4E2-4BAE-A306-47AFD5CB313D}" destId="{8AA53320-00E5-47DB-AED9-5F87DABDBC7F}" srcOrd="3" destOrd="0" parTransId="{D298B805-9643-4A6C-A716-E0B99B4F7FA0}" sibTransId="{6C4B6DC0-8C39-4D11-B11E-DA75B7D05419}"/>
    <dgm:cxn modelId="{5A8002D9-9E1D-47B0-BD4F-FCABB13ED96A}" type="presOf" srcId="{92FB9B4D-F4E2-4BAE-A306-47AFD5CB313D}" destId="{6B05A7BE-1362-4752-A4B2-9EA7B64E7C27}" srcOrd="0" destOrd="0" presId="urn:microsoft.com/office/officeart/2005/8/layout/matrix3"/>
    <dgm:cxn modelId="{BA2365F3-82BA-4CBF-9CCA-4FC25CF0867C}" srcId="{92FB9B4D-F4E2-4BAE-A306-47AFD5CB313D}" destId="{C0CEDC35-3AB9-4639-854F-E56EB571F8AA}" srcOrd="2" destOrd="0" parTransId="{B4A3E9A7-E4D6-4010-B64D-D7E73E0058AC}" sibTransId="{339E7481-7285-4710-8F66-2E4CE08E191B}"/>
    <dgm:cxn modelId="{09108ED5-C01E-4D80-8105-076F86040CCB}" type="presParOf" srcId="{6B05A7BE-1362-4752-A4B2-9EA7B64E7C27}" destId="{49B496CE-88FC-4D7A-A3A4-B0F6CA8BBA95}" srcOrd="0" destOrd="0" presId="urn:microsoft.com/office/officeart/2005/8/layout/matrix3"/>
    <dgm:cxn modelId="{6D40D49D-66EA-4D00-8AD1-7744A7F246BC}" type="presParOf" srcId="{6B05A7BE-1362-4752-A4B2-9EA7B64E7C27}" destId="{3D725698-668A-43FB-BC7C-927A8A940446}" srcOrd="1" destOrd="0" presId="urn:microsoft.com/office/officeart/2005/8/layout/matrix3"/>
    <dgm:cxn modelId="{8DCA8D6A-7D38-47F5-BF2D-592B3667E363}" type="presParOf" srcId="{6B05A7BE-1362-4752-A4B2-9EA7B64E7C27}" destId="{F706A84D-20F3-4E40-83C1-D43F0B67C190}" srcOrd="2" destOrd="0" presId="urn:microsoft.com/office/officeart/2005/8/layout/matrix3"/>
    <dgm:cxn modelId="{DBE9BFB3-BE85-4718-8DBB-B5F0C5B5CD8B}" type="presParOf" srcId="{6B05A7BE-1362-4752-A4B2-9EA7B64E7C27}" destId="{323D0226-3972-47DB-AFF6-A04E59DEDD2F}" srcOrd="3" destOrd="0" presId="urn:microsoft.com/office/officeart/2005/8/layout/matrix3"/>
    <dgm:cxn modelId="{694B7412-8695-4ABC-B860-5A54642D3BDA}" type="presParOf" srcId="{6B05A7BE-1362-4752-A4B2-9EA7B64E7C27}" destId="{9C96948E-E7FE-45CD-A71F-EDC5291CB3D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5D05B5-B3DC-4A9E-B770-1C3AF9198E4B}" type="doc">
      <dgm:prSet loTypeId="urn:microsoft.com/office/officeart/2005/8/layout/matrix3" loCatId="matrix" qsTypeId="urn:microsoft.com/office/officeart/2005/8/quickstyle/simple1" qsCatId="simple" csTypeId="urn:microsoft.com/office/officeart/2005/8/colors/accent6_2" csCatId="accent6" phldr="1"/>
      <dgm:spPr/>
      <dgm:t>
        <a:bodyPr/>
        <a:lstStyle/>
        <a:p>
          <a:endParaRPr lang="en-GB"/>
        </a:p>
      </dgm:t>
    </dgm:pt>
    <dgm:pt modelId="{E617A57A-DC53-4BA4-9A6A-D0BE269D9C35}">
      <dgm:prSet custT="1"/>
      <dgm:spPr/>
      <dgm:t>
        <a:bodyPr/>
        <a:lstStyle/>
        <a:p>
          <a:r>
            <a:rPr lang="en-GB" sz="1100" b="1" dirty="0"/>
            <a:t>Shared expertise</a:t>
          </a:r>
        </a:p>
      </dgm:t>
    </dgm:pt>
    <dgm:pt modelId="{F020DD98-6EC2-40DB-AB9B-0B30A3D33A00}" type="parTrans" cxnId="{0BDCA976-F19C-44FA-84B2-47CD67B40428}">
      <dgm:prSet/>
      <dgm:spPr/>
      <dgm:t>
        <a:bodyPr/>
        <a:lstStyle/>
        <a:p>
          <a:endParaRPr lang="en-GB"/>
        </a:p>
      </dgm:t>
    </dgm:pt>
    <dgm:pt modelId="{8725E00E-025F-4E45-9C8F-05172EBC290B}" type="sibTrans" cxnId="{0BDCA976-F19C-44FA-84B2-47CD67B40428}">
      <dgm:prSet/>
      <dgm:spPr/>
      <dgm:t>
        <a:bodyPr/>
        <a:lstStyle/>
        <a:p>
          <a:endParaRPr lang="en-GB"/>
        </a:p>
      </dgm:t>
    </dgm:pt>
    <dgm:pt modelId="{924A27DE-FC62-463C-B21D-933AFE365C20}">
      <dgm:prSet custT="1"/>
      <dgm:spPr/>
      <dgm:t>
        <a:bodyPr/>
        <a:lstStyle/>
        <a:p>
          <a:r>
            <a:rPr lang="en-GB" sz="1100" b="1" dirty="0"/>
            <a:t>Shared workload and responsibility</a:t>
          </a:r>
        </a:p>
      </dgm:t>
    </dgm:pt>
    <dgm:pt modelId="{FE8C8F20-E506-4DF5-8C69-B6EFEAA9CFDD}" type="parTrans" cxnId="{7B35D668-0EF8-43C5-967E-BEA052565223}">
      <dgm:prSet/>
      <dgm:spPr/>
      <dgm:t>
        <a:bodyPr/>
        <a:lstStyle/>
        <a:p>
          <a:endParaRPr lang="en-GB"/>
        </a:p>
      </dgm:t>
    </dgm:pt>
    <dgm:pt modelId="{4F130DF6-410A-4B17-820B-AE62AA9B0D2D}" type="sibTrans" cxnId="{7B35D668-0EF8-43C5-967E-BEA052565223}">
      <dgm:prSet/>
      <dgm:spPr/>
      <dgm:t>
        <a:bodyPr/>
        <a:lstStyle/>
        <a:p>
          <a:endParaRPr lang="en-GB"/>
        </a:p>
      </dgm:t>
    </dgm:pt>
    <dgm:pt modelId="{D9B73804-838C-4059-8ED2-C4E9BA3D2B0A}">
      <dgm:prSet custT="1"/>
      <dgm:spPr/>
      <dgm:t>
        <a:bodyPr/>
        <a:lstStyle/>
        <a:p>
          <a:r>
            <a:rPr lang="en-GB" sz="1100" b="1" dirty="0"/>
            <a:t>Low start up costs</a:t>
          </a:r>
        </a:p>
      </dgm:t>
    </dgm:pt>
    <dgm:pt modelId="{898EB901-F5AC-4C25-AFC8-405C4D0A3A40}" type="parTrans" cxnId="{810A0EA7-056A-4065-8A2D-AECF5A89A1B9}">
      <dgm:prSet/>
      <dgm:spPr/>
      <dgm:t>
        <a:bodyPr/>
        <a:lstStyle/>
        <a:p>
          <a:endParaRPr lang="en-GB"/>
        </a:p>
      </dgm:t>
    </dgm:pt>
    <dgm:pt modelId="{5C9EE93E-899B-4CE0-B078-E7D850C7AAAD}" type="sibTrans" cxnId="{810A0EA7-056A-4065-8A2D-AECF5A89A1B9}">
      <dgm:prSet/>
      <dgm:spPr/>
      <dgm:t>
        <a:bodyPr/>
        <a:lstStyle/>
        <a:p>
          <a:endParaRPr lang="en-GB"/>
        </a:p>
      </dgm:t>
    </dgm:pt>
    <dgm:pt modelId="{9D40CBB4-ED14-48E1-B991-9017427BDDCC}">
      <dgm:prSet custT="1"/>
      <dgm:spPr/>
      <dgm:t>
        <a:bodyPr/>
        <a:lstStyle/>
        <a:p>
          <a:r>
            <a:rPr lang="en-GB" sz="1100" b="1" dirty="0"/>
            <a:t>Greater borrowing power </a:t>
          </a:r>
        </a:p>
      </dgm:t>
    </dgm:pt>
    <dgm:pt modelId="{586BDDA4-4F4A-45E0-A4EE-3F2DB5F3298F}" type="parTrans" cxnId="{B78AABB8-84D9-416F-BA8D-89B6EB152531}">
      <dgm:prSet/>
      <dgm:spPr/>
      <dgm:t>
        <a:bodyPr/>
        <a:lstStyle/>
        <a:p>
          <a:endParaRPr lang="en-GB"/>
        </a:p>
      </dgm:t>
    </dgm:pt>
    <dgm:pt modelId="{C0A7E65F-E789-455C-9C3F-57F99D557D46}" type="sibTrans" cxnId="{B78AABB8-84D9-416F-BA8D-89B6EB152531}">
      <dgm:prSet/>
      <dgm:spPr/>
      <dgm:t>
        <a:bodyPr/>
        <a:lstStyle/>
        <a:p>
          <a:endParaRPr lang="en-GB"/>
        </a:p>
      </dgm:t>
    </dgm:pt>
    <dgm:pt modelId="{EFC95A1F-E416-4853-A844-9CCFD6692327}" type="pres">
      <dgm:prSet presAssocID="{8D5D05B5-B3DC-4A9E-B770-1C3AF9198E4B}" presName="matrix" presStyleCnt="0">
        <dgm:presLayoutVars>
          <dgm:chMax val="1"/>
          <dgm:dir/>
          <dgm:resizeHandles val="exact"/>
        </dgm:presLayoutVars>
      </dgm:prSet>
      <dgm:spPr/>
    </dgm:pt>
    <dgm:pt modelId="{F375025A-14FD-449C-B846-8B3A3306C979}" type="pres">
      <dgm:prSet presAssocID="{8D5D05B5-B3DC-4A9E-B770-1C3AF9198E4B}" presName="diamond" presStyleLbl="bgShp" presStyleIdx="0" presStyleCnt="1"/>
      <dgm:spPr/>
    </dgm:pt>
    <dgm:pt modelId="{39B2DEBC-BE49-43BF-9830-ED0B9800611A}" type="pres">
      <dgm:prSet presAssocID="{8D5D05B5-B3DC-4A9E-B770-1C3AF9198E4B}" presName="quad1" presStyleLbl="node1" presStyleIdx="0" presStyleCnt="4">
        <dgm:presLayoutVars>
          <dgm:chMax val="0"/>
          <dgm:chPref val="0"/>
          <dgm:bulletEnabled val="1"/>
        </dgm:presLayoutVars>
      </dgm:prSet>
      <dgm:spPr/>
    </dgm:pt>
    <dgm:pt modelId="{BD3A054F-B424-4D12-8001-23E8FE1A4E9C}" type="pres">
      <dgm:prSet presAssocID="{8D5D05B5-B3DC-4A9E-B770-1C3AF9198E4B}" presName="quad2" presStyleLbl="node1" presStyleIdx="1" presStyleCnt="4">
        <dgm:presLayoutVars>
          <dgm:chMax val="0"/>
          <dgm:chPref val="0"/>
          <dgm:bulletEnabled val="1"/>
        </dgm:presLayoutVars>
      </dgm:prSet>
      <dgm:spPr/>
    </dgm:pt>
    <dgm:pt modelId="{5F45E165-8180-43BF-9179-ED3BC54A2A42}" type="pres">
      <dgm:prSet presAssocID="{8D5D05B5-B3DC-4A9E-B770-1C3AF9198E4B}" presName="quad3" presStyleLbl="node1" presStyleIdx="2" presStyleCnt="4">
        <dgm:presLayoutVars>
          <dgm:chMax val="0"/>
          <dgm:chPref val="0"/>
          <dgm:bulletEnabled val="1"/>
        </dgm:presLayoutVars>
      </dgm:prSet>
      <dgm:spPr/>
    </dgm:pt>
    <dgm:pt modelId="{09D4EFEB-8881-4926-9ECC-ABE788134EFD}" type="pres">
      <dgm:prSet presAssocID="{8D5D05B5-B3DC-4A9E-B770-1C3AF9198E4B}" presName="quad4" presStyleLbl="node1" presStyleIdx="3" presStyleCnt="4">
        <dgm:presLayoutVars>
          <dgm:chMax val="0"/>
          <dgm:chPref val="0"/>
          <dgm:bulletEnabled val="1"/>
        </dgm:presLayoutVars>
      </dgm:prSet>
      <dgm:spPr/>
    </dgm:pt>
  </dgm:ptLst>
  <dgm:cxnLst>
    <dgm:cxn modelId="{15FA685F-D47C-4B93-BE20-CFB4BBFE5AF9}" type="presOf" srcId="{D9B73804-838C-4059-8ED2-C4E9BA3D2B0A}" destId="{5F45E165-8180-43BF-9179-ED3BC54A2A42}" srcOrd="0" destOrd="0" presId="urn:microsoft.com/office/officeart/2005/8/layout/matrix3"/>
    <dgm:cxn modelId="{7B35D668-0EF8-43C5-967E-BEA052565223}" srcId="{8D5D05B5-B3DC-4A9E-B770-1C3AF9198E4B}" destId="{924A27DE-FC62-463C-B21D-933AFE365C20}" srcOrd="1" destOrd="0" parTransId="{FE8C8F20-E506-4DF5-8C69-B6EFEAA9CFDD}" sibTransId="{4F130DF6-410A-4B17-820B-AE62AA9B0D2D}"/>
    <dgm:cxn modelId="{215C0076-B36D-4C37-87E8-B2BA861310D3}" type="presOf" srcId="{8D5D05B5-B3DC-4A9E-B770-1C3AF9198E4B}" destId="{EFC95A1F-E416-4853-A844-9CCFD6692327}" srcOrd="0" destOrd="0" presId="urn:microsoft.com/office/officeart/2005/8/layout/matrix3"/>
    <dgm:cxn modelId="{0BDCA976-F19C-44FA-84B2-47CD67B40428}" srcId="{8D5D05B5-B3DC-4A9E-B770-1C3AF9198E4B}" destId="{E617A57A-DC53-4BA4-9A6A-D0BE269D9C35}" srcOrd="0" destOrd="0" parTransId="{F020DD98-6EC2-40DB-AB9B-0B30A3D33A00}" sibTransId="{8725E00E-025F-4E45-9C8F-05172EBC290B}"/>
    <dgm:cxn modelId="{810A0EA7-056A-4065-8A2D-AECF5A89A1B9}" srcId="{8D5D05B5-B3DC-4A9E-B770-1C3AF9198E4B}" destId="{D9B73804-838C-4059-8ED2-C4E9BA3D2B0A}" srcOrd="2" destOrd="0" parTransId="{898EB901-F5AC-4C25-AFC8-405C4D0A3A40}" sibTransId="{5C9EE93E-899B-4CE0-B078-E7D850C7AAAD}"/>
    <dgm:cxn modelId="{A539B0B3-E8CD-442D-A73F-2D576DEB4F03}" type="presOf" srcId="{9D40CBB4-ED14-48E1-B991-9017427BDDCC}" destId="{09D4EFEB-8881-4926-9ECC-ABE788134EFD}" srcOrd="0" destOrd="0" presId="urn:microsoft.com/office/officeart/2005/8/layout/matrix3"/>
    <dgm:cxn modelId="{B78AABB8-84D9-416F-BA8D-89B6EB152531}" srcId="{8D5D05B5-B3DC-4A9E-B770-1C3AF9198E4B}" destId="{9D40CBB4-ED14-48E1-B991-9017427BDDCC}" srcOrd="3" destOrd="0" parTransId="{586BDDA4-4F4A-45E0-A4EE-3F2DB5F3298F}" sibTransId="{C0A7E65F-E789-455C-9C3F-57F99D557D46}"/>
    <dgm:cxn modelId="{8B108EC9-0C39-4138-B6FE-1E21DFED4E9D}" type="presOf" srcId="{924A27DE-FC62-463C-B21D-933AFE365C20}" destId="{BD3A054F-B424-4D12-8001-23E8FE1A4E9C}" srcOrd="0" destOrd="0" presId="urn:microsoft.com/office/officeart/2005/8/layout/matrix3"/>
    <dgm:cxn modelId="{47DB92EB-158E-43F0-8661-93311AE94674}" type="presOf" srcId="{E617A57A-DC53-4BA4-9A6A-D0BE269D9C35}" destId="{39B2DEBC-BE49-43BF-9830-ED0B9800611A}" srcOrd="0" destOrd="0" presId="urn:microsoft.com/office/officeart/2005/8/layout/matrix3"/>
    <dgm:cxn modelId="{E88A541D-D55A-461A-B4D7-8B0948F7C658}" type="presParOf" srcId="{EFC95A1F-E416-4853-A844-9CCFD6692327}" destId="{F375025A-14FD-449C-B846-8B3A3306C979}" srcOrd="0" destOrd="0" presId="urn:microsoft.com/office/officeart/2005/8/layout/matrix3"/>
    <dgm:cxn modelId="{0414AE81-63D6-4D37-8A0D-B7F50626293E}" type="presParOf" srcId="{EFC95A1F-E416-4853-A844-9CCFD6692327}" destId="{39B2DEBC-BE49-43BF-9830-ED0B9800611A}" srcOrd="1" destOrd="0" presId="urn:microsoft.com/office/officeart/2005/8/layout/matrix3"/>
    <dgm:cxn modelId="{9EF6F31B-8D3E-45D7-9392-2D218EA4CBF9}" type="presParOf" srcId="{EFC95A1F-E416-4853-A844-9CCFD6692327}" destId="{BD3A054F-B424-4D12-8001-23E8FE1A4E9C}" srcOrd="2" destOrd="0" presId="urn:microsoft.com/office/officeart/2005/8/layout/matrix3"/>
    <dgm:cxn modelId="{405DDE12-D3E8-485B-B1F0-C5D1306195BA}" type="presParOf" srcId="{EFC95A1F-E416-4853-A844-9CCFD6692327}" destId="{5F45E165-8180-43BF-9179-ED3BC54A2A42}" srcOrd="3" destOrd="0" presId="urn:microsoft.com/office/officeart/2005/8/layout/matrix3"/>
    <dgm:cxn modelId="{FFB2402B-5EEE-43FC-B751-5E5B45D13E8F}" type="presParOf" srcId="{EFC95A1F-E416-4853-A844-9CCFD6692327}" destId="{09D4EFEB-8881-4926-9ECC-ABE788134EFD}"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47B3A1-A1F7-437B-867E-65B6DDFA0AB7}" type="doc">
      <dgm:prSet loTypeId="urn:microsoft.com/office/officeart/2005/8/layout/matrix3" loCatId="matrix" qsTypeId="urn:microsoft.com/office/officeart/2005/8/quickstyle/simple1" qsCatId="simple" csTypeId="urn:microsoft.com/office/officeart/2005/8/colors/accent6_2" csCatId="accent6"/>
      <dgm:spPr/>
      <dgm:t>
        <a:bodyPr/>
        <a:lstStyle/>
        <a:p>
          <a:endParaRPr lang="en-GB"/>
        </a:p>
      </dgm:t>
    </dgm:pt>
    <dgm:pt modelId="{F9E37B34-4300-4EAA-9ACF-0053EE2B0DAE}">
      <dgm:prSet/>
      <dgm:spPr/>
      <dgm:t>
        <a:bodyPr/>
        <a:lstStyle/>
        <a:p>
          <a:r>
            <a:rPr lang="en-GB" b="1" dirty="0"/>
            <a:t>Separate legal entity</a:t>
          </a:r>
        </a:p>
      </dgm:t>
    </dgm:pt>
    <dgm:pt modelId="{275F508A-D1F4-41ED-924E-75D453071B6A}" type="parTrans" cxnId="{298840CD-EAAD-4557-98E7-21DB24E1EF1A}">
      <dgm:prSet/>
      <dgm:spPr/>
      <dgm:t>
        <a:bodyPr/>
        <a:lstStyle/>
        <a:p>
          <a:endParaRPr lang="en-GB"/>
        </a:p>
      </dgm:t>
    </dgm:pt>
    <dgm:pt modelId="{2F812B75-75F6-424C-A209-94AE58B9F718}" type="sibTrans" cxnId="{298840CD-EAAD-4557-98E7-21DB24E1EF1A}">
      <dgm:prSet/>
      <dgm:spPr/>
      <dgm:t>
        <a:bodyPr/>
        <a:lstStyle/>
        <a:p>
          <a:endParaRPr lang="en-GB"/>
        </a:p>
      </dgm:t>
    </dgm:pt>
    <dgm:pt modelId="{A022DCCF-9A9F-4861-B9CC-AC425D497DC7}">
      <dgm:prSet/>
      <dgm:spPr/>
      <dgm:t>
        <a:bodyPr/>
        <a:lstStyle/>
        <a:p>
          <a:r>
            <a:rPr lang="en-GB" b="1" dirty="0"/>
            <a:t>Limited liability </a:t>
          </a:r>
        </a:p>
      </dgm:t>
    </dgm:pt>
    <dgm:pt modelId="{358B4614-0C10-412B-BBE4-BDB944B10487}" type="parTrans" cxnId="{957B8197-9BC2-431D-9F5E-730EE5DDFB8D}">
      <dgm:prSet/>
      <dgm:spPr/>
      <dgm:t>
        <a:bodyPr/>
        <a:lstStyle/>
        <a:p>
          <a:endParaRPr lang="en-GB"/>
        </a:p>
      </dgm:t>
    </dgm:pt>
    <dgm:pt modelId="{276F09FF-D621-4C69-86AD-2ED99896FD8A}" type="sibTrans" cxnId="{957B8197-9BC2-431D-9F5E-730EE5DDFB8D}">
      <dgm:prSet/>
      <dgm:spPr/>
      <dgm:t>
        <a:bodyPr/>
        <a:lstStyle/>
        <a:p>
          <a:endParaRPr lang="en-GB"/>
        </a:p>
      </dgm:t>
    </dgm:pt>
    <dgm:pt modelId="{A631CAB5-6FAB-46B8-896E-3BAD1D0455A3}">
      <dgm:prSet/>
      <dgm:spPr/>
      <dgm:t>
        <a:bodyPr/>
        <a:lstStyle/>
        <a:p>
          <a:r>
            <a:rPr lang="en-GB" b="1" dirty="0"/>
            <a:t>Supports professional reputation and builds trust in the business</a:t>
          </a:r>
        </a:p>
      </dgm:t>
    </dgm:pt>
    <dgm:pt modelId="{C706AE36-55B6-450F-8B6C-F2A30ACEC86C}" type="parTrans" cxnId="{3E9DB8E3-4111-40EF-AFC9-3B81C13561D8}">
      <dgm:prSet/>
      <dgm:spPr/>
      <dgm:t>
        <a:bodyPr/>
        <a:lstStyle/>
        <a:p>
          <a:endParaRPr lang="en-GB"/>
        </a:p>
      </dgm:t>
    </dgm:pt>
    <dgm:pt modelId="{ACED70FD-1637-4653-A3AE-D5DA60E3E591}" type="sibTrans" cxnId="{3E9DB8E3-4111-40EF-AFC9-3B81C13561D8}">
      <dgm:prSet/>
      <dgm:spPr/>
      <dgm:t>
        <a:bodyPr/>
        <a:lstStyle/>
        <a:p>
          <a:endParaRPr lang="en-GB"/>
        </a:p>
      </dgm:t>
    </dgm:pt>
    <dgm:pt modelId="{3B42085A-1FF8-4871-B901-92D5A18CD359}">
      <dgm:prSet/>
      <dgm:spPr/>
      <dgm:t>
        <a:bodyPr/>
        <a:lstStyle/>
        <a:p>
          <a:r>
            <a:rPr lang="en-GB" b="1" dirty="0"/>
            <a:t>Tax efficient  </a:t>
          </a:r>
        </a:p>
      </dgm:t>
    </dgm:pt>
    <dgm:pt modelId="{2DC569F2-8584-4FCC-8CA6-ABB99FA07D0A}" type="parTrans" cxnId="{83242778-3E38-4894-B1AB-7F518C3CBD3F}">
      <dgm:prSet/>
      <dgm:spPr/>
      <dgm:t>
        <a:bodyPr/>
        <a:lstStyle/>
        <a:p>
          <a:endParaRPr lang="en-GB"/>
        </a:p>
      </dgm:t>
    </dgm:pt>
    <dgm:pt modelId="{2A2E1670-14B9-4D0F-A041-42A300DD3096}" type="sibTrans" cxnId="{83242778-3E38-4894-B1AB-7F518C3CBD3F}">
      <dgm:prSet/>
      <dgm:spPr/>
      <dgm:t>
        <a:bodyPr/>
        <a:lstStyle/>
        <a:p>
          <a:endParaRPr lang="en-GB"/>
        </a:p>
      </dgm:t>
    </dgm:pt>
    <dgm:pt modelId="{7CD7144E-0DA8-422E-A363-CC093C3A37D6}" type="pres">
      <dgm:prSet presAssocID="{F347B3A1-A1F7-437B-867E-65B6DDFA0AB7}" presName="matrix" presStyleCnt="0">
        <dgm:presLayoutVars>
          <dgm:chMax val="1"/>
          <dgm:dir/>
          <dgm:resizeHandles val="exact"/>
        </dgm:presLayoutVars>
      </dgm:prSet>
      <dgm:spPr/>
    </dgm:pt>
    <dgm:pt modelId="{95063D08-B440-4CF2-9E5F-1CF025122DA5}" type="pres">
      <dgm:prSet presAssocID="{F347B3A1-A1F7-437B-867E-65B6DDFA0AB7}" presName="diamond" presStyleLbl="bgShp" presStyleIdx="0" presStyleCnt="1"/>
      <dgm:spPr/>
    </dgm:pt>
    <dgm:pt modelId="{2138A0EA-35A6-42AE-AEDD-5E98CA34C6FA}" type="pres">
      <dgm:prSet presAssocID="{F347B3A1-A1F7-437B-867E-65B6DDFA0AB7}" presName="quad1" presStyleLbl="node1" presStyleIdx="0" presStyleCnt="4">
        <dgm:presLayoutVars>
          <dgm:chMax val="0"/>
          <dgm:chPref val="0"/>
          <dgm:bulletEnabled val="1"/>
        </dgm:presLayoutVars>
      </dgm:prSet>
      <dgm:spPr/>
    </dgm:pt>
    <dgm:pt modelId="{8424E8AB-AB28-433F-B9B1-84674378775A}" type="pres">
      <dgm:prSet presAssocID="{F347B3A1-A1F7-437B-867E-65B6DDFA0AB7}" presName="quad2" presStyleLbl="node1" presStyleIdx="1" presStyleCnt="4">
        <dgm:presLayoutVars>
          <dgm:chMax val="0"/>
          <dgm:chPref val="0"/>
          <dgm:bulletEnabled val="1"/>
        </dgm:presLayoutVars>
      </dgm:prSet>
      <dgm:spPr/>
    </dgm:pt>
    <dgm:pt modelId="{48DA8FD4-ABD1-44DC-A42F-6433364B3058}" type="pres">
      <dgm:prSet presAssocID="{F347B3A1-A1F7-437B-867E-65B6DDFA0AB7}" presName="quad3" presStyleLbl="node1" presStyleIdx="2" presStyleCnt="4">
        <dgm:presLayoutVars>
          <dgm:chMax val="0"/>
          <dgm:chPref val="0"/>
          <dgm:bulletEnabled val="1"/>
        </dgm:presLayoutVars>
      </dgm:prSet>
      <dgm:spPr/>
    </dgm:pt>
    <dgm:pt modelId="{6B61A4F8-ED19-4DB1-91E0-195983C61904}" type="pres">
      <dgm:prSet presAssocID="{F347B3A1-A1F7-437B-867E-65B6DDFA0AB7}" presName="quad4" presStyleLbl="node1" presStyleIdx="3" presStyleCnt="4">
        <dgm:presLayoutVars>
          <dgm:chMax val="0"/>
          <dgm:chPref val="0"/>
          <dgm:bulletEnabled val="1"/>
        </dgm:presLayoutVars>
      </dgm:prSet>
      <dgm:spPr/>
    </dgm:pt>
  </dgm:ptLst>
  <dgm:cxnLst>
    <dgm:cxn modelId="{845BE238-A99A-4BCB-99DA-A340E176F5C9}" type="presOf" srcId="{F347B3A1-A1F7-437B-867E-65B6DDFA0AB7}" destId="{7CD7144E-0DA8-422E-A363-CC093C3A37D6}" srcOrd="0" destOrd="0" presId="urn:microsoft.com/office/officeart/2005/8/layout/matrix3"/>
    <dgm:cxn modelId="{8B1A8B62-407A-42C8-B39C-62180BD9EA9C}" type="presOf" srcId="{A631CAB5-6FAB-46B8-896E-3BAD1D0455A3}" destId="{48DA8FD4-ABD1-44DC-A42F-6433364B3058}" srcOrd="0" destOrd="0" presId="urn:microsoft.com/office/officeart/2005/8/layout/matrix3"/>
    <dgm:cxn modelId="{DD33A969-A073-4AD1-8CCE-C00F85EB5E70}" type="presOf" srcId="{A022DCCF-9A9F-4861-B9CC-AC425D497DC7}" destId="{8424E8AB-AB28-433F-B9B1-84674378775A}" srcOrd="0" destOrd="0" presId="urn:microsoft.com/office/officeart/2005/8/layout/matrix3"/>
    <dgm:cxn modelId="{83242778-3E38-4894-B1AB-7F518C3CBD3F}" srcId="{F347B3A1-A1F7-437B-867E-65B6DDFA0AB7}" destId="{3B42085A-1FF8-4871-B901-92D5A18CD359}" srcOrd="3" destOrd="0" parTransId="{2DC569F2-8584-4FCC-8CA6-ABB99FA07D0A}" sibTransId="{2A2E1670-14B9-4D0F-A041-42A300DD3096}"/>
    <dgm:cxn modelId="{957B8197-9BC2-431D-9F5E-730EE5DDFB8D}" srcId="{F347B3A1-A1F7-437B-867E-65B6DDFA0AB7}" destId="{A022DCCF-9A9F-4861-B9CC-AC425D497DC7}" srcOrd="1" destOrd="0" parTransId="{358B4614-0C10-412B-BBE4-BDB944B10487}" sibTransId="{276F09FF-D621-4C69-86AD-2ED99896FD8A}"/>
    <dgm:cxn modelId="{2200099A-3B32-4153-9347-FE5F4E0F04E7}" type="presOf" srcId="{F9E37B34-4300-4EAA-9ACF-0053EE2B0DAE}" destId="{2138A0EA-35A6-42AE-AEDD-5E98CA34C6FA}" srcOrd="0" destOrd="0" presId="urn:microsoft.com/office/officeart/2005/8/layout/matrix3"/>
    <dgm:cxn modelId="{8718C09D-0FE3-4E60-9B91-F8C9066A2E6C}" type="presOf" srcId="{3B42085A-1FF8-4871-B901-92D5A18CD359}" destId="{6B61A4F8-ED19-4DB1-91E0-195983C61904}" srcOrd="0" destOrd="0" presId="urn:microsoft.com/office/officeart/2005/8/layout/matrix3"/>
    <dgm:cxn modelId="{298840CD-EAAD-4557-98E7-21DB24E1EF1A}" srcId="{F347B3A1-A1F7-437B-867E-65B6DDFA0AB7}" destId="{F9E37B34-4300-4EAA-9ACF-0053EE2B0DAE}" srcOrd="0" destOrd="0" parTransId="{275F508A-D1F4-41ED-924E-75D453071B6A}" sibTransId="{2F812B75-75F6-424C-A209-94AE58B9F718}"/>
    <dgm:cxn modelId="{3E9DB8E3-4111-40EF-AFC9-3B81C13561D8}" srcId="{F347B3A1-A1F7-437B-867E-65B6DDFA0AB7}" destId="{A631CAB5-6FAB-46B8-896E-3BAD1D0455A3}" srcOrd="2" destOrd="0" parTransId="{C706AE36-55B6-450F-8B6C-F2A30ACEC86C}" sibTransId="{ACED70FD-1637-4653-A3AE-D5DA60E3E591}"/>
    <dgm:cxn modelId="{EF5D9C45-8347-4894-99FC-B78C9194DB9F}" type="presParOf" srcId="{7CD7144E-0DA8-422E-A363-CC093C3A37D6}" destId="{95063D08-B440-4CF2-9E5F-1CF025122DA5}" srcOrd="0" destOrd="0" presId="urn:microsoft.com/office/officeart/2005/8/layout/matrix3"/>
    <dgm:cxn modelId="{02123876-7496-4F41-BDF8-F13551072354}" type="presParOf" srcId="{7CD7144E-0DA8-422E-A363-CC093C3A37D6}" destId="{2138A0EA-35A6-42AE-AEDD-5E98CA34C6FA}" srcOrd="1" destOrd="0" presId="urn:microsoft.com/office/officeart/2005/8/layout/matrix3"/>
    <dgm:cxn modelId="{8632FCA7-FB6F-4EED-A73B-0104B3F90C5F}" type="presParOf" srcId="{7CD7144E-0DA8-422E-A363-CC093C3A37D6}" destId="{8424E8AB-AB28-433F-B9B1-84674378775A}" srcOrd="2" destOrd="0" presId="urn:microsoft.com/office/officeart/2005/8/layout/matrix3"/>
    <dgm:cxn modelId="{E34757FB-3021-42AA-B41F-94C89E8EAE48}" type="presParOf" srcId="{7CD7144E-0DA8-422E-A363-CC093C3A37D6}" destId="{48DA8FD4-ABD1-44DC-A42F-6433364B3058}" srcOrd="3" destOrd="0" presId="urn:microsoft.com/office/officeart/2005/8/layout/matrix3"/>
    <dgm:cxn modelId="{A170C88D-AECF-423E-AC7E-B61AFD77F66B}" type="presParOf" srcId="{7CD7144E-0DA8-422E-A363-CC093C3A37D6}" destId="{6B61A4F8-ED19-4DB1-91E0-195983C6190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1D5E2B-B5EB-4CAE-A3E8-D0D2345E39D7}" type="doc">
      <dgm:prSet loTypeId="urn:microsoft.com/office/officeart/2005/8/layout/matrix3" loCatId="matrix" qsTypeId="urn:microsoft.com/office/officeart/2005/8/quickstyle/simple1" qsCatId="simple" csTypeId="urn:microsoft.com/office/officeart/2005/8/colors/accent2_2" csCatId="accent2" phldr="1"/>
      <dgm:spPr/>
      <dgm:t>
        <a:bodyPr/>
        <a:lstStyle/>
        <a:p>
          <a:endParaRPr lang="en-GB"/>
        </a:p>
      </dgm:t>
    </dgm:pt>
    <dgm:pt modelId="{20DF0839-6324-4076-83F7-D2F26E79A5C8}">
      <dgm:prSet/>
      <dgm:spPr/>
      <dgm:t>
        <a:bodyPr/>
        <a:lstStyle/>
        <a:p>
          <a:r>
            <a:rPr lang="en-GB" b="1" dirty="0"/>
            <a:t>Any assets belong to the business rather than the owners</a:t>
          </a:r>
        </a:p>
      </dgm:t>
    </dgm:pt>
    <dgm:pt modelId="{85C57847-DCFD-42EA-8E30-E6EC90962893}" type="parTrans" cxnId="{87A13B6E-C5AF-4F86-A2FC-17E5BD1AEA6E}">
      <dgm:prSet/>
      <dgm:spPr/>
      <dgm:t>
        <a:bodyPr/>
        <a:lstStyle/>
        <a:p>
          <a:endParaRPr lang="en-GB"/>
        </a:p>
      </dgm:t>
    </dgm:pt>
    <dgm:pt modelId="{E774E61F-A30E-49B9-A583-264633211A4B}" type="sibTrans" cxnId="{87A13B6E-C5AF-4F86-A2FC-17E5BD1AEA6E}">
      <dgm:prSet/>
      <dgm:spPr/>
      <dgm:t>
        <a:bodyPr/>
        <a:lstStyle/>
        <a:p>
          <a:endParaRPr lang="en-GB"/>
        </a:p>
      </dgm:t>
    </dgm:pt>
    <dgm:pt modelId="{A9FDFCCD-33D9-4612-A3CB-6711884909E3}">
      <dgm:prSet/>
      <dgm:spPr/>
      <dgm:t>
        <a:bodyPr/>
        <a:lstStyle/>
        <a:p>
          <a:r>
            <a:rPr lang="en-GB" b="1" dirty="0"/>
            <a:t>Getting paid can be more complicated for a shareholder</a:t>
          </a:r>
        </a:p>
      </dgm:t>
    </dgm:pt>
    <dgm:pt modelId="{DE317030-E9D9-4DCE-9408-B5C9CC3CB2FD}" type="parTrans" cxnId="{FC889EE2-296E-4038-BDDC-A6E82EBE32D4}">
      <dgm:prSet/>
      <dgm:spPr/>
      <dgm:t>
        <a:bodyPr/>
        <a:lstStyle/>
        <a:p>
          <a:endParaRPr lang="en-GB"/>
        </a:p>
      </dgm:t>
    </dgm:pt>
    <dgm:pt modelId="{C69D2466-AE1A-4131-8C9F-3FF403C6285D}" type="sibTrans" cxnId="{FC889EE2-296E-4038-BDDC-A6E82EBE32D4}">
      <dgm:prSet/>
      <dgm:spPr/>
      <dgm:t>
        <a:bodyPr/>
        <a:lstStyle/>
        <a:p>
          <a:endParaRPr lang="en-GB"/>
        </a:p>
      </dgm:t>
    </dgm:pt>
    <dgm:pt modelId="{026E2DE2-8FCE-45E4-8973-969C0CF93415}">
      <dgm:prSet/>
      <dgm:spPr/>
      <dgm:t>
        <a:bodyPr/>
        <a:lstStyle/>
        <a:p>
          <a:r>
            <a:rPr lang="en-GB" b="1" dirty="0"/>
            <a:t>Increased admin costs and legal requirements</a:t>
          </a:r>
        </a:p>
      </dgm:t>
    </dgm:pt>
    <dgm:pt modelId="{50717CF5-1B1D-4C33-B67D-85FA366914FE}" type="parTrans" cxnId="{6EBC871C-A96B-4573-A06E-3DF1DC23D1A4}">
      <dgm:prSet/>
      <dgm:spPr/>
      <dgm:t>
        <a:bodyPr/>
        <a:lstStyle/>
        <a:p>
          <a:endParaRPr lang="en-GB"/>
        </a:p>
      </dgm:t>
    </dgm:pt>
    <dgm:pt modelId="{96B43104-FC41-47A6-BD5F-688C58B9C737}" type="sibTrans" cxnId="{6EBC871C-A96B-4573-A06E-3DF1DC23D1A4}">
      <dgm:prSet/>
      <dgm:spPr/>
      <dgm:t>
        <a:bodyPr/>
        <a:lstStyle/>
        <a:p>
          <a:endParaRPr lang="en-GB"/>
        </a:p>
      </dgm:t>
    </dgm:pt>
    <dgm:pt modelId="{C01094C7-54D9-4569-B34D-83AA09DE5D24}">
      <dgm:prSet/>
      <dgm:spPr/>
      <dgm:t>
        <a:bodyPr/>
        <a:lstStyle/>
        <a:p>
          <a:r>
            <a:rPr lang="en-GB" b="1" dirty="0"/>
            <a:t>Legally the company has to publicly disclosure key information </a:t>
          </a:r>
        </a:p>
      </dgm:t>
    </dgm:pt>
    <dgm:pt modelId="{D2016F6C-5082-4E3A-A59D-C7C09EA61922}" type="parTrans" cxnId="{83206490-E421-417D-BD45-80B8AD45E07A}">
      <dgm:prSet/>
      <dgm:spPr/>
      <dgm:t>
        <a:bodyPr/>
        <a:lstStyle/>
        <a:p>
          <a:endParaRPr lang="en-GB"/>
        </a:p>
      </dgm:t>
    </dgm:pt>
    <dgm:pt modelId="{389EAE80-D352-4BE7-9416-5B3A822E6D3B}" type="sibTrans" cxnId="{83206490-E421-417D-BD45-80B8AD45E07A}">
      <dgm:prSet/>
      <dgm:spPr/>
      <dgm:t>
        <a:bodyPr/>
        <a:lstStyle/>
        <a:p>
          <a:endParaRPr lang="en-GB"/>
        </a:p>
      </dgm:t>
    </dgm:pt>
    <dgm:pt modelId="{F7AD06AE-8DE2-497E-ABBF-7A9D996E29B0}" type="pres">
      <dgm:prSet presAssocID="{301D5E2B-B5EB-4CAE-A3E8-D0D2345E39D7}" presName="matrix" presStyleCnt="0">
        <dgm:presLayoutVars>
          <dgm:chMax val="1"/>
          <dgm:dir/>
          <dgm:resizeHandles val="exact"/>
        </dgm:presLayoutVars>
      </dgm:prSet>
      <dgm:spPr/>
    </dgm:pt>
    <dgm:pt modelId="{0E332E7C-954B-4D44-9607-44A7AD905CBE}" type="pres">
      <dgm:prSet presAssocID="{301D5E2B-B5EB-4CAE-A3E8-D0D2345E39D7}" presName="diamond" presStyleLbl="bgShp" presStyleIdx="0" presStyleCnt="1"/>
      <dgm:spPr/>
    </dgm:pt>
    <dgm:pt modelId="{4E60EC4A-A3C0-4366-BD34-F63128D4DD63}" type="pres">
      <dgm:prSet presAssocID="{301D5E2B-B5EB-4CAE-A3E8-D0D2345E39D7}" presName="quad1" presStyleLbl="node1" presStyleIdx="0" presStyleCnt="4">
        <dgm:presLayoutVars>
          <dgm:chMax val="0"/>
          <dgm:chPref val="0"/>
          <dgm:bulletEnabled val="1"/>
        </dgm:presLayoutVars>
      </dgm:prSet>
      <dgm:spPr/>
    </dgm:pt>
    <dgm:pt modelId="{DD317D16-5B40-4FF5-8407-CFAD84D9CDD7}" type="pres">
      <dgm:prSet presAssocID="{301D5E2B-B5EB-4CAE-A3E8-D0D2345E39D7}" presName="quad2" presStyleLbl="node1" presStyleIdx="1" presStyleCnt="4">
        <dgm:presLayoutVars>
          <dgm:chMax val="0"/>
          <dgm:chPref val="0"/>
          <dgm:bulletEnabled val="1"/>
        </dgm:presLayoutVars>
      </dgm:prSet>
      <dgm:spPr/>
    </dgm:pt>
    <dgm:pt modelId="{9667063B-8120-40E6-A482-88086195E6B7}" type="pres">
      <dgm:prSet presAssocID="{301D5E2B-B5EB-4CAE-A3E8-D0D2345E39D7}" presName="quad3" presStyleLbl="node1" presStyleIdx="2" presStyleCnt="4">
        <dgm:presLayoutVars>
          <dgm:chMax val="0"/>
          <dgm:chPref val="0"/>
          <dgm:bulletEnabled val="1"/>
        </dgm:presLayoutVars>
      </dgm:prSet>
      <dgm:spPr/>
    </dgm:pt>
    <dgm:pt modelId="{5699F81E-8594-49BE-9D9B-0EBD0026D327}" type="pres">
      <dgm:prSet presAssocID="{301D5E2B-B5EB-4CAE-A3E8-D0D2345E39D7}" presName="quad4" presStyleLbl="node1" presStyleIdx="3" presStyleCnt="4">
        <dgm:presLayoutVars>
          <dgm:chMax val="0"/>
          <dgm:chPref val="0"/>
          <dgm:bulletEnabled val="1"/>
        </dgm:presLayoutVars>
      </dgm:prSet>
      <dgm:spPr/>
    </dgm:pt>
  </dgm:ptLst>
  <dgm:cxnLst>
    <dgm:cxn modelId="{C2D89607-EE5D-4682-BF78-0E1EA3E72D31}" type="presOf" srcId="{A9FDFCCD-33D9-4612-A3CB-6711884909E3}" destId="{DD317D16-5B40-4FF5-8407-CFAD84D9CDD7}" srcOrd="0" destOrd="0" presId="urn:microsoft.com/office/officeart/2005/8/layout/matrix3"/>
    <dgm:cxn modelId="{6EBC871C-A96B-4573-A06E-3DF1DC23D1A4}" srcId="{301D5E2B-B5EB-4CAE-A3E8-D0D2345E39D7}" destId="{026E2DE2-8FCE-45E4-8973-969C0CF93415}" srcOrd="2" destOrd="0" parTransId="{50717CF5-1B1D-4C33-B67D-85FA366914FE}" sibTransId="{96B43104-FC41-47A6-BD5F-688C58B9C737}"/>
    <dgm:cxn modelId="{38C4C85D-1934-4E72-B539-7389B246D216}" type="presOf" srcId="{301D5E2B-B5EB-4CAE-A3E8-D0D2345E39D7}" destId="{F7AD06AE-8DE2-497E-ABBF-7A9D996E29B0}" srcOrd="0" destOrd="0" presId="urn:microsoft.com/office/officeart/2005/8/layout/matrix3"/>
    <dgm:cxn modelId="{FE4D7B5E-8766-4705-B626-D74D57365CE9}" type="presOf" srcId="{20DF0839-6324-4076-83F7-D2F26E79A5C8}" destId="{4E60EC4A-A3C0-4366-BD34-F63128D4DD63}" srcOrd="0" destOrd="0" presId="urn:microsoft.com/office/officeart/2005/8/layout/matrix3"/>
    <dgm:cxn modelId="{87A13B6E-C5AF-4F86-A2FC-17E5BD1AEA6E}" srcId="{301D5E2B-B5EB-4CAE-A3E8-D0D2345E39D7}" destId="{20DF0839-6324-4076-83F7-D2F26E79A5C8}" srcOrd="0" destOrd="0" parTransId="{85C57847-DCFD-42EA-8E30-E6EC90962893}" sibTransId="{E774E61F-A30E-49B9-A583-264633211A4B}"/>
    <dgm:cxn modelId="{83206490-E421-417D-BD45-80B8AD45E07A}" srcId="{301D5E2B-B5EB-4CAE-A3E8-D0D2345E39D7}" destId="{C01094C7-54D9-4569-B34D-83AA09DE5D24}" srcOrd="3" destOrd="0" parTransId="{D2016F6C-5082-4E3A-A59D-C7C09EA61922}" sibTransId="{389EAE80-D352-4BE7-9416-5B3A822E6D3B}"/>
    <dgm:cxn modelId="{4D306DBA-38AD-4280-BFBD-FAA4C8BE410C}" type="presOf" srcId="{C01094C7-54D9-4569-B34D-83AA09DE5D24}" destId="{5699F81E-8594-49BE-9D9B-0EBD0026D327}" srcOrd="0" destOrd="0" presId="urn:microsoft.com/office/officeart/2005/8/layout/matrix3"/>
    <dgm:cxn modelId="{9B9C80BD-A8CE-45C9-934B-EFB45AEFC1DE}" type="presOf" srcId="{026E2DE2-8FCE-45E4-8973-969C0CF93415}" destId="{9667063B-8120-40E6-A482-88086195E6B7}" srcOrd="0" destOrd="0" presId="urn:microsoft.com/office/officeart/2005/8/layout/matrix3"/>
    <dgm:cxn modelId="{FC889EE2-296E-4038-BDDC-A6E82EBE32D4}" srcId="{301D5E2B-B5EB-4CAE-A3E8-D0D2345E39D7}" destId="{A9FDFCCD-33D9-4612-A3CB-6711884909E3}" srcOrd="1" destOrd="0" parTransId="{DE317030-E9D9-4DCE-9408-B5C9CC3CB2FD}" sibTransId="{C69D2466-AE1A-4131-8C9F-3FF403C6285D}"/>
    <dgm:cxn modelId="{08A5D753-F644-48C9-9AC5-757CAC5EB21C}" type="presParOf" srcId="{F7AD06AE-8DE2-497E-ABBF-7A9D996E29B0}" destId="{0E332E7C-954B-4D44-9607-44A7AD905CBE}" srcOrd="0" destOrd="0" presId="urn:microsoft.com/office/officeart/2005/8/layout/matrix3"/>
    <dgm:cxn modelId="{37345DFD-E9C8-40F7-917A-EBED06AF18EB}" type="presParOf" srcId="{F7AD06AE-8DE2-497E-ABBF-7A9D996E29B0}" destId="{4E60EC4A-A3C0-4366-BD34-F63128D4DD63}" srcOrd="1" destOrd="0" presId="urn:microsoft.com/office/officeart/2005/8/layout/matrix3"/>
    <dgm:cxn modelId="{8B10FF65-F4EF-4535-A4B6-25F82CBA5C4D}" type="presParOf" srcId="{F7AD06AE-8DE2-497E-ABBF-7A9D996E29B0}" destId="{DD317D16-5B40-4FF5-8407-CFAD84D9CDD7}" srcOrd="2" destOrd="0" presId="urn:microsoft.com/office/officeart/2005/8/layout/matrix3"/>
    <dgm:cxn modelId="{8CA1B315-7327-41E9-8FD4-DCB5892C9B5A}" type="presParOf" srcId="{F7AD06AE-8DE2-497E-ABBF-7A9D996E29B0}" destId="{9667063B-8120-40E6-A482-88086195E6B7}" srcOrd="3" destOrd="0" presId="urn:microsoft.com/office/officeart/2005/8/layout/matrix3"/>
    <dgm:cxn modelId="{8AAFCE32-F9E2-4638-8B59-D13E2EE41F14}" type="presParOf" srcId="{F7AD06AE-8DE2-497E-ABBF-7A9D996E29B0}" destId="{5699F81E-8594-49BE-9D9B-0EBD0026D327}"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E2E44D-FE8B-43BF-9F55-B023E3FAA465}" type="doc">
      <dgm:prSet loTypeId="urn:microsoft.com/office/officeart/2005/8/layout/matrix3" loCatId="matrix" qsTypeId="urn:microsoft.com/office/officeart/2005/8/quickstyle/simple1" qsCatId="simple" csTypeId="urn:microsoft.com/office/officeart/2005/8/colors/accent6_2" csCatId="accent6" phldr="1"/>
      <dgm:spPr/>
      <dgm:t>
        <a:bodyPr/>
        <a:lstStyle/>
        <a:p>
          <a:endParaRPr lang="en-GB"/>
        </a:p>
      </dgm:t>
    </dgm:pt>
    <dgm:pt modelId="{BC1D24C1-5E0F-4C78-B53D-ECC2D775258C}">
      <dgm:prSet/>
      <dgm:spPr/>
      <dgm:t>
        <a:bodyPr/>
        <a:lstStyle/>
        <a:p>
          <a:r>
            <a:rPr lang="en-GB" b="1" dirty="0"/>
            <a:t>Shareholders have limited liability</a:t>
          </a:r>
        </a:p>
      </dgm:t>
    </dgm:pt>
    <dgm:pt modelId="{DE612B5D-E93E-4107-8DBD-0466831B4307}" type="parTrans" cxnId="{EFCF46A8-2EC7-49AD-A91D-BE6C0E194C2A}">
      <dgm:prSet/>
      <dgm:spPr/>
      <dgm:t>
        <a:bodyPr/>
        <a:lstStyle/>
        <a:p>
          <a:endParaRPr lang="en-GB"/>
        </a:p>
      </dgm:t>
    </dgm:pt>
    <dgm:pt modelId="{92AFA820-BCAE-4704-A1FF-BF3014DF56CD}" type="sibTrans" cxnId="{EFCF46A8-2EC7-49AD-A91D-BE6C0E194C2A}">
      <dgm:prSet/>
      <dgm:spPr/>
      <dgm:t>
        <a:bodyPr/>
        <a:lstStyle/>
        <a:p>
          <a:endParaRPr lang="en-GB"/>
        </a:p>
      </dgm:t>
    </dgm:pt>
    <dgm:pt modelId="{07B1F290-CC03-4321-B48C-2D7EACCA9F09}">
      <dgm:prSet/>
      <dgm:spPr/>
      <dgm:t>
        <a:bodyPr/>
        <a:lstStyle/>
        <a:p>
          <a:r>
            <a:rPr lang="en-GB" b="1" dirty="0"/>
            <a:t>Increased capital by offering shares to the public via the stock exchange</a:t>
          </a:r>
        </a:p>
      </dgm:t>
    </dgm:pt>
    <dgm:pt modelId="{B7A7836A-D860-4DC9-9776-09E4D639062F}" type="parTrans" cxnId="{320A4439-E49F-4408-829B-7DD1EDD8FEC7}">
      <dgm:prSet/>
      <dgm:spPr/>
      <dgm:t>
        <a:bodyPr/>
        <a:lstStyle/>
        <a:p>
          <a:endParaRPr lang="en-GB"/>
        </a:p>
      </dgm:t>
    </dgm:pt>
    <dgm:pt modelId="{FC6FB71E-0D10-4DED-9384-34A93728ED1A}" type="sibTrans" cxnId="{320A4439-E49F-4408-829B-7DD1EDD8FEC7}">
      <dgm:prSet/>
      <dgm:spPr/>
      <dgm:t>
        <a:bodyPr/>
        <a:lstStyle/>
        <a:p>
          <a:endParaRPr lang="en-GB"/>
        </a:p>
      </dgm:t>
    </dgm:pt>
    <dgm:pt modelId="{19E51BEA-A6D8-4240-A02B-D549F8C6CA7C}">
      <dgm:prSet/>
      <dgm:spPr/>
      <dgm:t>
        <a:bodyPr/>
        <a:lstStyle/>
        <a:p>
          <a:r>
            <a:rPr lang="en-GB" b="1" dirty="0"/>
            <a:t>Increased negotiation opportunities (economies of scale)</a:t>
          </a:r>
        </a:p>
      </dgm:t>
    </dgm:pt>
    <dgm:pt modelId="{2EFBD37F-0010-489E-9CE9-476C568FAB7B}" type="parTrans" cxnId="{5BDD074C-28EB-4603-BA4A-7869FF4B1113}">
      <dgm:prSet/>
      <dgm:spPr/>
      <dgm:t>
        <a:bodyPr/>
        <a:lstStyle/>
        <a:p>
          <a:endParaRPr lang="en-GB"/>
        </a:p>
      </dgm:t>
    </dgm:pt>
    <dgm:pt modelId="{0E88169D-D887-40B7-89D5-78374743B0B7}" type="sibTrans" cxnId="{5BDD074C-28EB-4603-BA4A-7869FF4B1113}">
      <dgm:prSet/>
      <dgm:spPr/>
      <dgm:t>
        <a:bodyPr/>
        <a:lstStyle/>
        <a:p>
          <a:endParaRPr lang="en-GB"/>
        </a:p>
      </dgm:t>
    </dgm:pt>
    <dgm:pt modelId="{8B2F755E-333A-430C-9CEC-DDEB0CBEA5A6}">
      <dgm:prSet/>
      <dgm:spPr/>
      <dgm:t>
        <a:bodyPr/>
        <a:lstStyle/>
        <a:p>
          <a:r>
            <a:rPr lang="en-GB" b="1" dirty="0"/>
            <a:t>Brand prestige and assurance</a:t>
          </a:r>
        </a:p>
      </dgm:t>
    </dgm:pt>
    <dgm:pt modelId="{80EBA38E-DEEE-4E6B-BEFA-81A5C57C53E3}" type="parTrans" cxnId="{601B79AB-9CA3-4C62-AEC8-45873C2B8231}">
      <dgm:prSet/>
      <dgm:spPr/>
      <dgm:t>
        <a:bodyPr/>
        <a:lstStyle/>
        <a:p>
          <a:endParaRPr lang="en-GB"/>
        </a:p>
      </dgm:t>
    </dgm:pt>
    <dgm:pt modelId="{A26FD3A1-241F-431D-BEB7-844CE734392D}" type="sibTrans" cxnId="{601B79AB-9CA3-4C62-AEC8-45873C2B8231}">
      <dgm:prSet/>
      <dgm:spPr/>
      <dgm:t>
        <a:bodyPr/>
        <a:lstStyle/>
        <a:p>
          <a:endParaRPr lang="en-GB"/>
        </a:p>
      </dgm:t>
    </dgm:pt>
    <dgm:pt modelId="{3B1E34FD-CDB6-415A-A10D-089293AEC4D1}" type="pres">
      <dgm:prSet presAssocID="{07E2E44D-FE8B-43BF-9F55-B023E3FAA465}" presName="matrix" presStyleCnt="0">
        <dgm:presLayoutVars>
          <dgm:chMax val="1"/>
          <dgm:dir/>
          <dgm:resizeHandles val="exact"/>
        </dgm:presLayoutVars>
      </dgm:prSet>
      <dgm:spPr/>
    </dgm:pt>
    <dgm:pt modelId="{D00F1CCE-1C00-4DE7-9071-39AFCC9FE5A8}" type="pres">
      <dgm:prSet presAssocID="{07E2E44D-FE8B-43BF-9F55-B023E3FAA465}" presName="diamond" presStyleLbl="bgShp" presStyleIdx="0" presStyleCnt="1"/>
      <dgm:spPr/>
    </dgm:pt>
    <dgm:pt modelId="{B28CD083-B008-45E3-AD95-8DA397510D2C}" type="pres">
      <dgm:prSet presAssocID="{07E2E44D-FE8B-43BF-9F55-B023E3FAA465}" presName="quad1" presStyleLbl="node1" presStyleIdx="0" presStyleCnt="4">
        <dgm:presLayoutVars>
          <dgm:chMax val="0"/>
          <dgm:chPref val="0"/>
          <dgm:bulletEnabled val="1"/>
        </dgm:presLayoutVars>
      </dgm:prSet>
      <dgm:spPr/>
    </dgm:pt>
    <dgm:pt modelId="{CB5572E0-BDED-42A5-A6AB-1738654D5BE3}" type="pres">
      <dgm:prSet presAssocID="{07E2E44D-FE8B-43BF-9F55-B023E3FAA465}" presName="quad2" presStyleLbl="node1" presStyleIdx="1" presStyleCnt="4">
        <dgm:presLayoutVars>
          <dgm:chMax val="0"/>
          <dgm:chPref val="0"/>
          <dgm:bulletEnabled val="1"/>
        </dgm:presLayoutVars>
      </dgm:prSet>
      <dgm:spPr/>
    </dgm:pt>
    <dgm:pt modelId="{2CAB9166-5E94-4593-BA84-6DD747E2C2F5}" type="pres">
      <dgm:prSet presAssocID="{07E2E44D-FE8B-43BF-9F55-B023E3FAA465}" presName="quad3" presStyleLbl="node1" presStyleIdx="2" presStyleCnt="4">
        <dgm:presLayoutVars>
          <dgm:chMax val="0"/>
          <dgm:chPref val="0"/>
          <dgm:bulletEnabled val="1"/>
        </dgm:presLayoutVars>
      </dgm:prSet>
      <dgm:spPr/>
    </dgm:pt>
    <dgm:pt modelId="{1AF8EB8F-B92A-486A-B05F-9DA76702DFCC}" type="pres">
      <dgm:prSet presAssocID="{07E2E44D-FE8B-43BF-9F55-B023E3FAA465}" presName="quad4" presStyleLbl="node1" presStyleIdx="3" presStyleCnt="4">
        <dgm:presLayoutVars>
          <dgm:chMax val="0"/>
          <dgm:chPref val="0"/>
          <dgm:bulletEnabled val="1"/>
        </dgm:presLayoutVars>
      </dgm:prSet>
      <dgm:spPr/>
    </dgm:pt>
  </dgm:ptLst>
  <dgm:cxnLst>
    <dgm:cxn modelId="{49D26208-4B4B-4A7E-AA80-8A3D13143583}" type="presOf" srcId="{19E51BEA-A6D8-4240-A02B-D549F8C6CA7C}" destId="{2CAB9166-5E94-4593-BA84-6DD747E2C2F5}" srcOrd="0" destOrd="0" presId="urn:microsoft.com/office/officeart/2005/8/layout/matrix3"/>
    <dgm:cxn modelId="{D9CF0518-62F3-4F45-A96B-A378CF22107C}" type="presOf" srcId="{8B2F755E-333A-430C-9CEC-DDEB0CBEA5A6}" destId="{1AF8EB8F-B92A-486A-B05F-9DA76702DFCC}" srcOrd="0" destOrd="0" presId="urn:microsoft.com/office/officeart/2005/8/layout/matrix3"/>
    <dgm:cxn modelId="{320A4439-E49F-4408-829B-7DD1EDD8FEC7}" srcId="{07E2E44D-FE8B-43BF-9F55-B023E3FAA465}" destId="{07B1F290-CC03-4321-B48C-2D7EACCA9F09}" srcOrd="1" destOrd="0" parTransId="{B7A7836A-D860-4DC9-9776-09E4D639062F}" sibTransId="{FC6FB71E-0D10-4DED-9384-34A93728ED1A}"/>
    <dgm:cxn modelId="{541CFC5C-35E2-4848-8844-C5F7C05B29E4}" type="presOf" srcId="{BC1D24C1-5E0F-4C78-B53D-ECC2D775258C}" destId="{B28CD083-B008-45E3-AD95-8DA397510D2C}" srcOrd="0" destOrd="0" presId="urn:microsoft.com/office/officeart/2005/8/layout/matrix3"/>
    <dgm:cxn modelId="{CC82EA4A-96C3-4B15-ADA1-D5A73B92CDA0}" type="presOf" srcId="{07E2E44D-FE8B-43BF-9F55-B023E3FAA465}" destId="{3B1E34FD-CDB6-415A-A10D-089293AEC4D1}" srcOrd="0" destOrd="0" presId="urn:microsoft.com/office/officeart/2005/8/layout/matrix3"/>
    <dgm:cxn modelId="{5BDD074C-28EB-4603-BA4A-7869FF4B1113}" srcId="{07E2E44D-FE8B-43BF-9F55-B023E3FAA465}" destId="{19E51BEA-A6D8-4240-A02B-D549F8C6CA7C}" srcOrd="2" destOrd="0" parTransId="{2EFBD37F-0010-489E-9CE9-476C568FAB7B}" sibTransId="{0E88169D-D887-40B7-89D5-78374743B0B7}"/>
    <dgm:cxn modelId="{BC035CA7-DA6A-41C2-9F36-FD528D099991}" type="presOf" srcId="{07B1F290-CC03-4321-B48C-2D7EACCA9F09}" destId="{CB5572E0-BDED-42A5-A6AB-1738654D5BE3}" srcOrd="0" destOrd="0" presId="urn:microsoft.com/office/officeart/2005/8/layout/matrix3"/>
    <dgm:cxn modelId="{EFCF46A8-2EC7-49AD-A91D-BE6C0E194C2A}" srcId="{07E2E44D-FE8B-43BF-9F55-B023E3FAA465}" destId="{BC1D24C1-5E0F-4C78-B53D-ECC2D775258C}" srcOrd="0" destOrd="0" parTransId="{DE612B5D-E93E-4107-8DBD-0466831B4307}" sibTransId="{92AFA820-BCAE-4704-A1FF-BF3014DF56CD}"/>
    <dgm:cxn modelId="{601B79AB-9CA3-4C62-AEC8-45873C2B8231}" srcId="{07E2E44D-FE8B-43BF-9F55-B023E3FAA465}" destId="{8B2F755E-333A-430C-9CEC-DDEB0CBEA5A6}" srcOrd="3" destOrd="0" parTransId="{80EBA38E-DEEE-4E6B-BEFA-81A5C57C53E3}" sibTransId="{A26FD3A1-241F-431D-BEB7-844CE734392D}"/>
    <dgm:cxn modelId="{475EC6B8-4D22-48A9-9F53-7C63F5401962}" type="presParOf" srcId="{3B1E34FD-CDB6-415A-A10D-089293AEC4D1}" destId="{D00F1CCE-1C00-4DE7-9071-39AFCC9FE5A8}" srcOrd="0" destOrd="0" presId="urn:microsoft.com/office/officeart/2005/8/layout/matrix3"/>
    <dgm:cxn modelId="{50BCA021-B010-452A-9A87-61A06F306B01}" type="presParOf" srcId="{3B1E34FD-CDB6-415A-A10D-089293AEC4D1}" destId="{B28CD083-B008-45E3-AD95-8DA397510D2C}" srcOrd="1" destOrd="0" presId="urn:microsoft.com/office/officeart/2005/8/layout/matrix3"/>
    <dgm:cxn modelId="{547BC525-8862-432A-894B-0E8EE7840579}" type="presParOf" srcId="{3B1E34FD-CDB6-415A-A10D-089293AEC4D1}" destId="{CB5572E0-BDED-42A5-A6AB-1738654D5BE3}" srcOrd="2" destOrd="0" presId="urn:microsoft.com/office/officeart/2005/8/layout/matrix3"/>
    <dgm:cxn modelId="{9708FF64-5C15-42C1-A038-6C5E4D5D76BE}" type="presParOf" srcId="{3B1E34FD-CDB6-415A-A10D-089293AEC4D1}" destId="{2CAB9166-5E94-4593-BA84-6DD747E2C2F5}" srcOrd="3" destOrd="0" presId="urn:microsoft.com/office/officeart/2005/8/layout/matrix3"/>
    <dgm:cxn modelId="{89E70421-7E99-4673-BE2C-1C835A9BA6EB}" type="presParOf" srcId="{3B1E34FD-CDB6-415A-A10D-089293AEC4D1}" destId="{1AF8EB8F-B92A-486A-B05F-9DA76702DFCC}"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F10F99-4B6E-47EE-B0C8-352826CDBF43}" type="doc">
      <dgm:prSet loTypeId="urn:microsoft.com/office/officeart/2005/8/layout/matrix3" loCatId="matrix" qsTypeId="urn:microsoft.com/office/officeart/2005/8/quickstyle/simple1" qsCatId="simple" csTypeId="urn:microsoft.com/office/officeart/2005/8/colors/accent2_2" csCatId="accent2"/>
      <dgm:spPr/>
      <dgm:t>
        <a:bodyPr/>
        <a:lstStyle/>
        <a:p>
          <a:endParaRPr lang="en-GB"/>
        </a:p>
      </dgm:t>
    </dgm:pt>
    <dgm:pt modelId="{67CAC163-D588-4FCF-A2E2-05DC53DF17CC}">
      <dgm:prSet custT="1"/>
      <dgm:spPr/>
      <dgm:t>
        <a:bodyPr/>
        <a:lstStyle/>
        <a:p>
          <a:r>
            <a:rPr lang="en-GB" sz="1100" b="1" dirty="0"/>
            <a:t>Expensive to set up</a:t>
          </a:r>
        </a:p>
      </dgm:t>
    </dgm:pt>
    <dgm:pt modelId="{7F7DC2DF-2F07-476D-8623-E6F82B935A10}" type="parTrans" cxnId="{49BA0173-DD68-4C53-8D43-FB7E4E44EF5C}">
      <dgm:prSet/>
      <dgm:spPr/>
      <dgm:t>
        <a:bodyPr/>
        <a:lstStyle/>
        <a:p>
          <a:endParaRPr lang="en-GB"/>
        </a:p>
      </dgm:t>
    </dgm:pt>
    <dgm:pt modelId="{8BCCF32F-79EF-47F9-923C-21C450C89BE2}" type="sibTrans" cxnId="{49BA0173-DD68-4C53-8D43-FB7E4E44EF5C}">
      <dgm:prSet/>
      <dgm:spPr/>
      <dgm:t>
        <a:bodyPr/>
        <a:lstStyle/>
        <a:p>
          <a:endParaRPr lang="en-GB"/>
        </a:p>
      </dgm:t>
    </dgm:pt>
    <dgm:pt modelId="{4C5BEF51-923F-47ED-AA55-D4C6B7A89E08}">
      <dgm:prSet custT="1"/>
      <dgm:spPr/>
      <dgm:t>
        <a:bodyPr/>
        <a:lstStyle/>
        <a:p>
          <a:r>
            <a:rPr lang="en-GB" sz="1100" b="1" dirty="0"/>
            <a:t>Increased legal requirements</a:t>
          </a:r>
        </a:p>
      </dgm:t>
    </dgm:pt>
    <dgm:pt modelId="{461FCBC2-693D-49DD-8135-8F99F346BE44}" type="parTrans" cxnId="{421286FE-0F7D-4802-89E1-25C47375C82F}">
      <dgm:prSet/>
      <dgm:spPr/>
      <dgm:t>
        <a:bodyPr/>
        <a:lstStyle/>
        <a:p>
          <a:endParaRPr lang="en-GB"/>
        </a:p>
      </dgm:t>
    </dgm:pt>
    <dgm:pt modelId="{3FAAFB78-59FB-418E-9B89-49D6C3803552}" type="sibTrans" cxnId="{421286FE-0F7D-4802-89E1-25C47375C82F}">
      <dgm:prSet/>
      <dgm:spPr/>
      <dgm:t>
        <a:bodyPr/>
        <a:lstStyle/>
        <a:p>
          <a:endParaRPr lang="en-GB"/>
        </a:p>
      </dgm:t>
    </dgm:pt>
    <dgm:pt modelId="{F13789B5-4B1E-489A-84DA-5D8C4F9A80E2}">
      <dgm:prSet custT="1"/>
      <dgm:spPr/>
      <dgm:t>
        <a:bodyPr/>
        <a:lstStyle/>
        <a:p>
          <a:r>
            <a:rPr lang="en-GB" sz="1100" b="1" dirty="0"/>
            <a:t>More complex accounting and reporting requirements</a:t>
          </a:r>
        </a:p>
      </dgm:t>
    </dgm:pt>
    <dgm:pt modelId="{1F8301E4-25A1-4CE9-A409-99050C88628E}" type="parTrans" cxnId="{013DEB2C-903B-459B-9EE4-194F14344040}">
      <dgm:prSet/>
      <dgm:spPr/>
      <dgm:t>
        <a:bodyPr/>
        <a:lstStyle/>
        <a:p>
          <a:endParaRPr lang="en-GB"/>
        </a:p>
      </dgm:t>
    </dgm:pt>
    <dgm:pt modelId="{D32BA452-F4C2-4C36-8E1E-2F896496581F}" type="sibTrans" cxnId="{013DEB2C-903B-459B-9EE4-194F14344040}">
      <dgm:prSet/>
      <dgm:spPr/>
      <dgm:t>
        <a:bodyPr/>
        <a:lstStyle/>
        <a:p>
          <a:endParaRPr lang="en-GB"/>
        </a:p>
      </dgm:t>
    </dgm:pt>
    <dgm:pt modelId="{0EF7E083-CFA6-4ACB-A022-55F611500EA9}">
      <dgm:prSet custT="1"/>
      <dgm:spPr/>
      <dgm:t>
        <a:bodyPr/>
        <a:lstStyle/>
        <a:p>
          <a:r>
            <a:rPr lang="en-GB" sz="1100" b="1" dirty="0"/>
            <a:t>Increased public scrutiny </a:t>
          </a:r>
        </a:p>
      </dgm:t>
    </dgm:pt>
    <dgm:pt modelId="{E220A8AB-BA90-4114-963A-BAF55A9C27FA}" type="parTrans" cxnId="{275677A9-3107-4A83-9154-D6FD95E85354}">
      <dgm:prSet/>
      <dgm:spPr/>
      <dgm:t>
        <a:bodyPr/>
        <a:lstStyle/>
        <a:p>
          <a:endParaRPr lang="en-GB"/>
        </a:p>
      </dgm:t>
    </dgm:pt>
    <dgm:pt modelId="{0A7EE44D-0126-4A1E-8B00-FF891B229119}" type="sibTrans" cxnId="{275677A9-3107-4A83-9154-D6FD95E85354}">
      <dgm:prSet/>
      <dgm:spPr/>
      <dgm:t>
        <a:bodyPr/>
        <a:lstStyle/>
        <a:p>
          <a:endParaRPr lang="en-GB"/>
        </a:p>
      </dgm:t>
    </dgm:pt>
    <dgm:pt modelId="{5F5A4611-BC19-4AFB-8007-483C69FBC5D8}" type="pres">
      <dgm:prSet presAssocID="{AEF10F99-4B6E-47EE-B0C8-352826CDBF43}" presName="matrix" presStyleCnt="0">
        <dgm:presLayoutVars>
          <dgm:chMax val="1"/>
          <dgm:dir/>
          <dgm:resizeHandles val="exact"/>
        </dgm:presLayoutVars>
      </dgm:prSet>
      <dgm:spPr/>
    </dgm:pt>
    <dgm:pt modelId="{CCDFD4F1-ED38-45D7-8CFC-03D0FB81A6F5}" type="pres">
      <dgm:prSet presAssocID="{AEF10F99-4B6E-47EE-B0C8-352826CDBF43}" presName="diamond" presStyleLbl="bgShp" presStyleIdx="0" presStyleCnt="1"/>
      <dgm:spPr/>
    </dgm:pt>
    <dgm:pt modelId="{BAA76C08-1B73-4530-BD8A-8B8B2334AE1F}" type="pres">
      <dgm:prSet presAssocID="{AEF10F99-4B6E-47EE-B0C8-352826CDBF43}" presName="quad1" presStyleLbl="node1" presStyleIdx="0" presStyleCnt="4">
        <dgm:presLayoutVars>
          <dgm:chMax val="0"/>
          <dgm:chPref val="0"/>
          <dgm:bulletEnabled val="1"/>
        </dgm:presLayoutVars>
      </dgm:prSet>
      <dgm:spPr/>
    </dgm:pt>
    <dgm:pt modelId="{23920054-F9DA-4952-BBF8-7A120E84E882}" type="pres">
      <dgm:prSet presAssocID="{AEF10F99-4B6E-47EE-B0C8-352826CDBF43}" presName="quad2" presStyleLbl="node1" presStyleIdx="1" presStyleCnt="4">
        <dgm:presLayoutVars>
          <dgm:chMax val="0"/>
          <dgm:chPref val="0"/>
          <dgm:bulletEnabled val="1"/>
        </dgm:presLayoutVars>
      </dgm:prSet>
      <dgm:spPr/>
    </dgm:pt>
    <dgm:pt modelId="{9BEC29E6-A414-4415-9FCB-24A9E6D24196}" type="pres">
      <dgm:prSet presAssocID="{AEF10F99-4B6E-47EE-B0C8-352826CDBF43}" presName="quad3" presStyleLbl="node1" presStyleIdx="2" presStyleCnt="4">
        <dgm:presLayoutVars>
          <dgm:chMax val="0"/>
          <dgm:chPref val="0"/>
          <dgm:bulletEnabled val="1"/>
        </dgm:presLayoutVars>
      </dgm:prSet>
      <dgm:spPr/>
    </dgm:pt>
    <dgm:pt modelId="{AB86B767-9CDC-451E-BD40-D38D3BC9FE79}" type="pres">
      <dgm:prSet presAssocID="{AEF10F99-4B6E-47EE-B0C8-352826CDBF43}" presName="quad4" presStyleLbl="node1" presStyleIdx="3" presStyleCnt="4">
        <dgm:presLayoutVars>
          <dgm:chMax val="0"/>
          <dgm:chPref val="0"/>
          <dgm:bulletEnabled val="1"/>
        </dgm:presLayoutVars>
      </dgm:prSet>
      <dgm:spPr/>
    </dgm:pt>
  </dgm:ptLst>
  <dgm:cxnLst>
    <dgm:cxn modelId="{013DEB2C-903B-459B-9EE4-194F14344040}" srcId="{AEF10F99-4B6E-47EE-B0C8-352826CDBF43}" destId="{F13789B5-4B1E-489A-84DA-5D8C4F9A80E2}" srcOrd="2" destOrd="0" parTransId="{1F8301E4-25A1-4CE9-A409-99050C88628E}" sibTransId="{D32BA452-F4C2-4C36-8E1E-2F896496581F}"/>
    <dgm:cxn modelId="{5EDD705F-5C44-4A1C-9FB9-F9764C865B15}" type="presOf" srcId="{67CAC163-D588-4FCF-A2E2-05DC53DF17CC}" destId="{BAA76C08-1B73-4530-BD8A-8B8B2334AE1F}" srcOrd="0" destOrd="0" presId="urn:microsoft.com/office/officeart/2005/8/layout/matrix3"/>
    <dgm:cxn modelId="{E23C4851-27B3-461B-927F-0D9E08870F6A}" type="presOf" srcId="{AEF10F99-4B6E-47EE-B0C8-352826CDBF43}" destId="{5F5A4611-BC19-4AFB-8007-483C69FBC5D8}" srcOrd="0" destOrd="0" presId="urn:microsoft.com/office/officeart/2005/8/layout/matrix3"/>
    <dgm:cxn modelId="{49BA0173-DD68-4C53-8D43-FB7E4E44EF5C}" srcId="{AEF10F99-4B6E-47EE-B0C8-352826CDBF43}" destId="{67CAC163-D588-4FCF-A2E2-05DC53DF17CC}" srcOrd="0" destOrd="0" parTransId="{7F7DC2DF-2F07-476D-8623-E6F82B935A10}" sibTransId="{8BCCF32F-79EF-47F9-923C-21C450C89BE2}"/>
    <dgm:cxn modelId="{61F2B588-1631-4426-95FF-CBC0FB253A32}" type="presOf" srcId="{0EF7E083-CFA6-4ACB-A022-55F611500EA9}" destId="{AB86B767-9CDC-451E-BD40-D38D3BC9FE79}" srcOrd="0" destOrd="0" presId="urn:microsoft.com/office/officeart/2005/8/layout/matrix3"/>
    <dgm:cxn modelId="{275677A9-3107-4A83-9154-D6FD95E85354}" srcId="{AEF10F99-4B6E-47EE-B0C8-352826CDBF43}" destId="{0EF7E083-CFA6-4ACB-A022-55F611500EA9}" srcOrd="3" destOrd="0" parTransId="{E220A8AB-BA90-4114-963A-BAF55A9C27FA}" sibTransId="{0A7EE44D-0126-4A1E-8B00-FF891B229119}"/>
    <dgm:cxn modelId="{0A3070B5-D9C4-40EB-A84A-A0A88FF64EED}" type="presOf" srcId="{F13789B5-4B1E-489A-84DA-5D8C4F9A80E2}" destId="{9BEC29E6-A414-4415-9FCB-24A9E6D24196}" srcOrd="0" destOrd="0" presId="urn:microsoft.com/office/officeart/2005/8/layout/matrix3"/>
    <dgm:cxn modelId="{F8C5B6B9-2286-4B39-A411-53A163BDFE61}" type="presOf" srcId="{4C5BEF51-923F-47ED-AA55-D4C6B7A89E08}" destId="{23920054-F9DA-4952-BBF8-7A120E84E882}" srcOrd="0" destOrd="0" presId="urn:microsoft.com/office/officeart/2005/8/layout/matrix3"/>
    <dgm:cxn modelId="{421286FE-0F7D-4802-89E1-25C47375C82F}" srcId="{AEF10F99-4B6E-47EE-B0C8-352826CDBF43}" destId="{4C5BEF51-923F-47ED-AA55-D4C6B7A89E08}" srcOrd="1" destOrd="0" parTransId="{461FCBC2-693D-49DD-8135-8F99F346BE44}" sibTransId="{3FAAFB78-59FB-418E-9B89-49D6C3803552}"/>
    <dgm:cxn modelId="{D14A8A0E-287B-4B04-A861-342E918A5D09}" type="presParOf" srcId="{5F5A4611-BC19-4AFB-8007-483C69FBC5D8}" destId="{CCDFD4F1-ED38-45D7-8CFC-03D0FB81A6F5}" srcOrd="0" destOrd="0" presId="urn:microsoft.com/office/officeart/2005/8/layout/matrix3"/>
    <dgm:cxn modelId="{B8F4C9BE-BBA3-4D05-B409-FC7BE704B073}" type="presParOf" srcId="{5F5A4611-BC19-4AFB-8007-483C69FBC5D8}" destId="{BAA76C08-1B73-4530-BD8A-8B8B2334AE1F}" srcOrd="1" destOrd="0" presId="urn:microsoft.com/office/officeart/2005/8/layout/matrix3"/>
    <dgm:cxn modelId="{8D2A6AF1-F9D2-48C8-85FF-44926E4A419A}" type="presParOf" srcId="{5F5A4611-BC19-4AFB-8007-483C69FBC5D8}" destId="{23920054-F9DA-4952-BBF8-7A120E84E882}" srcOrd="2" destOrd="0" presId="urn:microsoft.com/office/officeart/2005/8/layout/matrix3"/>
    <dgm:cxn modelId="{71B7BA45-0139-489C-84D5-47550ECDD107}" type="presParOf" srcId="{5F5A4611-BC19-4AFB-8007-483C69FBC5D8}" destId="{9BEC29E6-A414-4415-9FCB-24A9E6D24196}" srcOrd="3" destOrd="0" presId="urn:microsoft.com/office/officeart/2005/8/layout/matrix3"/>
    <dgm:cxn modelId="{78EB0454-AE43-4ED8-AFB1-832051AB35D4}" type="presParOf" srcId="{5F5A4611-BC19-4AFB-8007-483C69FBC5D8}" destId="{AB86B767-9CDC-451E-BD40-D38D3BC9FE79}"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E3845-B078-47D8-B5D6-D1DEC3A1E66D}">
      <dsp:nvSpPr>
        <dsp:cNvPr id="0" name=""/>
        <dsp:cNvSpPr/>
      </dsp:nvSpPr>
      <dsp:spPr>
        <a:xfrm>
          <a:off x="6107" y="1298482"/>
          <a:ext cx="2591727" cy="304909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AD85853-B6B9-4BD8-AA9B-C20E2F9EA682}">
      <dsp:nvSpPr>
        <dsp:cNvPr id="0" name=""/>
        <dsp:cNvSpPr/>
      </dsp:nvSpPr>
      <dsp:spPr>
        <a:xfrm>
          <a:off x="135694" y="1420446"/>
          <a:ext cx="2332554" cy="1981909"/>
        </a:xfrm>
        <a:prstGeom prst="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l="-15000" r="-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E08DD2-1C5E-4C8A-ABAF-77250E09D70D}">
      <dsp:nvSpPr>
        <dsp:cNvPr id="0" name=""/>
        <dsp:cNvSpPr/>
      </dsp:nvSpPr>
      <dsp:spPr>
        <a:xfrm>
          <a:off x="135694" y="3707288"/>
          <a:ext cx="2332554" cy="5183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Private</a:t>
          </a:r>
        </a:p>
      </dsp:txBody>
      <dsp:txXfrm>
        <a:off x="135694" y="3707288"/>
        <a:ext cx="2332554" cy="518321"/>
      </dsp:txXfrm>
    </dsp:sp>
    <dsp:sp modelId="{114477CC-B75D-4277-A928-F8EBEBE81DB2}">
      <dsp:nvSpPr>
        <dsp:cNvPr id="0" name=""/>
        <dsp:cNvSpPr/>
      </dsp:nvSpPr>
      <dsp:spPr>
        <a:xfrm>
          <a:off x="135694" y="3402355"/>
          <a:ext cx="2332554" cy="304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135694" y="3402355"/>
        <a:ext cx="2332554" cy="304933"/>
      </dsp:txXfrm>
    </dsp:sp>
    <dsp:sp modelId="{C0A5428A-CBBB-40DF-8CE4-63FE737D4772}">
      <dsp:nvSpPr>
        <dsp:cNvPr id="0" name=""/>
        <dsp:cNvSpPr/>
      </dsp:nvSpPr>
      <dsp:spPr>
        <a:xfrm>
          <a:off x="3069307" y="1298482"/>
          <a:ext cx="2591727" cy="304909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7B7547F-A813-4DEF-A818-3B2F53292203}">
      <dsp:nvSpPr>
        <dsp:cNvPr id="0" name=""/>
        <dsp:cNvSpPr/>
      </dsp:nvSpPr>
      <dsp:spPr>
        <a:xfrm>
          <a:off x="3198893" y="1420446"/>
          <a:ext cx="2332554" cy="1981909"/>
        </a:xfrm>
        <a:prstGeom prst="rect">
          <a:avLst/>
        </a:prstGeom>
        <a:blipFill>
          <a:blip xmlns:r="http://schemas.openxmlformats.org/officeDocument/2006/relationships" r:embed="rId2">
            <a:extLst>
              <a:ext uri="{28A0092B-C50C-407E-A947-70E740481C1C}">
                <a14:useLocalDpi xmlns:a14="http://schemas.microsoft.com/office/drawing/2010/main"/>
              </a:ext>
            </a:extLst>
          </a:blip>
          <a:srcRect/>
          <a:stretch>
            <a:fillRect l="-24000" r="-2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488815-268E-4D5B-B646-09B16825E657}">
      <dsp:nvSpPr>
        <dsp:cNvPr id="0" name=""/>
        <dsp:cNvSpPr/>
      </dsp:nvSpPr>
      <dsp:spPr>
        <a:xfrm>
          <a:off x="3198893" y="3707288"/>
          <a:ext cx="2332554" cy="5183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Public</a:t>
          </a:r>
        </a:p>
      </dsp:txBody>
      <dsp:txXfrm>
        <a:off x="3198893" y="3707288"/>
        <a:ext cx="2332554" cy="518321"/>
      </dsp:txXfrm>
    </dsp:sp>
    <dsp:sp modelId="{83948060-E0D7-4D32-A328-AE63C5E9B6B0}">
      <dsp:nvSpPr>
        <dsp:cNvPr id="0" name=""/>
        <dsp:cNvSpPr/>
      </dsp:nvSpPr>
      <dsp:spPr>
        <a:xfrm>
          <a:off x="3198893" y="3402355"/>
          <a:ext cx="2332554" cy="304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3198893" y="3402355"/>
        <a:ext cx="2332554" cy="304933"/>
      </dsp:txXfrm>
    </dsp:sp>
    <dsp:sp modelId="{69B852B0-DEC9-455C-898D-6BD5B394F73D}">
      <dsp:nvSpPr>
        <dsp:cNvPr id="0" name=""/>
        <dsp:cNvSpPr/>
      </dsp:nvSpPr>
      <dsp:spPr>
        <a:xfrm>
          <a:off x="6132507" y="1298482"/>
          <a:ext cx="2591727" cy="304909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CA44A85-8D9C-458F-B9AE-E9ACC1DC58A6}">
      <dsp:nvSpPr>
        <dsp:cNvPr id="0" name=""/>
        <dsp:cNvSpPr/>
      </dsp:nvSpPr>
      <dsp:spPr>
        <a:xfrm>
          <a:off x="6262093" y="1420446"/>
          <a:ext cx="2332554" cy="1981909"/>
        </a:xfrm>
        <a:prstGeom prst="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A12C6D-45B6-413A-A7F2-139831887B07}">
      <dsp:nvSpPr>
        <dsp:cNvPr id="0" name=""/>
        <dsp:cNvSpPr/>
      </dsp:nvSpPr>
      <dsp:spPr>
        <a:xfrm>
          <a:off x="6262093" y="3707288"/>
          <a:ext cx="2332554" cy="5183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Not-for-profit</a:t>
          </a:r>
        </a:p>
      </dsp:txBody>
      <dsp:txXfrm>
        <a:off x="6262093" y="3707288"/>
        <a:ext cx="2332554" cy="518321"/>
      </dsp:txXfrm>
    </dsp:sp>
    <dsp:sp modelId="{087D42D8-3BEF-4836-BDF5-2D6C6AC1748E}">
      <dsp:nvSpPr>
        <dsp:cNvPr id="0" name=""/>
        <dsp:cNvSpPr/>
      </dsp:nvSpPr>
      <dsp:spPr>
        <a:xfrm>
          <a:off x="6262093" y="3402355"/>
          <a:ext cx="2332554" cy="304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6262093" y="3402355"/>
        <a:ext cx="2332554" cy="3049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4DE5A-33A2-442D-B37F-3EF04E1C6F38}">
      <dsp:nvSpPr>
        <dsp:cNvPr id="0" name=""/>
        <dsp:cNvSpPr/>
      </dsp:nvSpPr>
      <dsp:spPr>
        <a:xfrm>
          <a:off x="1774230" y="33424"/>
          <a:ext cx="1604383" cy="1604383"/>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b="1" kern="1200" dirty="0"/>
            <a:t>Democratic business model</a:t>
          </a:r>
        </a:p>
      </dsp:txBody>
      <dsp:txXfrm>
        <a:off x="1988148" y="314191"/>
        <a:ext cx="1176548" cy="721972"/>
      </dsp:txXfrm>
    </dsp:sp>
    <dsp:sp modelId="{7739D6B0-DCB2-4449-A2A8-32B841B593C0}">
      <dsp:nvSpPr>
        <dsp:cNvPr id="0" name=""/>
        <dsp:cNvSpPr/>
      </dsp:nvSpPr>
      <dsp:spPr>
        <a:xfrm>
          <a:off x="2353145" y="1036164"/>
          <a:ext cx="1604383" cy="1604383"/>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b="1" kern="1200" dirty="0"/>
            <a:t>Easy to set up</a:t>
          </a:r>
        </a:p>
      </dsp:txBody>
      <dsp:txXfrm>
        <a:off x="2843819" y="1450630"/>
        <a:ext cx="962630" cy="882411"/>
      </dsp:txXfrm>
    </dsp:sp>
    <dsp:sp modelId="{5FFC557B-A171-4963-AF2D-67F4FB0DD6DA}">
      <dsp:nvSpPr>
        <dsp:cNvPr id="0" name=""/>
        <dsp:cNvSpPr/>
      </dsp:nvSpPr>
      <dsp:spPr>
        <a:xfrm>
          <a:off x="1195315" y="1036164"/>
          <a:ext cx="1604383" cy="1604383"/>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b="1" kern="1200" dirty="0"/>
            <a:t>Limited liability for members</a:t>
          </a:r>
        </a:p>
      </dsp:txBody>
      <dsp:txXfrm>
        <a:off x="1346394" y="1450630"/>
        <a:ext cx="962630" cy="88241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2C234-1D1B-4A38-B9D8-8965A77A7D40}">
      <dsp:nvSpPr>
        <dsp:cNvPr id="0" name=""/>
        <dsp:cNvSpPr/>
      </dsp:nvSpPr>
      <dsp:spPr>
        <a:xfrm>
          <a:off x="2295230" y="33424"/>
          <a:ext cx="1604383" cy="1604383"/>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b="1" kern="1200" dirty="0"/>
            <a:t>Limited funding opportunities</a:t>
          </a:r>
        </a:p>
      </dsp:txBody>
      <dsp:txXfrm>
        <a:off x="2509147" y="314191"/>
        <a:ext cx="1176548" cy="721972"/>
      </dsp:txXfrm>
    </dsp:sp>
    <dsp:sp modelId="{79C27036-0BD5-4761-8AB1-222DF7049998}">
      <dsp:nvSpPr>
        <dsp:cNvPr id="0" name=""/>
        <dsp:cNvSpPr/>
      </dsp:nvSpPr>
      <dsp:spPr>
        <a:xfrm>
          <a:off x="2874145" y="1036164"/>
          <a:ext cx="1604383" cy="1604383"/>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b="1" kern="1200" dirty="0"/>
            <a:t>Not suitable for all types of business</a:t>
          </a:r>
        </a:p>
      </dsp:txBody>
      <dsp:txXfrm>
        <a:off x="3364819" y="1450630"/>
        <a:ext cx="962630" cy="882411"/>
      </dsp:txXfrm>
    </dsp:sp>
    <dsp:sp modelId="{05361792-5C97-4317-9895-481EE846FD9C}">
      <dsp:nvSpPr>
        <dsp:cNvPr id="0" name=""/>
        <dsp:cNvSpPr/>
      </dsp:nvSpPr>
      <dsp:spPr>
        <a:xfrm>
          <a:off x="1716314" y="1036164"/>
          <a:ext cx="1604383" cy="1604383"/>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b="1" kern="1200" dirty="0"/>
            <a:t>Can lack clearly define roles and responsibilities</a:t>
          </a:r>
        </a:p>
      </dsp:txBody>
      <dsp:txXfrm>
        <a:off x="1867394" y="1450630"/>
        <a:ext cx="962630" cy="88241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E36BB-FA6D-4A64-8D54-0D7B0965B2AE}">
      <dsp:nvSpPr>
        <dsp:cNvPr id="0" name=""/>
        <dsp:cNvSpPr/>
      </dsp:nvSpPr>
      <dsp:spPr>
        <a:xfrm>
          <a:off x="1452" y="1413847"/>
          <a:ext cx="1669810" cy="83490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GB" sz="2500" kern="1200" dirty="0"/>
            <a:t>Primary</a:t>
          </a:r>
        </a:p>
      </dsp:txBody>
      <dsp:txXfrm>
        <a:off x="25906" y="1438301"/>
        <a:ext cx="1620902" cy="785997"/>
      </dsp:txXfrm>
    </dsp:sp>
    <dsp:sp modelId="{FF7277AE-BD47-4770-A555-AFD638190295}">
      <dsp:nvSpPr>
        <dsp:cNvPr id="0" name=""/>
        <dsp:cNvSpPr/>
      </dsp:nvSpPr>
      <dsp:spPr>
        <a:xfrm>
          <a:off x="2088715" y="1413847"/>
          <a:ext cx="1669810" cy="83490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GB" sz="2500" kern="1200" dirty="0"/>
            <a:t>Secondary</a:t>
          </a:r>
        </a:p>
      </dsp:txBody>
      <dsp:txXfrm>
        <a:off x="2113169" y="1438301"/>
        <a:ext cx="1620902" cy="785997"/>
      </dsp:txXfrm>
    </dsp:sp>
    <dsp:sp modelId="{E4041CE7-224F-4330-86EB-2AAC81B4DFDD}">
      <dsp:nvSpPr>
        <dsp:cNvPr id="0" name=""/>
        <dsp:cNvSpPr/>
      </dsp:nvSpPr>
      <dsp:spPr>
        <a:xfrm>
          <a:off x="4175978" y="1413847"/>
          <a:ext cx="1669810" cy="83490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GB" sz="2500" kern="1200" dirty="0"/>
            <a:t>Tertiary</a:t>
          </a:r>
        </a:p>
      </dsp:txBody>
      <dsp:txXfrm>
        <a:off x="4200432" y="1438301"/>
        <a:ext cx="1620902" cy="785997"/>
      </dsp:txXfrm>
    </dsp:sp>
    <dsp:sp modelId="{ED9AD262-E41E-409A-8B5A-EEDDA76DE228}">
      <dsp:nvSpPr>
        <dsp:cNvPr id="0" name=""/>
        <dsp:cNvSpPr/>
      </dsp:nvSpPr>
      <dsp:spPr>
        <a:xfrm>
          <a:off x="6263241" y="1413847"/>
          <a:ext cx="1669810" cy="83490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GB" sz="2500" kern="1200" dirty="0"/>
            <a:t>Quaternary </a:t>
          </a:r>
        </a:p>
      </dsp:txBody>
      <dsp:txXfrm>
        <a:off x="6287695" y="1438301"/>
        <a:ext cx="1620902" cy="7859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ECE72-5DD0-4154-96EE-2ADED3349E94}">
      <dsp:nvSpPr>
        <dsp:cNvPr id="0" name=""/>
        <dsp:cNvSpPr/>
      </dsp:nvSpPr>
      <dsp:spPr>
        <a:xfrm>
          <a:off x="1222469" y="0"/>
          <a:ext cx="2853202" cy="2853202"/>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0BEFFD-74CF-408E-9AFF-890B1A75593C}">
      <dsp:nvSpPr>
        <dsp:cNvPr id="0" name=""/>
        <dsp:cNvSpPr/>
      </dsp:nvSpPr>
      <dsp:spPr>
        <a:xfrm>
          <a:off x="1493523" y="271054"/>
          <a:ext cx="1112749" cy="111274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Easy to set up</a:t>
          </a:r>
        </a:p>
      </dsp:txBody>
      <dsp:txXfrm>
        <a:off x="1547843" y="325374"/>
        <a:ext cx="1004109" cy="1004109"/>
      </dsp:txXfrm>
    </dsp:sp>
    <dsp:sp modelId="{A029918A-F111-4CD5-83FC-ED4DBE110674}">
      <dsp:nvSpPr>
        <dsp:cNvPr id="0" name=""/>
        <dsp:cNvSpPr/>
      </dsp:nvSpPr>
      <dsp:spPr>
        <a:xfrm>
          <a:off x="2691869" y="271054"/>
          <a:ext cx="1112749" cy="111274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Owner has complete freedom over business decisions</a:t>
          </a:r>
        </a:p>
      </dsp:txBody>
      <dsp:txXfrm>
        <a:off x="2746189" y="325374"/>
        <a:ext cx="1004109" cy="1004109"/>
      </dsp:txXfrm>
    </dsp:sp>
    <dsp:sp modelId="{D2CCB3BF-29C9-43A3-B6B6-C6AA102839BD}">
      <dsp:nvSpPr>
        <dsp:cNvPr id="0" name=""/>
        <dsp:cNvSpPr/>
      </dsp:nvSpPr>
      <dsp:spPr>
        <a:xfrm>
          <a:off x="1493523" y="1469399"/>
          <a:ext cx="1112749" cy="111274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Low start up costs</a:t>
          </a:r>
        </a:p>
      </dsp:txBody>
      <dsp:txXfrm>
        <a:off x="1547843" y="1523719"/>
        <a:ext cx="1004109" cy="1004109"/>
      </dsp:txXfrm>
    </dsp:sp>
    <dsp:sp modelId="{8480B67D-FCAA-4E2E-9E38-3707A533C7A6}">
      <dsp:nvSpPr>
        <dsp:cNvPr id="0" name=""/>
        <dsp:cNvSpPr/>
      </dsp:nvSpPr>
      <dsp:spPr>
        <a:xfrm>
          <a:off x="2691869" y="1464147"/>
          <a:ext cx="1112749" cy="111274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Owner retains 100% of the profits </a:t>
          </a:r>
        </a:p>
      </dsp:txBody>
      <dsp:txXfrm>
        <a:off x="2746189" y="1518467"/>
        <a:ext cx="1004109" cy="10041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7CD42-362E-42C0-A8ED-97D25332A48F}">
      <dsp:nvSpPr>
        <dsp:cNvPr id="0" name=""/>
        <dsp:cNvSpPr/>
      </dsp:nvSpPr>
      <dsp:spPr>
        <a:xfrm>
          <a:off x="1355446" y="0"/>
          <a:ext cx="2853202" cy="2853202"/>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50F2E4-3A04-4953-94A3-245C24DE16FA}">
      <dsp:nvSpPr>
        <dsp:cNvPr id="0" name=""/>
        <dsp:cNvSpPr/>
      </dsp:nvSpPr>
      <dsp:spPr>
        <a:xfrm>
          <a:off x="1626500" y="271054"/>
          <a:ext cx="1112749" cy="11127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No separate business entity</a:t>
          </a:r>
        </a:p>
      </dsp:txBody>
      <dsp:txXfrm>
        <a:off x="1680820" y="325374"/>
        <a:ext cx="1004109" cy="1004109"/>
      </dsp:txXfrm>
    </dsp:sp>
    <dsp:sp modelId="{B75E56D3-D1A9-4771-AC13-8F15243D4761}">
      <dsp:nvSpPr>
        <dsp:cNvPr id="0" name=""/>
        <dsp:cNvSpPr/>
      </dsp:nvSpPr>
      <dsp:spPr>
        <a:xfrm>
          <a:off x="2824845" y="271054"/>
          <a:ext cx="1112749" cy="11127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Unlimited liability</a:t>
          </a:r>
        </a:p>
      </dsp:txBody>
      <dsp:txXfrm>
        <a:off x="2879165" y="325374"/>
        <a:ext cx="1004109" cy="1004109"/>
      </dsp:txXfrm>
    </dsp:sp>
    <dsp:sp modelId="{4BD73736-8005-4730-A1F3-CD3237C40F6A}">
      <dsp:nvSpPr>
        <dsp:cNvPr id="0" name=""/>
        <dsp:cNvSpPr/>
      </dsp:nvSpPr>
      <dsp:spPr>
        <a:xfrm>
          <a:off x="1626500" y="1469399"/>
          <a:ext cx="1112749" cy="11127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Long working hours, which can be lonely and very pressurised</a:t>
          </a:r>
        </a:p>
      </dsp:txBody>
      <dsp:txXfrm>
        <a:off x="1680820" y="1523719"/>
        <a:ext cx="1004109" cy="1004109"/>
      </dsp:txXfrm>
    </dsp:sp>
    <dsp:sp modelId="{B6F4D12A-4055-4681-8EAF-03224466A362}">
      <dsp:nvSpPr>
        <dsp:cNvPr id="0" name=""/>
        <dsp:cNvSpPr/>
      </dsp:nvSpPr>
      <dsp:spPr>
        <a:xfrm>
          <a:off x="2824845" y="1469399"/>
          <a:ext cx="1112749" cy="11127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Additional responsibility i.e. admin, bookkeeping, and marketing</a:t>
          </a:r>
        </a:p>
      </dsp:txBody>
      <dsp:txXfrm>
        <a:off x="2879165" y="1523719"/>
        <a:ext cx="1004109" cy="10041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496CE-88FC-4D7A-A3A4-B0F6CA8BBA95}">
      <dsp:nvSpPr>
        <dsp:cNvPr id="0" name=""/>
        <dsp:cNvSpPr/>
      </dsp:nvSpPr>
      <dsp:spPr>
        <a:xfrm>
          <a:off x="967084" y="0"/>
          <a:ext cx="2751385" cy="2751385"/>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725698-668A-43FB-BC7C-927A8A940446}">
      <dsp:nvSpPr>
        <dsp:cNvPr id="0" name=""/>
        <dsp:cNvSpPr/>
      </dsp:nvSpPr>
      <dsp:spPr>
        <a:xfrm>
          <a:off x="1228466" y="261381"/>
          <a:ext cx="1073040" cy="10730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Potential for disagreements </a:t>
          </a:r>
        </a:p>
      </dsp:txBody>
      <dsp:txXfrm>
        <a:off x="1280847" y="313762"/>
        <a:ext cx="968278" cy="968278"/>
      </dsp:txXfrm>
    </dsp:sp>
    <dsp:sp modelId="{F706A84D-20F3-4E40-83C1-D43F0B67C190}">
      <dsp:nvSpPr>
        <dsp:cNvPr id="0" name=""/>
        <dsp:cNvSpPr/>
      </dsp:nvSpPr>
      <dsp:spPr>
        <a:xfrm>
          <a:off x="2384047" y="261381"/>
          <a:ext cx="1073040" cy="10730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Profits have to be shared</a:t>
          </a:r>
        </a:p>
      </dsp:txBody>
      <dsp:txXfrm>
        <a:off x="2436428" y="313762"/>
        <a:ext cx="968278" cy="968278"/>
      </dsp:txXfrm>
    </dsp:sp>
    <dsp:sp modelId="{323D0226-3972-47DB-AFF6-A04E59DEDD2F}">
      <dsp:nvSpPr>
        <dsp:cNvPr id="0" name=""/>
        <dsp:cNvSpPr/>
      </dsp:nvSpPr>
      <dsp:spPr>
        <a:xfrm>
          <a:off x="1228466" y="1416963"/>
          <a:ext cx="1073040" cy="10730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Unlimited liability shared between partners</a:t>
          </a:r>
        </a:p>
      </dsp:txBody>
      <dsp:txXfrm>
        <a:off x="1280847" y="1469344"/>
        <a:ext cx="968278" cy="968278"/>
      </dsp:txXfrm>
    </dsp:sp>
    <dsp:sp modelId="{9C96948E-E7FE-45CD-A71F-EDC5291CB3D6}">
      <dsp:nvSpPr>
        <dsp:cNvPr id="0" name=""/>
        <dsp:cNvSpPr/>
      </dsp:nvSpPr>
      <dsp:spPr>
        <a:xfrm>
          <a:off x="2384047" y="1416963"/>
          <a:ext cx="1073040" cy="10730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Additional responsibility i.e. admin, bookkeeping, and marketing</a:t>
          </a:r>
        </a:p>
      </dsp:txBody>
      <dsp:txXfrm>
        <a:off x="2436428" y="1469344"/>
        <a:ext cx="968278" cy="9682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5025A-14FD-449C-B846-8B3A3306C979}">
      <dsp:nvSpPr>
        <dsp:cNvPr id="0" name=""/>
        <dsp:cNvSpPr/>
      </dsp:nvSpPr>
      <dsp:spPr>
        <a:xfrm>
          <a:off x="956094" y="0"/>
          <a:ext cx="2836116" cy="2836116"/>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B2DEBC-BE49-43BF-9830-ED0B9800611A}">
      <dsp:nvSpPr>
        <dsp:cNvPr id="0" name=""/>
        <dsp:cNvSpPr/>
      </dsp:nvSpPr>
      <dsp:spPr>
        <a:xfrm>
          <a:off x="1225526" y="269431"/>
          <a:ext cx="1106085" cy="110608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Shared expertise</a:t>
          </a:r>
        </a:p>
      </dsp:txBody>
      <dsp:txXfrm>
        <a:off x="1279521" y="323426"/>
        <a:ext cx="998095" cy="998095"/>
      </dsp:txXfrm>
    </dsp:sp>
    <dsp:sp modelId="{BD3A054F-B424-4D12-8001-23E8FE1A4E9C}">
      <dsp:nvSpPr>
        <dsp:cNvPr id="0" name=""/>
        <dsp:cNvSpPr/>
      </dsp:nvSpPr>
      <dsp:spPr>
        <a:xfrm>
          <a:off x="2416694" y="269431"/>
          <a:ext cx="1106085" cy="110608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Shared workload and responsibility</a:t>
          </a:r>
        </a:p>
      </dsp:txBody>
      <dsp:txXfrm>
        <a:off x="2470689" y="323426"/>
        <a:ext cx="998095" cy="998095"/>
      </dsp:txXfrm>
    </dsp:sp>
    <dsp:sp modelId="{5F45E165-8180-43BF-9179-ED3BC54A2A42}">
      <dsp:nvSpPr>
        <dsp:cNvPr id="0" name=""/>
        <dsp:cNvSpPr/>
      </dsp:nvSpPr>
      <dsp:spPr>
        <a:xfrm>
          <a:off x="1225526" y="1460599"/>
          <a:ext cx="1106085" cy="110608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Low start up costs</a:t>
          </a:r>
        </a:p>
      </dsp:txBody>
      <dsp:txXfrm>
        <a:off x="1279521" y="1514594"/>
        <a:ext cx="998095" cy="998095"/>
      </dsp:txXfrm>
    </dsp:sp>
    <dsp:sp modelId="{09D4EFEB-8881-4926-9ECC-ABE788134EFD}">
      <dsp:nvSpPr>
        <dsp:cNvPr id="0" name=""/>
        <dsp:cNvSpPr/>
      </dsp:nvSpPr>
      <dsp:spPr>
        <a:xfrm>
          <a:off x="2416694" y="1460599"/>
          <a:ext cx="1106085" cy="110608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Greater borrowing power </a:t>
          </a:r>
        </a:p>
      </dsp:txBody>
      <dsp:txXfrm>
        <a:off x="2470689" y="1514594"/>
        <a:ext cx="998095" cy="9980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63D08-B440-4CF2-9E5F-1CF025122DA5}">
      <dsp:nvSpPr>
        <dsp:cNvPr id="0" name=""/>
        <dsp:cNvSpPr/>
      </dsp:nvSpPr>
      <dsp:spPr>
        <a:xfrm>
          <a:off x="1506765" y="0"/>
          <a:ext cx="2756910" cy="2756910"/>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38A0EA-35A6-42AE-AEDD-5E98CA34C6FA}">
      <dsp:nvSpPr>
        <dsp:cNvPr id="0" name=""/>
        <dsp:cNvSpPr/>
      </dsp:nvSpPr>
      <dsp:spPr>
        <a:xfrm>
          <a:off x="1768672" y="261906"/>
          <a:ext cx="1075195" cy="107519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Separate legal entity</a:t>
          </a:r>
        </a:p>
      </dsp:txBody>
      <dsp:txXfrm>
        <a:off x="1821159" y="314393"/>
        <a:ext cx="970221" cy="970221"/>
      </dsp:txXfrm>
    </dsp:sp>
    <dsp:sp modelId="{8424E8AB-AB28-433F-B9B1-84674378775A}">
      <dsp:nvSpPr>
        <dsp:cNvPr id="0" name=""/>
        <dsp:cNvSpPr/>
      </dsp:nvSpPr>
      <dsp:spPr>
        <a:xfrm>
          <a:off x="2926574" y="261906"/>
          <a:ext cx="1075195" cy="107519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Limited liability </a:t>
          </a:r>
        </a:p>
      </dsp:txBody>
      <dsp:txXfrm>
        <a:off x="2979061" y="314393"/>
        <a:ext cx="970221" cy="970221"/>
      </dsp:txXfrm>
    </dsp:sp>
    <dsp:sp modelId="{48DA8FD4-ABD1-44DC-A42F-6433364B3058}">
      <dsp:nvSpPr>
        <dsp:cNvPr id="0" name=""/>
        <dsp:cNvSpPr/>
      </dsp:nvSpPr>
      <dsp:spPr>
        <a:xfrm>
          <a:off x="1768672" y="1419809"/>
          <a:ext cx="1075195" cy="107519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Supports professional reputation and builds trust in the business</a:t>
          </a:r>
        </a:p>
      </dsp:txBody>
      <dsp:txXfrm>
        <a:off x="1821159" y="1472296"/>
        <a:ext cx="970221" cy="970221"/>
      </dsp:txXfrm>
    </dsp:sp>
    <dsp:sp modelId="{6B61A4F8-ED19-4DB1-91E0-195983C61904}">
      <dsp:nvSpPr>
        <dsp:cNvPr id="0" name=""/>
        <dsp:cNvSpPr/>
      </dsp:nvSpPr>
      <dsp:spPr>
        <a:xfrm>
          <a:off x="2926574" y="1419809"/>
          <a:ext cx="1075195" cy="107519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Tax efficient  </a:t>
          </a:r>
        </a:p>
      </dsp:txBody>
      <dsp:txXfrm>
        <a:off x="2979061" y="1472296"/>
        <a:ext cx="970221" cy="9702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32E7C-954B-4D44-9607-44A7AD905CBE}">
      <dsp:nvSpPr>
        <dsp:cNvPr id="0" name=""/>
        <dsp:cNvSpPr/>
      </dsp:nvSpPr>
      <dsp:spPr>
        <a:xfrm>
          <a:off x="1185490" y="0"/>
          <a:ext cx="2811877" cy="2811877"/>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60EC4A-A3C0-4366-BD34-F63128D4DD63}">
      <dsp:nvSpPr>
        <dsp:cNvPr id="0" name=""/>
        <dsp:cNvSpPr/>
      </dsp:nvSpPr>
      <dsp:spPr>
        <a:xfrm>
          <a:off x="1452618" y="267128"/>
          <a:ext cx="1096632" cy="109663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Any assets belong to the business rather than the owners</a:t>
          </a:r>
        </a:p>
      </dsp:txBody>
      <dsp:txXfrm>
        <a:off x="1506151" y="320661"/>
        <a:ext cx="989566" cy="989566"/>
      </dsp:txXfrm>
    </dsp:sp>
    <dsp:sp modelId="{DD317D16-5B40-4FF5-8407-CFAD84D9CDD7}">
      <dsp:nvSpPr>
        <dsp:cNvPr id="0" name=""/>
        <dsp:cNvSpPr/>
      </dsp:nvSpPr>
      <dsp:spPr>
        <a:xfrm>
          <a:off x="2633606" y="267128"/>
          <a:ext cx="1096632" cy="109663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Getting paid can be more complicated for a shareholder</a:t>
          </a:r>
        </a:p>
      </dsp:txBody>
      <dsp:txXfrm>
        <a:off x="2687139" y="320661"/>
        <a:ext cx="989566" cy="989566"/>
      </dsp:txXfrm>
    </dsp:sp>
    <dsp:sp modelId="{9667063B-8120-40E6-A482-88086195E6B7}">
      <dsp:nvSpPr>
        <dsp:cNvPr id="0" name=""/>
        <dsp:cNvSpPr/>
      </dsp:nvSpPr>
      <dsp:spPr>
        <a:xfrm>
          <a:off x="1452618" y="1448116"/>
          <a:ext cx="1096632" cy="109663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Increased admin costs and legal requirements</a:t>
          </a:r>
        </a:p>
      </dsp:txBody>
      <dsp:txXfrm>
        <a:off x="1506151" y="1501649"/>
        <a:ext cx="989566" cy="989566"/>
      </dsp:txXfrm>
    </dsp:sp>
    <dsp:sp modelId="{5699F81E-8594-49BE-9D9B-0EBD0026D327}">
      <dsp:nvSpPr>
        <dsp:cNvPr id="0" name=""/>
        <dsp:cNvSpPr/>
      </dsp:nvSpPr>
      <dsp:spPr>
        <a:xfrm>
          <a:off x="2633606" y="1448116"/>
          <a:ext cx="1096632" cy="109663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Legally the company has to publicly disclosure key information </a:t>
          </a:r>
        </a:p>
      </dsp:txBody>
      <dsp:txXfrm>
        <a:off x="2687139" y="1501649"/>
        <a:ext cx="989566" cy="9895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F1CCE-1C00-4DE7-9071-39AFCC9FE5A8}">
      <dsp:nvSpPr>
        <dsp:cNvPr id="0" name=""/>
        <dsp:cNvSpPr/>
      </dsp:nvSpPr>
      <dsp:spPr>
        <a:xfrm>
          <a:off x="1948083" y="0"/>
          <a:ext cx="2958958" cy="2958958"/>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8CD083-B008-45E3-AD95-8DA397510D2C}">
      <dsp:nvSpPr>
        <dsp:cNvPr id="0" name=""/>
        <dsp:cNvSpPr/>
      </dsp:nvSpPr>
      <dsp:spPr>
        <a:xfrm>
          <a:off x="2229184" y="281101"/>
          <a:ext cx="1153993" cy="115399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Shareholders have limited liability</a:t>
          </a:r>
        </a:p>
      </dsp:txBody>
      <dsp:txXfrm>
        <a:off x="2285517" y="337434"/>
        <a:ext cx="1041327" cy="1041327"/>
      </dsp:txXfrm>
    </dsp:sp>
    <dsp:sp modelId="{CB5572E0-BDED-42A5-A6AB-1738654D5BE3}">
      <dsp:nvSpPr>
        <dsp:cNvPr id="0" name=""/>
        <dsp:cNvSpPr/>
      </dsp:nvSpPr>
      <dsp:spPr>
        <a:xfrm>
          <a:off x="3471946" y="281101"/>
          <a:ext cx="1153993" cy="115399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Increased capital by offering shares to the public via the stock exchange</a:t>
          </a:r>
        </a:p>
      </dsp:txBody>
      <dsp:txXfrm>
        <a:off x="3528279" y="337434"/>
        <a:ext cx="1041327" cy="1041327"/>
      </dsp:txXfrm>
    </dsp:sp>
    <dsp:sp modelId="{2CAB9166-5E94-4593-BA84-6DD747E2C2F5}">
      <dsp:nvSpPr>
        <dsp:cNvPr id="0" name=""/>
        <dsp:cNvSpPr/>
      </dsp:nvSpPr>
      <dsp:spPr>
        <a:xfrm>
          <a:off x="2229184" y="1523863"/>
          <a:ext cx="1153993" cy="115399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Increased negotiation opportunities (economies of scale)</a:t>
          </a:r>
        </a:p>
      </dsp:txBody>
      <dsp:txXfrm>
        <a:off x="2285517" y="1580196"/>
        <a:ext cx="1041327" cy="1041327"/>
      </dsp:txXfrm>
    </dsp:sp>
    <dsp:sp modelId="{1AF8EB8F-B92A-486A-B05F-9DA76702DFCC}">
      <dsp:nvSpPr>
        <dsp:cNvPr id="0" name=""/>
        <dsp:cNvSpPr/>
      </dsp:nvSpPr>
      <dsp:spPr>
        <a:xfrm>
          <a:off x="3471946" y="1523863"/>
          <a:ext cx="1153993" cy="115399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Brand prestige and assurance</a:t>
          </a:r>
        </a:p>
      </dsp:txBody>
      <dsp:txXfrm>
        <a:off x="3528279" y="1580196"/>
        <a:ext cx="1041327" cy="10413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FD4F1-ED38-45D7-8CFC-03D0FB81A6F5}">
      <dsp:nvSpPr>
        <dsp:cNvPr id="0" name=""/>
        <dsp:cNvSpPr/>
      </dsp:nvSpPr>
      <dsp:spPr>
        <a:xfrm>
          <a:off x="1573048" y="0"/>
          <a:ext cx="2978657" cy="2978657"/>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A76C08-1B73-4530-BD8A-8B8B2334AE1F}">
      <dsp:nvSpPr>
        <dsp:cNvPr id="0" name=""/>
        <dsp:cNvSpPr/>
      </dsp:nvSpPr>
      <dsp:spPr>
        <a:xfrm>
          <a:off x="1856021" y="282972"/>
          <a:ext cx="1161676" cy="116167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Expensive to set up</a:t>
          </a:r>
        </a:p>
      </dsp:txBody>
      <dsp:txXfrm>
        <a:off x="1912729" y="339680"/>
        <a:ext cx="1048260" cy="1048260"/>
      </dsp:txXfrm>
    </dsp:sp>
    <dsp:sp modelId="{23920054-F9DA-4952-BBF8-7A120E84E882}">
      <dsp:nvSpPr>
        <dsp:cNvPr id="0" name=""/>
        <dsp:cNvSpPr/>
      </dsp:nvSpPr>
      <dsp:spPr>
        <a:xfrm>
          <a:off x="3107057" y="282972"/>
          <a:ext cx="1161676" cy="116167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Increased legal requirements</a:t>
          </a:r>
        </a:p>
      </dsp:txBody>
      <dsp:txXfrm>
        <a:off x="3163765" y="339680"/>
        <a:ext cx="1048260" cy="1048260"/>
      </dsp:txXfrm>
    </dsp:sp>
    <dsp:sp modelId="{9BEC29E6-A414-4415-9FCB-24A9E6D24196}">
      <dsp:nvSpPr>
        <dsp:cNvPr id="0" name=""/>
        <dsp:cNvSpPr/>
      </dsp:nvSpPr>
      <dsp:spPr>
        <a:xfrm>
          <a:off x="1856021" y="1534008"/>
          <a:ext cx="1161676" cy="116167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More complex accounting and reporting requirements</a:t>
          </a:r>
        </a:p>
      </dsp:txBody>
      <dsp:txXfrm>
        <a:off x="1912729" y="1590716"/>
        <a:ext cx="1048260" cy="1048260"/>
      </dsp:txXfrm>
    </dsp:sp>
    <dsp:sp modelId="{AB86B767-9CDC-451E-BD40-D38D3BC9FE79}">
      <dsp:nvSpPr>
        <dsp:cNvPr id="0" name=""/>
        <dsp:cNvSpPr/>
      </dsp:nvSpPr>
      <dsp:spPr>
        <a:xfrm>
          <a:off x="3107057" y="1534008"/>
          <a:ext cx="1161676" cy="116167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Increased public scrutiny </a:t>
          </a:r>
        </a:p>
      </dsp:txBody>
      <dsp:txXfrm>
        <a:off x="3163765" y="1590716"/>
        <a:ext cx="1048260" cy="1048260"/>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6FA793-B11D-4800-8E9D-CCC883F5E3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27C51F1C-C959-4ED5-8718-6A6E5FDAE2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13FAF6-5A17-4160-B93A-DAE6E752C393}" type="datetimeFigureOut">
              <a:rPr lang="en-GB" smtClean="0"/>
              <a:t>25/06/2024</a:t>
            </a:fld>
            <a:endParaRPr lang="en-GB" dirty="0"/>
          </a:p>
        </p:txBody>
      </p:sp>
      <p:sp>
        <p:nvSpPr>
          <p:cNvPr id="4" name="Footer Placeholder 3">
            <a:extLst>
              <a:ext uri="{FF2B5EF4-FFF2-40B4-BE49-F238E27FC236}">
                <a16:creationId xmlns:a16="http://schemas.microsoft.com/office/drawing/2014/main" id="{2A89068F-9371-434F-A7C1-78FA7BBA896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3DCF19BF-BA45-4065-A0C1-8C7F0517EA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0FCD70-6406-4BD1-B1E1-1BD393F32619}" type="slidenum">
              <a:rPr lang="en-GB" smtClean="0"/>
              <a:t>‹#›</a:t>
            </a:fld>
            <a:endParaRPr lang="en-GB" dirty="0"/>
          </a:p>
        </p:txBody>
      </p:sp>
    </p:spTree>
    <p:extLst>
      <p:ext uri="{BB962C8B-B14F-4D97-AF65-F5344CB8AC3E}">
        <p14:creationId xmlns:p14="http://schemas.microsoft.com/office/powerpoint/2010/main" val="3706994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AA427D-699D-4C1A-A8D7-442CD58ABE2A}" type="datetimeFigureOut">
              <a:rPr lang="en-GB" smtClean="0"/>
              <a:t>25/06/2024</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6B04CA-5E62-4BEB-9CA6-BB989D7A6C48}" type="slidenum">
              <a:rPr lang="en-GB" smtClean="0"/>
              <a:t>‹#›</a:t>
            </a:fld>
            <a:endParaRPr lang="en-GB" dirty="0"/>
          </a:p>
        </p:txBody>
      </p:sp>
    </p:spTree>
    <p:extLst>
      <p:ext uri="{BB962C8B-B14F-4D97-AF65-F5344CB8AC3E}">
        <p14:creationId xmlns:p14="http://schemas.microsoft.com/office/powerpoint/2010/main" val="3724480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link: https://www.youtube.com/watch?v=BN2cQNNvg_4&amp;t=275s</a:t>
            </a:r>
          </a:p>
        </p:txBody>
      </p:sp>
      <p:sp>
        <p:nvSpPr>
          <p:cNvPr id="4" name="Slide Number Placeholder 3"/>
          <p:cNvSpPr>
            <a:spLocks noGrp="1"/>
          </p:cNvSpPr>
          <p:nvPr>
            <p:ph type="sldNum" sz="quarter" idx="5"/>
          </p:nvPr>
        </p:nvSpPr>
        <p:spPr/>
        <p:txBody>
          <a:bodyPr/>
          <a:lstStyle/>
          <a:p>
            <a:fld id="{FE6B04CA-5E62-4BEB-9CA6-BB989D7A6C48}" type="slidenum">
              <a:rPr lang="en-GB" smtClean="0"/>
              <a:t>10</a:t>
            </a:fld>
            <a:endParaRPr lang="en-GB" dirty="0"/>
          </a:p>
        </p:txBody>
      </p:sp>
    </p:spTree>
    <p:extLst>
      <p:ext uri="{BB962C8B-B14F-4D97-AF65-F5344CB8AC3E}">
        <p14:creationId xmlns:p14="http://schemas.microsoft.com/office/powerpoint/2010/main" val="333249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6B04CA-5E62-4BEB-9CA6-BB989D7A6C48}" type="slidenum">
              <a:rPr lang="en-GB" smtClean="0"/>
              <a:t>28</a:t>
            </a:fld>
            <a:endParaRPr lang="en-GB" dirty="0"/>
          </a:p>
        </p:txBody>
      </p:sp>
    </p:spTree>
    <p:extLst>
      <p:ext uri="{BB962C8B-B14F-4D97-AF65-F5344CB8AC3E}">
        <p14:creationId xmlns:p14="http://schemas.microsoft.com/office/powerpoint/2010/main" val="1045709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BBC (2021): https://www.bbc.co.uk/bitesize/guides/zx3vtyc/revision/1</a:t>
            </a:r>
          </a:p>
        </p:txBody>
      </p:sp>
      <p:sp>
        <p:nvSpPr>
          <p:cNvPr id="4" name="Slide Number Placeholder 3"/>
          <p:cNvSpPr>
            <a:spLocks noGrp="1"/>
          </p:cNvSpPr>
          <p:nvPr>
            <p:ph type="sldNum" sz="quarter" idx="5"/>
          </p:nvPr>
        </p:nvSpPr>
        <p:spPr/>
        <p:txBody>
          <a:bodyPr/>
          <a:lstStyle/>
          <a:p>
            <a:fld id="{FE6B04CA-5E62-4BEB-9CA6-BB989D7A6C48}" type="slidenum">
              <a:rPr lang="en-GB" smtClean="0"/>
              <a:t>30</a:t>
            </a:fld>
            <a:endParaRPr lang="en-GB" dirty="0"/>
          </a:p>
        </p:txBody>
      </p:sp>
    </p:spTree>
    <p:extLst>
      <p:ext uri="{BB962C8B-B14F-4D97-AF65-F5344CB8AC3E}">
        <p14:creationId xmlns:p14="http://schemas.microsoft.com/office/powerpoint/2010/main" val="2892445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https://corporate.greggs.co.uk/at-a-glance/our-history</a:t>
            </a:r>
          </a:p>
        </p:txBody>
      </p:sp>
      <p:sp>
        <p:nvSpPr>
          <p:cNvPr id="4" name="Slide Number Placeholder 3"/>
          <p:cNvSpPr>
            <a:spLocks noGrp="1"/>
          </p:cNvSpPr>
          <p:nvPr>
            <p:ph type="sldNum" sz="quarter" idx="5"/>
          </p:nvPr>
        </p:nvSpPr>
        <p:spPr/>
        <p:txBody>
          <a:bodyPr/>
          <a:lstStyle/>
          <a:p>
            <a:fld id="{FE6B04CA-5E62-4BEB-9CA6-BB989D7A6C48}" type="slidenum">
              <a:rPr lang="en-GB" smtClean="0"/>
              <a:t>37</a:t>
            </a:fld>
            <a:endParaRPr lang="en-GB" dirty="0"/>
          </a:p>
        </p:txBody>
      </p:sp>
    </p:spTree>
    <p:extLst>
      <p:ext uri="{BB962C8B-B14F-4D97-AF65-F5344CB8AC3E}">
        <p14:creationId xmlns:p14="http://schemas.microsoft.com/office/powerpoint/2010/main" val="368804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https://corporate.greggs.co.uk/at-a-glance/our-history</a:t>
            </a:r>
          </a:p>
        </p:txBody>
      </p:sp>
      <p:sp>
        <p:nvSpPr>
          <p:cNvPr id="4" name="Slide Number Placeholder 3"/>
          <p:cNvSpPr>
            <a:spLocks noGrp="1"/>
          </p:cNvSpPr>
          <p:nvPr>
            <p:ph type="sldNum" sz="quarter" idx="5"/>
          </p:nvPr>
        </p:nvSpPr>
        <p:spPr/>
        <p:txBody>
          <a:bodyPr/>
          <a:lstStyle/>
          <a:p>
            <a:fld id="{FE6B04CA-5E62-4BEB-9CA6-BB989D7A6C48}" type="slidenum">
              <a:rPr lang="en-GB" smtClean="0"/>
              <a:t>38</a:t>
            </a:fld>
            <a:endParaRPr lang="en-GB" dirty="0"/>
          </a:p>
        </p:txBody>
      </p:sp>
    </p:spTree>
    <p:extLst>
      <p:ext uri="{BB962C8B-B14F-4D97-AF65-F5344CB8AC3E}">
        <p14:creationId xmlns:p14="http://schemas.microsoft.com/office/powerpoint/2010/main" val="1293057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https://corporate.greggs.co.uk/at-a-glance/our-history</a:t>
            </a:r>
          </a:p>
        </p:txBody>
      </p:sp>
      <p:sp>
        <p:nvSpPr>
          <p:cNvPr id="4" name="Slide Number Placeholder 3"/>
          <p:cNvSpPr>
            <a:spLocks noGrp="1"/>
          </p:cNvSpPr>
          <p:nvPr>
            <p:ph type="sldNum" sz="quarter" idx="5"/>
          </p:nvPr>
        </p:nvSpPr>
        <p:spPr/>
        <p:txBody>
          <a:bodyPr/>
          <a:lstStyle/>
          <a:p>
            <a:fld id="{FE6B04CA-5E62-4BEB-9CA6-BB989D7A6C48}" type="slidenum">
              <a:rPr lang="en-GB" smtClean="0"/>
              <a:t>39</a:t>
            </a:fld>
            <a:endParaRPr lang="en-GB" dirty="0"/>
          </a:p>
        </p:txBody>
      </p:sp>
    </p:spTree>
    <p:extLst>
      <p:ext uri="{BB962C8B-B14F-4D97-AF65-F5344CB8AC3E}">
        <p14:creationId xmlns:p14="http://schemas.microsoft.com/office/powerpoint/2010/main" val="2735751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https://www.youtube.com/watch?v=_FGUkxn5kZQ</a:t>
            </a:r>
          </a:p>
        </p:txBody>
      </p:sp>
      <p:sp>
        <p:nvSpPr>
          <p:cNvPr id="4" name="Slide Number Placeholder 3"/>
          <p:cNvSpPr>
            <a:spLocks noGrp="1"/>
          </p:cNvSpPr>
          <p:nvPr>
            <p:ph type="sldNum" sz="quarter" idx="5"/>
          </p:nvPr>
        </p:nvSpPr>
        <p:spPr/>
        <p:txBody>
          <a:bodyPr/>
          <a:lstStyle/>
          <a:p>
            <a:fld id="{FE6B04CA-5E62-4BEB-9CA6-BB989D7A6C48}" type="slidenum">
              <a:rPr lang="en-GB" smtClean="0"/>
              <a:t>43</a:t>
            </a:fld>
            <a:endParaRPr lang="en-GB" dirty="0"/>
          </a:p>
        </p:txBody>
      </p:sp>
    </p:spTree>
    <p:extLst>
      <p:ext uri="{BB962C8B-B14F-4D97-AF65-F5344CB8AC3E}">
        <p14:creationId xmlns:p14="http://schemas.microsoft.com/office/powerpoint/2010/main" val="2054272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https://smeloans.co.uk/blog/micro-business-statistics-uk/</a:t>
            </a:r>
          </a:p>
          <a:p>
            <a:r>
              <a:rPr lang="en-GB" dirty="0"/>
              <a:t>https://www.experian.co.uk/blogs/latest-thinking/small-business/micro-business-business-one/</a:t>
            </a:r>
          </a:p>
        </p:txBody>
      </p:sp>
      <p:sp>
        <p:nvSpPr>
          <p:cNvPr id="4" name="Slide Number Placeholder 3"/>
          <p:cNvSpPr>
            <a:spLocks noGrp="1"/>
          </p:cNvSpPr>
          <p:nvPr>
            <p:ph type="sldNum" sz="quarter" idx="5"/>
          </p:nvPr>
        </p:nvSpPr>
        <p:spPr/>
        <p:txBody>
          <a:bodyPr/>
          <a:lstStyle/>
          <a:p>
            <a:fld id="{FE6B04CA-5E62-4BEB-9CA6-BB989D7A6C48}" type="slidenum">
              <a:rPr lang="en-GB" smtClean="0"/>
              <a:t>45</a:t>
            </a:fld>
            <a:endParaRPr lang="en-GB" dirty="0"/>
          </a:p>
        </p:txBody>
      </p:sp>
    </p:spTree>
    <p:extLst>
      <p:ext uri="{BB962C8B-B14F-4D97-AF65-F5344CB8AC3E}">
        <p14:creationId xmlns:p14="http://schemas.microsoft.com/office/powerpoint/2010/main" val="1800002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https://smeloans.co.uk/blog/micro-business-statistics-uk/</a:t>
            </a:r>
          </a:p>
          <a:p>
            <a:r>
              <a:rPr lang="en-GB" dirty="0"/>
              <a:t>https://www.experian.co.uk/blogs/latest-thinking/small-business/micro-business-business-one/</a:t>
            </a:r>
          </a:p>
        </p:txBody>
      </p:sp>
      <p:sp>
        <p:nvSpPr>
          <p:cNvPr id="4" name="Slide Number Placeholder 3"/>
          <p:cNvSpPr>
            <a:spLocks noGrp="1"/>
          </p:cNvSpPr>
          <p:nvPr>
            <p:ph type="sldNum" sz="quarter" idx="5"/>
          </p:nvPr>
        </p:nvSpPr>
        <p:spPr/>
        <p:txBody>
          <a:bodyPr/>
          <a:lstStyle/>
          <a:p>
            <a:fld id="{FE6B04CA-5E62-4BEB-9CA6-BB989D7A6C48}" type="slidenum">
              <a:rPr lang="en-GB" smtClean="0"/>
              <a:t>46</a:t>
            </a:fld>
            <a:endParaRPr lang="en-GB" dirty="0"/>
          </a:p>
        </p:txBody>
      </p:sp>
    </p:spTree>
    <p:extLst>
      <p:ext uri="{BB962C8B-B14F-4D97-AF65-F5344CB8AC3E}">
        <p14:creationId xmlns:p14="http://schemas.microsoft.com/office/powerpoint/2010/main" val="3533046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https://smeloans.co.uk/blog/micro-business-statistics-uk/</a:t>
            </a:r>
          </a:p>
          <a:p>
            <a:r>
              <a:rPr lang="en-GB" dirty="0"/>
              <a:t>https://www.experian.co.uk/blogs/latest-thinking/small-business/micro-business-business-one/</a:t>
            </a:r>
          </a:p>
        </p:txBody>
      </p:sp>
      <p:sp>
        <p:nvSpPr>
          <p:cNvPr id="4" name="Slide Number Placeholder 3"/>
          <p:cNvSpPr>
            <a:spLocks noGrp="1"/>
          </p:cNvSpPr>
          <p:nvPr>
            <p:ph type="sldNum" sz="quarter" idx="5"/>
          </p:nvPr>
        </p:nvSpPr>
        <p:spPr/>
        <p:txBody>
          <a:bodyPr/>
          <a:lstStyle/>
          <a:p>
            <a:fld id="{FE6B04CA-5E62-4BEB-9CA6-BB989D7A6C48}" type="slidenum">
              <a:rPr lang="en-GB" smtClean="0"/>
              <a:t>47</a:t>
            </a:fld>
            <a:endParaRPr lang="en-GB" dirty="0"/>
          </a:p>
        </p:txBody>
      </p:sp>
    </p:spTree>
    <p:extLst>
      <p:ext uri="{BB962C8B-B14F-4D97-AF65-F5344CB8AC3E}">
        <p14:creationId xmlns:p14="http://schemas.microsoft.com/office/powerpoint/2010/main" val="2451422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https://www.gov.uk/government/statistics/business-population-estimates-2019/business-population-estimates-for-the-uk-and-regions-2019-statistical-release-html</a:t>
            </a:r>
          </a:p>
        </p:txBody>
      </p:sp>
      <p:sp>
        <p:nvSpPr>
          <p:cNvPr id="4" name="Slide Number Placeholder 3"/>
          <p:cNvSpPr>
            <a:spLocks noGrp="1"/>
          </p:cNvSpPr>
          <p:nvPr>
            <p:ph type="sldNum" sz="quarter" idx="5"/>
          </p:nvPr>
        </p:nvSpPr>
        <p:spPr/>
        <p:txBody>
          <a:bodyPr/>
          <a:lstStyle/>
          <a:p>
            <a:fld id="{FE6B04CA-5E62-4BEB-9CA6-BB989D7A6C48}" type="slidenum">
              <a:rPr lang="en-GB" smtClean="0"/>
              <a:t>50</a:t>
            </a:fld>
            <a:endParaRPr lang="en-GB" dirty="0"/>
          </a:p>
        </p:txBody>
      </p:sp>
    </p:spTree>
    <p:extLst>
      <p:ext uri="{BB962C8B-B14F-4D97-AF65-F5344CB8AC3E}">
        <p14:creationId xmlns:p14="http://schemas.microsoft.com/office/powerpoint/2010/main" val="3731151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https://www.startupdonut.co.uk/set-up-a-business/registering-as-a-sole-trader/13-things-you-should-know-about-being-a-sole-trader</a:t>
            </a:r>
          </a:p>
        </p:txBody>
      </p:sp>
      <p:sp>
        <p:nvSpPr>
          <p:cNvPr id="4" name="Slide Number Placeholder 3"/>
          <p:cNvSpPr>
            <a:spLocks noGrp="1"/>
          </p:cNvSpPr>
          <p:nvPr>
            <p:ph type="sldNum" sz="quarter" idx="5"/>
          </p:nvPr>
        </p:nvSpPr>
        <p:spPr/>
        <p:txBody>
          <a:bodyPr/>
          <a:lstStyle/>
          <a:p>
            <a:fld id="{FE6B04CA-5E62-4BEB-9CA6-BB989D7A6C48}" type="slidenum">
              <a:rPr lang="en-GB" smtClean="0"/>
              <a:t>11</a:t>
            </a:fld>
            <a:endParaRPr lang="en-GB" dirty="0"/>
          </a:p>
        </p:txBody>
      </p:sp>
    </p:spTree>
    <p:extLst>
      <p:ext uri="{BB962C8B-B14F-4D97-AF65-F5344CB8AC3E}">
        <p14:creationId xmlns:p14="http://schemas.microsoft.com/office/powerpoint/2010/main" val="1422651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6B04CA-5E62-4BEB-9CA6-BB989D7A6C48}" type="slidenum">
              <a:rPr lang="en-GB" smtClean="0"/>
              <a:t>51</a:t>
            </a:fld>
            <a:endParaRPr lang="en-GB" dirty="0"/>
          </a:p>
        </p:txBody>
      </p:sp>
    </p:spTree>
    <p:extLst>
      <p:ext uri="{BB962C8B-B14F-4D97-AF65-F5344CB8AC3E}">
        <p14:creationId xmlns:p14="http://schemas.microsoft.com/office/powerpoint/2010/main" val="1000751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https://www.gov.uk/government/statistics/business-population-estimates-2019/business-population-estimates-for-the-uk-and-regions-2019-statistical-release-html</a:t>
            </a:r>
          </a:p>
          <a:p>
            <a:r>
              <a:rPr lang="en-GB" dirty="0"/>
              <a:t>ig.com/uk/news-and-trade-ideas/top-10-largest-uk-companies-by-market-cap-190715</a:t>
            </a:r>
          </a:p>
        </p:txBody>
      </p:sp>
      <p:sp>
        <p:nvSpPr>
          <p:cNvPr id="4" name="Slide Number Placeholder 3"/>
          <p:cNvSpPr>
            <a:spLocks noGrp="1"/>
          </p:cNvSpPr>
          <p:nvPr>
            <p:ph type="sldNum" sz="quarter" idx="5"/>
          </p:nvPr>
        </p:nvSpPr>
        <p:spPr/>
        <p:txBody>
          <a:bodyPr/>
          <a:lstStyle/>
          <a:p>
            <a:fld id="{FE6B04CA-5E62-4BEB-9CA6-BB989D7A6C48}" type="slidenum">
              <a:rPr lang="en-GB" smtClean="0"/>
              <a:t>52</a:t>
            </a:fld>
            <a:endParaRPr lang="en-GB" dirty="0"/>
          </a:p>
        </p:txBody>
      </p:sp>
    </p:spTree>
    <p:extLst>
      <p:ext uri="{BB962C8B-B14F-4D97-AF65-F5344CB8AC3E}">
        <p14:creationId xmlns:p14="http://schemas.microsoft.com/office/powerpoint/2010/main" val="551916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https://www.youtube.com/watch?v=tZGol4xtY3g&amp;t=175s</a:t>
            </a:r>
          </a:p>
        </p:txBody>
      </p:sp>
      <p:sp>
        <p:nvSpPr>
          <p:cNvPr id="4" name="Slide Number Placeholder 3"/>
          <p:cNvSpPr>
            <a:spLocks noGrp="1"/>
          </p:cNvSpPr>
          <p:nvPr>
            <p:ph type="sldNum" sz="quarter" idx="5"/>
          </p:nvPr>
        </p:nvSpPr>
        <p:spPr/>
        <p:txBody>
          <a:bodyPr/>
          <a:lstStyle/>
          <a:p>
            <a:fld id="{FE6B04CA-5E62-4BEB-9CA6-BB989D7A6C48}" type="slidenum">
              <a:rPr lang="en-GB" smtClean="0"/>
              <a:t>59</a:t>
            </a:fld>
            <a:endParaRPr lang="en-GB" dirty="0"/>
          </a:p>
        </p:txBody>
      </p:sp>
    </p:spTree>
    <p:extLst>
      <p:ext uri="{BB962C8B-B14F-4D97-AF65-F5344CB8AC3E}">
        <p14:creationId xmlns:p14="http://schemas.microsoft.com/office/powerpoint/2010/main" val="635768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https://create.kahoot.it/share/btec-business-unit-1-exploring-business-learning-aim-a-quiz/89be51cd-c681-4a15-8d30-e4c2e561b96a</a:t>
            </a:r>
          </a:p>
        </p:txBody>
      </p:sp>
      <p:sp>
        <p:nvSpPr>
          <p:cNvPr id="4" name="Slide Number Placeholder 3"/>
          <p:cNvSpPr>
            <a:spLocks noGrp="1"/>
          </p:cNvSpPr>
          <p:nvPr>
            <p:ph type="sldNum" sz="quarter" idx="5"/>
          </p:nvPr>
        </p:nvSpPr>
        <p:spPr/>
        <p:txBody>
          <a:bodyPr/>
          <a:lstStyle/>
          <a:p>
            <a:fld id="{FE6B04CA-5E62-4BEB-9CA6-BB989D7A6C48}" type="slidenum">
              <a:rPr lang="en-GB" smtClean="0"/>
              <a:t>127</a:t>
            </a:fld>
            <a:endParaRPr lang="en-GB" dirty="0"/>
          </a:p>
        </p:txBody>
      </p:sp>
    </p:spTree>
    <p:extLst>
      <p:ext uri="{BB962C8B-B14F-4D97-AF65-F5344CB8AC3E}">
        <p14:creationId xmlns:p14="http://schemas.microsoft.com/office/powerpoint/2010/main" val="1910747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https://www.startupdonut.co.uk/set-up-a-business/registering-as-a-sole-trader/13-things-you-should-know-about-being-a-sole-trader</a:t>
            </a:r>
          </a:p>
        </p:txBody>
      </p:sp>
      <p:sp>
        <p:nvSpPr>
          <p:cNvPr id="4" name="Slide Number Placeholder 3"/>
          <p:cNvSpPr>
            <a:spLocks noGrp="1"/>
          </p:cNvSpPr>
          <p:nvPr>
            <p:ph type="sldNum" sz="quarter" idx="5"/>
          </p:nvPr>
        </p:nvSpPr>
        <p:spPr/>
        <p:txBody>
          <a:bodyPr/>
          <a:lstStyle/>
          <a:p>
            <a:fld id="{FE6B04CA-5E62-4BEB-9CA6-BB989D7A6C48}" type="slidenum">
              <a:rPr lang="en-GB" smtClean="0"/>
              <a:t>12</a:t>
            </a:fld>
            <a:endParaRPr lang="en-GB" dirty="0"/>
          </a:p>
        </p:txBody>
      </p:sp>
    </p:spTree>
    <p:extLst>
      <p:ext uri="{BB962C8B-B14F-4D97-AF65-F5344CB8AC3E}">
        <p14:creationId xmlns:p14="http://schemas.microsoft.com/office/powerpoint/2010/main" val="2356079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https://www.startupdonut.co.uk/set-up-a-business/registering-as-a-sole-trader/13-things-you-should-know-about-being-a-sole-trader</a:t>
            </a:r>
          </a:p>
        </p:txBody>
      </p:sp>
      <p:sp>
        <p:nvSpPr>
          <p:cNvPr id="4" name="Slide Number Placeholder 3"/>
          <p:cNvSpPr>
            <a:spLocks noGrp="1"/>
          </p:cNvSpPr>
          <p:nvPr>
            <p:ph type="sldNum" sz="quarter" idx="5"/>
          </p:nvPr>
        </p:nvSpPr>
        <p:spPr/>
        <p:txBody>
          <a:bodyPr/>
          <a:lstStyle/>
          <a:p>
            <a:fld id="{FE6B04CA-5E62-4BEB-9CA6-BB989D7A6C48}" type="slidenum">
              <a:rPr lang="en-GB" smtClean="0"/>
              <a:t>13</a:t>
            </a:fld>
            <a:endParaRPr lang="en-GB" dirty="0"/>
          </a:p>
        </p:txBody>
      </p:sp>
    </p:spTree>
    <p:extLst>
      <p:ext uri="{BB962C8B-B14F-4D97-AF65-F5344CB8AC3E}">
        <p14:creationId xmlns:p14="http://schemas.microsoft.com/office/powerpoint/2010/main" val="3689710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https://www.startupdonut.co.uk/set-up-a-business/registering-as-a-sole-trader/13-things-you-should-know-about-being-a-sole-trader</a:t>
            </a:r>
          </a:p>
        </p:txBody>
      </p:sp>
      <p:sp>
        <p:nvSpPr>
          <p:cNvPr id="4" name="Slide Number Placeholder 3"/>
          <p:cNvSpPr>
            <a:spLocks noGrp="1"/>
          </p:cNvSpPr>
          <p:nvPr>
            <p:ph type="sldNum" sz="quarter" idx="5"/>
          </p:nvPr>
        </p:nvSpPr>
        <p:spPr/>
        <p:txBody>
          <a:bodyPr/>
          <a:lstStyle/>
          <a:p>
            <a:fld id="{FE6B04CA-5E62-4BEB-9CA6-BB989D7A6C48}" type="slidenum">
              <a:rPr lang="en-GB" smtClean="0"/>
              <a:t>14</a:t>
            </a:fld>
            <a:endParaRPr lang="en-GB" dirty="0"/>
          </a:p>
        </p:txBody>
      </p:sp>
    </p:spTree>
    <p:extLst>
      <p:ext uri="{BB962C8B-B14F-4D97-AF65-F5344CB8AC3E}">
        <p14:creationId xmlns:p14="http://schemas.microsoft.com/office/powerpoint/2010/main" val="1782657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6B04CA-5E62-4BEB-9CA6-BB989D7A6C48}" type="slidenum">
              <a:rPr lang="en-GB" smtClean="0"/>
              <a:t>17</a:t>
            </a:fld>
            <a:endParaRPr lang="en-GB" dirty="0"/>
          </a:p>
        </p:txBody>
      </p:sp>
    </p:spTree>
    <p:extLst>
      <p:ext uri="{BB962C8B-B14F-4D97-AF65-F5344CB8AC3E}">
        <p14:creationId xmlns:p14="http://schemas.microsoft.com/office/powerpoint/2010/main" val="432853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6B04CA-5E62-4BEB-9CA6-BB989D7A6C48}" type="slidenum">
              <a:rPr lang="en-GB" smtClean="0"/>
              <a:t>18</a:t>
            </a:fld>
            <a:endParaRPr lang="en-GB" dirty="0"/>
          </a:p>
        </p:txBody>
      </p:sp>
    </p:spTree>
    <p:extLst>
      <p:ext uri="{BB962C8B-B14F-4D97-AF65-F5344CB8AC3E}">
        <p14:creationId xmlns:p14="http://schemas.microsoft.com/office/powerpoint/2010/main" val="1315209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6B04CA-5E62-4BEB-9CA6-BB989D7A6C48}" type="slidenum">
              <a:rPr lang="en-GB" smtClean="0"/>
              <a:t>19</a:t>
            </a:fld>
            <a:endParaRPr lang="en-GB" dirty="0"/>
          </a:p>
        </p:txBody>
      </p:sp>
    </p:spTree>
    <p:extLst>
      <p:ext uri="{BB962C8B-B14F-4D97-AF65-F5344CB8AC3E}">
        <p14:creationId xmlns:p14="http://schemas.microsoft.com/office/powerpoint/2010/main" val="4045641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6B04CA-5E62-4BEB-9CA6-BB989D7A6C48}" type="slidenum">
              <a:rPr lang="en-GB" smtClean="0"/>
              <a:t>21</a:t>
            </a:fld>
            <a:endParaRPr lang="en-GB" dirty="0"/>
          </a:p>
        </p:txBody>
      </p:sp>
    </p:spTree>
    <p:extLst>
      <p:ext uri="{BB962C8B-B14F-4D97-AF65-F5344CB8AC3E}">
        <p14:creationId xmlns:p14="http://schemas.microsoft.com/office/powerpoint/2010/main" val="2465666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264BA3E4-8F8C-4D4F-8B45-49749870FC9C}" type="datetimeFigureOut">
              <a:rPr lang="en-GB" smtClean="0"/>
              <a:t>25/06/2024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E84DBC5-E3EC-499F-9D5A-E009EC723676}" type="slidenum">
              <a:rPr lang="en-GB" smtClean="0"/>
              <a:t>‹#›</a:t>
            </a:fld>
            <a:endParaRPr lang="en-GB" dirty="0"/>
          </a:p>
        </p:txBody>
      </p:sp>
      <p:pic>
        <p:nvPicPr>
          <p:cNvPr id="8" name="Picture 7" descr="A close up of a logo&#10;&#10;Description automatically generated">
            <a:extLst>
              <a:ext uri="{FF2B5EF4-FFF2-40B4-BE49-F238E27FC236}">
                <a16:creationId xmlns:a16="http://schemas.microsoft.com/office/drawing/2014/main" id="{F90D644A-1ECB-4E31-B6F3-3E54FC8247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245" t="66770" r="45659" b="10209"/>
          <a:stretch/>
        </p:blipFill>
        <p:spPr>
          <a:xfrm>
            <a:off x="0" y="6284062"/>
            <a:ext cx="1199099" cy="573938"/>
          </a:xfrm>
          <a:prstGeom prst="rect">
            <a:avLst/>
          </a:prstGeom>
        </p:spPr>
      </p:pic>
    </p:spTree>
    <p:extLst>
      <p:ext uri="{BB962C8B-B14F-4D97-AF65-F5344CB8AC3E}">
        <p14:creationId xmlns:p14="http://schemas.microsoft.com/office/powerpoint/2010/main" val="4139435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4BA3E4-8F8C-4D4F-8B45-49749870FC9C}" type="datetimeFigureOut">
              <a:rPr lang="en-GB" smtClean="0"/>
              <a:t>25/06/2024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E84DBC5-E3EC-499F-9D5A-E009EC72367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82264F27-B018-43BA-942B-D83C724F35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245" t="66770" r="45659" b="10209"/>
          <a:stretch/>
        </p:blipFill>
        <p:spPr>
          <a:xfrm>
            <a:off x="0" y="6284062"/>
            <a:ext cx="1199099" cy="573938"/>
          </a:xfrm>
          <a:prstGeom prst="rect">
            <a:avLst/>
          </a:prstGeom>
        </p:spPr>
      </p:pic>
      <p:sp>
        <p:nvSpPr>
          <p:cNvPr id="8" name="Footer Placeholder 4">
            <a:extLst>
              <a:ext uri="{FF2B5EF4-FFF2-40B4-BE49-F238E27FC236}">
                <a16:creationId xmlns:a16="http://schemas.microsoft.com/office/drawing/2014/main" id="{B0C0F89D-155F-4EE0-B60B-77B71521C854}"/>
              </a:ext>
            </a:extLst>
          </p:cNvPr>
          <p:cNvSpPr txBox="1">
            <a:spLocks/>
          </p:cNvSpPr>
          <p:nvPr userDrawn="1"/>
        </p:nvSpPr>
        <p:spPr bwMode="auto">
          <a:xfrm>
            <a:off x="1619250" y="6453188"/>
            <a:ext cx="6121400" cy="2873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FontTx/>
              <a:buNone/>
            </a:pPr>
            <a:r>
              <a:rPr lang="en-GB" altLang="en-US" sz="1100" dirty="0">
                <a:latin typeface="Verdana" panose="020B0604030504040204" pitchFamily="34" charset="0"/>
              </a:rPr>
              <a:t>© Two Teachers 2021. Copying permitted for purchasing institution only.</a:t>
            </a:r>
            <a:r>
              <a:rPr lang="en-GB" altLang="en-US" sz="1100" dirty="0"/>
              <a:t> </a:t>
            </a:r>
          </a:p>
        </p:txBody>
      </p:sp>
    </p:spTree>
    <p:extLst>
      <p:ext uri="{BB962C8B-B14F-4D97-AF65-F5344CB8AC3E}">
        <p14:creationId xmlns:p14="http://schemas.microsoft.com/office/powerpoint/2010/main" val="970235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b="1"/>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4BA3E4-8F8C-4D4F-8B45-49749870FC9C}" type="datetimeFigureOut">
              <a:rPr lang="en-GB" smtClean="0"/>
              <a:t>25/06/2024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E84DBC5-E3EC-499F-9D5A-E009EC72367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1292C14F-AFB4-4CC6-A3C2-2CD01C9D425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245" t="66770" r="45659" b="10209"/>
          <a:stretch/>
        </p:blipFill>
        <p:spPr>
          <a:xfrm>
            <a:off x="0" y="6284062"/>
            <a:ext cx="1199099" cy="573938"/>
          </a:xfrm>
          <a:prstGeom prst="rect">
            <a:avLst/>
          </a:prstGeom>
        </p:spPr>
      </p:pic>
      <p:sp>
        <p:nvSpPr>
          <p:cNvPr id="8" name="Footer Placeholder 4">
            <a:extLst>
              <a:ext uri="{FF2B5EF4-FFF2-40B4-BE49-F238E27FC236}">
                <a16:creationId xmlns:a16="http://schemas.microsoft.com/office/drawing/2014/main" id="{69A91E64-28BD-4DA1-A4DE-17EEEACB6620}"/>
              </a:ext>
            </a:extLst>
          </p:cNvPr>
          <p:cNvSpPr txBox="1">
            <a:spLocks/>
          </p:cNvSpPr>
          <p:nvPr userDrawn="1"/>
        </p:nvSpPr>
        <p:spPr bwMode="auto">
          <a:xfrm>
            <a:off x="1619250" y="6453188"/>
            <a:ext cx="6121400" cy="2873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FontTx/>
              <a:buNone/>
            </a:pPr>
            <a:r>
              <a:rPr lang="en-GB" altLang="en-US" sz="1100" dirty="0">
                <a:latin typeface="Verdana" panose="020B0604030504040204" pitchFamily="34" charset="0"/>
              </a:rPr>
              <a:t>© Two Teachers 2021. Copying permitted for purchasing institution only.</a:t>
            </a:r>
            <a:r>
              <a:rPr lang="en-GB" altLang="en-US" sz="1100" dirty="0"/>
              <a:t> </a:t>
            </a:r>
          </a:p>
        </p:txBody>
      </p:sp>
    </p:spTree>
    <p:extLst>
      <p:ext uri="{BB962C8B-B14F-4D97-AF65-F5344CB8AC3E}">
        <p14:creationId xmlns:p14="http://schemas.microsoft.com/office/powerpoint/2010/main" val="587636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64BA3E4-8F8C-4D4F-8B45-49749870FC9C}" type="datetimeFigureOut">
              <a:rPr lang="en-GB" smtClean="0"/>
              <a:t>25/06/2024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E84DBC5-E3EC-499F-9D5A-E009EC72367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37AB3604-B0EA-4DB9-B86E-6C8C9606A2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245" t="66770" r="45659" b="10209"/>
          <a:stretch/>
        </p:blipFill>
        <p:spPr>
          <a:xfrm>
            <a:off x="0" y="6284062"/>
            <a:ext cx="1199099" cy="573938"/>
          </a:xfrm>
          <a:prstGeom prst="rect">
            <a:avLst/>
          </a:prstGeom>
        </p:spPr>
      </p:pic>
      <p:sp>
        <p:nvSpPr>
          <p:cNvPr id="8" name="Footer Placeholder 4">
            <a:extLst>
              <a:ext uri="{FF2B5EF4-FFF2-40B4-BE49-F238E27FC236}">
                <a16:creationId xmlns:a16="http://schemas.microsoft.com/office/drawing/2014/main" id="{6F034EA9-B4F5-48E1-A859-8772F721CE74}"/>
              </a:ext>
            </a:extLst>
          </p:cNvPr>
          <p:cNvSpPr txBox="1">
            <a:spLocks/>
          </p:cNvSpPr>
          <p:nvPr userDrawn="1"/>
        </p:nvSpPr>
        <p:spPr bwMode="auto">
          <a:xfrm>
            <a:off x="1619250" y="6453188"/>
            <a:ext cx="6121400" cy="2873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FontTx/>
              <a:buNone/>
            </a:pPr>
            <a:r>
              <a:rPr lang="en-GB" altLang="en-US" sz="1100" dirty="0">
                <a:latin typeface="Verdana" panose="020B0604030504040204" pitchFamily="34" charset="0"/>
              </a:rPr>
              <a:t>© Two Teachers 2021. Copying permitted for purchasing institution only.</a:t>
            </a:r>
            <a:r>
              <a:rPr lang="en-GB" altLang="en-US" sz="1100" dirty="0"/>
              <a:t> </a:t>
            </a:r>
          </a:p>
        </p:txBody>
      </p:sp>
    </p:spTree>
    <p:extLst>
      <p:ext uri="{BB962C8B-B14F-4D97-AF65-F5344CB8AC3E}">
        <p14:creationId xmlns:p14="http://schemas.microsoft.com/office/powerpoint/2010/main" val="2573723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b="1"/>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64BA3E4-8F8C-4D4F-8B45-49749870FC9C}" type="datetimeFigureOut">
              <a:rPr lang="en-GB" smtClean="0"/>
              <a:t>25/06/2024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E84DBC5-E3EC-499F-9D5A-E009EC72367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A942AFA5-01B5-4FCC-8F09-4252C0AA4E3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245" t="66770" r="45659" b="10209"/>
          <a:stretch/>
        </p:blipFill>
        <p:spPr>
          <a:xfrm>
            <a:off x="0" y="6284062"/>
            <a:ext cx="1199099" cy="573938"/>
          </a:xfrm>
          <a:prstGeom prst="rect">
            <a:avLst/>
          </a:prstGeom>
        </p:spPr>
      </p:pic>
      <p:sp>
        <p:nvSpPr>
          <p:cNvPr id="8" name="Footer Placeholder 4">
            <a:extLst>
              <a:ext uri="{FF2B5EF4-FFF2-40B4-BE49-F238E27FC236}">
                <a16:creationId xmlns:a16="http://schemas.microsoft.com/office/drawing/2014/main" id="{07962E0B-D5CE-48CC-BA0B-E6A564AB4040}"/>
              </a:ext>
            </a:extLst>
          </p:cNvPr>
          <p:cNvSpPr txBox="1">
            <a:spLocks/>
          </p:cNvSpPr>
          <p:nvPr userDrawn="1"/>
        </p:nvSpPr>
        <p:spPr bwMode="auto">
          <a:xfrm>
            <a:off x="1619250" y="6453188"/>
            <a:ext cx="6121400" cy="2873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FontTx/>
              <a:buNone/>
            </a:pPr>
            <a:r>
              <a:rPr lang="en-GB" altLang="en-US" sz="1100" dirty="0">
                <a:latin typeface="Verdana" panose="020B0604030504040204" pitchFamily="34" charset="0"/>
              </a:rPr>
              <a:t>© Two Teachers 2021. Copying permitted for purchasing institution only.</a:t>
            </a:r>
            <a:r>
              <a:rPr lang="en-GB" altLang="en-US" sz="1100" dirty="0"/>
              <a:t> </a:t>
            </a:r>
          </a:p>
        </p:txBody>
      </p:sp>
    </p:spTree>
    <p:extLst>
      <p:ext uri="{BB962C8B-B14F-4D97-AF65-F5344CB8AC3E}">
        <p14:creationId xmlns:p14="http://schemas.microsoft.com/office/powerpoint/2010/main" val="1021272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4BA3E4-8F8C-4D4F-8B45-49749870FC9C}" type="datetimeFigureOut">
              <a:rPr lang="en-GB" smtClean="0"/>
              <a:t>25/06/2024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E84DBC5-E3EC-499F-9D5A-E009EC723676}" type="slidenum">
              <a:rPr lang="en-GB" smtClean="0"/>
              <a:t>‹#›</a:t>
            </a:fld>
            <a:endParaRPr lang="en-GB" dirty="0"/>
          </a:p>
        </p:txBody>
      </p:sp>
      <p:pic>
        <p:nvPicPr>
          <p:cNvPr id="8" name="Picture 7" descr="A close up of a logo&#10;&#10;Description automatically generated">
            <a:extLst>
              <a:ext uri="{FF2B5EF4-FFF2-40B4-BE49-F238E27FC236}">
                <a16:creationId xmlns:a16="http://schemas.microsoft.com/office/drawing/2014/main" id="{81132404-404B-483C-B9D3-C1C687DDF88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245" t="66770" r="45659" b="10209"/>
          <a:stretch/>
        </p:blipFill>
        <p:spPr>
          <a:xfrm>
            <a:off x="0" y="6284062"/>
            <a:ext cx="1199099" cy="573938"/>
          </a:xfrm>
          <a:prstGeom prst="rect">
            <a:avLst/>
          </a:prstGeom>
        </p:spPr>
      </p:pic>
      <p:sp>
        <p:nvSpPr>
          <p:cNvPr id="9" name="Footer Placeholder 4">
            <a:extLst>
              <a:ext uri="{FF2B5EF4-FFF2-40B4-BE49-F238E27FC236}">
                <a16:creationId xmlns:a16="http://schemas.microsoft.com/office/drawing/2014/main" id="{D91E0210-510E-4A3B-BEFF-ADC934F6F7EA}"/>
              </a:ext>
            </a:extLst>
          </p:cNvPr>
          <p:cNvSpPr txBox="1">
            <a:spLocks/>
          </p:cNvSpPr>
          <p:nvPr userDrawn="1"/>
        </p:nvSpPr>
        <p:spPr bwMode="auto">
          <a:xfrm>
            <a:off x="1619250" y="6453188"/>
            <a:ext cx="6121400" cy="2873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FontTx/>
              <a:buNone/>
            </a:pPr>
            <a:r>
              <a:rPr lang="en-GB" altLang="en-US" sz="1100" dirty="0">
                <a:latin typeface="Verdana" panose="020B0604030504040204" pitchFamily="34" charset="0"/>
              </a:rPr>
              <a:t>© Two Teachers 2021. Copying permitted for purchasing institution only.</a:t>
            </a:r>
            <a:r>
              <a:rPr lang="en-GB" altLang="en-US" sz="1100" dirty="0"/>
              <a:t> </a:t>
            </a:r>
          </a:p>
        </p:txBody>
      </p:sp>
    </p:spTree>
    <p:extLst>
      <p:ext uri="{BB962C8B-B14F-4D97-AF65-F5344CB8AC3E}">
        <p14:creationId xmlns:p14="http://schemas.microsoft.com/office/powerpoint/2010/main" val="241757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b="1"/>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4BA3E4-8F8C-4D4F-8B45-49749870FC9C}" type="datetimeFigureOut">
              <a:rPr lang="en-GB" smtClean="0"/>
              <a:t>25/06/2024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E84DBC5-E3EC-499F-9D5A-E009EC723676}" type="slidenum">
              <a:rPr lang="en-GB" smtClean="0"/>
              <a:t>‹#›</a:t>
            </a:fld>
            <a:endParaRPr lang="en-GB" dirty="0"/>
          </a:p>
        </p:txBody>
      </p:sp>
      <p:pic>
        <p:nvPicPr>
          <p:cNvPr id="10" name="Picture 9" descr="A close up of a logo&#10;&#10;Description automatically generated">
            <a:extLst>
              <a:ext uri="{FF2B5EF4-FFF2-40B4-BE49-F238E27FC236}">
                <a16:creationId xmlns:a16="http://schemas.microsoft.com/office/drawing/2014/main" id="{74265FE3-0244-41BE-956E-CFE62C1B28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245" t="66770" r="45659" b="10209"/>
          <a:stretch/>
        </p:blipFill>
        <p:spPr>
          <a:xfrm>
            <a:off x="0" y="6284062"/>
            <a:ext cx="1199099" cy="573938"/>
          </a:xfrm>
          <a:prstGeom prst="rect">
            <a:avLst/>
          </a:prstGeom>
        </p:spPr>
      </p:pic>
      <p:sp>
        <p:nvSpPr>
          <p:cNvPr id="11" name="Footer Placeholder 4">
            <a:extLst>
              <a:ext uri="{FF2B5EF4-FFF2-40B4-BE49-F238E27FC236}">
                <a16:creationId xmlns:a16="http://schemas.microsoft.com/office/drawing/2014/main" id="{867BA5F9-0256-4CD9-904E-46FFB567B517}"/>
              </a:ext>
            </a:extLst>
          </p:cNvPr>
          <p:cNvSpPr txBox="1">
            <a:spLocks/>
          </p:cNvSpPr>
          <p:nvPr userDrawn="1"/>
        </p:nvSpPr>
        <p:spPr bwMode="auto">
          <a:xfrm>
            <a:off x="1619250" y="6453188"/>
            <a:ext cx="6121400" cy="2873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FontTx/>
              <a:buNone/>
            </a:pPr>
            <a:r>
              <a:rPr lang="en-GB" altLang="en-US" sz="1100" dirty="0">
                <a:latin typeface="Verdana" panose="020B0604030504040204" pitchFamily="34" charset="0"/>
              </a:rPr>
              <a:t>© Two Teachers 2021. Copying permitted for purchasing institution only.</a:t>
            </a:r>
            <a:r>
              <a:rPr lang="en-GB" altLang="en-US" sz="1100" dirty="0"/>
              <a:t> </a:t>
            </a:r>
          </a:p>
        </p:txBody>
      </p:sp>
    </p:spTree>
    <p:extLst>
      <p:ext uri="{BB962C8B-B14F-4D97-AF65-F5344CB8AC3E}">
        <p14:creationId xmlns:p14="http://schemas.microsoft.com/office/powerpoint/2010/main" val="153902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Date Placeholder 2"/>
          <p:cNvSpPr>
            <a:spLocks noGrp="1"/>
          </p:cNvSpPr>
          <p:nvPr>
            <p:ph type="dt" sz="half" idx="10"/>
          </p:nvPr>
        </p:nvSpPr>
        <p:spPr/>
        <p:txBody>
          <a:bodyPr/>
          <a:lstStyle/>
          <a:p>
            <a:fld id="{264BA3E4-8F8C-4D4F-8B45-49749870FC9C}" type="datetimeFigureOut">
              <a:rPr lang="en-GB" smtClean="0"/>
              <a:t>25/06/2024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E84DBC5-E3EC-499F-9D5A-E009EC72367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6107F001-2E99-4699-909C-BCE1539B8A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245" t="66770" r="45659" b="10209"/>
          <a:stretch/>
        </p:blipFill>
        <p:spPr>
          <a:xfrm>
            <a:off x="0" y="6284062"/>
            <a:ext cx="1199099" cy="573938"/>
          </a:xfrm>
          <a:prstGeom prst="rect">
            <a:avLst/>
          </a:prstGeom>
        </p:spPr>
      </p:pic>
      <p:sp>
        <p:nvSpPr>
          <p:cNvPr id="7" name="Footer Placeholder 4">
            <a:extLst>
              <a:ext uri="{FF2B5EF4-FFF2-40B4-BE49-F238E27FC236}">
                <a16:creationId xmlns:a16="http://schemas.microsoft.com/office/drawing/2014/main" id="{72BA3CC8-E931-4809-B2CA-ABE44EAD9B4F}"/>
              </a:ext>
            </a:extLst>
          </p:cNvPr>
          <p:cNvSpPr txBox="1">
            <a:spLocks/>
          </p:cNvSpPr>
          <p:nvPr userDrawn="1"/>
        </p:nvSpPr>
        <p:spPr bwMode="auto">
          <a:xfrm>
            <a:off x="1619250" y="6453188"/>
            <a:ext cx="6121400" cy="2873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FontTx/>
              <a:buNone/>
            </a:pPr>
            <a:r>
              <a:rPr lang="en-GB" altLang="en-US" sz="1100" dirty="0">
                <a:latin typeface="Verdana" panose="020B0604030504040204" pitchFamily="34" charset="0"/>
              </a:rPr>
              <a:t>© Two Teachers 2021. Copying permitted for purchasing institution only.</a:t>
            </a:r>
            <a:r>
              <a:rPr lang="en-GB" altLang="en-US" sz="1100" dirty="0"/>
              <a:t> </a:t>
            </a:r>
          </a:p>
        </p:txBody>
      </p:sp>
    </p:spTree>
    <p:extLst>
      <p:ext uri="{BB962C8B-B14F-4D97-AF65-F5344CB8AC3E}">
        <p14:creationId xmlns:p14="http://schemas.microsoft.com/office/powerpoint/2010/main" val="259345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BA3E4-8F8C-4D4F-8B45-49749870FC9C}" type="datetimeFigureOut">
              <a:rPr lang="en-GB" smtClean="0"/>
              <a:t>25/06/2024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E84DBC5-E3EC-499F-9D5A-E009EC723676}" type="slidenum">
              <a:rPr lang="en-GB" smtClean="0"/>
              <a:t>‹#›</a:t>
            </a:fld>
            <a:endParaRPr lang="en-GB" dirty="0"/>
          </a:p>
        </p:txBody>
      </p:sp>
      <p:pic>
        <p:nvPicPr>
          <p:cNvPr id="5" name="Picture 4" descr="A close up of a logo&#10;&#10;Description automatically generated">
            <a:extLst>
              <a:ext uri="{FF2B5EF4-FFF2-40B4-BE49-F238E27FC236}">
                <a16:creationId xmlns:a16="http://schemas.microsoft.com/office/drawing/2014/main" id="{5FBB6E9C-2B93-4520-872E-6CD6ED789DE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245" t="66770" r="45659" b="10209"/>
          <a:stretch/>
        </p:blipFill>
        <p:spPr>
          <a:xfrm>
            <a:off x="0" y="6284062"/>
            <a:ext cx="1199099" cy="573938"/>
          </a:xfrm>
          <a:prstGeom prst="rect">
            <a:avLst/>
          </a:prstGeom>
        </p:spPr>
      </p:pic>
      <p:sp>
        <p:nvSpPr>
          <p:cNvPr id="6" name="Footer Placeholder 4">
            <a:extLst>
              <a:ext uri="{FF2B5EF4-FFF2-40B4-BE49-F238E27FC236}">
                <a16:creationId xmlns:a16="http://schemas.microsoft.com/office/drawing/2014/main" id="{DDF8BEA9-64E0-4BA6-AB0F-D9B6ADC6F87A}"/>
              </a:ext>
            </a:extLst>
          </p:cNvPr>
          <p:cNvSpPr txBox="1">
            <a:spLocks/>
          </p:cNvSpPr>
          <p:nvPr userDrawn="1"/>
        </p:nvSpPr>
        <p:spPr bwMode="auto">
          <a:xfrm>
            <a:off x="1619250" y="6453188"/>
            <a:ext cx="6121400" cy="2873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FontTx/>
              <a:buNone/>
            </a:pPr>
            <a:r>
              <a:rPr lang="en-GB" altLang="en-US" sz="1100" dirty="0">
                <a:latin typeface="Verdana" panose="020B0604030504040204" pitchFamily="34" charset="0"/>
              </a:rPr>
              <a:t>© Two Teachers 2021. Copying permitted for purchasing institution only.</a:t>
            </a:r>
            <a:r>
              <a:rPr lang="en-GB" altLang="en-US" sz="1100" dirty="0"/>
              <a:t> </a:t>
            </a:r>
          </a:p>
        </p:txBody>
      </p:sp>
    </p:spTree>
    <p:extLst>
      <p:ext uri="{BB962C8B-B14F-4D97-AF65-F5344CB8AC3E}">
        <p14:creationId xmlns:p14="http://schemas.microsoft.com/office/powerpoint/2010/main" val="1877830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1"/>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4BA3E4-8F8C-4D4F-8B45-49749870FC9C}" type="datetimeFigureOut">
              <a:rPr lang="en-GB" smtClean="0"/>
              <a:t>25/06/2024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E84DBC5-E3EC-499F-9D5A-E009EC723676}" type="slidenum">
              <a:rPr lang="en-GB" smtClean="0"/>
              <a:t>‹#›</a:t>
            </a:fld>
            <a:endParaRPr lang="en-GB" dirty="0"/>
          </a:p>
        </p:txBody>
      </p:sp>
      <p:pic>
        <p:nvPicPr>
          <p:cNvPr id="8" name="Picture 7" descr="A close up of a logo&#10;&#10;Description automatically generated">
            <a:extLst>
              <a:ext uri="{FF2B5EF4-FFF2-40B4-BE49-F238E27FC236}">
                <a16:creationId xmlns:a16="http://schemas.microsoft.com/office/drawing/2014/main" id="{E9E6F5FD-4C16-4106-A9BB-F07CA83653E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245" t="66770" r="45659" b="10209"/>
          <a:stretch/>
        </p:blipFill>
        <p:spPr>
          <a:xfrm>
            <a:off x="0" y="6284062"/>
            <a:ext cx="1199099" cy="573938"/>
          </a:xfrm>
          <a:prstGeom prst="rect">
            <a:avLst/>
          </a:prstGeom>
        </p:spPr>
      </p:pic>
      <p:sp>
        <p:nvSpPr>
          <p:cNvPr id="9" name="Footer Placeholder 4">
            <a:extLst>
              <a:ext uri="{FF2B5EF4-FFF2-40B4-BE49-F238E27FC236}">
                <a16:creationId xmlns:a16="http://schemas.microsoft.com/office/drawing/2014/main" id="{67BF68C8-47A8-4E49-B064-1517929D71CB}"/>
              </a:ext>
            </a:extLst>
          </p:cNvPr>
          <p:cNvSpPr txBox="1">
            <a:spLocks/>
          </p:cNvSpPr>
          <p:nvPr userDrawn="1"/>
        </p:nvSpPr>
        <p:spPr bwMode="auto">
          <a:xfrm>
            <a:off x="1619250" y="6453188"/>
            <a:ext cx="6121400" cy="2873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FontTx/>
              <a:buNone/>
            </a:pPr>
            <a:r>
              <a:rPr lang="en-GB" altLang="en-US" sz="1100" dirty="0">
                <a:latin typeface="Verdana" panose="020B0604030504040204" pitchFamily="34" charset="0"/>
              </a:rPr>
              <a:t>© Two Teachers 2021. Copying permitted for purchasing institution only.</a:t>
            </a:r>
            <a:r>
              <a:rPr lang="en-GB" altLang="en-US" sz="1100" dirty="0"/>
              <a:t> </a:t>
            </a:r>
          </a:p>
        </p:txBody>
      </p:sp>
    </p:spTree>
    <p:extLst>
      <p:ext uri="{BB962C8B-B14F-4D97-AF65-F5344CB8AC3E}">
        <p14:creationId xmlns:p14="http://schemas.microsoft.com/office/powerpoint/2010/main" val="322068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1"/>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4BA3E4-8F8C-4D4F-8B45-49749870FC9C}" type="datetimeFigureOut">
              <a:rPr lang="en-GB" smtClean="0"/>
              <a:t>25/06/2024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E84DBC5-E3EC-499F-9D5A-E009EC723676}" type="slidenum">
              <a:rPr lang="en-GB" smtClean="0"/>
              <a:t>‹#›</a:t>
            </a:fld>
            <a:endParaRPr lang="en-GB" dirty="0"/>
          </a:p>
        </p:txBody>
      </p:sp>
      <p:pic>
        <p:nvPicPr>
          <p:cNvPr id="8" name="Picture 7" descr="A close up of a logo&#10;&#10;Description automatically generated">
            <a:extLst>
              <a:ext uri="{FF2B5EF4-FFF2-40B4-BE49-F238E27FC236}">
                <a16:creationId xmlns:a16="http://schemas.microsoft.com/office/drawing/2014/main" id="{0924638A-DDB4-4266-8B63-2BCCB8A350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245" t="66770" r="45659" b="10209"/>
          <a:stretch/>
        </p:blipFill>
        <p:spPr>
          <a:xfrm>
            <a:off x="0" y="6284062"/>
            <a:ext cx="1199099" cy="573938"/>
          </a:xfrm>
          <a:prstGeom prst="rect">
            <a:avLst/>
          </a:prstGeom>
        </p:spPr>
      </p:pic>
      <p:sp>
        <p:nvSpPr>
          <p:cNvPr id="9" name="Footer Placeholder 4">
            <a:extLst>
              <a:ext uri="{FF2B5EF4-FFF2-40B4-BE49-F238E27FC236}">
                <a16:creationId xmlns:a16="http://schemas.microsoft.com/office/drawing/2014/main" id="{F64EDBE3-F154-478E-80A7-059C54FE7CA5}"/>
              </a:ext>
            </a:extLst>
          </p:cNvPr>
          <p:cNvSpPr txBox="1">
            <a:spLocks/>
          </p:cNvSpPr>
          <p:nvPr userDrawn="1"/>
        </p:nvSpPr>
        <p:spPr bwMode="auto">
          <a:xfrm>
            <a:off x="1619250" y="6453188"/>
            <a:ext cx="6121400" cy="2873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FontTx/>
              <a:buNone/>
            </a:pPr>
            <a:r>
              <a:rPr lang="en-GB" altLang="en-US" sz="1100" dirty="0">
                <a:latin typeface="Verdana" panose="020B0604030504040204" pitchFamily="34" charset="0"/>
              </a:rPr>
              <a:t>© Two Teachers 2021. Copying permitted for purchasing institution only.</a:t>
            </a:r>
            <a:r>
              <a:rPr lang="en-GB" altLang="en-US" sz="1100" dirty="0"/>
              <a:t> </a:t>
            </a:r>
          </a:p>
        </p:txBody>
      </p:sp>
    </p:spTree>
    <p:extLst>
      <p:ext uri="{BB962C8B-B14F-4D97-AF65-F5344CB8AC3E}">
        <p14:creationId xmlns:p14="http://schemas.microsoft.com/office/powerpoint/2010/main" val="308572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4BA3E4-8F8C-4D4F-8B45-49749870FC9C}" type="datetimeFigureOut">
              <a:rPr lang="en-GB" smtClean="0"/>
              <a:t>25/06/2024</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4DBC5-E3EC-499F-9D5A-E009EC72367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5A5D1616-4C9D-4F66-BCD9-2811F8241D03}"/>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l="6245" t="66770" r="45659" b="10209"/>
          <a:stretch/>
        </p:blipFill>
        <p:spPr>
          <a:xfrm>
            <a:off x="0" y="6284062"/>
            <a:ext cx="1199099" cy="573938"/>
          </a:xfrm>
          <a:prstGeom prst="rect">
            <a:avLst/>
          </a:prstGeom>
        </p:spPr>
      </p:pic>
    </p:spTree>
    <p:extLst>
      <p:ext uri="{BB962C8B-B14F-4D97-AF65-F5344CB8AC3E}">
        <p14:creationId xmlns:p14="http://schemas.microsoft.com/office/powerpoint/2010/main" val="2791648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BN2cQNNvg_4?start=275&amp;feature=oembed" TargetMode="External"/><Relationship Id="rId5" Type="http://schemas.openxmlformats.org/officeDocument/2006/relationships/hyperlink" Target="https://www.youtube.com/watch?v=BN2cQNNvg_4&amp;t=275s" TargetMode="External"/><Relationship Id="rId4" Type="http://schemas.openxmlformats.org/officeDocument/2006/relationships/image" Target="../media/image5.jpeg"/></Relationships>
</file>

<file path=ppt/slides/_rels/slide10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hyperlink" Target="https://create.kahoot.it/share/btec-business-unit-1-exploring-business-learning-aim-a-quiz/89be51cd-c681-4a15-8d30-e4c2e561b96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hyperlink" Target="https://create.kahoot.it/details/838c7a74-c063-4ae7-85d8-c7d23f76de6e" TargetMode="Externa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_FGUkxn5kZQ?feature=oembed" TargetMode="External"/><Relationship Id="rId5" Type="http://schemas.openxmlformats.org/officeDocument/2006/relationships/hyperlink" Target="https://www.youtube.com/watch?v=_FGUkxn5kZQ" TargetMode="External"/><Relationship Id="rId4" Type="http://schemas.openxmlformats.org/officeDocument/2006/relationships/image" Target="../media/image2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https://www.youtube.com/embed/tZGol4xtY3g?start=174&amp;feature=oembed" TargetMode="External"/><Relationship Id="rId5" Type="http://schemas.openxmlformats.org/officeDocument/2006/relationships/hyperlink" Target="https://www.youtube.com/watch?v=tZGol4xtY3g&amp;t=175s" TargetMode="External"/><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A7147-0B42-4E58-9C1F-B24D36723101}"/>
              </a:ext>
            </a:extLst>
          </p:cNvPr>
          <p:cNvSpPr>
            <a:spLocks noGrp="1"/>
          </p:cNvSpPr>
          <p:nvPr>
            <p:ph type="title"/>
          </p:nvPr>
        </p:nvSpPr>
        <p:spPr/>
        <p:txBody>
          <a:bodyPr/>
          <a:lstStyle/>
          <a:p>
            <a:r>
              <a:rPr lang="en-GB" dirty="0"/>
              <a:t>BTEC Level 3 in Business</a:t>
            </a:r>
          </a:p>
        </p:txBody>
      </p:sp>
      <p:sp>
        <p:nvSpPr>
          <p:cNvPr id="3" name="Content Placeholder 2">
            <a:extLst>
              <a:ext uri="{FF2B5EF4-FFF2-40B4-BE49-F238E27FC236}">
                <a16:creationId xmlns:a16="http://schemas.microsoft.com/office/drawing/2014/main" id="{6932B107-30E5-475C-9658-6D55CD56102B}"/>
              </a:ext>
            </a:extLst>
          </p:cNvPr>
          <p:cNvSpPr>
            <a:spLocks noGrp="1"/>
          </p:cNvSpPr>
          <p:nvPr>
            <p:ph idx="1"/>
          </p:nvPr>
        </p:nvSpPr>
        <p:spPr/>
        <p:txBody>
          <a:bodyPr>
            <a:normAutofit/>
          </a:bodyPr>
          <a:lstStyle/>
          <a:p>
            <a:pPr marL="0" indent="0" algn="ctr">
              <a:buNone/>
            </a:pPr>
            <a:endParaRPr lang="en-GB" sz="3600" dirty="0"/>
          </a:p>
          <a:p>
            <a:pPr marL="0" indent="0" algn="ctr">
              <a:buNone/>
            </a:pPr>
            <a:endParaRPr lang="en-GB" sz="3600" dirty="0"/>
          </a:p>
          <a:p>
            <a:pPr marL="0" indent="0" algn="ctr">
              <a:buNone/>
            </a:pPr>
            <a:r>
              <a:rPr lang="en-GB" sz="3600" b="1" dirty="0"/>
              <a:t>Unit 1: Exploring Business</a:t>
            </a:r>
          </a:p>
        </p:txBody>
      </p:sp>
    </p:spTree>
    <p:extLst>
      <p:ext uri="{BB962C8B-B14F-4D97-AF65-F5344CB8AC3E}">
        <p14:creationId xmlns:p14="http://schemas.microsoft.com/office/powerpoint/2010/main" val="4903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p:txBody>
          <a:bodyPr/>
          <a:lstStyle/>
          <a:p>
            <a:r>
              <a:rPr lang="en-GB" dirty="0"/>
              <a:t>Ownership and Liability:</a:t>
            </a:r>
          </a:p>
        </p:txBody>
      </p:sp>
      <p:pic>
        <p:nvPicPr>
          <p:cNvPr id="4" name="Online Media 3" title="Types of Business Ownership Explained | Sole Traders, Partnerships, LTD, PLC and Franchise">
            <a:hlinkClick r:id="" action="ppaction://media"/>
            <a:extLst>
              <a:ext uri="{FF2B5EF4-FFF2-40B4-BE49-F238E27FC236}">
                <a16:creationId xmlns:a16="http://schemas.microsoft.com/office/drawing/2014/main" id="{D93A6880-3A48-4B2C-B89D-EB0B7F13A6A7}"/>
              </a:ext>
            </a:extLst>
          </p:cNvPr>
          <p:cNvPicPr>
            <a:picLocks noGrp="1" noRot="1" noChangeAspect="1"/>
          </p:cNvPicPr>
          <p:nvPr>
            <p:ph idx="1"/>
            <a:videoFile r:link="rId1"/>
          </p:nvPr>
        </p:nvPicPr>
        <p:blipFill>
          <a:blip r:embed="rId4"/>
          <a:stretch>
            <a:fillRect/>
          </a:stretch>
        </p:blipFill>
        <p:spPr>
          <a:xfrm>
            <a:off x="722313" y="1825625"/>
            <a:ext cx="7700962" cy="4351338"/>
          </a:xfrm>
          <a:prstGeom prst="rect">
            <a:avLst/>
          </a:prstGeom>
        </p:spPr>
      </p:pic>
      <p:sp>
        <p:nvSpPr>
          <p:cNvPr id="6" name="TextBox 5">
            <a:extLst>
              <a:ext uri="{FF2B5EF4-FFF2-40B4-BE49-F238E27FC236}">
                <a16:creationId xmlns:a16="http://schemas.microsoft.com/office/drawing/2014/main" id="{7D06D89C-282D-4AD5-8496-D5EAF63FA76D}"/>
              </a:ext>
            </a:extLst>
          </p:cNvPr>
          <p:cNvSpPr txBox="1"/>
          <p:nvPr/>
        </p:nvSpPr>
        <p:spPr>
          <a:xfrm>
            <a:off x="720725" y="1367523"/>
            <a:ext cx="7073446" cy="369332"/>
          </a:xfrm>
          <a:prstGeom prst="rect">
            <a:avLst/>
          </a:prstGeom>
          <a:noFill/>
        </p:spPr>
        <p:txBody>
          <a:bodyPr wrap="square">
            <a:spAutoFit/>
          </a:bodyPr>
          <a:lstStyle/>
          <a:p>
            <a:r>
              <a:rPr lang="en-GB" dirty="0">
                <a:hlinkClick r:id="rId5"/>
              </a:rPr>
              <a:t>Video link: Types of Business Ownership</a:t>
            </a:r>
            <a:endParaRPr lang="en-GB" dirty="0"/>
          </a:p>
        </p:txBody>
      </p:sp>
    </p:spTree>
    <p:extLst>
      <p:ext uri="{BB962C8B-B14F-4D97-AF65-F5344CB8AC3E}">
        <p14:creationId xmlns:p14="http://schemas.microsoft.com/office/powerpoint/2010/main" val="213330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9B46-8CE4-4750-8766-B6F369A6C6A6}"/>
              </a:ext>
            </a:extLst>
          </p:cNvPr>
          <p:cNvSpPr>
            <a:spLocks noGrp="1"/>
          </p:cNvSpPr>
          <p:nvPr>
            <p:ph type="title"/>
          </p:nvPr>
        </p:nvSpPr>
        <p:spPr>
          <a:xfrm>
            <a:off x="491490" y="365125"/>
            <a:ext cx="3840085" cy="1692794"/>
          </a:xfrm>
        </p:spPr>
        <p:txBody>
          <a:bodyPr>
            <a:normAutofit/>
          </a:bodyPr>
          <a:lstStyle/>
          <a:p>
            <a:r>
              <a:rPr lang="en-GB" sz="2400" dirty="0"/>
              <a:t>Appropriate Presentation and Delivery of Information to a Given Audience</a:t>
            </a: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3D304F7-235D-41BE-88FC-09D929A2E27C}"/>
              </a:ext>
            </a:extLst>
          </p:cNvPr>
          <p:cNvSpPr>
            <a:spLocks noGrp="1"/>
          </p:cNvSpPr>
          <p:nvPr>
            <p:ph idx="1"/>
          </p:nvPr>
        </p:nvSpPr>
        <p:spPr>
          <a:xfrm>
            <a:off x="491490" y="2575034"/>
            <a:ext cx="3976993" cy="3462228"/>
          </a:xfrm>
        </p:spPr>
        <p:txBody>
          <a:bodyPr>
            <a:noAutofit/>
          </a:bodyPr>
          <a:lstStyle/>
          <a:p>
            <a:pPr marL="0" indent="0">
              <a:buNone/>
            </a:pPr>
            <a:r>
              <a:rPr lang="en-GB" sz="1600" dirty="0"/>
              <a:t>Common methods of written communication used in business include: </a:t>
            </a:r>
          </a:p>
          <a:p>
            <a:pPr lvl="1"/>
            <a:r>
              <a:rPr lang="en-GB" sz="1600" b="1" dirty="0"/>
              <a:t>Email </a:t>
            </a:r>
            <a:r>
              <a:rPr lang="en-GB" sz="1600" dirty="0"/>
              <a:t>– which is used by the majority of UK businesses, whether this is to formally communicate with a supplier or informally send a message to an employee, it’s a very quick and easy method of communication which is accessible for the majority of stakeholders. </a:t>
            </a:r>
          </a:p>
          <a:p>
            <a:pPr lvl="1"/>
            <a:r>
              <a:rPr lang="en-GB" sz="1600" dirty="0"/>
              <a:t>Emails are often a primary choice of communication for most businesses when interacting with external stakeholders.</a:t>
            </a:r>
          </a:p>
        </p:txBody>
      </p:sp>
      <p:pic>
        <p:nvPicPr>
          <p:cNvPr id="22530" name="Picture 2" descr="Setting up a secure private email server isn&amp;#39;t as hard as it sounds">
            <a:extLst>
              <a:ext uri="{FF2B5EF4-FFF2-40B4-BE49-F238E27FC236}">
                <a16:creationId xmlns:a16="http://schemas.microsoft.com/office/drawing/2014/main" id="{C1BA9834-C41B-4862-BB68-5512A0FF4556}"/>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21254" r="26965"/>
          <a:stretch/>
        </p:blipFill>
        <p:spPr bwMode="auto">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36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9B46-8CE4-4750-8766-B6F369A6C6A6}"/>
              </a:ext>
            </a:extLst>
          </p:cNvPr>
          <p:cNvSpPr>
            <a:spLocks noGrp="1"/>
          </p:cNvSpPr>
          <p:nvPr>
            <p:ph type="title"/>
          </p:nvPr>
        </p:nvSpPr>
        <p:spPr>
          <a:xfrm>
            <a:off x="360759" y="3752849"/>
            <a:ext cx="2468166" cy="2452687"/>
          </a:xfrm>
        </p:spPr>
        <p:txBody>
          <a:bodyPr anchor="ctr">
            <a:normAutofit/>
          </a:bodyPr>
          <a:lstStyle/>
          <a:p>
            <a:r>
              <a:rPr lang="en-GB" sz="2600" dirty="0"/>
              <a:t>Appropriate Presentation and Delivery of Information to a Given Audience</a:t>
            </a:r>
          </a:p>
        </p:txBody>
      </p:sp>
      <p:pic>
        <p:nvPicPr>
          <p:cNvPr id="23554" name="Picture 2" descr="reading-newsletter-2 - Sterling CRE Advisors">
            <a:extLst>
              <a:ext uri="{FF2B5EF4-FFF2-40B4-BE49-F238E27FC236}">
                <a16:creationId xmlns:a16="http://schemas.microsoft.com/office/drawing/2014/main" id="{3668F407-DD56-416A-A211-2FEF51835995}"/>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t="15723" r="1" b="23408"/>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3D304F7-235D-41BE-88FC-09D929A2E27C}"/>
              </a:ext>
            </a:extLst>
          </p:cNvPr>
          <p:cNvSpPr>
            <a:spLocks noGrp="1"/>
          </p:cNvSpPr>
          <p:nvPr>
            <p:ph idx="1"/>
          </p:nvPr>
        </p:nvSpPr>
        <p:spPr>
          <a:xfrm>
            <a:off x="3167986" y="3752850"/>
            <a:ext cx="5614060" cy="2452687"/>
          </a:xfrm>
        </p:spPr>
        <p:txBody>
          <a:bodyPr anchor="ctr">
            <a:normAutofit/>
          </a:bodyPr>
          <a:lstStyle/>
          <a:p>
            <a:pPr marL="0" indent="0">
              <a:buNone/>
            </a:pPr>
            <a:r>
              <a:rPr lang="en-GB" sz="1600" dirty="0"/>
              <a:t>Common methods of written communication used in business include: </a:t>
            </a:r>
          </a:p>
          <a:p>
            <a:pPr lvl="1"/>
            <a:r>
              <a:rPr lang="en-GB" sz="1600" b="1" dirty="0"/>
              <a:t>Bulletins or newsletters</a:t>
            </a:r>
            <a:r>
              <a:rPr lang="en-GB" sz="1600" dirty="0"/>
              <a:t> – which are often used for internal communication purposes, providing employees of the business with key updates about the businesses activities, celebrating success stories, and sharing important information. </a:t>
            </a:r>
          </a:p>
          <a:p>
            <a:pPr lvl="1"/>
            <a:r>
              <a:rPr lang="en-GB" sz="1600" dirty="0"/>
              <a:t>Bulletins are often shared on colleague notice boards and via the business’ intranet.  </a:t>
            </a:r>
          </a:p>
          <a:p>
            <a:pPr marL="457200" lvl="1" indent="0">
              <a:buNone/>
            </a:pPr>
            <a:endParaRPr lang="en-GB" sz="1600" dirty="0"/>
          </a:p>
        </p:txBody>
      </p:sp>
    </p:spTree>
    <p:extLst>
      <p:ext uri="{BB962C8B-B14F-4D97-AF65-F5344CB8AC3E}">
        <p14:creationId xmlns:p14="http://schemas.microsoft.com/office/powerpoint/2010/main" val="190329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9B46-8CE4-4750-8766-B6F369A6C6A6}"/>
              </a:ext>
            </a:extLst>
          </p:cNvPr>
          <p:cNvSpPr>
            <a:spLocks noGrp="1"/>
          </p:cNvSpPr>
          <p:nvPr>
            <p:ph type="title"/>
          </p:nvPr>
        </p:nvSpPr>
        <p:spPr>
          <a:xfrm>
            <a:off x="491490" y="365125"/>
            <a:ext cx="3840085" cy="1692794"/>
          </a:xfrm>
        </p:spPr>
        <p:txBody>
          <a:bodyPr>
            <a:normAutofit/>
          </a:bodyPr>
          <a:lstStyle/>
          <a:p>
            <a:r>
              <a:rPr lang="en-GB" sz="2400" dirty="0"/>
              <a:t>Appropriate Presentation and Delivery of Information to a Given Audience</a:t>
            </a:r>
          </a:p>
        </p:txBody>
      </p:sp>
      <p:cxnSp>
        <p:nvCxnSpPr>
          <p:cNvPr id="135" name="Straight Arrow Connector 13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3D304F7-235D-41BE-88FC-09D929A2E27C}"/>
              </a:ext>
            </a:extLst>
          </p:cNvPr>
          <p:cNvSpPr>
            <a:spLocks noGrp="1"/>
          </p:cNvSpPr>
          <p:nvPr>
            <p:ph idx="1"/>
          </p:nvPr>
        </p:nvSpPr>
        <p:spPr>
          <a:xfrm>
            <a:off x="491490" y="2575034"/>
            <a:ext cx="4563589" cy="3462228"/>
          </a:xfrm>
        </p:spPr>
        <p:txBody>
          <a:bodyPr>
            <a:noAutofit/>
          </a:bodyPr>
          <a:lstStyle/>
          <a:p>
            <a:pPr marL="0" indent="0">
              <a:buNone/>
            </a:pPr>
            <a:r>
              <a:rPr lang="en-GB" sz="1600" dirty="0"/>
              <a:t>Common methods of written communication used in business include: </a:t>
            </a:r>
          </a:p>
          <a:p>
            <a:pPr lvl="1"/>
            <a:r>
              <a:rPr lang="en-GB" sz="1600" b="1" dirty="0"/>
              <a:t>Employee handbooks </a:t>
            </a:r>
            <a:r>
              <a:rPr lang="en-GB" sz="1600" dirty="0"/>
              <a:t>– which are used to communicate all of the key information and documentation which employees of the business need to know, this would typically include information about the business’ policies and processes, alongside the values of the business and the realistic expectations of its employees.</a:t>
            </a:r>
          </a:p>
          <a:p>
            <a:pPr lvl="1"/>
            <a:r>
              <a:rPr lang="en-GB" sz="1600" dirty="0"/>
              <a:t>Employee handbooks are essential for building a positive workplace culture and employee loyalty. </a:t>
            </a:r>
          </a:p>
          <a:p>
            <a:pPr marL="457200" lvl="1" indent="0">
              <a:buNone/>
            </a:pPr>
            <a:endParaRPr lang="en-GB" sz="1600" dirty="0"/>
          </a:p>
          <a:p>
            <a:pPr marL="457200" lvl="1" indent="0">
              <a:buNone/>
            </a:pPr>
            <a:endParaRPr lang="en-GB" sz="1600" dirty="0"/>
          </a:p>
          <a:p>
            <a:pPr marL="457200" lvl="1" indent="0">
              <a:buNone/>
            </a:pPr>
            <a:endParaRPr lang="en-GB" sz="1600" dirty="0"/>
          </a:p>
        </p:txBody>
      </p:sp>
      <p:pic>
        <p:nvPicPr>
          <p:cNvPr id="24578" name="Picture 2" descr="5 Must-Haves For Your Employee Handbook">
            <a:extLst>
              <a:ext uri="{FF2B5EF4-FFF2-40B4-BE49-F238E27FC236}">
                <a16:creationId xmlns:a16="http://schemas.microsoft.com/office/drawing/2014/main" id="{FE053598-8185-4A5A-B55C-C2C5B1FE38FC}"/>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41256" r="12659" b="-1"/>
          <a:stretch/>
        </p:blipFill>
        <p:spPr bwMode="auto">
          <a:xfrm>
            <a:off x="4928558" y="10"/>
            <a:ext cx="4215441"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6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9B46-8CE4-4750-8766-B6F369A6C6A6}"/>
              </a:ext>
            </a:extLst>
          </p:cNvPr>
          <p:cNvSpPr>
            <a:spLocks noGrp="1"/>
          </p:cNvSpPr>
          <p:nvPr>
            <p:ph type="title"/>
          </p:nvPr>
        </p:nvSpPr>
        <p:spPr>
          <a:xfrm>
            <a:off x="360759" y="3586072"/>
            <a:ext cx="2468166" cy="2452687"/>
          </a:xfrm>
        </p:spPr>
        <p:txBody>
          <a:bodyPr anchor="ctr">
            <a:normAutofit/>
          </a:bodyPr>
          <a:lstStyle/>
          <a:p>
            <a:r>
              <a:rPr lang="en-GB" sz="2600" dirty="0"/>
              <a:t>Appropriate Presentation and Delivery of Information to a Given Audience</a:t>
            </a:r>
          </a:p>
        </p:txBody>
      </p:sp>
      <p:pic>
        <p:nvPicPr>
          <p:cNvPr id="25606" name="Picture 6" descr="Microsoft Teams is getting end-to-end encryption support - The Verge">
            <a:extLst>
              <a:ext uri="{FF2B5EF4-FFF2-40B4-BE49-F238E27FC236}">
                <a16:creationId xmlns:a16="http://schemas.microsoft.com/office/drawing/2014/main" id="{021EBA84-7DF3-4E77-97F3-E16C9C3B5EEE}"/>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t="9205" b="30001"/>
          <a:stretch/>
        </p:blipFill>
        <p:spPr bwMode="auto">
          <a:xfrm>
            <a:off x="20" y="10"/>
            <a:ext cx="9143980" cy="3019235"/>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3D304F7-235D-41BE-88FC-09D929A2E27C}"/>
              </a:ext>
            </a:extLst>
          </p:cNvPr>
          <p:cNvSpPr>
            <a:spLocks noGrp="1"/>
          </p:cNvSpPr>
          <p:nvPr>
            <p:ph idx="1"/>
          </p:nvPr>
        </p:nvSpPr>
        <p:spPr>
          <a:xfrm>
            <a:off x="2530414" y="4537494"/>
            <a:ext cx="6349041" cy="1501265"/>
          </a:xfrm>
        </p:spPr>
        <p:txBody>
          <a:bodyPr anchor="ctr">
            <a:noAutofit/>
          </a:bodyPr>
          <a:lstStyle/>
          <a:p>
            <a:pPr marL="0" indent="0">
              <a:buNone/>
            </a:pPr>
            <a:r>
              <a:rPr lang="en-GB" sz="1600" dirty="0"/>
              <a:t>Common methods of written communication used in business include: </a:t>
            </a:r>
          </a:p>
          <a:p>
            <a:pPr lvl="1"/>
            <a:r>
              <a:rPr lang="en-GB" sz="1600" b="1" dirty="0"/>
              <a:t>Online digital applications </a:t>
            </a:r>
            <a:r>
              <a:rPr lang="en-GB" sz="1600" dirty="0"/>
              <a:t>- which</a:t>
            </a:r>
            <a:r>
              <a:rPr lang="en-GB" sz="1600" b="1" dirty="0"/>
              <a:t> </a:t>
            </a:r>
            <a:r>
              <a:rPr lang="en-GB" sz="1600" dirty="0"/>
              <a:t>have revolutionised communication in business as it’s extremely quick and efficient. </a:t>
            </a:r>
          </a:p>
          <a:p>
            <a:pPr lvl="1"/>
            <a:r>
              <a:rPr lang="en-GB" sz="1600" dirty="0"/>
              <a:t>For example, many businesses now offer an online chat function for their customers which allows their customer service staff to have multiple conversations at once, whilst saving its customers the time and stress of a telephone call. </a:t>
            </a:r>
          </a:p>
          <a:p>
            <a:pPr lvl="1"/>
            <a:r>
              <a:rPr lang="en-GB" sz="1600" dirty="0"/>
              <a:t>The use of online digital applications has increased for internal written communication, especially after the coronavirus pandemic, online digital applications such as Teams are now a staple part of a wide range of businesses approach to internal written communication. </a:t>
            </a:r>
          </a:p>
          <a:p>
            <a:pPr lvl="1"/>
            <a:endParaRPr lang="en-GB" sz="1600" dirty="0"/>
          </a:p>
          <a:p>
            <a:pPr marL="457200" lvl="1" indent="0">
              <a:buNone/>
            </a:pPr>
            <a:endParaRPr lang="en-GB" sz="1600" dirty="0"/>
          </a:p>
          <a:p>
            <a:pPr marL="457200" lvl="1" indent="0">
              <a:buNone/>
            </a:pPr>
            <a:endParaRPr lang="en-GB" sz="1600" dirty="0"/>
          </a:p>
          <a:p>
            <a:pPr marL="457200" lvl="1" indent="0">
              <a:buNone/>
            </a:pPr>
            <a:endParaRPr lang="en-GB" sz="1600" dirty="0"/>
          </a:p>
        </p:txBody>
      </p:sp>
    </p:spTree>
    <p:extLst>
      <p:ext uri="{BB962C8B-B14F-4D97-AF65-F5344CB8AC3E}">
        <p14:creationId xmlns:p14="http://schemas.microsoft.com/office/powerpoint/2010/main" val="195718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9B46-8CE4-4750-8766-B6F369A6C6A6}"/>
              </a:ext>
            </a:extLst>
          </p:cNvPr>
          <p:cNvSpPr>
            <a:spLocks noGrp="1"/>
          </p:cNvSpPr>
          <p:nvPr>
            <p:ph type="title"/>
          </p:nvPr>
        </p:nvSpPr>
        <p:spPr/>
        <p:txBody>
          <a:bodyPr>
            <a:noAutofit/>
          </a:bodyPr>
          <a:lstStyle/>
          <a:p>
            <a:r>
              <a:rPr lang="en-GB" sz="3200" dirty="0"/>
              <a:t>Appropriate Presentation and Delivery of Information to a Given Audience</a:t>
            </a:r>
          </a:p>
        </p:txBody>
      </p:sp>
      <p:sp>
        <p:nvSpPr>
          <p:cNvPr id="3" name="Content Placeholder 2">
            <a:extLst>
              <a:ext uri="{FF2B5EF4-FFF2-40B4-BE49-F238E27FC236}">
                <a16:creationId xmlns:a16="http://schemas.microsoft.com/office/drawing/2014/main" id="{93D304F7-235D-41BE-88FC-09D929A2E27C}"/>
              </a:ext>
            </a:extLst>
          </p:cNvPr>
          <p:cNvSpPr>
            <a:spLocks noGrp="1"/>
          </p:cNvSpPr>
          <p:nvPr>
            <p:ph idx="1"/>
          </p:nvPr>
        </p:nvSpPr>
        <p:spPr/>
        <p:txBody>
          <a:bodyPr>
            <a:normAutofit fontScale="92500" lnSpcReduction="20000"/>
          </a:bodyPr>
          <a:lstStyle/>
          <a:p>
            <a:pPr marL="0" indent="0">
              <a:buNone/>
            </a:pPr>
            <a:r>
              <a:rPr lang="en-GB" b="1" dirty="0"/>
              <a:t>Activity 18</a:t>
            </a:r>
            <a:r>
              <a:rPr lang="en-GB" dirty="0"/>
              <a:t>: Written communication </a:t>
            </a:r>
          </a:p>
          <a:p>
            <a:pPr marL="0" indent="0">
              <a:buNone/>
            </a:pPr>
            <a:endParaRPr lang="en-GB" dirty="0"/>
          </a:p>
          <a:p>
            <a:pPr marL="0" indent="0">
              <a:buNone/>
            </a:pPr>
            <a:r>
              <a:rPr lang="en-GB" dirty="0"/>
              <a:t>You have been presented with several business scenarios in the table which can be found in your workbook.</a:t>
            </a:r>
          </a:p>
          <a:p>
            <a:pPr marL="0" indent="0">
              <a:buNone/>
            </a:pPr>
            <a:endParaRPr lang="en-GB" dirty="0"/>
          </a:p>
          <a:p>
            <a:pPr marL="0" indent="0">
              <a:buNone/>
            </a:pPr>
            <a:r>
              <a:rPr lang="en-GB" dirty="0"/>
              <a:t>Each scenario requires you to use written communication. Once you have selected the most appropriate method of written communication, you should justify the reasons for your choice in the final column.</a:t>
            </a:r>
          </a:p>
          <a:p>
            <a:pPr marL="0" indent="0">
              <a:buNone/>
            </a:pPr>
            <a:r>
              <a:rPr lang="en-GB" dirty="0"/>
              <a:t> </a:t>
            </a:r>
          </a:p>
        </p:txBody>
      </p:sp>
    </p:spTree>
    <p:extLst>
      <p:ext uri="{BB962C8B-B14F-4D97-AF65-F5344CB8AC3E}">
        <p14:creationId xmlns:p14="http://schemas.microsoft.com/office/powerpoint/2010/main" val="292843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9B46-8CE4-4750-8766-B6F369A6C6A6}"/>
              </a:ext>
            </a:extLst>
          </p:cNvPr>
          <p:cNvSpPr>
            <a:spLocks noGrp="1"/>
          </p:cNvSpPr>
          <p:nvPr>
            <p:ph type="title"/>
          </p:nvPr>
        </p:nvSpPr>
        <p:spPr>
          <a:xfrm>
            <a:off x="360759" y="3752849"/>
            <a:ext cx="2468166" cy="2452687"/>
          </a:xfrm>
        </p:spPr>
        <p:txBody>
          <a:bodyPr anchor="ctr">
            <a:normAutofit/>
          </a:bodyPr>
          <a:lstStyle/>
          <a:p>
            <a:r>
              <a:rPr lang="en-GB" sz="2600"/>
              <a:t>Appropriate Presentation and Delivery of Information to a Given Audience</a:t>
            </a:r>
          </a:p>
        </p:txBody>
      </p:sp>
      <p:pic>
        <p:nvPicPr>
          <p:cNvPr id="12292" name="Picture 4" descr="10 Call Center Services You&amp;#39;ll Want for Your Business in 2021">
            <a:extLst>
              <a:ext uri="{FF2B5EF4-FFF2-40B4-BE49-F238E27FC236}">
                <a16:creationId xmlns:a16="http://schemas.microsoft.com/office/drawing/2014/main" id="{B2DE50BF-99F0-4A1C-911A-DFA0831D054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7818" b="20040"/>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3D304F7-235D-41BE-88FC-09D929A2E27C}"/>
              </a:ext>
            </a:extLst>
          </p:cNvPr>
          <p:cNvSpPr>
            <a:spLocks noGrp="1"/>
          </p:cNvSpPr>
          <p:nvPr>
            <p:ph idx="1"/>
          </p:nvPr>
        </p:nvSpPr>
        <p:spPr>
          <a:xfrm>
            <a:off x="3167986" y="3752850"/>
            <a:ext cx="5614060" cy="2452687"/>
          </a:xfrm>
        </p:spPr>
        <p:txBody>
          <a:bodyPr anchor="ctr">
            <a:normAutofit/>
          </a:bodyPr>
          <a:lstStyle/>
          <a:p>
            <a:r>
              <a:rPr lang="en-GB" sz="1600" dirty="0"/>
              <a:t>Another type of communication used in business is </a:t>
            </a:r>
            <a:r>
              <a:rPr lang="en-GB" sz="1600" b="1" dirty="0"/>
              <a:t>oral communication </a:t>
            </a:r>
            <a:r>
              <a:rPr lang="en-GB" sz="1600" dirty="0"/>
              <a:t>which includes any use of spoken words to exchange information or ideas between members of a business and its various stakeholders. </a:t>
            </a:r>
          </a:p>
          <a:p>
            <a:r>
              <a:rPr lang="en-GB" sz="1600" dirty="0"/>
              <a:t>Essentially, oral communication is used in person on a face to face basis or electronically.</a:t>
            </a:r>
          </a:p>
          <a:p>
            <a:r>
              <a:rPr lang="en-GB" sz="1600" dirty="0"/>
              <a:t>Oral communication is crucial in business and relies heavily on the speaking and listening skills of those involved to be effective. </a:t>
            </a:r>
          </a:p>
        </p:txBody>
      </p:sp>
    </p:spTree>
    <p:extLst>
      <p:ext uri="{BB962C8B-B14F-4D97-AF65-F5344CB8AC3E}">
        <p14:creationId xmlns:p14="http://schemas.microsoft.com/office/powerpoint/2010/main" val="244320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9B46-8CE4-4750-8766-B6F369A6C6A6}"/>
              </a:ext>
            </a:extLst>
          </p:cNvPr>
          <p:cNvSpPr>
            <a:spLocks noGrp="1"/>
          </p:cNvSpPr>
          <p:nvPr>
            <p:ph type="title"/>
          </p:nvPr>
        </p:nvSpPr>
        <p:spPr/>
        <p:txBody>
          <a:bodyPr>
            <a:noAutofit/>
          </a:bodyPr>
          <a:lstStyle/>
          <a:p>
            <a:r>
              <a:rPr lang="en-GB" sz="3200" dirty="0"/>
              <a:t>Appropriate Presentation and Delivery of Information to a Given Audience</a:t>
            </a:r>
          </a:p>
        </p:txBody>
      </p:sp>
      <p:sp>
        <p:nvSpPr>
          <p:cNvPr id="3" name="Content Placeholder 2">
            <a:extLst>
              <a:ext uri="{FF2B5EF4-FFF2-40B4-BE49-F238E27FC236}">
                <a16:creationId xmlns:a16="http://schemas.microsoft.com/office/drawing/2014/main" id="{93D304F7-235D-41BE-88FC-09D929A2E27C}"/>
              </a:ext>
            </a:extLst>
          </p:cNvPr>
          <p:cNvSpPr>
            <a:spLocks noGrp="1"/>
          </p:cNvSpPr>
          <p:nvPr>
            <p:ph idx="1"/>
          </p:nvPr>
        </p:nvSpPr>
        <p:spPr>
          <a:xfrm>
            <a:off x="628650" y="1690689"/>
            <a:ext cx="8176044" cy="4486274"/>
          </a:xfrm>
        </p:spPr>
        <p:txBody>
          <a:bodyPr>
            <a:noAutofit/>
          </a:bodyPr>
          <a:lstStyle/>
          <a:p>
            <a:r>
              <a:rPr lang="en-GB" sz="1600" dirty="0"/>
              <a:t>There are many advantages of using oral communication in business, these include:</a:t>
            </a:r>
          </a:p>
          <a:p>
            <a:pPr lvl="1"/>
            <a:r>
              <a:rPr lang="en-GB" sz="1400" dirty="0"/>
              <a:t>The message is communicated instantly which allows the stakeholders involved to save time and action to be taken immediately after the communication has been made if necessary. </a:t>
            </a:r>
          </a:p>
          <a:p>
            <a:pPr lvl="1"/>
            <a:r>
              <a:rPr lang="en-GB" sz="1400" dirty="0"/>
              <a:t>The message being communicated is often easier to gauge as the receiver can utilise additional information such as the tone of voice and body language etc. (if face to face) to judge the manner of the message being sent which reduces the likelihood of any misjudgements. </a:t>
            </a:r>
          </a:p>
          <a:p>
            <a:pPr lvl="1"/>
            <a:r>
              <a:rPr lang="en-GB" sz="1400" dirty="0"/>
              <a:t>The majority of oral communication methods are often free, therefore extremely cost effective and at the same time very flexible as formalities are not required and any errors in communication can be rectified instantly. </a:t>
            </a:r>
          </a:p>
          <a:p>
            <a:r>
              <a:rPr lang="en-GB" sz="1600" dirty="0"/>
              <a:t>However, it’s important to be aware of the potential disadvantages of oral communication, these include:</a:t>
            </a:r>
          </a:p>
          <a:p>
            <a:pPr lvl="1"/>
            <a:r>
              <a:rPr lang="en-GB" sz="1400" dirty="0"/>
              <a:t>Unless formally recorded or notes taken during conversation, there is often no record of the communication which can lead to difficulties if related actions weren’t taken or related targets weren't achieved.  </a:t>
            </a:r>
          </a:p>
          <a:p>
            <a:pPr lvl="1"/>
            <a:r>
              <a:rPr lang="en-GB" sz="1400" dirty="0"/>
              <a:t>It is easy for the recipient to misinterpret the message being communicated and for inconsistencies in the message being communicated to occur if it is being communicated to more than one person.</a:t>
            </a:r>
          </a:p>
          <a:p>
            <a:pPr lvl="1"/>
            <a:r>
              <a:rPr lang="en-GB" sz="1400" dirty="0"/>
              <a:t>Oral communication is often not taken as seriously as written communication which can lead to inaction by the recipient and cause the message to become meaningless.  </a:t>
            </a:r>
            <a:endParaRPr lang="en-GB" sz="1400" b="0" i="0" dirty="0">
              <a:solidFill>
                <a:srgbClr val="333333"/>
              </a:solidFill>
              <a:effectLst/>
              <a:latin typeface="cormorant"/>
            </a:endParaRPr>
          </a:p>
          <a:p>
            <a:endParaRPr lang="en-GB" sz="1600" dirty="0"/>
          </a:p>
        </p:txBody>
      </p:sp>
    </p:spTree>
    <p:extLst>
      <p:ext uri="{BB962C8B-B14F-4D97-AF65-F5344CB8AC3E}">
        <p14:creationId xmlns:p14="http://schemas.microsoft.com/office/powerpoint/2010/main" val="328170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descr="Create a Business Presentation – Layout and Slides | PresentationLoad  BlogPresentationLoad Blog">
            <a:extLst>
              <a:ext uri="{FF2B5EF4-FFF2-40B4-BE49-F238E27FC236}">
                <a16:creationId xmlns:a16="http://schemas.microsoft.com/office/drawing/2014/main" id="{A12D0530-DB0F-4E0C-A2D9-5BC1EEE17C0B}"/>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276" t="2190" r="21477" b="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5398329"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1F9B46-8CE4-4750-8766-B6F369A6C6A6}"/>
              </a:ext>
            </a:extLst>
          </p:cNvPr>
          <p:cNvSpPr>
            <a:spLocks noGrp="1"/>
          </p:cNvSpPr>
          <p:nvPr>
            <p:ph type="title"/>
          </p:nvPr>
        </p:nvSpPr>
        <p:spPr>
          <a:xfrm>
            <a:off x="446103" y="640263"/>
            <a:ext cx="4964858" cy="1344975"/>
          </a:xfrm>
        </p:spPr>
        <p:txBody>
          <a:bodyPr>
            <a:normAutofit/>
          </a:bodyPr>
          <a:lstStyle/>
          <a:p>
            <a:r>
              <a:rPr lang="en-GB" sz="2700" dirty="0"/>
              <a:t>Appropriate Presentation and Delivery of Information to a Given Audience</a:t>
            </a:r>
          </a:p>
        </p:txBody>
      </p:sp>
      <p:sp>
        <p:nvSpPr>
          <p:cNvPr id="3" name="Content Placeholder 2">
            <a:extLst>
              <a:ext uri="{FF2B5EF4-FFF2-40B4-BE49-F238E27FC236}">
                <a16:creationId xmlns:a16="http://schemas.microsoft.com/office/drawing/2014/main" id="{93D304F7-235D-41BE-88FC-09D929A2E27C}"/>
              </a:ext>
            </a:extLst>
          </p:cNvPr>
          <p:cNvSpPr>
            <a:spLocks noGrp="1"/>
          </p:cNvSpPr>
          <p:nvPr>
            <p:ph idx="1"/>
          </p:nvPr>
        </p:nvSpPr>
        <p:spPr>
          <a:xfrm>
            <a:off x="445581" y="2121763"/>
            <a:ext cx="4965379" cy="3773010"/>
          </a:xfrm>
        </p:spPr>
        <p:txBody>
          <a:bodyPr>
            <a:normAutofit/>
          </a:bodyPr>
          <a:lstStyle/>
          <a:p>
            <a:pPr marL="0" indent="0">
              <a:buNone/>
            </a:pPr>
            <a:r>
              <a:rPr lang="en-GB" sz="1300" dirty="0"/>
              <a:t>Common methods of oral communication used in business include: </a:t>
            </a:r>
          </a:p>
          <a:p>
            <a:r>
              <a:rPr lang="en-GB" sz="1300" b="1" dirty="0"/>
              <a:t>Presentations </a:t>
            </a:r>
            <a:r>
              <a:rPr lang="en-GB" sz="1300" dirty="0"/>
              <a:t>are often used in business to verbally deliver key information to both internal and external stakeholders of the business. </a:t>
            </a:r>
          </a:p>
          <a:p>
            <a:r>
              <a:rPr lang="en-GB" sz="1300" dirty="0"/>
              <a:t>A well designed and delivered presentation can truly engage its audience and capture their attention. </a:t>
            </a:r>
          </a:p>
          <a:p>
            <a:r>
              <a:rPr lang="en-GB" sz="1300" dirty="0"/>
              <a:t>For example, the managers of a business might present key information about the business’ performance to the employees they manage and set out clear goals for the future, this could be even be done on a weekly basis in some businesses and maybe yearly in others. </a:t>
            </a:r>
          </a:p>
          <a:p>
            <a:r>
              <a:rPr lang="en-GB" sz="1300" dirty="0"/>
              <a:t>Alternatively, the owners of a business may be trying to raise capital to support growth in the business within which they are required to present key information about their business to potential investors.</a:t>
            </a:r>
          </a:p>
        </p:txBody>
      </p:sp>
    </p:spTree>
    <p:extLst>
      <p:ext uri="{BB962C8B-B14F-4D97-AF65-F5344CB8AC3E}">
        <p14:creationId xmlns:p14="http://schemas.microsoft.com/office/powerpoint/2010/main" val="13763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9B46-8CE4-4750-8766-B6F369A6C6A6}"/>
              </a:ext>
            </a:extLst>
          </p:cNvPr>
          <p:cNvSpPr>
            <a:spLocks noGrp="1"/>
          </p:cNvSpPr>
          <p:nvPr>
            <p:ph type="title"/>
          </p:nvPr>
        </p:nvSpPr>
        <p:spPr>
          <a:xfrm>
            <a:off x="360759" y="3752849"/>
            <a:ext cx="2468166" cy="2452687"/>
          </a:xfrm>
        </p:spPr>
        <p:txBody>
          <a:bodyPr anchor="ctr">
            <a:normAutofit/>
          </a:bodyPr>
          <a:lstStyle/>
          <a:p>
            <a:r>
              <a:rPr lang="en-GB" sz="2600" dirty="0"/>
              <a:t>Appropriate Presentation and Delivery of Information to a Given Audience</a:t>
            </a:r>
          </a:p>
        </p:txBody>
      </p:sp>
      <p:pic>
        <p:nvPicPr>
          <p:cNvPr id="14338" name="Picture 2" descr="What is the Importance of Face-to-Face Communication?">
            <a:extLst>
              <a:ext uri="{FF2B5EF4-FFF2-40B4-BE49-F238E27FC236}">
                <a16:creationId xmlns:a16="http://schemas.microsoft.com/office/drawing/2014/main" id="{6EFD307E-BCA9-42C4-A88B-50184E450182}"/>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t="3612" b="23924"/>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3D304F7-235D-41BE-88FC-09D929A2E27C}"/>
              </a:ext>
            </a:extLst>
          </p:cNvPr>
          <p:cNvSpPr>
            <a:spLocks noGrp="1"/>
          </p:cNvSpPr>
          <p:nvPr>
            <p:ph idx="1"/>
          </p:nvPr>
        </p:nvSpPr>
        <p:spPr>
          <a:xfrm>
            <a:off x="3167986" y="3752850"/>
            <a:ext cx="5614060" cy="2452687"/>
          </a:xfrm>
        </p:spPr>
        <p:txBody>
          <a:bodyPr anchor="ctr">
            <a:normAutofit fontScale="92500" lnSpcReduction="20000"/>
          </a:bodyPr>
          <a:lstStyle/>
          <a:p>
            <a:pPr marL="0" indent="0">
              <a:buNone/>
            </a:pPr>
            <a:r>
              <a:rPr lang="en-GB" sz="1600" dirty="0"/>
              <a:t>Common methods of oral communication used in business include: </a:t>
            </a:r>
          </a:p>
          <a:p>
            <a:r>
              <a:rPr lang="en-GB" sz="1600" b="1" dirty="0"/>
              <a:t>Face to face </a:t>
            </a:r>
            <a:r>
              <a:rPr lang="en-GB" sz="1600" dirty="0"/>
              <a:t>communication is one of the most common forms of oral communication used.</a:t>
            </a:r>
          </a:p>
          <a:p>
            <a:r>
              <a:rPr lang="en-GB" sz="1600" dirty="0"/>
              <a:t>In the majority of businesses people interact on a face to face basis whether this be for general conversation or about more serious issues. </a:t>
            </a:r>
          </a:p>
          <a:p>
            <a:r>
              <a:rPr lang="en-GB" sz="1600" dirty="0"/>
              <a:t>Face to face communication is also very effective for building relationships in business and is often used between employees and with the business’ customers, especially in retail.</a:t>
            </a:r>
          </a:p>
        </p:txBody>
      </p:sp>
    </p:spTree>
    <p:extLst>
      <p:ext uri="{BB962C8B-B14F-4D97-AF65-F5344CB8AC3E}">
        <p14:creationId xmlns:p14="http://schemas.microsoft.com/office/powerpoint/2010/main" val="424181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1F9B46-8CE4-4750-8766-B6F369A6C6A6}"/>
              </a:ext>
            </a:extLst>
          </p:cNvPr>
          <p:cNvSpPr>
            <a:spLocks noGrp="1"/>
          </p:cNvSpPr>
          <p:nvPr>
            <p:ph type="title"/>
          </p:nvPr>
        </p:nvSpPr>
        <p:spPr>
          <a:xfrm>
            <a:off x="250755" y="192657"/>
            <a:ext cx="4442015" cy="1807305"/>
          </a:xfrm>
        </p:spPr>
        <p:txBody>
          <a:bodyPr>
            <a:normAutofit/>
          </a:bodyPr>
          <a:lstStyle/>
          <a:p>
            <a:r>
              <a:rPr lang="en-GB" sz="2400" dirty="0"/>
              <a:t>Appropriate Presentation and Delivery of Information to a Given Audience</a:t>
            </a:r>
          </a:p>
        </p:txBody>
      </p:sp>
      <p:sp>
        <p:nvSpPr>
          <p:cNvPr id="3" name="Content Placeholder 2">
            <a:extLst>
              <a:ext uri="{FF2B5EF4-FFF2-40B4-BE49-F238E27FC236}">
                <a16:creationId xmlns:a16="http://schemas.microsoft.com/office/drawing/2014/main" id="{93D304F7-235D-41BE-88FC-09D929A2E27C}"/>
              </a:ext>
            </a:extLst>
          </p:cNvPr>
          <p:cNvSpPr>
            <a:spLocks noGrp="1"/>
          </p:cNvSpPr>
          <p:nvPr>
            <p:ph idx="1"/>
          </p:nvPr>
        </p:nvSpPr>
        <p:spPr>
          <a:xfrm>
            <a:off x="253042" y="1690778"/>
            <a:ext cx="4733026" cy="4974566"/>
          </a:xfrm>
        </p:spPr>
        <p:txBody>
          <a:bodyPr>
            <a:noAutofit/>
          </a:bodyPr>
          <a:lstStyle/>
          <a:p>
            <a:pPr marL="0" indent="0">
              <a:buNone/>
            </a:pPr>
            <a:r>
              <a:rPr lang="en-GB" sz="1400" dirty="0"/>
              <a:t>Common methods of oral communication used in business include: </a:t>
            </a:r>
          </a:p>
          <a:p>
            <a:r>
              <a:rPr lang="en-GB" sz="1400" b="1" dirty="0"/>
              <a:t>Phone calls </a:t>
            </a:r>
            <a:r>
              <a:rPr lang="en-GB" sz="1400" dirty="0"/>
              <a:t>are a very effective and efficient method of oral communication. </a:t>
            </a:r>
          </a:p>
          <a:p>
            <a:r>
              <a:rPr lang="en-GB" sz="1400" dirty="0"/>
              <a:t>By utilising a mobile phone or landline, people in business can communicate with a wide range of stakeholders. </a:t>
            </a:r>
          </a:p>
          <a:p>
            <a:r>
              <a:rPr lang="en-GB" sz="1400" dirty="0"/>
              <a:t>For example, a quick phone call to a supplier will often provide the business with an answer about a query much quicker than an email would. </a:t>
            </a:r>
          </a:p>
          <a:p>
            <a:r>
              <a:rPr lang="en-GB" sz="1400" dirty="0"/>
              <a:t>Alternatively, by offering customers the opportunity to communicate directly via phone call, the business maybe able to answer queries, generate extra revenue, improve customer satisfaction levels and even handle after sales services efficiently without seeing the customer face to face etc. </a:t>
            </a:r>
          </a:p>
          <a:p>
            <a:r>
              <a:rPr lang="en-GB" sz="1400" dirty="0"/>
              <a:t>However, it’s important that staff are trained and have the skillset to communicate orally via phone call as what is said and in what tone is really influential and the receiver can easily misjudge the conversation which isn’t typically formally recorded.  </a:t>
            </a:r>
          </a:p>
          <a:p>
            <a:pPr marL="0" indent="0">
              <a:buNone/>
            </a:pPr>
            <a:endParaRPr lang="en-GB" sz="1400" dirty="0"/>
          </a:p>
        </p:txBody>
      </p:sp>
      <p:pic>
        <p:nvPicPr>
          <p:cNvPr id="15364" name="Picture 4" descr="How to Make the Perfect Professional Phone Call - The Viking Blog">
            <a:extLst>
              <a:ext uri="{FF2B5EF4-FFF2-40B4-BE49-F238E27FC236}">
                <a16:creationId xmlns:a16="http://schemas.microsoft.com/office/drawing/2014/main" id="{EB50F425-69E3-4358-9AD6-E8F16AE7FC03}"/>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37235" r="19236" b="-1"/>
          <a:stretch/>
        </p:blipFill>
        <p:spPr bwMode="auto">
          <a:xfrm>
            <a:off x="4830793" y="10"/>
            <a:ext cx="4313208"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36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p:txBody>
          <a:bodyPr/>
          <a:lstStyle/>
          <a:p>
            <a:r>
              <a:rPr lang="en-GB" dirty="0"/>
              <a:t>Ownership and Liability:</a:t>
            </a:r>
            <a:br>
              <a:rPr lang="en-GB" dirty="0"/>
            </a:br>
            <a:r>
              <a:rPr lang="en-GB" dirty="0"/>
              <a:t>Private – Sole Trader</a:t>
            </a:r>
          </a:p>
        </p:txBody>
      </p:sp>
      <p:sp>
        <p:nvSpPr>
          <p:cNvPr id="3" name="Content Placeholder 2">
            <a:extLst>
              <a:ext uri="{FF2B5EF4-FFF2-40B4-BE49-F238E27FC236}">
                <a16:creationId xmlns:a16="http://schemas.microsoft.com/office/drawing/2014/main" id="{3DF7CA50-7F1B-4A13-A813-2030A8F39DBB}"/>
              </a:ext>
            </a:extLst>
          </p:cNvPr>
          <p:cNvSpPr>
            <a:spLocks noGrp="1"/>
          </p:cNvSpPr>
          <p:nvPr>
            <p:ph idx="1"/>
          </p:nvPr>
        </p:nvSpPr>
        <p:spPr>
          <a:xfrm>
            <a:off x="628650" y="1735978"/>
            <a:ext cx="7886700" cy="4351338"/>
          </a:xfrm>
        </p:spPr>
        <p:txBody>
          <a:bodyPr>
            <a:normAutofit/>
          </a:bodyPr>
          <a:lstStyle/>
          <a:p>
            <a:r>
              <a:rPr lang="en-GB" sz="1600" dirty="0">
                <a:solidFill>
                  <a:srgbClr val="000000"/>
                </a:solidFill>
              </a:rPr>
              <a:t>A sole trader is the most popular type of ownership and is often referred to as self employed or sole proprietor and describes any business that is owned and controlled by one person.</a:t>
            </a:r>
          </a:p>
          <a:p>
            <a:r>
              <a:rPr lang="en-GB" sz="1600" dirty="0">
                <a:solidFill>
                  <a:srgbClr val="000000"/>
                </a:solidFill>
              </a:rPr>
              <a:t>In 2020, 76% of businesses in the UK were registered as sole traders, which accounts for approximately 4.6million businesses (Startupdonut, 2020). </a:t>
            </a:r>
          </a:p>
          <a:p>
            <a:r>
              <a:rPr lang="en-GB" sz="1600" dirty="0">
                <a:solidFill>
                  <a:srgbClr val="000000"/>
                </a:solidFill>
              </a:rPr>
              <a:t>A business owner can still register as a sole trader even if they have employees and are often individuals who provide a specialist service like plumbers, hairdressers or photographers.</a:t>
            </a:r>
          </a:p>
          <a:p>
            <a:endParaRPr lang="en-GB" sz="1600" dirty="0">
              <a:solidFill>
                <a:srgbClr val="000000"/>
              </a:solidFill>
            </a:endParaRPr>
          </a:p>
          <a:p>
            <a:endParaRPr lang="en-GB" sz="1600" b="1" dirty="0">
              <a:solidFill>
                <a:srgbClr val="000000"/>
              </a:solidFill>
            </a:endParaRPr>
          </a:p>
          <a:p>
            <a:pPr marL="0" indent="0">
              <a:buNone/>
            </a:pPr>
            <a:endParaRPr lang="en-GB" sz="1600" b="1" dirty="0">
              <a:solidFill>
                <a:srgbClr val="000000"/>
              </a:solidFill>
            </a:endParaRPr>
          </a:p>
          <a:p>
            <a:pPr marL="0" indent="0">
              <a:buNone/>
            </a:pPr>
            <a:endParaRPr lang="en-GB" sz="1600" b="1" dirty="0">
              <a:solidFill>
                <a:srgbClr val="000000"/>
              </a:solidFill>
            </a:endParaRPr>
          </a:p>
        </p:txBody>
      </p:sp>
      <p:graphicFrame>
        <p:nvGraphicFramePr>
          <p:cNvPr id="7" name="Diagram 6">
            <a:extLst>
              <a:ext uri="{FF2B5EF4-FFF2-40B4-BE49-F238E27FC236}">
                <a16:creationId xmlns:a16="http://schemas.microsoft.com/office/drawing/2014/main" id="{62E083D0-9559-4841-9241-9B7C010C7CF4}"/>
              </a:ext>
            </a:extLst>
          </p:cNvPr>
          <p:cNvGraphicFramePr/>
          <p:nvPr>
            <p:extLst>
              <p:ext uri="{D42A27DB-BD31-4B8C-83A1-F6EECF244321}">
                <p14:modId xmlns:p14="http://schemas.microsoft.com/office/powerpoint/2010/main" val="2149576500"/>
              </p:ext>
            </p:extLst>
          </p:nvPr>
        </p:nvGraphicFramePr>
        <p:xfrm>
          <a:off x="367553" y="3771152"/>
          <a:ext cx="5298142" cy="2853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743A21D9-AC73-4C43-8738-C704D0821D1F}"/>
              </a:ext>
            </a:extLst>
          </p:cNvPr>
          <p:cNvGraphicFramePr/>
          <p:nvPr>
            <p:extLst>
              <p:ext uri="{D42A27DB-BD31-4B8C-83A1-F6EECF244321}">
                <p14:modId xmlns:p14="http://schemas.microsoft.com/office/powerpoint/2010/main" val="683585693"/>
              </p:ext>
            </p:extLst>
          </p:nvPr>
        </p:nvGraphicFramePr>
        <p:xfrm>
          <a:off x="3487271" y="3771151"/>
          <a:ext cx="5564095" cy="28532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8318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835ECE72-5DD0-4154-96EE-2ADED3349E94}"/>
                                            </p:graphicEl>
                                          </p:spTgt>
                                        </p:tgtEl>
                                        <p:attrNameLst>
                                          <p:attrName>style.visibility</p:attrName>
                                        </p:attrNameLst>
                                      </p:cBhvr>
                                      <p:to>
                                        <p:strVal val="visible"/>
                                      </p:to>
                                    </p:set>
                                    <p:animEffect transition="in" filter="fade">
                                      <p:cBhvr>
                                        <p:cTn id="22" dur="500"/>
                                        <p:tgtEl>
                                          <p:spTgt spid="7">
                                            <p:graphicEl>
                                              <a:dgm id="{835ECE72-5DD0-4154-96EE-2ADED3349E9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320BEFFD-74CF-408E-9AFF-890B1A75593C}"/>
                                            </p:graphicEl>
                                          </p:spTgt>
                                        </p:tgtEl>
                                        <p:attrNameLst>
                                          <p:attrName>style.visibility</p:attrName>
                                        </p:attrNameLst>
                                      </p:cBhvr>
                                      <p:to>
                                        <p:strVal val="visible"/>
                                      </p:to>
                                    </p:set>
                                    <p:animEffect transition="in" filter="fade">
                                      <p:cBhvr>
                                        <p:cTn id="27" dur="500"/>
                                        <p:tgtEl>
                                          <p:spTgt spid="7">
                                            <p:graphicEl>
                                              <a:dgm id="{320BEFFD-74CF-408E-9AFF-890B1A75593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A029918A-F111-4CD5-83FC-ED4DBE110674}"/>
                                            </p:graphicEl>
                                          </p:spTgt>
                                        </p:tgtEl>
                                        <p:attrNameLst>
                                          <p:attrName>style.visibility</p:attrName>
                                        </p:attrNameLst>
                                      </p:cBhvr>
                                      <p:to>
                                        <p:strVal val="visible"/>
                                      </p:to>
                                    </p:set>
                                    <p:animEffect transition="in" filter="fade">
                                      <p:cBhvr>
                                        <p:cTn id="32" dur="500"/>
                                        <p:tgtEl>
                                          <p:spTgt spid="7">
                                            <p:graphicEl>
                                              <a:dgm id="{A029918A-F111-4CD5-83FC-ED4DBE110674}"/>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graphicEl>
                                              <a:dgm id="{D2CCB3BF-29C9-43A3-B6B6-C6AA102839BD}"/>
                                            </p:graphicEl>
                                          </p:spTgt>
                                        </p:tgtEl>
                                        <p:attrNameLst>
                                          <p:attrName>style.visibility</p:attrName>
                                        </p:attrNameLst>
                                      </p:cBhvr>
                                      <p:to>
                                        <p:strVal val="visible"/>
                                      </p:to>
                                    </p:set>
                                    <p:animEffect transition="in" filter="fade">
                                      <p:cBhvr>
                                        <p:cTn id="37" dur="500"/>
                                        <p:tgtEl>
                                          <p:spTgt spid="7">
                                            <p:graphicEl>
                                              <a:dgm id="{D2CCB3BF-29C9-43A3-B6B6-C6AA102839BD}"/>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graphicEl>
                                              <a:dgm id="{8480B67D-FCAA-4E2E-9E38-3707A533C7A6}"/>
                                            </p:graphicEl>
                                          </p:spTgt>
                                        </p:tgtEl>
                                        <p:attrNameLst>
                                          <p:attrName>style.visibility</p:attrName>
                                        </p:attrNameLst>
                                      </p:cBhvr>
                                      <p:to>
                                        <p:strVal val="visible"/>
                                      </p:to>
                                    </p:set>
                                    <p:animEffect transition="in" filter="fade">
                                      <p:cBhvr>
                                        <p:cTn id="42" dur="500"/>
                                        <p:tgtEl>
                                          <p:spTgt spid="7">
                                            <p:graphicEl>
                                              <a:dgm id="{8480B67D-FCAA-4E2E-9E38-3707A533C7A6}"/>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graphicEl>
                                              <a:dgm id="{2A87CD42-362E-42C0-A8ED-97D25332A48F}"/>
                                            </p:graphicEl>
                                          </p:spTgt>
                                        </p:tgtEl>
                                        <p:attrNameLst>
                                          <p:attrName>style.visibility</p:attrName>
                                        </p:attrNameLst>
                                      </p:cBhvr>
                                      <p:to>
                                        <p:strVal val="visible"/>
                                      </p:to>
                                    </p:set>
                                    <p:animEffect transition="in" filter="fade">
                                      <p:cBhvr>
                                        <p:cTn id="47" dur="500"/>
                                        <p:tgtEl>
                                          <p:spTgt spid="10">
                                            <p:graphicEl>
                                              <a:dgm id="{2A87CD42-362E-42C0-A8ED-97D25332A48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graphicEl>
                                              <a:dgm id="{7750F2E4-3A04-4953-94A3-245C24DE16FA}"/>
                                            </p:graphicEl>
                                          </p:spTgt>
                                        </p:tgtEl>
                                        <p:attrNameLst>
                                          <p:attrName>style.visibility</p:attrName>
                                        </p:attrNameLst>
                                      </p:cBhvr>
                                      <p:to>
                                        <p:strVal val="visible"/>
                                      </p:to>
                                    </p:set>
                                    <p:animEffect transition="in" filter="fade">
                                      <p:cBhvr>
                                        <p:cTn id="52" dur="500"/>
                                        <p:tgtEl>
                                          <p:spTgt spid="10">
                                            <p:graphicEl>
                                              <a:dgm id="{7750F2E4-3A04-4953-94A3-245C24DE16FA}"/>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graphicEl>
                                              <a:dgm id="{B75E56D3-D1A9-4771-AC13-8F15243D4761}"/>
                                            </p:graphicEl>
                                          </p:spTgt>
                                        </p:tgtEl>
                                        <p:attrNameLst>
                                          <p:attrName>style.visibility</p:attrName>
                                        </p:attrNameLst>
                                      </p:cBhvr>
                                      <p:to>
                                        <p:strVal val="visible"/>
                                      </p:to>
                                    </p:set>
                                    <p:animEffect transition="in" filter="fade">
                                      <p:cBhvr>
                                        <p:cTn id="57" dur="500"/>
                                        <p:tgtEl>
                                          <p:spTgt spid="10">
                                            <p:graphicEl>
                                              <a:dgm id="{B75E56D3-D1A9-4771-AC13-8F15243D4761}"/>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graphicEl>
                                              <a:dgm id="{4BD73736-8005-4730-A1F3-CD3237C40F6A}"/>
                                            </p:graphicEl>
                                          </p:spTgt>
                                        </p:tgtEl>
                                        <p:attrNameLst>
                                          <p:attrName>style.visibility</p:attrName>
                                        </p:attrNameLst>
                                      </p:cBhvr>
                                      <p:to>
                                        <p:strVal val="visible"/>
                                      </p:to>
                                    </p:set>
                                    <p:animEffect transition="in" filter="fade">
                                      <p:cBhvr>
                                        <p:cTn id="62" dur="500"/>
                                        <p:tgtEl>
                                          <p:spTgt spid="10">
                                            <p:graphicEl>
                                              <a:dgm id="{4BD73736-8005-4730-A1F3-CD3237C40F6A}"/>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graphicEl>
                                              <a:dgm id="{B6F4D12A-4055-4681-8EAF-03224466A362}"/>
                                            </p:graphicEl>
                                          </p:spTgt>
                                        </p:tgtEl>
                                        <p:attrNameLst>
                                          <p:attrName>style.visibility</p:attrName>
                                        </p:attrNameLst>
                                      </p:cBhvr>
                                      <p:to>
                                        <p:strVal val="visible"/>
                                      </p:to>
                                    </p:set>
                                    <p:animEffect transition="in" filter="fade">
                                      <p:cBhvr>
                                        <p:cTn id="67" dur="500"/>
                                        <p:tgtEl>
                                          <p:spTgt spid="10">
                                            <p:graphicEl>
                                              <a:dgm id="{B6F4D12A-4055-4681-8EAF-03224466A36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Sub>
          <a:bldDgm bld="one"/>
        </p:bldSub>
      </p:bldGraphic>
      <p:bldGraphic spid="10" grpId="0">
        <p:bldSub>
          <a:bldDgm bld="one"/>
        </p:bldSub>
      </p:bldGraphic>
    </p:bld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1F9B46-8CE4-4750-8766-B6F369A6C6A6}"/>
              </a:ext>
            </a:extLst>
          </p:cNvPr>
          <p:cNvSpPr>
            <a:spLocks noGrp="1"/>
          </p:cNvSpPr>
          <p:nvPr>
            <p:ph type="title"/>
          </p:nvPr>
        </p:nvSpPr>
        <p:spPr>
          <a:xfrm>
            <a:off x="220333" y="0"/>
            <a:ext cx="4702475" cy="1807305"/>
          </a:xfrm>
        </p:spPr>
        <p:txBody>
          <a:bodyPr>
            <a:normAutofit/>
          </a:bodyPr>
          <a:lstStyle/>
          <a:p>
            <a:r>
              <a:rPr lang="en-GB" sz="2400" dirty="0"/>
              <a:t>Appropriate Presentation and Delivery of Information to a Given Audience</a:t>
            </a:r>
          </a:p>
        </p:txBody>
      </p:sp>
      <p:sp>
        <p:nvSpPr>
          <p:cNvPr id="3" name="Content Placeholder 2">
            <a:extLst>
              <a:ext uri="{FF2B5EF4-FFF2-40B4-BE49-F238E27FC236}">
                <a16:creationId xmlns:a16="http://schemas.microsoft.com/office/drawing/2014/main" id="{93D304F7-235D-41BE-88FC-09D929A2E27C}"/>
              </a:ext>
            </a:extLst>
          </p:cNvPr>
          <p:cNvSpPr>
            <a:spLocks noGrp="1"/>
          </p:cNvSpPr>
          <p:nvPr>
            <p:ph idx="1"/>
          </p:nvPr>
        </p:nvSpPr>
        <p:spPr>
          <a:xfrm>
            <a:off x="220333" y="1424648"/>
            <a:ext cx="4972769" cy="3843666"/>
          </a:xfrm>
        </p:spPr>
        <p:txBody>
          <a:bodyPr>
            <a:noAutofit/>
          </a:bodyPr>
          <a:lstStyle/>
          <a:p>
            <a:pPr marL="0" indent="0">
              <a:buNone/>
            </a:pPr>
            <a:r>
              <a:rPr lang="en-GB" sz="1400" dirty="0"/>
              <a:t>Common methods of oral communication used in business include: </a:t>
            </a:r>
          </a:p>
          <a:p>
            <a:r>
              <a:rPr lang="en-GB" sz="1400" b="1" dirty="0"/>
              <a:t>Online digital applications </a:t>
            </a:r>
            <a:r>
              <a:rPr lang="en-GB" sz="1400" dirty="0"/>
              <a:t>have been used in business for a number of years for video conferencing and making video calls.</a:t>
            </a:r>
          </a:p>
          <a:p>
            <a:r>
              <a:rPr lang="en-GB" sz="1400" dirty="0"/>
              <a:t>However, the recent coronavirus pandemic has led to a vast increase in the use of online digital applications such as Teams and Zoom which have become a normal working practice in a very short space of time for the majority of businesses. </a:t>
            </a:r>
          </a:p>
          <a:p>
            <a:r>
              <a:rPr lang="en-GB" sz="1400" dirty="0"/>
              <a:t>This is because people can effectively communicate verbally whilst visually seeing each other virtually without the need for travel or for face to face in person interaction. </a:t>
            </a:r>
          </a:p>
          <a:p>
            <a:r>
              <a:rPr lang="en-GB" sz="1400" dirty="0"/>
              <a:t>These online digital applications have made business more accessible for the masses and were critical during lockdown when employees of many businesses had to work from home. </a:t>
            </a:r>
          </a:p>
          <a:p>
            <a:r>
              <a:rPr lang="en-GB" sz="1400" dirty="0"/>
              <a:t>Providing a digital platform for business communications to continue in people’s homes, not only could the employees of a business communicate with each other, but these online digital applications also allowed employees to orally communicate with a wide range of external stakeholders when required.  </a:t>
            </a:r>
          </a:p>
          <a:p>
            <a:pPr marL="0" indent="0">
              <a:buNone/>
            </a:pPr>
            <a:endParaRPr lang="en-GB" sz="1400" dirty="0"/>
          </a:p>
        </p:txBody>
      </p:sp>
      <p:pic>
        <p:nvPicPr>
          <p:cNvPr id="16392" name="Picture 8" descr="Zoom Meeting Instructions for an Architect&amp;#39;s Video Calls">
            <a:extLst>
              <a:ext uri="{FF2B5EF4-FFF2-40B4-BE49-F238E27FC236}">
                <a16:creationId xmlns:a16="http://schemas.microsoft.com/office/drawing/2014/main" id="{A8D412F6-585F-4971-AF6B-FA78F406B2D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42486" r="13986" b="-1"/>
          <a:stretch/>
        </p:blipFill>
        <p:spPr bwMode="auto">
          <a:xfrm>
            <a:off x="5050637" y="10"/>
            <a:ext cx="4093363"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1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descr="Canada&amp;#39;s SR&amp;amp;ED Program: How to Recover Your Company&amp;#39;s R&amp;amp;D Expenses">
            <a:extLst>
              <a:ext uri="{FF2B5EF4-FFF2-40B4-BE49-F238E27FC236}">
                <a16:creationId xmlns:a16="http://schemas.microsoft.com/office/drawing/2014/main" id="{B390EC5B-D078-4C11-8C62-4875A390DD5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195" r="19091" b="7896"/>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5398329"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1F9B46-8CE4-4750-8766-B6F369A6C6A6}"/>
              </a:ext>
            </a:extLst>
          </p:cNvPr>
          <p:cNvSpPr>
            <a:spLocks noGrp="1"/>
          </p:cNvSpPr>
          <p:nvPr>
            <p:ph type="title"/>
          </p:nvPr>
        </p:nvSpPr>
        <p:spPr>
          <a:xfrm>
            <a:off x="446103" y="640263"/>
            <a:ext cx="4964858" cy="1344975"/>
          </a:xfrm>
        </p:spPr>
        <p:txBody>
          <a:bodyPr>
            <a:normAutofit/>
          </a:bodyPr>
          <a:lstStyle/>
          <a:p>
            <a:r>
              <a:rPr lang="en-GB" sz="2700" dirty="0"/>
              <a:t>Appropriate Presentation and Delivery of Information to a Given Audience</a:t>
            </a:r>
          </a:p>
        </p:txBody>
      </p:sp>
      <p:sp>
        <p:nvSpPr>
          <p:cNvPr id="3" name="Content Placeholder 2">
            <a:extLst>
              <a:ext uri="{FF2B5EF4-FFF2-40B4-BE49-F238E27FC236}">
                <a16:creationId xmlns:a16="http://schemas.microsoft.com/office/drawing/2014/main" id="{93D304F7-235D-41BE-88FC-09D929A2E27C}"/>
              </a:ext>
            </a:extLst>
          </p:cNvPr>
          <p:cNvSpPr>
            <a:spLocks noGrp="1"/>
          </p:cNvSpPr>
          <p:nvPr>
            <p:ph idx="1"/>
          </p:nvPr>
        </p:nvSpPr>
        <p:spPr>
          <a:xfrm>
            <a:off x="445581" y="2121763"/>
            <a:ext cx="4965379" cy="3773010"/>
          </a:xfrm>
        </p:spPr>
        <p:txBody>
          <a:bodyPr>
            <a:normAutofit fontScale="92500" lnSpcReduction="20000"/>
          </a:bodyPr>
          <a:lstStyle/>
          <a:p>
            <a:pPr marL="0" indent="0">
              <a:buNone/>
            </a:pPr>
            <a:r>
              <a:rPr lang="en-GB" sz="1600" dirty="0"/>
              <a:t>Common methods of oral communication used in business include: </a:t>
            </a:r>
          </a:p>
          <a:p>
            <a:r>
              <a:rPr lang="en-GB" sz="1600" b="1" dirty="0"/>
              <a:t>Meetings</a:t>
            </a:r>
            <a:r>
              <a:rPr lang="en-GB" sz="1600" dirty="0"/>
              <a:t> – which provide a formal setting for people in business to communicate verbally and are often recorded via meeting minutes. </a:t>
            </a:r>
          </a:p>
          <a:p>
            <a:r>
              <a:rPr lang="en-GB" sz="1600" dirty="0"/>
              <a:t>Meetings can be conducted face to face or via alternative methods such as online digital applications i.e. Teams or Zoom. </a:t>
            </a:r>
          </a:p>
          <a:p>
            <a:r>
              <a:rPr lang="en-GB" sz="1600" dirty="0"/>
              <a:t>Meetings can also be utilised for a wide range of business scenarios and may involve a wide range of business stakeholders. </a:t>
            </a:r>
          </a:p>
          <a:p>
            <a:r>
              <a:rPr lang="en-GB" sz="1600" dirty="0"/>
              <a:t>For example, a business may hold regular meetings between its employees to communicate key information etc. </a:t>
            </a:r>
          </a:p>
          <a:p>
            <a:r>
              <a:rPr lang="en-GB" sz="1600" dirty="0"/>
              <a:t>Alternatively, meetings may be set up to verbally communicate with a wide range of external stakeholder such as customers, suppliers, or even the local council. </a:t>
            </a:r>
          </a:p>
          <a:p>
            <a:pPr marL="0" indent="0">
              <a:buNone/>
            </a:pPr>
            <a:endParaRPr lang="en-GB" sz="1600" dirty="0"/>
          </a:p>
        </p:txBody>
      </p:sp>
    </p:spTree>
    <p:extLst>
      <p:ext uri="{BB962C8B-B14F-4D97-AF65-F5344CB8AC3E}">
        <p14:creationId xmlns:p14="http://schemas.microsoft.com/office/powerpoint/2010/main" val="137728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9B46-8CE4-4750-8766-B6F369A6C6A6}"/>
              </a:ext>
            </a:extLst>
          </p:cNvPr>
          <p:cNvSpPr>
            <a:spLocks noGrp="1"/>
          </p:cNvSpPr>
          <p:nvPr>
            <p:ph type="title"/>
          </p:nvPr>
        </p:nvSpPr>
        <p:spPr/>
        <p:txBody>
          <a:bodyPr>
            <a:noAutofit/>
          </a:bodyPr>
          <a:lstStyle/>
          <a:p>
            <a:r>
              <a:rPr lang="en-GB" sz="3200" dirty="0"/>
              <a:t>Appropriate Presentation and Delivery of Information to a Given Audience</a:t>
            </a:r>
          </a:p>
        </p:txBody>
      </p:sp>
      <p:sp>
        <p:nvSpPr>
          <p:cNvPr id="3" name="Content Placeholder 2">
            <a:extLst>
              <a:ext uri="{FF2B5EF4-FFF2-40B4-BE49-F238E27FC236}">
                <a16:creationId xmlns:a16="http://schemas.microsoft.com/office/drawing/2014/main" id="{93D304F7-235D-41BE-88FC-09D929A2E27C}"/>
              </a:ext>
            </a:extLst>
          </p:cNvPr>
          <p:cNvSpPr>
            <a:spLocks noGrp="1"/>
          </p:cNvSpPr>
          <p:nvPr>
            <p:ph idx="1"/>
          </p:nvPr>
        </p:nvSpPr>
        <p:spPr/>
        <p:txBody>
          <a:bodyPr>
            <a:normAutofit fontScale="92500" lnSpcReduction="20000"/>
          </a:bodyPr>
          <a:lstStyle/>
          <a:p>
            <a:pPr marL="0" indent="0">
              <a:buNone/>
            </a:pPr>
            <a:r>
              <a:rPr lang="en-GB" b="1" dirty="0"/>
              <a:t>Activity 19</a:t>
            </a:r>
            <a:r>
              <a:rPr lang="en-GB" dirty="0"/>
              <a:t>: Oral Communication Games.</a:t>
            </a:r>
          </a:p>
          <a:p>
            <a:pPr marL="0" indent="0">
              <a:buNone/>
            </a:pPr>
            <a:endParaRPr lang="en-GB" dirty="0"/>
          </a:p>
          <a:p>
            <a:r>
              <a:rPr lang="en-GB" dirty="0"/>
              <a:t>Oral communication can be surprisingly difficult even though many people do it daily. To test your oral communication skills and ability to follow instructions which are communicated verbally, you will now play a series of oral communication games with your peers.</a:t>
            </a:r>
          </a:p>
          <a:p>
            <a:r>
              <a:rPr lang="en-GB" dirty="0"/>
              <a:t>Once you have completed each game, in the box provided, explain how it went i.e. did you and your peers communicate effectively or not? and what have you learnt for future communication tasks from playing the game?</a:t>
            </a:r>
          </a:p>
        </p:txBody>
      </p:sp>
    </p:spTree>
    <p:extLst>
      <p:ext uri="{BB962C8B-B14F-4D97-AF65-F5344CB8AC3E}">
        <p14:creationId xmlns:p14="http://schemas.microsoft.com/office/powerpoint/2010/main" val="91666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9B46-8CE4-4750-8766-B6F369A6C6A6}"/>
              </a:ext>
            </a:extLst>
          </p:cNvPr>
          <p:cNvSpPr>
            <a:spLocks noGrp="1"/>
          </p:cNvSpPr>
          <p:nvPr>
            <p:ph type="title"/>
          </p:nvPr>
        </p:nvSpPr>
        <p:spPr/>
        <p:txBody>
          <a:bodyPr>
            <a:noAutofit/>
          </a:bodyPr>
          <a:lstStyle/>
          <a:p>
            <a:r>
              <a:rPr lang="en-GB" sz="3200" dirty="0"/>
              <a:t>Appropriate Presentation and Delivery of Information to a Given Audience</a:t>
            </a:r>
          </a:p>
        </p:txBody>
      </p:sp>
      <p:sp>
        <p:nvSpPr>
          <p:cNvPr id="3" name="Content Placeholder 2">
            <a:extLst>
              <a:ext uri="{FF2B5EF4-FFF2-40B4-BE49-F238E27FC236}">
                <a16:creationId xmlns:a16="http://schemas.microsoft.com/office/drawing/2014/main" id="{93D304F7-235D-41BE-88FC-09D929A2E27C}"/>
              </a:ext>
            </a:extLst>
          </p:cNvPr>
          <p:cNvSpPr>
            <a:spLocks noGrp="1"/>
          </p:cNvSpPr>
          <p:nvPr>
            <p:ph idx="1"/>
          </p:nvPr>
        </p:nvSpPr>
        <p:spPr/>
        <p:txBody>
          <a:bodyPr>
            <a:normAutofit/>
          </a:bodyPr>
          <a:lstStyle/>
          <a:p>
            <a:pPr marL="0" indent="0" algn="ctr">
              <a:buNone/>
            </a:pPr>
            <a:r>
              <a:rPr lang="en-GB" sz="2200" b="1" dirty="0">
                <a:ea typeface="Times New Roman" panose="02020603050405020304" pitchFamily="18" charset="0"/>
              </a:rPr>
              <a:t>Oral Communication Game 1: </a:t>
            </a:r>
            <a:r>
              <a:rPr lang="en-GB" sz="2200" b="1" dirty="0">
                <a:effectLst/>
                <a:latin typeface="Arial" panose="020B0604020202020204" pitchFamily="34" charset="0"/>
                <a:ea typeface="Times New Roman" panose="02020603050405020304" pitchFamily="18" charset="0"/>
              </a:rPr>
              <a:t>Communicate the Object</a:t>
            </a:r>
            <a:endParaRPr lang="en-GB" sz="2200" b="1" dirty="0">
              <a:ea typeface="Times New Roman" panose="02020603050405020304" pitchFamily="18" charset="0"/>
            </a:endParaRPr>
          </a:p>
          <a:p>
            <a:r>
              <a:rPr lang="en-GB" sz="2200" dirty="0">
                <a:effectLst/>
                <a:latin typeface="Arial" panose="020B0604020202020204" pitchFamily="34" charset="0"/>
                <a:ea typeface="Times New Roman" panose="02020603050405020304" pitchFamily="18" charset="0"/>
              </a:rPr>
              <a:t>In teams of two or three, choose one person who will be the speaker for your group. </a:t>
            </a:r>
          </a:p>
          <a:p>
            <a:r>
              <a:rPr lang="en-GB" sz="2200" dirty="0">
                <a:effectLst/>
                <a:latin typeface="Arial" panose="020B0604020202020204" pitchFamily="34" charset="0"/>
                <a:ea typeface="Times New Roman" panose="02020603050405020304" pitchFamily="18" charset="0"/>
              </a:rPr>
              <a:t>Your teacher will then provide the speaker with a piece of paper which has an object written on. </a:t>
            </a:r>
          </a:p>
          <a:p>
            <a:r>
              <a:rPr lang="en-GB" sz="2200" dirty="0">
                <a:effectLst/>
                <a:latin typeface="Arial" panose="020B0604020202020204" pitchFamily="34" charset="0"/>
                <a:ea typeface="Times New Roman" panose="02020603050405020304" pitchFamily="18" charset="0"/>
              </a:rPr>
              <a:t>The team’s speaker is required to describe this object to the other members of their team. </a:t>
            </a:r>
          </a:p>
          <a:p>
            <a:r>
              <a:rPr lang="en-GB" sz="2200" dirty="0">
                <a:effectLst/>
                <a:latin typeface="Arial" panose="020B0604020202020204" pitchFamily="34" charset="0"/>
                <a:ea typeface="Times New Roman" panose="02020603050405020304" pitchFamily="18" charset="0"/>
              </a:rPr>
              <a:t>However, you only have 30 seconds to communicate key features of the object to provide your teammates with clues.</a:t>
            </a:r>
          </a:p>
          <a:p>
            <a:r>
              <a:rPr lang="en-GB" sz="2200" dirty="0">
                <a:effectLst/>
                <a:latin typeface="Arial" panose="020B0604020202020204" pitchFamily="34" charset="0"/>
                <a:ea typeface="Times New Roman" panose="02020603050405020304" pitchFamily="18" charset="0"/>
              </a:rPr>
              <a:t>Importantly, team members only have 1 attempt at correctly guessing the object which is being communicated.   </a:t>
            </a:r>
            <a:endParaRPr lang="en-GB" sz="2200" dirty="0">
              <a:effectLst/>
              <a:latin typeface="Times New Roman" panose="02020603050405020304" pitchFamily="18" charset="0"/>
              <a:ea typeface="Times New Roman" panose="02020603050405020304" pitchFamily="18" charset="0"/>
            </a:endParaRPr>
          </a:p>
          <a:p>
            <a:pPr marL="0" indent="0">
              <a:buNone/>
            </a:pPr>
            <a:endParaRPr lang="en-GB" sz="2200" dirty="0"/>
          </a:p>
        </p:txBody>
      </p:sp>
    </p:spTree>
    <p:extLst>
      <p:ext uri="{BB962C8B-B14F-4D97-AF65-F5344CB8AC3E}">
        <p14:creationId xmlns:p14="http://schemas.microsoft.com/office/powerpoint/2010/main" val="144588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9B46-8CE4-4750-8766-B6F369A6C6A6}"/>
              </a:ext>
            </a:extLst>
          </p:cNvPr>
          <p:cNvSpPr>
            <a:spLocks noGrp="1"/>
          </p:cNvSpPr>
          <p:nvPr>
            <p:ph type="title"/>
          </p:nvPr>
        </p:nvSpPr>
        <p:spPr/>
        <p:txBody>
          <a:bodyPr>
            <a:noAutofit/>
          </a:bodyPr>
          <a:lstStyle/>
          <a:p>
            <a:r>
              <a:rPr lang="en-GB" sz="3200" dirty="0"/>
              <a:t>Appropriate Presentation and Delivery of Information to a Given Audience</a:t>
            </a:r>
          </a:p>
        </p:txBody>
      </p:sp>
      <p:sp>
        <p:nvSpPr>
          <p:cNvPr id="3" name="Content Placeholder 2">
            <a:extLst>
              <a:ext uri="{FF2B5EF4-FFF2-40B4-BE49-F238E27FC236}">
                <a16:creationId xmlns:a16="http://schemas.microsoft.com/office/drawing/2014/main" id="{93D304F7-235D-41BE-88FC-09D929A2E27C}"/>
              </a:ext>
            </a:extLst>
          </p:cNvPr>
          <p:cNvSpPr>
            <a:spLocks noGrp="1"/>
          </p:cNvSpPr>
          <p:nvPr>
            <p:ph idx="1"/>
          </p:nvPr>
        </p:nvSpPr>
        <p:spPr/>
        <p:txBody>
          <a:bodyPr>
            <a:normAutofit fontScale="92500" lnSpcReduction="10000"/>
          </a:bodyPr>
          <a:lstStyle/>
          <a:p>
            <a:pPr marL="0" indent="0" algn="ctr">
              <a:buNone/>
            </a:pPr>
            <a:r>
              <a:rPr lang="en-GB" sz="2200" b="1" dirty="0">
                <a:ea typeface="Times New Roman" panose="02020603050405020304" pitchFamily="18" charset="0"/>
              </a:rPr>
              <a:t>Oral Communication Game 2: </a:t>
            </a:r>
            <a:r>
              <a:rPr lang="en-GB" sz="2200" b="1" dirty="0">
                <a:effectLst/>
                <a:latin typeface="Arial" panose="020B0604020202020204" pitchFamily="34" charset="0"/>
                <a:ea typeface="Times New Roman" panose="02020603050405020304" pitchFamily="18" charset="0"/>
              </a:rPr>
              <a:t>Draw it Blindly</a:t>
            </a:r>
            <a:endParaRPr lang="en-GB" sz="2200" b="1" dirty="0">
              <a:ea typeface="Times New Roman" panose="02020603050405020304" pitchFamily="18" charset="0"/>
            </a:endParaRPr>
          </a:p>
          <a:p>
            <a:r>
              <a:rPr lang="en-GB" sz="2200" dirty="0">
                <a:effectLst/>
                <a:latin typeface="Arial" panose="020B0604020202020204" pitchFamily="34" charset="0"/>
                <a:ea typeface="Times New Roman" panose="02020603050405020304" pitchFamily="18" charset="0"/>
              </a:rPr>
              <a:t>In teams of two or three, choose one person who will be the dedicated artist for your team. </a:t>
            </a:r>
          </a:p>
          <a:p>
            <a:r>
              <a:rPr lang="en-GB" sz="2200" dirty="0">
                <a:effectLst/>
                <a:latin typeface="Arial" panose="020B0604020202020204" pitchFamily="34" charset="0"/>
                <a:ea typeface="Times New Roman" panose="02020603050405020304" pitchFamily="18" charset="0"/>
              </a:rPr>
              <a:t>Your teacher will then provide the other team members with a piece of paper which has a series of shapes on it (do not share this with the dedicated artist). </a:t>
            </a:r>
          </a:p>
          <a:p>
            <a:r>
              <a:rPr lang="en-GB" sz="2200" dirty="0">
                <a:effectLst/>
                <a:latin typeface="Arial" panose="020B0604020202020204" pitchFamily="34" charset="0"/>
                <a:ea typeface="Times New Roman" panose="02020603050405020304" pitchFamily="18" charset="0"/>
              </a:rPr>
              <a:t>The dedicated artist needs to sit with a blank piece of paper and a pen with their back to the other members of their team.  </a:t>
            </a:r>
          </a:p>
          <a:p>
            <a:r>
              <a:rPr lang="en-GB" sz="2200" dirty="0">
                <a:effectLst/>
                <a:latin typeface="Arial" panose="020B0604020202020204" pitchFamily="34" charset="0"/>
                <a:ea typeface="Times New Roman" panose="02020603050405020304" pitchFamily="18" charset="0"/>
              </a:rPr>
              <a:t>The other members of the team now have two minutes to verbally communicate what is on the piece of paper as they see fit and the dedicated artist must draw it. </a:t>
            </a:r>
          </a:p>
          <a:p>
            <a:r>
              <a:rPr lang="en-GB" sz="2200" dirty="0">
                <a:effectLst/>
                <a:latin typeface="Arial" panose="020B0604020202020204" pitchFamily="34" charset="0"/>
                <a:ea typeface="Times New Roman" panose="02020603050405020304" pitchFamily="18" charset="0"/>
              </a:rPr>
              <a:t>You should then compare the original series of shapes to the one drawn by the teams dedicated artist. </a:t>
            </a:r>
          </a:p>
          <a:p>
            <a:r>
              <a:rPr lang="en-GB" sz="2200" dirty="0">
                <a:effectLst/>
                <a:latin typeface="Arial" panose="020B0604020202020204" pitchFamily="34" charset="0"/>
                <a:ea typeface="Times New Roman" panose="02020603050405020304" pitchFamily="18" charset="0"/>
              </a:rPr>
              <a:t>Vote as a class to agree which team wins this round. </a:t>
            </a:r>
            <a:endParaRPr lang="en-GB" sz="2200" dirty="0"/>
          </a:p>
        </p:txBody>
      </p:sp>
    </p:spTree>
    <p:extLst>
      <p:ext uri="{BB962C8B-B14F-4D97-AF65-F5344CB8AC3E}">
        <p14:creationId xmlns:p14="http://schemas.microsoft.com/office/powerpoint/2010/main" val="349306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9B46-8CE4-4750-8766-B6F369A6C6A6}"/>
              </a:ext>
            </a:extLst>
          </p:cNvPr>
          <p:cNvSpPr>
            <a:spLocks noGrp="1"/>
          </p:cNvSpPr>
          <p:nvPr>
            <p:ph type="title"/>
          </p:nvPr>
        </p:nvSpPr>
        <p:spPr/>
        <p:txBody>
          <a:bodyPr>
            <a:noAutofit/>
          </a:bodyPr>
          <a:lstStyle/>
          <a:p>
            <a:r>
              <a:rPr lang="en-GB" sz="3200" dirty="0"/>
              <a:t>Appropriate Presentation and Delivery of Information to a Given Audience</a:t>
            </a:r>
          </a:p>
        </p:txBody>
      </p:sp>
      <p:sp>
        <p:nvSpPr>
          <p:cNvPr id="3" name="Content Placeholder 2">
            <a:extLst>
              <a:ext uri="{FF2B5EF4-FFF2-40B4-BE49-F238E27FC236}">
                <a16:creationId xmlns:a16="http://schemas.microsoft.com/office/drawing/2014/main" id="{93D304F7-235D-41BE-88FC-09D929A2E27C}"/>
              </a:ext>
            </a:extLst>
          </p:cNvPr>
          <p:cNvSpPr>
            <a:spLocks noGrp="1"/>
          </p:cNvSpPr>
          <p:nvPr>
            <p:ph idx="1"/>
          </p:nvPr>
        </p:nvSpPr>
        <p:spPr/>
        <p:txBody>
          <a:bodyPr>
            <a:normAutofit/>
          </a:bodyPr>
          <a:lstStyle/>
          <a:p>
            <a:pPr marL="0" indent="0" algn="ctr">
              <a:buNone/>
            </a:pPr>
            <a:r>
              <a:rPr lang="en-GB" sz="2200" b="1" dirty="0">
                <a:ea typeface="Times New Roman" panose="02020603050405020304" pitchFamily="18" charset="0"/>
              </a:rPr>
              <a:t>Oral Communication Game 3: Pass the Message on</a:t>
            </a:r>
          </a:p>
          <a:p>
            <a:r>
              <a:rPr lang="en-GB" sz="2200" dirty="0">
                <a:effectLst/>
                <a:latin typeface="Arial" panose="020B0604020202020204" pitchFamily="34" charset="0"/>
                <a:ea typeface="Times New Roman" panose="02020603050405020304" pitchFamily="18" charset="0"/>
              </a:rPr>
              <a:t>As a class, you need to split into two groups and each group needs to form a circle. </a:t>
            </a:r>
          </a:p>
          <a:p>
            <a:r>
              <a:rPr lang="en-GB" sz="2200" dirty="0">
                <a:effectLst/>
                <a:latin typeface="Arial" panose="020B0604020202020204" pitchFamily="34" charset="0"/>
                <a:ea typeface="Times New Roman" panose="02020603050405020304" pitchFamily="18" charset="0"/>
              </a:rPr>
              <a:t>Your teacher will pass a piece of paper which has one short sentence written on it to the first person in each group. </a:t>
            </a:r>
          </a:p>
          <a:p>
            <a:r>
              <a:rPr lang="en-GB" sz="2200" dirty="0">
                <a:effectLst/>
                <a:latin typeface="Arial" panose="020B0604020202020204" pitchFamily="34" charset="0"/>
                <a:ea typeface="Times New Roman" panose="02020603050405020304" pitchFamily="18" charset="0"/>
              </a:rPr>
              <a:t>This short sentence will then be whispered into the ear of each student in turn until it reaches the last person in the circle who will say the sentence out loud and it will be compared to the original sentence written on the piece of paper. </a:t>
            </a:r>
            <a:endParaRPr lang="en-GB" sz="2200" dirty="0"/>
          </a:p>
        </p:txBody>
      </p:sp>
    </p:spTree>
    <p:extLst>
      <p:ext uri="{BB962C8B-B14F-4D97-AF65-F5344CB8AC3E}">
        <p14:creationId xmlns:p14="http://schemas.microsoft.com/office/powerpoint/2010/main" val="126239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9B46-8CE4-4750-8766-B6F369A6C6A6}"/>
              </a:ext>
            </a:extLst>
          </p:cNvPr>
          <p:cNvSpPr>
            <a:spLocks noGrp="1"/>
          </p:cNvSpPr>
          <p:nvPr>
            <p:ph type="title"/>
          </p:nvPr>
        </p:nvSpPr>
        <p:spPr/>
        <p:txBody>
          <a:bodyPr>
            <a:normAutofit fontScale="90000"/>
          </a:bodyPr>
          <a:lstStyle/>
          <a:p>
            <a:r>
              <a:rPr lang="en-GB" dirty="0"/>
              <a:t>Importance of Communication to aid Business Success</a:t>
            </a:r>
          </a:p>
        </p:txBody>
      </p:sp>
      <p:sp>
        <p:nvSpPr>
          <p:cNvPr id="3" name="Content Placeholder 2">
            <a:extLst>
              <a:ext uri="{FF2B5EF4-FFF2-40B4-BE49-F238E27FC236}">
                <a16:creationId xmlns:a16="http://schemas.microsoft.com/office/drawing/2014/main" id="{93D304F7-235D-41BE-88FC-09D929A2E27C}"/>
              </a:ext>
            </a:extLst>
          </p:cNvPr>
          <p:cNvSpPr>
            <a:spLocks noGrp="1"/>
          </p:cNvSpPr>
          <p:nvPr>
            <p:ph idx="1"/>
          </p:nvPr>
        </p:nvSpPr>
        <p:spPr/>
        <p:txBody>
          <a:bodyPr>
            <a:normAutofit fontScale="70000" lnSpcReduction="20000"/>
          </a:bodyPr>
          <a:lstStyle/>
          <a:p>
            <a:r>
              <a:rPr lang="en-GB" dirty="0"/>
              <a:t>In today’s business world, social media and virtual communities have become extremely important methods of communication. </a:t>
            </a:r>
          </a:p>
          <a:p>
            <a:r>
              <a:rPr lang="en-GB" dirty="0"/>
              <a:t>Virtual communities are often referred to as online communities and they are made up of people who collaborate virtually over the internet due to a shared interest, ideas, or motivations.</a:t>
            </a:r>
          </a:p>
          <a:p>
            <a:r>
              <a:rPr lang="en-GB" dirty="0"/>
              <a:t>Virtual communities are hosted by a ‘creator’ which could be the business itself which has created the virtual community to support its members to collaborate and build meaningful relationships with one another.</a:t>
            </a:r>
          </a:p>
          <a:p>
            <a:r>
              <a:rPr lang="en-GB" dirty="0"/>
              <a:t>Social media is often used as a gateway for virtual communities such as the ‘Facebook Groups’ function which is a very effective platform to grow a virtual community without the barriers that typically prevent people collaborating in the real world such as geographical and political boundaries etc. with a staggering 1.8 billion people currently using Facebook Groups each month. </a:t>
            </a:r>
          </a:p>
        </p:txBody>
      </p:sp>
    </p:spTree>
    <p:extLst>
      <p:ext uri="{BB962C8B-B14F-4D97-AF65-F5344CB8AC3E}">
        <p14:creationId xmlns:p14="http://schemas.microsoft.com/office/powerpoint/2010/main" val="144082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9B46-8CE4-4750-8766-B6F369A6C6A6}"/>
              </a:ext>
            </a:extLst>
          </p:cNvPr>
          <p:cNvSpPr>
            <a:spLocks noGrp="1"/>
          </p:cNvSpPr>
          <p:nvPr>
            <p:ph type="title"/>
          </p:nvPr>
        </p:nvSpPr>
        <p:spPr/>
        <p:txBody>
          <a:bodyPr>
            <a:normAutofit fontScale="90000"/>
          </a:bodyPr>
          <a:lstStyle/>
          <a:p>
            <a:r>
              <a:rPr lang="en-GB" dirty="0"/>
              <a:t>Importance of Communication to aid Business Success</a:t>
            </a:r>
          </a:p>
        </p:txBody>
      </p:sp>
      <p:sp>
        <p:nvSpPr>
          <p:cNvPr id="3" name="Content Placeholder 2">
            <a:extLst>
              <a:ext uri="{FF2B5EF4-FFF2-40B4-BE49-F238E27FC236}">
                <a16:creationId xmlns:a16="http://schemas.microsoft.com/office/drawing/2014/main" id="{93D304F7-235D-41BE-88FC-09D929A2E27C}"/>
              </a:ext>
            </a:extLst>
          </p:cNvPr>
          <p:cNvSpPr>
            <a:spLocks noGrp="1"/>
          </p:cNvSpPr>
          <p:nvPr>
            <p:ph idx="1"/>
          </p:nvPr>
        </p:nvSpPr>
        <p:spPr/>
        <p:txBody>
          <a:bodyPr>
            <a:normAutofit fontScale="70000" lnSpcReduction="20000"/>
          </a:bodyPr>
          <a:lstStyle/>
          <a:p>
            <a:r>
              <a:rPr lang="en-GB" dirty="0"/>
              <a:t>Social media is the collective term used to define the computer based technology which allows users to create and share content or to participate in social networking (Oxford Languages, 2021).</a:t>
            </a:r>
          </a:p>
          <a:p>
            <a:r>
              <a:rPr lang="en-GB" dirty="0"/>
              <a:t>It doesn’t matter if it’s a small high street shop or large nationwide retailer, having a social media presence has become an expectation for most stakeholders of a given business. </a:t>
            </a:r>
          </a:p>
          <a:p>
            <a:r>
              <a:rPr lang="en-GB" dirty="0"/>
              <a:t>Without a strong social media presence, trust maybe lost between the business and its stakeholders, especially for customers.</a:t>
            </a:r>
          </a:p>
          <a:p>
            <a:r>
              <a:rPr lang="en-GB" dirty="0"/>
              <a:t>Having a strong social media presence allows businesses to connect and communicate effectively with its target audience, which in turn supports the business to boost brand awareness, resulting in increased leads and sales. </a:t>
            </a:r>
          </a:p>
          <a:p>
            <a:r>
              <a:rPr lang="en-GB" dirty="0"/>
              <a:t>Currently, there are more than 3 billion people around the world using social media which is set to increase over time, if a business is able to use platforms such as Instagram, Twitter, and Facebook etc. to communicate with its target audience it can truly support its success.</a:t>
            </a:r>
          </a:p>
        </p:txBody>
      </p:sp>
    </p:spTree>
    <p:extLst>
      <p:ext uri="{BB962C8B-B14F-4D97-AF65-F5344CB8AC3E}">
        <p14:creationId xmlns:p14="http://schemas.microsoft.com/office/powerpoint/2010/main" val="51800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9B46-8CE4-4750-8766-B6F369A6C6A6}"/>
              </a:ext>
            </a:extLst>
          </p:cNvPr>
          <p:cNvSpPr>
            <a:spLocks noGrp="1"/>
          </p:cNvSpPr>
          <p:nvPr>
            <p:ph type="title"/>
          </p:nvPr>
        </p:nvSpPr>
        <p:spPr/>
        <p:txBody>
          <a:bodyPr>
            <a:normAutofit fontScale="90000"/>
          </a:bodyPr>
          <a:lstStyle/>
          <a:p>
            <a:r>
              <a:rPr lang="en-GB" dirty="0"/>
              <a:t>Importance of Communication to aid Business Success</a:t>
            </a:r>
          </a:p>
        </p:txBody>
      </p:sp>
      <p:sp>
        <p:nvSpPr>
          <p:cNvPr id="3" name="Content Placeholder 2">
            <a:extLst>
              <a:ext uri="{FF2B5EF4-FFF2-40B4-BE49-F238E27FC236}">
                <a16:creationId xmlns:a16="http://schemas.microsoft.com/office/drawing/2014/main" id="{93D304F7-235D-41BE-88FC-09D929A2E27C}"/>
              </a:ext>
            </a:extLst>
          </p:cNvPr>
          <p:cNvSpPr>
            <a:spLocks noGrp="1"/>
          </p:cNvSpPr>
          <p:nvPr>
            <p:ph idx="1"/>
          </p:nvPr>
        </p:nvSpPr>
        <p:spPr/>
        <p:txBody>
          <a:bodyPr>
            <a:normAutofit fontScale="77500" lnSpcReduction="20000"/>
          </a:bodyPr>
          <a:lstStyle/>
          <a:p>
            <a:r>
              <a:rPr lang="en-GB" dirty="0"/>
              <a:t>Communicating with a business via social media is now standard practice and an expected behaviour for many consumers and customers. For example, if a potential customer has a query about a business’ product or service, it is common for their first action to be contacting the business via social media. </a:t>
            </a:r>
          </a:p>
          <a:p>
            <a:r>
              <a:rPr lang="en-GB" dirty="0"/>
              <a:t>Therefore, it is very important that the business has knowledgeable people who are available to respond to any queries as soon as possible (within the day ideally). </a:t>
            </a:r>
          </a:p>
          <a:p>
            <a:r>
              <a:rPr lang="en-GB" dirty="0"/>
              <a:t>If a business doesn’t take its customer service through social media seriously e.g. it takes a week to respond to messages, the customer may feel like they have been ignored and not valued by the business. </a:t>
            </a:r>
          </a:p>
          <a:p>
            <a:r>
              <a:rPr lang="en-GB" dirty="0"/>
              <a:t>This may result in the customer having already taken their custom to a competitor by the time a response has been sent by the business. </a:t>
            </a:r>
          </a:p>
        </p:txBody>
      </p:sp>
    </p:spTree>
    <p:extLst>
      <p:ext uri="{BB962C8B-B14F-4D97-AF65-F5344CB8AC3E}">
        <p14:creationId xmlns:p14="http://schemas.microsoft.com/office/powerpoint/2010/main" val="35380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9B46-8CE4-4750-8766-B6F369A6C6A6}"/>
              </a:ext>
            </a:extLst>
          </p:cNvPr>
          <p:cNvSpPr>
            <a:spLocks noGrp="1"/>
          </p:cNvSpPr>
          <p:nvPr>
            <p:ph type="title"/>
          </p:nvPr>
        </p:nvSpPr>
        <p:spPr/>
        <p:txBody>
          <a:bodyPr>
            <a:normAutofit fontScale="90000"/>
          </a:bodyPr>
          <a:lstStyle/>
          <a:p>
            <a:r>
              <a:rPr lang="en-GB" dirty="0"/>
              <a:t>Importance of Communication to aid Business Success</a:t>
            </a:r>
          </a:p>
        </p:txBody>
      </p:sp>
      <p:sp>
        <p:nvSpPr>
          <p:cNvPr id="3" name="Content Placeholder 2">
            <a:extLst>
              <a:ext uri="{FF2B5EF4-FFF2-40B4-BE49-F238E27FC236}">
                <a16:creationId xmlns:a16="http://schemas.microsoft.com/office/drawing/2014/main" id="{93D304F7-235D-41BE-88FC-09D929A2E27C}"/>
              </a:ext>
            </a:extLst>
          </p:cNvPr>
          <p:cNvSpPr>
            <a:spLocks noGrp="1"/>
          </p:cNvSpPr>
          <p:nvPr>
            <p:ph idx="1"/>
          </p:nvPr>
        </p:nvSpPr>
        <p:spPr>
          <a:xfrm>
            <a:off x="628649" y="1825625"/>
            <a:ext cx="4410461" cy="4351338"/>
          </a:xfrm>
        </p:spPr>
        <p:txBody>
          <a:bodyPr>
            <a:normAutofit fontScale="77500" lnSpcReduction="20000"/>
          </a:bodyPr>
          <a:lstStyle/>
          <a:p>
            <a:r>
              <a:rPr lang="en-GB" dirty="0"/>
              <a:t>A great example of a business who uses social media to communicate effectively with its target audience is ‘The Skinny Food Co.’ they post content related to their target audiences interests consistently and use the stories function on Instagram very effectively to communicate and answer questions from their followers. </a:t>
            </a:r>
          </a:p>
          <a:p>
            <a:r>
              <a:rPr lang="en-GB" dirty="0"/>
              <a:t>This has led to the brand having over 355k followers on Instagram alone and supported the business to grow into a very well known established brand since it launched in 2018.  </a:t>
            </a:r>
          </a:p>
        </p:txBody>
      </p:sp>
      <p:pic>
        <p:nvPicPr>
          <p:cNvPr id="5" name="Picture 4">
            <a:extLst>
              <a:ext uri="{FF2B5EF4-FFF2-40B4-BE49-F238E27FC236}">
                <a16:creationId xmlns:a16="http://schemas.microsoft.com/office/drawing/2014/main" id="{133E4F9F-1919-42E3-8FA5-52326F271B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468" t="967" r="1936" b="2236"/>
          <a:stretch/>
        </p:blipFill>
        <p:spPr>
          <a:xfrm>
            <a:off x="5095337" y="2329133"/>
            <a:ext cx="3697856" cy="33010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428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p:txBody>
          <a:bodyPr/>
          <a:lstStyle/>
          <a:p>
            <a:r>
              <a:rPr lang="en-GB" dirty="0"/>
              <a:t>Ownership and Liability:</a:t>
            </a:r>
            <a:br>
              <a:rPr lang="en-GB" dirty="0"/>
            </a:br>
            <a:r>
              <a:rPr lang="en-GB" dirty="0"/>
              <a:t>Private – Partnership</a:t>
            </a:r>
          </a:p>
        </p:txBody>
      </p:sp>
      <p:sp>
        <p:nvSpPr>
          <p:cNvPr id="3" name="Content Placeholder 2">
            <a:extLst>
              <a:ext uri="{FF2B5EF4-FFF2-40B4-BE49-F238E27FC236}">
                <a16:creationId xmlns:a16="http://schemas.microsoft.com/office/drawing/2014/main" id="{3DF7CA50-7F1B-4A13-A813-2030A8F39DBB}"/>
              </a:ext>
            </a:extLst>
          </p:cNvPr>
          <p:cNvSpPr>
            <a:spLocks noGrp="1"/>
          </p:cNvSpPr>
          <p:nvPr>
            <p:ph idx="1"/>
          </p:nvPr>
        </p:nvSpPr>
        <p:spPr>
          <a:xfrm>
            <a:off x="628650" y="1723373"/>
            <a:ext cx="7886700" cy="4351338"/>
          </a:xfrm>
        </p:spPr>
        <p:txBody>
          <a:bodyPr>
            <a:normAutofit/>
          </a:bodyPr>
          <a:lstStyle/>
          <a:p>
            <a:r>
              <a:rPr lang="en-GB" sz="1600" dirty="0">
                <a:solidFill>
                  <a:srgbClr val="000000"/>
                </a:solidFill>
              </a:rPr>
              <a:t>Partnerships are similar in nature to a sole trader but are legally owned by two or more people.</a:t>
            </a:r>
          </a:p>
          <a:p>
            <a:r>
              <a:rPr lang="en-GB" sz="1600" dirty="0">
                <a:solidFill>
                  <a:srgbClr val="000000"/>
                </a:solidFill>
              </a:rPr>
              <a:t>Typical examples of partnerships are skilled people and professionals who decide to set up a business together such as trades people, dentists, and solicitors.</a:t>
            </a:r>
          </a:p>
          <a:p>
            <a:r>
              <a:rPr lang="en-GB" sz="1600" dirty="0">
                <a:solidFill>
                  <a:srgbClr val="000000"/>
                </a:solidFill>
              </a:rPr>
              <a:t>A partnership agreement is a key legal document which is agreed and signed by all partners of the business and covers all the key legalities of the business such as how management decisions are made and how profits are shared.</a:t>
            </a:r>
          </a:p>
          <a:p>
            <a:r>
              <a:rPr lang="en-GB" sz="1600" dirty="0">
                <a:solidFill>
                  <a:srgbClr val="000000"/>
                </a:solidFill>
              </a:rPr>
              <a:t>There are also two other versions of business partnerships, these are limited partnerships and limited liability partnerships. </a:t>
            </a:r>
          </a:p>
          <a:p>
            <a:pPr marL="0" indent="0">
              <a:buNone/>
            </a:pPr>
            <a:endParaRPr lang="en-GB" sz="1600" dirty="0">
              <a:solidFill>
                <a:srgbClr val="000000"/>
              </a:solidFill>
            </a:endParaRPr>
          </a:p>
          <a:p>
            <a:endParaRPr lang="en-GB" sz="1600" dirty="0">
              <a:solidFill>
                <a:srgbClr val="000000"/>
              </a:solidFill>
            </a:endParaRPr>
          </a:p>
        </p:txBody>
      </p:sp>
      <p:graphicFrame>
        <p:nvGraphicFramePr>
          <p:cNvPr id="5" name="Diagram 4">
            <a:extLst>
              <a:ext uri="{FF2B5EF4-FFF2-40B4-BE49-F238E27FC236}">
                <a16:creationId xmlns:a16="http://schemas.microsoft.com/office/drawing/2014/main" id="{E649336C-89E4-49B9-AD66-C7970ABE7723}"/>
              </a:ext>
            </a:extLst>
          </p:cNvPr>
          <p:cNvGraphicFramePr/>
          <p:nvPr>
            <p:extLst>
              <p:ext uri="{D42A27DB-BD31-4B8C-83A1-F6EECF244321}">
                <p14:modId xmlns:p14="http://schemas.microsoft.com/office/powerpoint/2010/main" val="30460784"/>
              </p:ext>
            </p:extLst>
          </p:nvPr>
        </p:nvGraphicFramePr>
        <p:xfrm>
          <a:off x="3875739" y="4069977"/>
          <a:ext cx="4685554" cy="27513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FC77C975-181F-4F96-8E69-336424A3D976}"/>
              </a:ext>
            </a:extLst>
          </p:cNvPr>
          <p:cNvGraphicFramePr/>
          <p:nvPr>
            <p:extLst>
              <p:ext uri="{D42A27DB-BD31-4B8C-83A1-F6EECF244321}">
                <p14:modId xmlns:p14="http://schemas.microsoft.com/office/powerpoint/2010/main" val="1963388044"/>
              </p:ext>
            </p:extLst>
          </p:nvPr>
        </p:nvGraphicFramePr>
        <p:xfrm>
          <a:off x="582707" y="4075953"/>
          <a:ext cx="4748306" cy="28361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0964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graphicEl>
                                              <a:dgm id="{F375025A-14FD-449C-B846-8B3A3306C979}"/>
                                            </p:graphicEl>
                                          </p:spTgt>
                                        </p:tgtEl>
                                        <p:attrNameLst>
                                          <p:attrName>style.visibility</p:attrName>
                                        </p:attrNameLst>
                                      </p:cBhvr>
                                      <p:to>
                                        <p:strVal val="visible"/>
                                      </p:to>
                                    </p:set>
                                    <p:animEffect transition="in" filter="fade">
                                      <p:cBhvr>
                                        <p:cTn id="27" dur="500"/>
                                        <p:tgtEl>
                                          <p:spTgt spid="9">
                                            <p:graphicEl>
                                              <a:dgm id="{F375025A-14FD-449C-B846-8B3A3306C97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graphicEl>
                                              <a:dgm id="{39B2DEBC-BE49-43BF-9830-ED0B9800611A}"/>
                                            </p:graphicEl>
                                          </p:spTgt>
                                        </p:tgtEl>
                                        <p:attrNameLst>
                                          <p:attrName>style.visibility</p:attrName>
                                        </p:attrNameLst>
                                      </p:cBhvr>
                                      <p:to>
                                        <p:strVal val="visible"/>
                                      </p:to>
                                    </p:set>
                                    <p:animEffect transition="in" filter="fade">
                                      <p:cBhvr>
                                        <p:cTn id="32" dur="500"/>
                                        <p:tgtEl>
                                          <p:spTgt spid="9">
                                            <p:graphicEl>
                                              <a:dgm id="{39B2DEBC-BE49-43BF-9830-ED0B9800611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graphicEl>
                                              <a:dgm id="{BD3A054F-B424-4D12-8001-23E8FE1A4E9C}"/>
                                            </p:graphicEl>
                                          </p:spTgt>
                                        </p:tgtEl>
                                        <p:attrNameLst>
                                          <p:attrName>style.visibility</p:attrName>
                                        </p:attrNameLst>
                                      </p:cBhvr>
                                      <p:to>
                                        <p:strVal val="visible"/>
                                      </p:to>
                                    </p:set>
                                    <p:animEffect transition="in" filter="fade">
                                      <p:cBhvr>
                                        <p:cTn id="37" dur="500"/>
                                        <p:tgtEl>
                                          <p:spTgt spid="9">
                                            <p:graphicEl>
                                              <a:dgm id="{BD3A054F-B424-4D12-8001-23E8FE1A4E9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graphicEl>
                                              <a:dgm id="{5F45E165-8180-43BF-9179-ED3BC54A2A42}"/>
                                            </p:graphicEl>
                                          </p:spTgt>
                                        </p:tgtEl>
                                        <p:attrNameLst>
                                          <p:attrName>style.visibility</p:attrName>
                                        </p:attrNameLst>
                                      </p:cBhvr>
                                      <p:to>
                                        <p:strVal val="visible"/>
                                      </p:to>
                                    </p:set>
                                    <p:animEffect transition="in" filter="fade">
                                      <p:cBhvr>
                                        <p:cTn id="42" dur="500"/>
                                        <p:tgtEl>
                                          <p:spTgt spid="9">
                                            <p:graphicEl>
                                              <a:dgm id="{5F45E165-8180-43BF-9179-ED3BC54A2A42}"/>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graphicEl>
                                              <a:dgm id="{09D4EFEB-8881-4926-9ECC-ABE788134EFD}"/>
                                            </p:graphicEl>
                                          </p:spTgt>
                                        </p:tgtEl>
                                        <p:attrNameLst>
                                          <p:attrName>style.visibility</p:attrName>
                                        </p:attrNameLst>
                                      </p:cBhvr>
                                      <p:to>
                                        <p:strVal val="visible"/>
                                      </p:to>
                                    </p:set>
                                    <p:animEffect transition="in" filter="fade">
                                      <p:cBhvr>
                                        <p:cTn id="47" dur="500"/>
                                        <p:tgtEl>
                                          <p:spTgt spid="9">
                                            <p:graphicEl>
                                              <a:dgm id="{09D4EFEB-8881-4926-9ECC-ABE788134EF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graphicEl>
                                              <a:dgm id="{49B496CE-88FC-4D7A-A3A4-B0F6CA8BBA95}"/>
                                            </p:graphicEl>
                                          </p:spTgt>
                                        </p:tgtEl>
                                        <p:attrNameLst>
                                          <p:attrName>style.visibility</p:attrName>
                                        </p:attrNameLst>
                                      </p:cBhvr>
                                      <p:to>
                                        <p:strVal val="visible"/>
                                      </p:to>
                                    </p:set>
                                    <p:animEffect transition="in" filter="fade">
                                      <p:cBhvr>
                                        <p:cTn id="52" dur="500"/>
                                        <p:tgtEl>
                                          <p:spTgt spid="5">
                                            <p:graphicEl>
                                              <a:dgm id="{49B496CE-88FC-4D7A-A3A4-B0F6CA8BBA95}"/>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graphicEl>
                                              <a:dgm id="{3D725698-668A-43FB-BC7C-927A8A940446}"/>
                                            </p:graphicEl>
                                          </p:spTgt>
                                        </p:tgtEl>
                                        <p:attrNameLst>
                                          <p:attrName>style.visibility</p:attrName>
                                        </p:attrNameLst>
                                      </p:cBhvr>
                                      <p:to>
                                        <p:strVal val="visible"/>
                                      </p:to>
                                    </p:set>
                                    <p:animEffect transition="in" filter="fade">
                                      <p:cBhvr>
                                        <p:cTn id="57" dur="500"/>
                                        <p:tgtEl>
                                          <p:spTgt spid="5">
                                            <p:graphicEl>
                                              <a:dgm id="{3D725698-668A-43FB-BC7C-927A8A940446}"/>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graphicEl>
                                              <a:dgm id="{F706A84D-20F3-4E40-83C1-D43F0B67C190}"/>
                                            </p:graphicEl>
                                          </p:spTgt>
                                        </p:tgtEl>
                                        <p:attrNameLst>
                                          <p:attrName>style.visibility</p:attrName>
                                        </p:attrNameLst>
                                      </p:cBhvr>
                                      <p:to>
                                        <p:strVal val="visible"/>
                                      </p:to>
                                    </p:set>
                                    <p:animEffect transition="in" filter="fade">
                                      <p:cBhvr>
                                        <p:cTn id="62" dur="500"/>
                                        <p:tgtEl>
                                          <p:spTgt spid="5">
                                            <p:graphicEl>
                                              <a:dgm id="{F706A84D-20F3-4E40-83C1-D43F0B67C190}"/>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graphicEl>
                                              <a:dgm id="{323D0226-3972-47DB-AFF6-A04E59DEDD2F}"/>
                                            </p:graphicEl>
                                          </p:spTgt>
                                        </p:tgtEl>
                                        <p:attrNameLst>
                                          <p:attrName>style.visibility</p:attrName>
                                        </p:attrNameLst>
                                      </p:cBhvr>
                                      <p:to>
                                        <p:strVal val="visible"/>
                                      </p:to>
                                    </p:set>
                                    <p:animEffect transition="in" filter="fade">
                                      <p:cBhvr>
                                        <p:cTn id="67" dur="500"/>
                                        <p:tgtEl>
                                          <p:spTgt spid="5">
                                            <p:graphicEl>
                                              <a:dgm id="{323D0226-3972-47DB-AFF6-A04E59DEDD2F}"/>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graphicEl>
                                              <a:dgm id="{9C96948E-E7FE-45CD-A71F-EDC5291CB3D6}"/>
                                            </p:graphicEl>
                                          </p:spTgt>
                                        </p:tgtEl>
                                        <p:attrNameLst>
                                          <p:attrName>style.visibility</p:attrName>
                                        </p:attrNameLst>
                                      </p:cBhvr>
                                      <p:to>
                                        <p:strVal val="visible"/>
                                      </p:to>
                                    </p:set>
                                    <p:animEffect transition="in" filter="fade">
                                      <p:cBhvr>
                                        <p:cTn id="72" dur="500"/>
                                        <p:tgtEl>
                                          <p:spTgt spid="5">
                                            <p:graphicEl>
                                              <a:dgm id="{9C96948E-E7FE-45CD-A71F-EDC5291CB3D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Sub>
          <a:bldDgm bld="one"/>
        </p:bldSub>
      </p:bldGraphic>
      <p:bldGraphic spid="9" grpId="0">
        <p:bldSub>
          <a:bldDgm bld="one"/>
        </p:bldSub>
      </p:bldGraphic>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9B46-8CE4-4750-8766-B6F369A6C6A6}"/>
              </a:ext>
            </a:extLst>
          </p:cNvPr>
          <p:cNvSpPr>
            <a:spLocks noGrp="1"/>
          </p:cNvSpPr>
          <p:nvPr>
            <p:ph type="title"/>
          </p:nvPr>
        </p:nvSpPr>
        <p:spPr/>
        <p:txBody>
          <a:bodyPr>
            <a:normAutofit fontScale="90000"/>
          </a:bodyPr>
          <a:lstStyle/>
          <a:p>
            <a:r>
              <a:rPr lang="en-GB" dirty="0"/>
              <a:t>Importance of Communication to aid Business Success</a:t>
            </a:r>
          </a:p>
        </p:txBody>
      </p:sp>
      <p:sp>
        <p:nvSpPr>
          <p:cNvPr id="3" name="Content Placeholder 2">
            <a:extLst>
              <a:ext uri="{FF2B5EF4-FFF2-40B4-BE49-F238E27FC236}">
                <a16:creationId xmlns:a16="http://schemas.microsoft.com/office/drawing/2014/main" id="{93D304F7-235D-41BE-88FC-09D929A2E27C}"/>
              </a:ext>
            </a:extLst>
          </p:cNvPr>
          <p:cNvSpPr>
            <a:spLocks noGrp="1"/>
          </p:cNvSpPr>
          <p:nvPr>
            <p:ph idx="1"/>
          </p:nvPr>
        </p:nvSpPr>
        <p:spPr/>
        <p:txBody>
          <a:bodyPr>
            <a:normAutofit/>
          </a:bodyPr>
          <a:lstStyle/>
          <a:p>
            <a:pPr marL="0" indent="0">
              <a:buNone/>
            </a:pPr>
            <a:r>
              <a:rPr lang="en-GB" b="1" dirty="0"/>
              <a:t>Activity 20</a:t>
            </a:r>
            <a:r>
              <a:rPr lang="en-GB" dirty="0"/>
              <a:t>: Social Media and Virtual Communities.</a:t>
            </a:r>
          </a:p>
          <a:p>
            <a:r>
              <a:rPr lang="en-GB" dirty="0"/>
              <a:t>Select a business and analyse its use of social media and virtual communities to communicate with its target audience and aid business success. </a:t>
            </a:r>
          </a:p>
          <a:p>
            <a:r>
              <a:rPr lang="en-GB" dirty="0"/>
              <a:t>You should identify as many examples as possible for your chosen business and analyse how effective you believe each one is, making justified recommendations where possible. </a:t>
            </a:r>
          </a:p>
        </p:txBody>
      </p:sp>
    </p:spTree>
    <p:extLst>
      <p:ext uri="{BB962C8B-B14F-4D97-AF65-F5344CB8AC3E}">
        <p14:creationId xmlns:p14="http://schemas.microsoft.com/office/powerpoint/2010/main" val="235030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8BE8E1-6A49-48E9-879A-ABFA4514BD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8706"/>
          <a:stretch/>
        </p:blipFill>
        <p:spPr>
          <a:xfrm>
            <a:off x="5263771" y="4102574"/>
            <a:ext cx="3569678" cy="2285287"/>
          </a:xfrm>
          <a:prstGeom prst="rect">
            <a:avLst/>
          </a:prstGeom>
        </p:spPr>
      </p:pic>
      <p:sp>
        <p:nvSpPr>
          <p:cNvPr id="2" name="Title 1">
            <a:extLst>
              <a:ext uri="{FF2B5EF4-FFF2-40B4-BE49-F238E27FC236}">
                <a16:creationId xmlns:a16="http://schemas.microsoft.com/office/drawing/2014/main" id="{90EC3957-A1D0-4FEB-B18F-FFE424F0D1CD}"/>
              </a:ext>
            </a:extLst>
          </p:cNvPr>
          <p:cNvSpPr>
            <a:spLocks noGrp="1"/>
          </p:cNvSpPr>
          <p:nvPr>
            <p:ph type="title"/>
          </p:nvPr>
        </p:nvSpPr>
        <p:spPr>
          <a:xfrm>
            <a:off x="560496" y="0"/>
            <a:ext cx="7886700" cy="1325563"/>
          </a:xfrm>
        </p:spPr>
        <p:txBody>
          <a:bodyPr>
            <a:noAutofit/>
          </a:bodyPr>
          <a:lstStyle/>
          <a:p>
            <a:pPr marL="0" indent="0"/>
            <a:br>
              <a:rPr lang="en-GB" sz="3200" b="1" u="sng" dirty="0"/>
            </a:br>
            <a:r>
              <a:rPr lang="en-GB" sz="3200" b="1" dirty="0"/>
              <a:t>Activity </a:t>
            </a:r>
            <a:r>
              <a:rPr lang="en-GB" sz="3200" dirty="0"/>
              <a:t>21</a:t>
            </a:r>
            <a:r>
              <a:rPr lang="en-GB" sz="3200" b="1" dirty="0"/>
              <a:t>: </a:t>
            </a:r>
            <a:r>
              <a:rPr lang="en-GB" sz="3200" dirty="0"/>
              <a:t>Learning Aim A Crossword</a:t>
            </a:r>
            <a:br>
              <a:rPr lang="en-GB" sz="3200" dirty="0"/>
            </a:br>
            <a:br>
              <a:rPr lang="en-GB" sz="3200" dirty="0"/>
            </a:br>
            <a:endParaRPr lang="en-GB" sz="3200" dirty="0"/>
          </a:p>
        </p:txBody>
      </p:sp>
      <p:sp>
        <p:nvSpPr>
          <p:cNvPr id="7" name="TextBox 6">
            <a:extLst>
              <a:ext uri="{FF2B5EF4-FFF2-40B4-BE49-F238E27FC236}">
                <a16:creationId xmlns:a16="http://schemas.microsoft.com/office/drawing/2014/main" id="{79DD1BC2-01FF-4462-A031-8A60FB52A8B3}"/>
              </a:ext>
            </a:extLst>
          </p:cNvPr>
          <p:cNvSpPr txBox="1"/>
          <p:nvPr/>
        </p:nvSpPr>
        <p:spPr>
          <a:xfrm>
            <a:off x="560496" y="863898"/>
            <a:ext cx="7956780" cy="923330"/>
          </a:xfrm>
          <a:prstGeom prst="rect">
            <a:avLst/>
          </a:prstGeom>
          <a:noFill/>
        </p:spPr>
        <p:txBody>
          <a:bodyPr wrap="square">
            <a:spAutoFit/>
          </a:bodyPr>
          <a:lstStyle/>
          <a:p>
            <a:pPr>
              <a:spcAft>
                <a:spcPts val="0"/>
              </a:spcAft>
            </a:pPr>
            <a:r>
              <a:rPr lang="en-GB" sz="1800" dirty="0">
                <a:effectLst/>
                <a:latin typeface="Arial" panose="020B0604020202020204" pitchFamily="34" charset="0"/>
                <a:ea typeface="Times New Roman" panose="02020603050405020304" pitchFamily="18" charset="0"/>
              </a:rPr>
              <a:t>You have 10 questions in your workbook focused on key terminology from Learning Aim A. See if you can use your knowledge to figure out the answers and complete the crossword </a:t>
            </a:r>
            <a:r>
              <a:rPr lang="en-GB" sz="1800" dirty="0">
                <a:latin typeface="Arial" panose="020B0604020202020204" pitchFamily="34" charset="0"/>
                <a:ea typeface="Times New Roman" panose="02020603050405020304" pitchFamily="18" charset="0"/>
              </a:rPr>
              <a:t>in your workbook</a:t>
            </a:r>
            <a:r>
              <a:rPr lang="en-GB" sz="1800" dirty="0">
                <a:effectLst/>
                <a:latin typeface="Arial" panose="020B0604020202020204" pitchFamily="34" charset="0"/>
                <a:ea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82042F7E-FC06-4882-8C9D-56B0266863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2763" y="2038318"/>
            <a:ext cx="4288452" cy="3957935"/>
          </a:xfrm>
          <a:prstGeom prst="rect">
            <a:avLst/>
          </a:prstGeom>
        </p:spPr>
      </p:pic>
      <p:pic>
        <p:nvPicPr>
          <p:cNvPr id="8" name="Picture 7">
            <a:extLst>
              <a:ext uri="{FF2B5EF4-FFF2-40B4-BE49-F238E27FC236}">
                <a16:creationId xmlns:a16="http://schemas.microsoft.com/office/drawing/2014/main" id="{5115E037-5AA1-4F74-B426-58A47131E9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50597"/>
          <a:stretch/>
        </p:blipFill>
        <p:spPr>
          <a:xfrm>
            <a:off x="5263771" y="1855959"/>
            <a:ext cx="3379897" cy="2246616"/>
          </a:xfrm>
          <a:prstGeom prst="rect">
            <a:avLst/>
          </a:prstGeom>
        </p:spPr>
      </p:pic>
    </p:spTree>
    <p:extLst>
      <p:ext uri="{BB962C8B-B14F-4D97-AF65-F5344CB8AC3E}">
        <p14:creationId xmlns:p14="http://schemas.microsoft.com/office/powerpoint/2010/main" val="190943034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C3957-A1D0-4FEB-B18F-FFE424F0D1CD}"/>
              </a:ext>
            </a:extLst>
          </p:cNvPr>
          <p:cNvSpPr>
            <a:spLocks noGrp="1"/>
          </p:cNvSpPr>
          <p:nvPr>
            <p:ph type="title"/>
          </p:nvPr>
        </p:nvSpPr>
        <p:spPr>
          <a:xfrm>
            <a:off x="628650" y="132266"/>
            <a:ext cx="7886700" cy="1325563"/>
          </a:xfrm>
        </p:spPr>
        <p:txBody>
          <a:bodyPr>
            <a:noAutofit/>
          </a:bodyPr>
          <a:lstStyle/>
          <a:p>
            <a:pPr marL="0" indent="0"/>
            <a:br>
              <a:rPr lang="en-GB" sz="3200" b="1" u="sng" dirty="0"/>
            </a:br>
            <a:r>
              <a:rPr lang="en-GB" sz="3200" b="1" dirty="0"/>
              <a:t>Activity 21: </a:t>
            </a:r>
            <a:r>
              <a:rPr lang="en-GB" sz="3200" dirty="0"/>
              <a:t>Learning Aim A Crossword Answers</a:t>
            </a:r>
            <a:br>
              <a:rPr lang="en-GB" sz="3200" dirty="0"/>
            </a:br>
            <a:br>
              <a:rPr lang="en-GB" sz="3200" dirty="0"/>
            </a:br>
            <a:endParaRPr lang="en-GB" sz="3200" dirty="0"/>
          </a:p>
        </p:txBody>
      </p:sp>
      <p:pic>
        <p:nvPicPr>
          <p:cNvPr id="5" name="Picture 4">
            <a:extLst>
              <a:ext uri="{FF2B5EF4-FFF2-40B4-BE49-F238E27FC236}">
                <a16:creationId xmlns:a16="http://schemas.microsoft.com/office/drawing/2014/main" id="{9CC685EF-D8D3-4723-A21B-E4DE269629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52755" y="983411"/>
            <a:ext cx="6336756" cy="5493716"/>
          </a:xfrm>
          <a:prstGeom prst="rect">
            <a:avLst/>
          </a:prstGeom>
        </p:spPr>
      </p:pic>
    </p:spTree>
    <p:extLst>
      <p:ext uri="{BB962C8B-B14F-4D97-AF65-F5344CB8AC3E}">
        <p14:creationId xmlns:p14="http://schemas.microsoft.com/office/powerpoint/2010/main" val="331499033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C3957-A1D0-4FEB-B18F-FFE424F0D1CD}"/>
              </a:ext>
            </a:extLst>
          </p:cNvPr>
          <p:cNvSpPr>
            <a:spLocks noGrp="1"/>
          </p:cNvSpPr>
          <p:nvPr>
            <p:ph type="title"/>
          </p:nvPr>
        </p:nvSpPr>
        <p:spPr>
          <a:xfrm>
            <a:off x="628649" y="365126"/>
            <a:ext cx="8180259" cy="1325563"/>
          </a:xfrm>
        </p:spPr>
        <p:txBody>
          <a:bodyPr>
            <a:normAutofit/>
          </a:bodyPr>
          <a:lstStyle/>
          <a:p>
            <a:r>
              <a:rPr lang="en-GB" sz="3200" b="1" dirty="0"/>
              <a:t>Activity </a:t>
            </a:r>
            <a:r>
              <a:rPr lang="en-GB" sz="3200" dirty="0"/>
              <a:t>22: Learning Aim A </a:t>
            </a:r>
            <a:br>
              <a:rPr lang="en-GB" sz="3200" dirty="0"/>
            </a:br>
            <a:r>
              <a:rPr lang="en-GB" sz="3200" dirty="0"/>
              <a:t>Word Scramble</a:t>
            </a:r>
          </a:p>
        </p:txBody>
      </p:sp>
      <p:sp>
        <p:nvSpPr>
          <p:cNvPr id="7" name="TextBox 6">
            <a:extLst>
              <a:ext uri="{FF2B5EF4-FFF2-40B4-BE49-F238E27FC236}">
                <a16:creationId xmlns:a16="http://schemas.microsoft.com/office/drawing/2014/main" id="{E140D9F1-F1E3-403B-AD47-C741484AFEC1}"/>
              </a:ext>
            </a:extLst>
          </p:cNvPr>
          <p:cNvSpPr txBox="1"/>
          <p:nvPr/>
        </p:nvSpPr>
        <p:spPr>
          <a:xfrm>
            <a:off x="628649" y="1629794"/>
            <a:ext cx="7729378" cy="646331"/>
          </a:xfrm>
          <a:prstGeom prst="rect">
            <a:avLst/>
          </a:prstGeom>
          <a:noFill/>
        </p:spPr>
        <p:txBody>
          <a:bodyPr wrap="square">
            <a:spAutoFit/>
          </a:bodyPr>
          <a:lstStyle/>
          <a:p>
            <a:pPr>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Below are 10 key words from Learning Aim A</a:t>
            </a:r>
            <a:r>
              <a:rPr lang="en-GB" dirty="0">
                <a:latin typeface="Arial" panose="020B0604020202020204" pitchFamily="34" charset="0"/>
                <a:ea typeface="Times New Roman" panose="02020603050405020304" pitchFamily="18" charset="0"/>
                <a:cs typeface="Arial" panose="020B0604020202020204" pitchFamily="34" charset="0"/>
              </a:rPr>
              <a:t> </a:t>
            </a:r>
            <a:r>
              <a:rPr lang="en-GB" sz="1800" dirty="0">
                <a:effectLst/>
                <a:latin typeface="Arial" panose="020B0604020202020204" pitchFamily="34" charset="0"/>
                <a:ea typeface="Times New Roman" panose="02020603050405020304" pitchFamily="18" charset="0"/>
                <a:cs typeface="Arial" panose="020B0604020202020204" pitchFamily="34" charset="0"/>
              </a:rPr>
              <a:t>which have been scrambled. See if you can figure out the key words </a:t>
            </a:r>
            <a:r>
              <a:rPr lang="en-GB" sz="1800" dirty="0">
                <a:latin typeface="Arial" panose="020B0604020202020204" pitchFamily="34" charset="0"/>
                <a:ea typeface="Times New Roman" panose="02020603050405020304" pitchFamily="18" charset="0"/>
                <a:cs typeface="Arial" panose="020B0604020202020204" pitchFamily="34" charset="0"/>
              </a:rPr>
              <a:t>in your workbook.</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a:extLst>
              <a:ext uri="{FF2B5EF4-FFF2-40B4-BE49-F238E27FC236}">
                <a16:creationId xmlns:a16="http://schemas.microsoft.com/office/drawing/2014/main" id="{7EB9FD63-8C3A-423B-9816-8A4073E16777}"/>
              </a:ext>
            </a:extLst>
          </p:cNvPr>
          <p:cNvPicPr>
            <a:picLocks noChangeAspect="1"/>
          </p:cNvPicPr>
          <p:nvPr/>
        </p:nvPicPr>
        <p:blipFill>
          <a:blip r:embed="rId2"/>
          <a:stretch>
            <a:fillRect/>
          </a:stretch>
        </p:blipFill>
        <p:spPr>
          <a:xfrm>
            <a:off x="1440611" y="2387357"/>
            <a:ext cx="6262777" cy="3581408"/>
          </a:xfrm>
          <a:prstGeom prst="rect">
            <a:avLst/>
          </a:prstGeom>
        </p:spPr>
      </p:pic>
    </p:spTree>
    <p:extLst>
      <p:ext uri="{BB962C8B-B14F-4D97-AF65-F5344CB8AC3E}">
        <p14:creationId xmlns:p14="http://schemas.microsoft.com/office/powerpoint/2010/main" val="266380715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C3957-A1D0-4FEB-B18F-FFE424F0D1CD}"/>
              </a:ext>
            </a:extLst>
          </p:cNvPr>
          <p:cNvSpPr>
            <a:spLocks noGrp="1"/>
          </p:cNvSpPr>
          <p:nvPr>
            <p:ph type="title"/>
          </p:nvPr>
        </p:nvSpPr>
        <p:spPr>
          <a:xfrm>
            <a:off x="628649" y="365126"/>
            <a:ext cx="8299529" cy="1325563"/>
          </a:xfrm>
        </p:spPr>
        <p:txBody>
          <a:bodyPr>
            <a:normAutofit/>
          </a:bodyPr>
          <a:lstStyle/>
          <a:p>
            <a:r>
              <a:rPr lang="en-GB" sz="3200" b="1" dirty="0"/>
              <a:t>Activity </a:t>
            </a:r>
            <a:r>
              <a:rPr lang="en-GB" sz="3200" dirty="0"/>
              <a:t>22: Learning Aim A </a:t>
            </a:r>
            <a:br>
              <a:rPr lang="en-GB" sz="3200" dirty="0"/>
            </a:br>
            <a:r>
              <a:rPr lang="en-GB" sz="3200" dirty="0"/>
              <a:t>Word Scramble Answers</a:t>
            </a:r>
          </a:p>
        </p:txBody>
      </p:sp>
      <p:pic>
        <p:nvPicPr>
          <p:cNvPr id="7" name="Picture 6">
            <a:extLst>
              <a:ext uri="{FF2B5EF4-FFF2-40B4-BE49-F238E27FC236}">
                <a16:creationId xmlns:a16="http://schemas.microsoft.com/office/drawing/2014/main" id="{0FC88FC5-BC44-4B83-84BB-4A3F64000A6B}"/>
              </a:ext>
            </a:extLst>
          </p:cNvPr>
          <p:cNvPicPr>
            <a:picLocks noChangeAspect="1"/>
          </p:cNvPicPr>
          <p:nvPr/>
        </p:nvPicPr>
        <p:blipFill>
          <a:blip r:embed="rId2"/>
          <a:stretch>
            <a:fillRect/>
          </a:stretch>
        </p:blipFill>
        <p:spPr>
          <a:xfrm>
            <a:off x="933907" y="1606848"/>
            <a:ext cx="7689011" cy="4636728"/>
          </a:xfrm>
          <a:prstGeom prst="rect">
            <a:avLst/>
          </a:prstGeom>
        </p:spPr>
      </p:pic>
    </p:spTree>
    <p:extLst>
      <p:ext uri="{BB962C8B-B14F-4D97-AF65-F5344CB8AC3E}">
        <p14:creationId xmlns:p14="http://schemas.microsoft.com/office/powerpoint/2010/main" val="288933031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C3957-A1D0-4FEB-B18F-FFE424F0D1CD}"/>
              </a:ext>
            </a:extLst>
          </p:cNvPr>
          <p:cNvSpPr>
            <a:spLocks noGrp="1"/>
          </p:cNvSpPr>
          <p:nvPr>
            <p:ph type="title"/>
          </p:nvPr>
        </p:nvSpPr>
        <p:spPr/>
        <p:txBody>
          <a:bodyPr>
            <a:normAutofit fontScale="90000"/>
          </a:bodyPr>
          <a:lstStyle/>
          <a:p>
            <a:r>
              <a:rPr lang="en-GB" sz="3600" b="1" dirty="0"/>
              <a:t>Activity </a:t>
            </a:r>
            <a:r>
              <a:rPr lang="en-GB" sz="3600" dirty="0"/>
              <a:t>23</a:t>
            </a:r>
            <a:r>
              <a:rPr lang="en-GB" sz="3600" b="1" dirty="0"/>
              <a:t>: </a:t>
            </a:r>
            <a:r>
              <a:rPr lang="en-GB" sz="3600" dirty="0"/>
              <a:t>Learning Aim A</a:t>
            </a:r>
            <a:br>
              <a:rPr lang="en-GB" sz="3600" dirty="0"/>
            </a:br>
            <a:r>
              <a:rPr lang="en-GB" sz="3600" dirty="0"/>
              <a:t>Word Search</a:t>
            </a:r>
            <a:br>
              <a:rPr lang="en-GB" dirty="0"/>
            </a:br>
            <a:endParaRPr lang="en-GB" dirty="0"/>
          </a:p>
        </p:txBody>
      </p:sp>
      <p:sp>
        <p:nvSpPr>
          <p:cNvPr id="3" name="Content Placeholder 2">
            <a:extLst>
              <a:ext uri="{FF2B5EF4-FFF2-40B4-BE49-F238E27FC236}">
                <a16:creationId xmlns:a16="http://schemas.microsoft.com/office/drawing/2014/main" id="{4DA836F5-A1EE-46F3-AE4E-75BC9754C65E}"/>
              </a:ext>
            </a:extLst>
          </p:cNvPr>
          <p:cNvSpPr>
            <a:spLocks noGrp="1"/>
          </p:cNvSpPr>
          <p:nvPr>
            <p:ph idx="1"/>
          </p:nvPr>
        </p:nvSpPr>
        <p:spPr/>
        <p:txBody>
          <a:bodyPr/>
          <a:lstStyle/>
          <a:p>
            <a:pPr marL="0" indent="0">
              <a:buNone/>
            </a:pPr>
            <a:endParaRPr lang="en-GB" dirty="0"/>
          </a:p>
          <a:p>
            <a:pPr marL="0" indent="0">
              <a:buNone/>
            </a:pPr>
            <a:endParaRPr lang="en-GB" dirty="0"/>
          </a:p>
        </p:txBody>
      </p:sp>
      <p:sp>
        <p:nvSpPr>
          <p:cNvPr id="7" name="TextBox 6">
            <a:extLst>
              <a:ext uri="{FF2B5EF4-FFF2-40B4-BE49-F238E27FC236}">
                <a16:creationId xmlns:a16="http://schemas.microsoft.com/office/drawing/2014/main" id="{CC42579A-66D1-4EBC-87C6-90EC82C9C150}"/>
              </a:ext>
            </a:extLst>
          </p:cNvPr>
          <p:cNvSpPr txBox="1"/>
          <p:nvPr/>
        </p:nvSpPr>
        <p:spPr>
          <a:xfrm>
            <a:off x="628649" y="1248480"/>
            <a:ext cx="7939997" cy="646331"/>
          </a:xfrm>
          <a:prstGeom prst="rect">
            <a:avLst/>
          </a:prstGeom>
          <a:noFill/>
        </p:spPr>
        <p:txBody>
          <a:bodyPr wrap="square">
            <a:spAutoFit/>
          </a:bodyPr>
          <a:lstStyle/>
          <a:p>
            <a:pPr>
              <a:spcAft>
                <a:spcPts val="0"/>
              </a:spcAft>
            </a:pPr>
            <a:r>
              <a:rPr lang="en-GB" dirty="0">
                <a:latin typeface="Arial" panose="020B0604020202020204" pitchFamily="34" charset="0"/>
                <a:ea typeface="Times New Roman" panose="02020603050405020304" pitchFamily="18" charset="0"/>
              </a:rPr>
              <a:t>B</a:t>
            </a:r>
            <a:r>
              <a:rPr lang="en-GB" sz="1800" dirty="0">
                <a:effectLst/>
                <a:latin typeface="Arial" panose="020B0604020202020204" pitchFamily="34" charset="0"/>
                <a:ea typeface="Times New Roman" panose="02020603050405020304" pitchFamily="18" charset="0"/>
              </a:rPr>
              <a:t>elow is a wordsearch which contains 10 key pieces of terminology from Learning Aim A. See if you can find all 10 listed in your workbook.</a:t>
            </a:r>
            <a:endParaRPr lang="en-GB"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B071449A-D163-4BBA-A438-02F875B5FA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31339" y="2029747"/>
            <a:ext cx="5197569" cy="4423146"/>
          </a:xfrm>
          <a:prstGeom prst="rect">
            <a:avLst/>
          </a:prstGeom>
        </p:spPr>
      </p:pic>
      <p:pic>
        <p:nvPicPr>
          <p:cNvPr id="9" name="Picture 8">
            <a:extLst>
              <a:ext uri="{FF2B5EF4-FFF2-40B4-BE49-F238E27FC236}">
                <a16:creationId xmlns:a16="http://schemas.microsoft.com/office/drawing/2014/main" id="{58916131-1F01-4190-8DAE-B8184A49BB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0038" y="3670799"/>
            <a:ext cx="3142047" cy="742400"/>
          </a:xfrm>
          <a:prstGeom prst="rect">
            <a:avLst/>
          </a:prstGeom>
        </p:spPr>
      </p:pic>
    </p:spTree>
    <p:extLst>
      <p:ext uri="{BB962C8B-B14F-4D97-AF65-F5344CB8AC3E}">
        <p14:creationId xmlns:p14="http://schemas.microsoft.com/office/powerpoint/2010/main" val="197221939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8E8B6-D231-411C-A783-C023B6979BD2}"/>
              </a:ext>
            </a:extLst>
          </p:cNvPr>
          <p:cNvSpPr>
            <a:spLocks noGrp="1"/>
          </p:cNvSpPr>
          <p:nvPr>
            <p:ph type="title"/>
          </p:nvPr>
        </p:nvSpPr>
        <p:spPr/>
        <p:txBody>
          <a:bodyPr>
            <a:normAutofit/>
          </a:bodyPr>
          <a:lstStyle/>
          <a:p>
            <a:r>
              <a:rPr lang="en-GB" sz="3200" b="1" dirty="0"/>
              <a:t>Activity 23: </a:t>
            </a:r>
            <a:r>
              <a:rPr lang="en-GB" sz="3200" dirty="0"/>
              <a:t>Learning Aim A </a:t>
            </a:r>
            <a:br>
              <a:rPr lang="en-GB" sz="3200" dirty="0"/>
            </a:br>
            <a:r>
              <a:rPr lang="en-GB" sz="3200" dirty="0"/>
              <a:t>Word Search Answers</a:t>
            </a:r>
          </a:p>
        </p:txBody>
      </p:sp>
      <p:pic>
        <p:nvPicPr>
          <p:cNvPr id="9" name="Picture 8">
            <a:extLst>
              <a:ext uri="{FF2B5EF4-FFF2-40B4-BE49-F238E27FC236}">
                <a16:creationId xmlns:a16="http://schemas.microsoft.com/office/drawing/2014/main" id="{C05E1792-D2B5-4F98-A60F-56887CDF16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29853" y="1480927"/>
            <a:ext cx="4329800" cy="5011947"/>
          </a:xfrm>
          <a:prstGeom prst="rect">
            <a:avLst/>
          </a:prstGeom>
        </p:spPr>
      </p:pic>
    </p:spTree>
    <p:extLst>
      <p:ext uri="{BB962C8B-B14F-4D97-AF65-F5344CB8AC3E}">
        <p14:creationId xmlns:p14="http://schemas.microsoft.com/office/powerpoint/2010/main" val="43916820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8E8B6-D231-411C-A783-C023B6979BD2}"/>
              </a:ext>
            </a:extLst>
          </p:cNvPr>
          <p:cNvSpPr>
            <a:spLocks noGrp="1"/>
          </p:cNvSpPr>
          <p:nvPr>
            <p:ph type="title"/>
          </p:nvPr>
        </p:nvSpPr>
        <p:spPr>
          <a:xfrm>
            <a:off x="628650" y="365126"/>
            <a:ext cx="8042910" cy="1325563"/>
          </a:xfrm>
        </p:spPr>
        <p:txBody>
          <a:bodyPr>
            <a:normAutofit/>
          </a:bodyPr>
          <a:lstStyle/>
          <a:p>
            <a:r>
              <a:rPr lang="en-US" sz="3200" b="1" kern="1200" dirty="0">
                <a:solidFill>
                  <a:schemeClr val="tx1"/>
                </a:solidFill>
              </a:rPr>
              <a:t>Activity </a:t>
            </a:r>
            <a:r>
              <a:rPr lang="en-US" sz="3200" dirty="0"/>
              <a:t>24</a:t>
            </a:r>
            <a:r>
              <a:rPr lang="en-US" sz="3200" kern="1200" dirty="0">
                <a:solidFill>
                  <a:schemeClr val="tx1"/>
                </a:solidFill>
              </a:rPr>
              <a:t>: </a:t>
            </a:r>
            <a:r>
              <a:rPr lang="en-US" sz="3200" kern="1200" dirty="0">
                <a:solidFill>
                  <a:schemeClr val="tx1"/>
                </a:solidFill>
                <a:hlinkClick r:id="rId3"/>
              </a:rPr>
              <a:t>Kahoot Quiz </a:t>
            </a:r>
            <a:r>
              <a:rPr lang="en-US" sz="3200" kern="1200" dirty="0">
                <a:solidFill>
                  <a:schemeClr val="tx1"/>
                </a:solidFill>
              </a:rPr>
              <a:t>Learning Aim </a:t>
            </a:r>
            <a:r>
              <a:rPr lang="en-US" sz="3200" dirty="0"/>
              <a:t>A</a:t>
            </a:r>
            <a:endParaRPr lang="en-GB" sz="3200" dirty="0"/>
          </a:p>
        </p:txBody>
      </p:sp>
      <p:pic>
        <p:nvPicPr>
          <p:cNvPr id="5" name="Picture 4">
            <a:hlinkClick r:id="rId4"/>
            <a:extLst>
              <a:ext uri="{FF2B5EF4-FFF2-40B4-BE49-F238E27FC236}">
                <a16:creationId xmlns:a16="http://schemas.microsoft.com/office/drawing/2014/main" id="{228CF751-B598-4DC3-B008-A15C82915B1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31217" y="1483614"/>
            <a:ext cx="8481565" cy="4770880"/>
          </a:xfrm>
          <a:prstGeom prst="rect">
            <a:avLst/>
          </a:prstGeom>
        </p:spPr>
      </p:pic>
    </p:spTree>
    <p:extLst>
      <p:ext uri="{BB962C8B-B14F-4D97-AF65-F5344CB8AC3E}">
        <p14:creationId xmlns:p14="http://schemas.microsoft.com/office/powerpoint/2010/main" val="192553869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B959B-2B31-4905-9679-9B9454678C52}"/>
              </a:ext>
            </a:extLst>
          </p:cNvPr>
          <p:cNvSpPr>
            <a:spLocks noGrp="1"/>
          </p:cNvSpPr>
          <p:nvPr>
            <p:ph type="title"/>
          </p:nvPr>
        </p:nvSpPr>
        <p:spPr>
          <a:xfrm>
            <a:off x="628650" y="365126"/>
            <a:ext cx="8032592" cy="1325563"/>
          </a:xfrm>
        </p:spPr>
        <p:txBody>
          <a:bodyPr>
            <a:normAutofit/>
          </a:bodyPr>
          <a:lstStyle/>
          <a:p>
            <a:r>
              <a:rPr lang="en-GB" sz="3200" b="1" dirty="0"/>
              <a:t>Activity </a:t>
            </a:r>
            <a:r>
              <a:rPr lang="en-GB" sz="3200" dirty="0"/>
              <a:t>25</a:t>
            </a:r>
            <a:r>
              <a:rPr lang="en-GB" sz="3200" b="1" dirty="0"/>
              <a:t>: </a:t>
            </a:r>
            <a:r>
              <a:rPr lang="en-GB" sz="3200" dirty="0"/>
              <a:t>Specification Checklist</a:t>
            </a:r>
          </a:p>
        </p:txBody>
      </p:sp>
      <p:sp>
        <p:nvSpPr>
          <p:cNvPr id="3" name="Content Placeholder 2">
            <a:extLst>
              <a:ext uri="{FF2B5EF4-FFF2-40B4-BE49-F238E27FC236}">
                <a16:creationId xmlns:a16="http://schemas.microsoft.com/office/drawing/2014/main" id="{514D3398-8D1F-4257-A825-B0997E29E9AD}"/>
              </a:ext>
            </a:extLst>
          </p:cNvPr>
          <p:cNvSpPr>
            <a:spLocks noGrp="1"/>
          </p:cNvSpPr>
          <p:nvPr>
            <p:ph idx="1"/>
          </p:nvPr>
        </p:nvSpPr>
        <p:spPr>
          <a:xfrm>
            <a:off x="628650" y="1690689"/>
            <a:ext cx="7886700" cy="4351338"/>
          </a:xfrm>
        </p:spPr>
        <p:txBody>
          <a:bodyPr/>
          <a:lstStyle/>
          <a:p>
            <a:pPr marL="0" indent="0">
              <a:buNone/>
            </a:pPr>
            <a:r>
              <a:rPr lang="en-GB" dirty="0"/>
              <a:t>Now you have completed the input and the set activities for Learning Aim A, you have one final task which is to complete the specification checklist in your workbook. </a:t>
            </a:r>
          </a:p>
          <a:p>
            <a:r>
              <a:rPr lang="en-GB" dirty="0"/>
              <a:t>First, you should explain the terminology and topic areas in the space provided.</a:t>
            </a:r>
          </a:p>
          <a:p>
            <a:r>
              <a:rPr lang="en-GB" dirty="0"/>
              <a:t>Then tick the box in the last column when you </a:t>
            </a:r>
            <a:r>
              <a:rPr lang="en-GB"/>
              <a:t>feel assessment </a:t>
            </a:r>
            <a:r>
              <a:rPr lang="en-GB" dirty="0"/>
              <a:t>ready with regards to that specific element of the specification.</a:t>
            </a:r>
          </a:p>
          <a:p>
            <a:endParaRPr lang="en-GB" dirty="0"/>
          </a:p>
        </p:txBody>
      </p:sp>
    </p:spTree>
    <p:extLst>
      <p:ext uri="{BB962C8B-B14F-4D97-AF65-F5344CB8AC3E}">
        <p14:creationId xmlns:p14="http://schemas.microsoft.com/office/powerpoint/2010/main" val="48208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p:txBody>
          <a:bodyPr>
            <a:noAutofit/>
          </a:bodyPr>
          <a:lstStyle/>
          <a:p>
            <a:r>
              <a:rPr lang="en-GB" sz="3600" dirty="0"/>
              <a:t>Ownership and Liability:</a:t>
            </a:r>
            <a:br>
              <a:rPr lang="en-GB" sz="3600" dirty="0"/>
            </a:br>
            <a:r>
              <a:rPr lang="en-GB" sz="3600" dirty="0"/>
              <a:t>Private – Private Limited Company</a:t>
            </a:r>
          </a:p>
        </p:txBody>
      </p:sp>
      <p:sp>
        <p:nvSpPr>
          <p:cNvPr id="3" name="Content Placeholder 2">
            <a:extLst>
              <a:ext uri="{FF2B5EF4-FFF2-40B4-BE49-F238E27FC236}">
                <a16:creationId xmlns:a16="http://schemas.microsoft.com/office/drawing/2014/main" id="{3DF7CA50-7F1B-4A13-A813-2030A8F39DBB}"/>
              </a:ext>
            </a:extLst>
          </p:cNvPr>
          <p:cNvSpPr>
            <a:spLocks noGrp="1"/>
          </p:cNvSpPr>
          <p:nvPr>
            <p:ph idx="1"/>
          </p:nvPr>
        </p:nvSpPr>
        <p:spPr>
          <a:xfrm>
            <a:off x="628650" y="1723373"/>
            <a:ext cx="7886700" cy="4351338"/>
          </a:xfrm>
        </p:spPr>
        <p:txBody>
          <a:bodyPr>
            <a:normAutofit/>
          </a:bodyPr>
          <a:lstStyle/>
          <a:p>
            <a:r>
              <a:rPr lang="en-GB" sz="1600" dirty="0">
                <a:solidFill>
                  <a:srgbClr val="000000"/>
                </a:solidFill>
              </a:rPr>
              <a:t>A Private Limited Company is owned by its shareholders who are typically the directors of the business and shares cannot be offered to the general public.</a:t>
            </a:r>
          </a:p>
          <a:p>
            <a:r>
              <a:rPr lang="en-GB" sz="1600" dirty="0">
                <a:solidFill>
                  <a:srgbClr val="000000"/>
                </a:solidFill>
              </a:rPr>
              <a:t>The business is actually classed as a company (LTD) and has its own separate legal entity in the eyes of the law. </a:t>
            </a:r>
          </a:p>
          <a:p>
            <a:r>
              <a:rPr lang="en-GB" sz="1600" dirty="0">
                <a:solidFill>
                  <a:srgbClr val="000000"/>
                </a:solidFill>
              </a:rPr>
              <a:t>The ownership of a limited company is divided up into equal parts called shares and the owners are now classed shareholders. </a:t>
            </a:r>
          </a:p>
          <a:p>
            <a:r>
              <a:rPr lang="en-GB" sz="1600" dirty="0">
                <a:solidFill>
                  <a:srgbClr val="000000"/>
                </a:solidFill>
              </a:rPr>
              <a:t>Common examples of a Private Limited Company are local retailers, such as a high street shop or a restaurant.</a:t>
            </a:r>
          </a:p>
          <a:p>
            <a:endParaRPr lang="en-GB" sz="1600" dirty="0">
              <a:solidFill>
                <a:srgbClr val="000000"/>
              </a:solidFill>
            </a:endParaRPr>
          </a:p>
          <a:p>
            <a:pPr marL="0" indent="0">
              <a:buNone/>
            </a:pPr>
            <a:endParaRPr lang="en-GB" sz="1600" dirty="0">
              <a:solidFill>
                <a:srgbClr val="000000"/>
              </a:solidFill>
            </a:endParaRPr>
          </a:p>
        </p:txBody>
      </p:sp>
      <p:graphicFrame>
        <p:nvGraphicFramePr>
          <p:cNvPr id="6" name="Diagram 5">
            <a:extLst>
              <a:ext uri="{FF2B5EF4-FFF2-40B4-BE49-F238E27FC236}">
                <a16:creationId xmlns:a16="http://schemas.microsoft.com/office/drawing/2014/main" id="{28FABA1D-142D-4EA1-B520-627689EBF19E}"/>
              </a:ext>
            </a:extLst>
          </p:cNvPr>
          <p:cNvGraphicFramePr/>
          <p:nvPr>
            <p:extLst>
              <p:ext uri="{D42A27DB-BD31-4B8C-83A1-F6EECF244321}">
                <p14:modId xmlns:p14="http://schemas.microsoft.com/office/powerpoint/2010/main" val="2803765612"/>
              </p:ext>
            </p:extLst>
          </p:nvPr>
        </p:nvGraphicFramePr>
        <p:xfrm>
          <a:off x="258792" y="3948356"/>
          <a:ext cx="5770442" cy="2756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A9F14365-CFB5-4243-983D-1B3D857655D7}"/>
              </a:ext>
            </a:extLst>
          </p:cNvPr>
          <p:cNvGraphicFramePr/>
          <p:nvPr>
            <p:extLst>
              <p:ext uri="{D42A27DB-BD31-4B8C-83A1-F6EECF244321}">
                <p14:modId xmlns:p14="http://schemas.microsoft.com/office/powerpoint/2010/main" val="4109752205"/>
              </p:ext>
            </p:extLst>
          </p:nvPr>
        </p:nvGraphicFramePr>
        <p:xfrm>
          <a:off x="3702351" y="3893292"/>
          <a:ext cx="5182857" cy="28118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655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95063D08-B440-4CF2-9E5F-1CF025122DA5}"/>
                                            </p:graphicEl>
                                          </p:spTgt>
                                        </p:tgtEl>
                                        <p:attrNameLst>
                                          <p:attrName>style.visibility</p:attrName>
                                        </p:attrNameLst>
                                      </p:cBhvr>
                                      <p:to>
                                        <p:strVal val="visible"/>
                                      </p:to>
                                    </p:set>
                                    <p:animEffect transition="in" filter="fade">
                                      <p:cBhvr>
                                        <p:cTn id="27" dur="500"/>
                                        <p:tgtEl>
                                          <p:spTgt spid="6">
                                            <p:graphicEl>
                                              <a:dgm id="{95063D08-B440-4CF2-9E5F-1CF025122DA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2138A0EA-35A6-42AE-AEDD-5E98CA34C6FA}"/>
                                            </p:graphicEl>
                                          </p:spTgt>
                                        </p:tgtEl>
                                        <p:attrNameLst>
                                          <p:attrName>style.visibility</p:attrName>
                                        </p:attrNameLst>
                                      </p:cBhvr>
                                      <p:to>
                                        <p:strVal val="visible"/>
                                      </p:to>
                                    </p:set>
                                    <p:animEffect transition="in" filter="fade">
                                      <p:cBhvr>
                                        <p:cTn id="32" dur="500"/>
                                        <p:tgtEl>
                                          <p:spTgt spid="6">
                                            <p:graphicEl>
                                              <a:dgm id="{2138A0EA-35A6-42AE-AEDD-5E98CA34C6F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graphicEl>
                                              <a:dgm id="{8424E8AB-AB28-433F-B9B1-84674378775A}"/>
                                            </p:graphicEl>
                                          </p:spTgt>
                                        </p:tgtEl>
                                        <p:attrNameLst>
                                          <p:attrName>style.visibility</p:attrName>
                                        </p:attrNameLst>
                                      </p:cBhvr>
                                      <p:to>
                                        <p:strVal val="visible"/>
                                      </p:to>
                                    </p:set>
                                    <p:animEffect transition="in" filter="fade">
                                      <p:cBhvr>
                                        <p:cTn id="37" dur="500"/>
                                        <p:tgtEl>
                                          <p:spTgt spid="6">
                                            <p:graphicEl>
                                              <a:dgm id="{8424E8AB-AB28-433F-B9B1-84674378775A}"/>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graphicEl>
                                              <a:dgm id="{48DA8FD4-ABD1-44DC-A42F-6433364B3058}"/>
                                            </p:graphicEl>
                                          </p:spTgt>
                                        </p:tgtEl>
                                        <p:attrNameLst>
                                          <p:attrName>style.visibility</p:attrName>
                                        </p:attrNameLst>
                                      </p:cBhvr>
                                      <p:to>
                                        <p:strVal val="visible"/>
                                      </p:to>
                                    </p:set>
                                    <p:animEffect transition="in" filter="fade">
                                      <p:cBhvr>
                                        <p:cTn id="42" dur="500"/>
                                        <p:tgtEl>
                                          <p:spTgt spid="6">
                                            <p:graphicEl>
                                              <a:dgm id="{48DA8FD4-ABD1-44DC-A42F-6433364B305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graphicEl>
                                              <a:dgm id="{6B61A4F8-ED19-4DB1-91E0-195983C61904}"/>
                                            </p:graphicEl>
                                          </p:spTgt>
                                        </p:tgtEl>
                                        <p:attrNameLst>
                                          <p:attrName>style.visibility</p:attrName>
                                        </p:attrNameLst>
                                      </p:cBhvr>
                                      <p:to>
                                        <p:strVal val="visible"/>
                                      </p:to>
                                    </p:set>
                                    <p:animEffect transition="in" filter="fade">
                                      <p:cBhvr>
                                        <p:cTn id="47" dur="500"/>
                                        <p:tgtEl>
                                          <p:spTgt spid="6">
                                            <p:graphicEl>
                                              <a:dgm id="{6B61A4F8-ED19-4DB1-91E0-195983C61904}"/>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graphicEl>
                                              <a:dgm id="{0E332E7C-954B-4D44-9607-44A7AD905CBE}"/>
                                            </p:graphicEl>
                                          </p:spTgt>
                                        </p:tgtEl>
                                        <p:attrNameLst>
                                          <p:attrName>style.visibility</p:attrName>
                                        </p:attrNameLst>
                                      </p:cBhvr>
                                      <p:to>
                                        <p:strVal val="visible"/>
                                      </p:to>
                                    </p:set>
                                    <p:animEffect transition="in" filter="fade">
                                      <p:cBhvr>
                                        <p:cTn id="52" dur="500"/>
                                        <p:tgtEl>
                                          <p:spTgt spid="11">
                                            <p:graphicEl>
                                              <a:dgm id="{0E332E7C-954B-4D44-9607-44A7AD905CBE}"/>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graphicEl>
                                              <a:dgm id="{4E60EC4A-A3C0-4366-BD34-F63128D4DD63}"/>
                                            </p:graphicEl>
                                          </p:spTgt>
                                        </p:tgtEl>
                                        <p:attrNameLst>
                                          <p:attrName>style.visibility</p:attrName>
                                        </p:attrNameLst>
                                      </p:cBhvr>
                                      <p:to>
                                        <p:strVal val="visible"/>
                                      </p:to>
                                    </p:set>
                                    <p:animEffect transition="in" filter="fade">
                                      <p:cBhvr>
                                        <p:cTn id="57" dur="500"/>
                                        <p:tgtEl>
                                          <p:spTgt spid="11">
                                            <p:graphicEl>
                                              <a:dgm id="{4E60EC4A-A3C0-4366-BD34-F63128D4DD63}"/>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
                                            <p:graphicEl>
                                              <a:dgm id="{DD317D16-5B40-4FF5-8407-CFAD84D9CDD7}"/>
                                            </p:graphicEl>
                                          </p:spTgt>
                                        </p:tgtEl>
                                        <p:attrNameLst>
                                          <p:attrName>style.visibility</p:attrName>
                                        </p:attrNameLst>
                                      </p:cBhvr>
                                      <p:to>
                                        <p:strVal val="visible"/>
                                      </p:to>
                                    </p:set>
                                    <p:animEffect transition="in" filter="fade">
                                      <p:cBhvr>
                                        <p:cTn id="62" dur="500"/>
                                        <p:tgtEl>
                                          <p:spTgt spid="11">
                                            <p:graphicEl>
                                              <a:dgm id="{DD317D16-5B40-4FF5-8407-CFAD84D9CDD7}"/>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1">
                                            <p:graphicEl>
                                              <a:dgm id="{9667063B-8120-40E6-A482-88086195E6B7}"/>
                                            </p:graphicEl>
                                          </p:spTgt>
                                        </p:tgtEl>
                                        <p:attrNameLst>
                                          <p:attrName>style.visibility</p:attrName>
                                        </p:attrNameLst>
                                      </p:cBhvr>
                                      <p:to>
                                        <p:strVal val="visible"/>
                                      </p:to>
                                    </p:set>
                                    <p:animEffect transition="in" filter="fade">
                                      <p:cBhvr>
                                        <p:cTn id="67" dur="500"/>
                                        <p:tgtEl>
                                          <p:spTgt spid="11">
                                            <p:graphicEl>
                                              <a:dgm id="{9667063B-8120-40E6-A482-88086195E6B7}"/>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1">
                                            <p:graphicEl>
                                              <a:dgm id="{5699F81E-8594-49BE-9D9B-0EBD0026D327}"/>
                                            </p:graphicEl>
                                          </p:spTgt>
                                        </p:tgtEl>
                                        <p:attrNameLst>
                                          <p:attrName>style.visibility</p:attrName>
                                        </p:attrNameLst>
                                      </p:cBhvr>
                                      <p:to>
                                        <p:strVal val="visible"/>
                                      </p:to>
                                    </p:set>
                                    <p:animEffect transition="in" filter="fade">
                                      <p:cBhvr>
                                        <p:cTn id="72" dur="500"/>
                                        <p:tgtEl>
                                          <p:spTgt spid="11">
                                            <p:graphicEl>
                                              <a:dgm id="{5699F81E-8594-49BE-9D9B-0EBD0026D32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p:bldSub>
          <a:bldDgm bld="one"/>
        </p:bldSub>
      </p:bldGraphic>
      <p:bldGraphic spid="11"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p:txBody>
          <a:bodyPr>
            <a:noAutofit/>
          </a:bodyPr>
          <a:lstStyle/>
          <a:p>
            <a:r>
              <a:rPr lang="en-GB" sz="3600" dirty="0"/>
              <a:t>Ownership and Liability:</a:t>
            </a:r>
            <a:br>
              <a:rPr lang="en-GB" sz="3600" dirty="0"/>
            </a:br>
            <a:r>
              <a:rPr lang="en-GB" sz="3600" dirty="0"/>
              <a:t>Private – Public Limited Company</a:t>
            </a:r>
          </a:p>
        </p:txBody>
      </p:sp>
      <p:sp>
        <p:nvSpPr>
          <p:cNvPr id="3" name="Content Placeholder 2">
            <a:extLst>
              <a:ext uri="{FF2B5EF4-FFF2-40B4-BE49-F238E27FC236}">
                <a16:creationId xmlns:a16="http://schemas.microsoft.com/office/drawing/2014/main" id="{3DF7CA50-7F1B-4A13-A813-2030A8F39DBB}"/>
              </a:ext>
            </a:extLst>
          </p:cNvPr>
          <p:cNvSpPr>
            <a:spLocks noGrp="1"/>
          </p:cNvSpPr>
          <p:nvPr>
            <p:ph idx="1"/>
          </p:nvPr>
        </p:nvSpPr>
        <p:spPr>
          <a:xfrm>
            <a:off x="628650" y="1723373"/>
            <a:ext cx="7886700" cy="4351338"/>
          </a:xfrm>
        </p:spPr>
        <p:txBody>
          <a:bodyPr>
            <a:noAutofit/>
          </a:bodyPr>
          <a:lstStyle/>
          <a:p>
            <a:r>
              <a:rPr lang="en-GB" sz="1400" dirty="0">
                <a:solidFill>
                  <a:srgbClr val="000000"/>
                </a:solidFill>
              </a:rPr>
              <a:t>A Public Limited Company is owned by its shareholders and run by its directors, often being referred to as a PLC.</a:t>
            </a:r>
          </a:p>
          <a:p>
            <a:r>
              <a:rPr lang="en-GB" sz="1400" dirty="0">
                <a:solidFill>
                  <a:srgbClr val="000000"/>
                </a:solidFill>
              </a:rPr>
              <a:t>Public Limited Companies are often seen as a more prestigious company but are less common, only making up approximately 5% of all limited companies in the UK.</a:t>
            </a:r>
          </a:p>
          <a:p>
            <a:r>
              <a:rPr lang="en-GB" sz="1400" dirty="0">
                <a:solidFill>
                  <a:srgbClr val="000000"/>
                </a:solidFill>
              </a:rPr>
              <a:t>It is common for a Private Limited Company to make the decision to go public through a process of flotation. </a:t>
            </a:r>
          </a:p>
          <a:p>
            <a:r>
              <a:rPr lang="en-GB" sz="1400" dirty="0">
                <a:solidFill>
                  <a:srgbClr val="000000"/>
                </a:solidFill>
              </a:rPr>
              <a:t>Once a business goes public, it has the opportunity to receive investment through the sale of shares commonly from investment banks, pension funds, and wealthy individuals, but essentially anyone can become a shareholder.</a:t>
            </a:r>
          </a:p>
          <a:p>
            <a:endParaRPr lang="en-GB" sz="1400" dirty="0">
              <a:solidFill>
                <a:srgbClr val="000000"/>
              </a:solidFill>
            </a:endParaRPr>
          </a:p>
          <a:p>
            <a:endParaRPr lang="en-GB" sz="1400" dirty="0">
              <a:solidFill>
                <a:srgbClr val="000000"/>
              </a:solidFill>
            </a:endParaRPr>
          </a:p>
          <a:p>
            <a:pPr marL="0" indent="0">
              <a:buNone/>
            </a:pPr>
            <a:endParaRPr lang="en-GB" sz="1400" dirty="0">
              <a:solidFill>
                <a:srgbClr val="000000"/>
              </a:solidFill>
            </a:endParaRPr>
          </a:p>
        </p:txBody>
      </p:sp>
      <p:graphicFrame>
        <p:nvGraphicFramePr>
          <p:cNvPr id="5" name="Diagram 4">
            <a:extLst>
              <a:ext uri="{FF2B5EF4-FFF2-40B4-BE49-F238E27FC236}">
                <a16:creationId xmlns:a16="http://schemas.microsoft.com/office/drawing/2014/main" id="{35BAB4BC-E132-4BE9-9B81-AA769A4A3B04}"/>
              </a:ext>
            </a:extLst>
          </p:cNvPr>
          <p:cNvGraphicFramePr/>
          <p:nvPr>
            <p:extLst>
              <p:ext uri="{D42A27DB-BD31-4B8C-83A1-F6EECF244321}">
                <p14:modId xmlns:p14="http://schemas.microsoft.com/office/powerpoint/2010/main" val="3279026723"/>
              </p:ext>
            </p:extLst>
          </p:nvPr>
        </p:nvGraphicFramePr>
        <p:xfrm>
          <a:off x="-299051" y="3899042"/>
          <a:ext cx="6855125" cy="2958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1C24DB61-63A0-4659-A8D7-1CE491793F87}"/>
              </a:ext>
            </a:extLst>
          </p:cNvPr>
          <p:cNvGraphicFramePr/>
          <p:nvPr>
            <p:extLst>
              <p:ext uri="{D42A27DB-BD31-4B8C-83A1-F6EECF244321}">
                <p14:modId xmlns:p14="http://schemas.microsoft.com/office/powerpoint/2010/main" val="2446967893"/>
              </p:ext>
            </p:extLst>
          </p:nvPr>
        </p:nvGraphicFramePr>
        <p:xfrm>
          <a:off x="3191773" y="3889192"/>
          <a:ext cx="6124755" cy="29786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116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D00F1CCE-1C00-4DE7-9071-39AFCC9FE5A8}"/>
                                            </p:graphicEl>
                                          </p:spTgt>
                                        </p:tgtEl>
                                        <p:attrNameLst>
                                          <p:attrName>style.visibility</p:attrName>
                                        </p:attrNameLst>
                                      </p:cBhvr>
                                      <p:to>
                                        <p:strVal val="visible"/>
                                      </p:to>
                                    </p:set>
                                    <p:animEffect transition="in" filter="fade">
                                      <p:cBhvr>
                                        <p:cTn id="27" dur="500"/>
                                        <p:tgtEl>
                                          <p:spTgt spid="5">
                                            <p:graphicEl>
                                              <a:dgm id="{D00F1CCE-1C00-4DE7-9071-39AFCC9FE5A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B28CD083-B008-45E3-AD95-8DA397510D2C}"/>
                                            </p:graphicEl>
                                          </p:spTgt>
                                        </p:tgtEl>
                                        <p:attrNameLst>
                                          <p:attrName>style.visibility</p:attrName>
                                        </p:attrNameLst>
                                      </p:cBhvr>
                                      <p:to>
                                        <p:strVal val="visible"/>
                                      </p:to>
                                    </p:set>
                                    <p:animEffect transition="in" filter="fade">
                                      <p:cBhvr>
                                        <p:cTn id="32" dur="500"/>
                                        <p:tgtEl>
                                          <p:spTgt spid="5">
                                            <p:graphicEl>
                                              <a:dgm id="{B28CD083-B008-45E3-AD95-8DA397510D2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CB5572E0-BDED-42A5-A6AB-1738654D5BE3}"/>
                                            </p:graphicEl>
                                          </p:spTgt>
                                        </p:tgtEl>
                                        <p:attrNameLst>
                                          <p:attrName>style.visibility</p:attrName>
                                        </p:attrNameLst>
                                      </p:cBhvr>
                                      <p:to>
                                        <p:strVal val="visible"/>
                                      </p:to>
                                    </p:set>
                                    <p:animEffect transition="in" filter="fade">
                                      <p:cBhvr>
                                        <p:cTn id="37" dur="500"/>
                                        <p:tgtEl>
                                          <p:spTgt spid="5">
                                            <p:graphicEl>
                                              <a:dgm id="{CB5572E0-BDED-42A5-A6AB-1738654D5BE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2CAB9166-5E94-4593-BA84-6DD747E2C2F5}"/>
                                            </p:graphicEl>
                                          </p:spTgt>
                                        </p:tgtEl>
                                        <p:attrNameLst>
                                          <p:attrName>style.visibility</p:attrName>
                                        </p:attrNameLst>
                                      </p:cBhvr>
                                      <p:to>
                                        <p:strVal val="visible"/>
                                      </p:to>
                                    </p:set>
                                    <p:animEffect transition="in" filter="fade">
                                      <p:cBhvr>
                                        <p:cTn id="42" dur="500"/>
                                        <p:tgtEl>
                                          <p:spTgt spid="5">
                                            <p:graphicEl>
                                              <a:dgm id="{2CAB9166-5E94-4593-BA84-6DD747E2C2F5}"/>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graphicEl>
                                              <a:dgm id="{1AF8EB8F-B92A-486A-B05F-9DA76702DFCC}"/>
                                            </p:graphicEl>
                                          </p:spTgt>
                                        </p:tgtEl>
                                        <p:attrNameLst>
                                          <p:attrName>style.visibility</p:attrName>
                                        </p:attrNameLst>
                                      </p:cBhvr>
                                      <p:to>
                                        <p:strVal val="visible"/>
                                      </p:to>
                                    </p:set>
                                    <p:animEffect transition="in" filter="fade">
                                      <p:cBhvr>
                                        <p:cTn id="47" dur="500"/>
                                        <p:tgtEl>
                                          <p:spTgt spid="5">
                                            <p:graphicEl>
                                              <a:dgm id="{1AF8EB8F-B92A-486A-B05F-9DA76702DFC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graphicEl>
                                              <a:dgm id="{CCDFD4F1-ED38-45D7-8CFC-03D0FB81A6F5}"/>
                                            </p:graphicEl>
                                          </p:spTgt>
                                        </p:tgtEl>
                                        <p:attrNameLst>
                                          <p:attrName>style.visibility</p:attrName>
                                        </p:attrNameLst>
                                      </p:cBhvr>
                                      <p:to>
                                        <p:strVal val="visible"/>
                                      </p:to>
                                    </p:set>
                                    <p:animEffect transition="in" filter="fade">
                                      <p:cBhvr>
                                        <p:cTn id="52" dur="500"/>
                                        <p:tgtEl>
                                          <p:spTgt spid="9">
                                            <p:graphicEl>
                                              <a:dgm id="{CCDFD4F1-ED38-45D7-8CFC-03D0FB81A6F5}"/>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graphicEl>
                                              <a:dgm id="{BAA76C08-1B73-4530-BD8A-8B8B2334AE1F}"/>
                                            </p:graphicEl>
                                          </p:spTgt>
                                        </p:tgtEl>
                                        <p:attrNameLst>
                                          <p:attrName>style.visibility</p:attrName>
                                        </p:attrNameLst>
                                      </p:cBhvr>
                                      <p:to>
                                        <p:strVal val="visible"/>
                                      </p:to>
                                    </p:set>
                                    <p:animEffect transition="in" filter="fade">
                                      <p:cBhvr>
                                        <p:cTn id="57" dur="500"/>
                                        <p:tgtEl>
                                          <p:spTgt spid="9">
                                            <p:graphicEl>
                                              <a:dgm id="{BAA76C08-1B73-4530-BD8A-8B8B2334AE1F}"/>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graphicEl>
                                              <a:dgm id="{23920054-F9DA-4952-BBF8-7A120E84E882}"/>
                                            </p:graphicEl>
                                          </p:spTgt>
                                        </p:tgtEl>
                                        <p:attrNameLst>
                                          <p:attrName>style.visibility</p:attrName>
                                        </p:attrNameLst>
                                      </p:cBhvr>
                                      <p:to>
                                        <p:strVal val="visible"/>
                                      </p:to>
                                    </p:set>
                                    <p:animEffect transition="in" filter="fade">
                                      <p:cBhvr>
                                        <p:cTn id="62" dur="500"/>
                                        <p:tgtEl>
                                          <p:spTgt spid="9">
                                            <p:graphicEl>
                                              <a:dgm id="{23920054-F9DA-4952-BBF8-7A120E84E88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graphicEl>
                                              <a:dgm id="{9BEC29E6-A414-4415-9FCB-24A9E6D24196}"/>
                                            </p:graphicEl>
                                          </p:spTgt>
                                        </p:tgtEl>
                                        <p:attrNameLst>
                                          <p:attrName>style.visibility</p:attrName>
                                        </p:attrNameLst>
                                      </p:cBhvr>
                                      <p:to>
                                        <p:strVal val="visible"/>
                                      </p:to>
                                    </p:set>
                                    <p:animEffect transition="in" filter="fade">
                                      <p:cBhvr>
                                        <p:cTn id="67" dur="500"/>
                                        <p:tgtEl>
                                          <p:spTgt spid="9">
                                            <p:graphicEl>
                                              <a:dgm id="{9BEC29E6-A414-4415-9FCB-24A9E6D24196}"/>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9">
                                            <p:graphicEl>
                                              <a:dgm id="{AB86B767-9CDC-451E-BD40-D38D3BC9FE79}"/>
                                            </p:graphicEl>
                                          </p:spTgt>
                                        </p:tgtEl>
                                        <p:attrNameLst>
                                          <p:attrName>style.visibility</p:attrName>
                                        </p:attrNameLst>
                                      </p:cBhvr>
                                      <p:to>
                                        <p:strVal val="visible"/>
                                      </p:to>
                                    </p:set>
                                    <p:animEffect transition="in" filter="fade">
                                      <p:cBhvr>
                                        <p:cTn id="72" dur="500"/>
                                        <p:tgtEl>
                                          <p:spTgt spid="9">
                                            <p:graphicEl>
                                              <a:dgm id="{AB86B767-9CDC-451E-BD40-D38D3BC9FE7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Sub>
          <a:bldDgm bld="one"/>
        </p:bldSub>
      </p:bldGraphic>
      <p:bldGraphic spid="9"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p:txBody>
          <a:bodyPr>
            <a:noAutofit/>
          </a:bodyPr>
          <a:lstStyle/>
          <a:p>
            <a:r>
              <a:rPr lang="en-GB" sz="3600" dirty="0"/>
              <a:t>Ownership and Liability:</a:t>
            </a:r>
            <a:br>
              <a:rPr lang="en-GB" sz="3600" dirty="0"/>
            </a:br>
            <a:r>
              <a:rPr lang="en-GB" sz="3600" dirty="0"/>
              <a:t>Private – Cooperative</a:t>
            </a:r>
            <a:br>
              <a:rPr lang="en-GB" sz="3600" dirty="0"/>
            </a:br>
            <a:endParaRPr lang="en-GB" sz="3600" dirty="0"/>
          </a:p>
        </p:txBody>
      </p:sp>
      <p:sp>
        <p:nvSpPr>
          <p:cNvPr id="3" name="Content Placeholder 2">
            <a:extLst>
              <a:ext uri="{FF2B5EF4-FFF2-40B4-BE49-F238E27FC236}">
                <a16:creationId xmlns:a16="http://schemas.microsoft.com/office/drawing/2014/main" id="{3DF7CA50-7F1B-4A13-A813-2030A8F39DBB}"/>
              </a:ext>
            </a:extLst>
          </p:cNvPr>
          <p:cNvSpPr>
            <a:spLocks noGrp="1"/>
          </p:cNvSpPr>
          <p:nvPr>
            <p:ph idx="1"/>
          </p:nvPr>
        </p:nvSpPr>
        <p:spPr>
          <a:xfrm>
            <a:off x="628650" y="1486319"/>
            <a:ext cx="7886700" cy="4351338"/>
          </a:xfrm>
        </p:spPr>
        <p:txBody>
          <a:bodyPr>
            <a:normAutofit/>
          </a:bodyPr>
          <a:lstStyle/>
          <a:p>
            <a:r>
              <a:rPr lang="en-GB" sz="1400" dirty="0">
                <a:solidFill>
                  <a:srgbClr val="000000"/>
                </a:solidFill>
              </a:rPr>
              <a:t>Co-operatives are businesses which are owned and run by their members. </a:t>
            </a:r>
          </a:p>
          <a:p>
            <a:r>
              <a:rPr lang="en-GB" sz="1400" dirty="0">
                <a:solidFill>
                  <a:srgbClr val="000000"/>
                </a:solidFill>
              </a:rPr>
              <a:t>Common ‘members’ of a co-operative include customers, employees, and local residents, with each member having a chance to express their views and share the business’ profits. </a:t>
            </a:r>
          </a:p>
          <a:p>
            <a:r>
              <a:rPr lang="en-GB" sz="1400" dirty="0">
                <a:solidFill>
                  <a:srgbClr val="000000"/>
                </a:solidFill>
              </a:rPr>
              <a:t>There are currently over 7,000 co-operative businesses across the UK owned by more than 17 million members, operating across a range of sectors from agriculture to social enterprises, sports initiatives to retail and education, with the number people looking to either start a new business as a co-operative or convert their existing business into a co-operative predicted to increase further. </a:t>
            </a:r>
          </a:p>
          <a:p>
            <a:r>
              <a:rPr lang="en-GB" sz="1400" dirty="0">
                <a:solidFill>
                  <a:srgbClr val="000000"/>
                </a:solidFill>
              </a:rPr>
              <a:t>The Co-op group who run a wide range of businesses ranging from funeral care to food retail and the John Lewis Partnership who own one of the UK’s most successful department stores amongst many other businesses are two of the biggest examples of Co-operatives which operate within the UK. </a:t>
            </a:r>
          </a:p>
          <a:p>
            <a:pPr marL="0" indent="0">
              <a:buNone/>
            </a:pPr>
            <a:endParaRPr lang="en-GB" sz="1400" dirty="0">
              <a:solidFill>
                <a:srgbClr val="000000"/>
              </a:solidFill>
            </a:endParaRPr>
          </a:p>
          <a:p>
            <a:pPr marL="0" indent="0">
              <a:buNone/>
            </a:pPr>
            <a:endParaRPr lang="en-GB" sz="1400" dirty="0">
              <a:solidFill>
                <a:srgbClr val="000000"/>
              </a:solidFill>
            </a:endParaRPr>
          </a:p>
          <a:p>
            <a:pPr marL="0" indent="0">
              <a:buNone/>
            </a:pPr>
            <a:endParaRPr lang="en-GB" sz="1400" dirty="0">
              <a:solidFill>
                <a:srgbClr val="000000"/>
              </a:solidFill>
            </a:endParaRPr>
          </a:p>
        </p:txBody>
      </p:sp>
      <p:graphicFrame>
        <p:nvGraphicFramePr>
          <p:cNvPr id="6" name="Diagram 5">
            <a:extLst>
              <a:ext uri="{FF2B5EF4-FFF2-40B4-BE49-F238E27FC236}">
                <a16:creationId xmlns:a16="http://schemas.microsoft.com/office/drawing/2014/main" id="{E9D6A471-ABA6-4173-8F50-38998707E793}"/>
              </a:ext>
            </a:extLst>
          </p:cNvPr>
          <p:cNvGraphicFramePr/>
          <p:nvPr>
            <p:extLst>
              <p:ext uri="{D42A27DB-BD31-4B8C-83A1-F6EECF244321}">
                <p14:modId xmlns:p14="http://schemas.microsoft.com/office/powerpoint/2010/main" val="3988040859"/>
              </p:ext>
            </p:extLst>
          </p:nvPr>
        </p:nvGraphicFramePr>
        <p:xfrm>
          <a:off x="553887" y="4136879"/>
          <a:ext cx="5152845" cy="2673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1AD3968E-4A8E-468A-9A05-1AE8452F92CA}"/>
              </a:ext>
            </a:extLst>
          </p:cNvPr>
          <p:cNvGraphicFramePr/>
          <p:nvPr>
            <p:extLst>
              <p:ext uri="{D42A27DB-BD31-4B8C-83A1-F6EECF244321}">
                <p14:modId xmlns:p14="http://schemas.microsoft.com/office/powerpoint/2010/main" val="2283012517"/>
              </p:ext>
            </p:extLst>
          </p:nvPr>
        </p:nvGraphicFramePr>
        <p:xfrm>
          <a:off x="3069925" y="4136879"/>
          <a:ext cx="6194844" cy="26739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2578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AD24DE5A-33A2-442D-B37F-3EF04E1C6F38}"/>
                                            </p:graphicEl>
                                          </p:spTgt>
                                        </p:tgtEl>
                                        <p:attrNameLst>
                                          <p:attrName>style.visibility</p:attrName>
                                        </p:attrNameLst>
                                      </p:cBhvr>
                                      <p:to>
                                        <p:strVal val="visible"/>
                                      </p:to>
                                    </p:set>
                                    <p:animEffect transition="in" filter="fade">
                                      <p:cBhvr>
                                        <p:cTn id="27" dur="500"/>
                                        <p:tgtEl>
                                          <p:spTgt spid="6">
                                            <p:graphicEl>
                                              <a:dgm id="{AD24DE5A-33A2-442D-B37F-3EF04E1C6F3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7739D6B0-DCB2-4449-A2A8-32B841B593C0}"/>
                                            </p:graphicEl>
                                          </p:spTgt>
                                        </p:tgtEl>
                                        <p:attrNameLst>
                                          <p:attrName>style.visibility</p:attrName>
                                        </p:attrNameLst>
                                      </p:cBhvr>
                                      <p:to>
                                        <p:strVal val="visible"/>
                                      </p:to>
                                    </p:set>
                                    <p:animEffect transition="in" filter="fade">
                                      <p:cBhvr>
                                        <p:cTn id="32" dur="500"/>
                                        <p:tgtEl>
                                          <p:spTgt spid="6">
                                            <p:graphicEl>
                                              <a:dgm id="{7739D6B0-DCB2-4449-A2A8-32B841B593C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graphicEl>
                                              <a:dgm id="{5FFC557B-A171-4963-AF2D-67F4FB0DD6DA}"/>
                                            </p:graphicEl>
                                          </p:spTgt>
                                        </p:tgtEl>
                                        <p:attrNameLst>
                                          <p:attrName>style.visibility</p:attrName>
                                        </p:attrNameLst>
                                      </p:cBhvr>
                                      <p:to>
                                        <p:strVal val="visible"/>
                                      </p:to>
                                    </p:set>
                                    <p:animEffect transition="in" filter="fade">
                                      <p:cBhvr>
                                        <p:cTn id="37" dur="500"/>
                                        <p:tgtEl>
                                          <p:spTgt spid="6">
                                            <p:graphicEl>
                                              <a:dgm id="{5FFC557B-A171-4963-AF2D-67F4FB0DD6DA}"/>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graphicEl>
                                              <a:dgm id="{30D2C234-1D1B-4A38-B9D8-8965A77A7D40}"/>
                                            </p:graphicEl>
                                          </p:spTgt>
                                        </p:tgtEl>
                                        <p:attrNameLst>
                                          <p:attrName>style.visibility</p:attrName>
                                        </p:attrNameLst>
                                      </p:cBhvr>
                                      <p:to>
                                        <p:strVal val="visible"/>
                                      </p:to>
                                    </p:set>
                                    <p:animEffect transition="in" filter="fade">
                                      <p:cBhvr>
                                        <p:cTn id="42" dur="500"/>
                                        <p:tgtEl>
                                          <p:spTgt spid="9">
                                            <p:graphicEl>
                                              <a:dgm id="{30D2C234-1D1B-4A38-B9D8-8965A77A7D40}"/>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graphicEl>
                                              <a:dgm id="{79C27036-0BD5-4761-8AB1-222DF7049998}"/>
                                            </p:graphicEl>
                                          </p:spTgt>
                                        </p:tgtEl>
                                        <p:attrNameLst>
                                          <p:attrName>style.visibility</p:attrName>
                                        </p:attrNameLst>
                                      </p:cBhvr>
                                      <p:to>
                                        <p:strVal val="visible"/>
                                      </p:to>
                                    </p:set>
                                    <p:animEffect transition="in" filter="fade">
                                      <p:cBhvr>
                                        <p:cTn id="47" dur="500"/>
                                        <p:tgtEl>
                                          <p:spTgt spid="9">
                                            <p:graphicEl>
                                              <a:dgm id="{79C27036-0BD5-4761-8AB1-222DF7049998}"/>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graphicEl>
                                              <a:dgm id="{05361792-5C97-4317-9895-481EE846FD9C}"/>
                                            </p:graphicEl>
                                          </p:spTgt>
                                        </p:tgtEl>
                                        <p:attrNameLst>
                                          <p:attrName>style.visibility</p:attrName>
                                        </p:attrNameLst>
                                      </p:cBhvr>
                                      <p:to>
                                        <p:strVal val="visible"/>
                                      </p:to>
                                    </p:set>
                                    <p:animEffect transition="in" filter="fade">
                                      <p:cBhvr>
                                        <p:cTn id="52" dur="500"/>
                                        <p:tgtEl>
                                          <p:spTgt spid="9">
                                            <p:graphicEl>
                                              <a:dgm id="{05361792-5C97-4317-9895-481EE846FD9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p:bldSub>
          <a:bldDgm bld="one"/>
        </p:bldSub>
      </p:bldGraphic>
      <p:bldGraphic spid="9"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Ownership and Liability: Private - Franchise</a:t>
            </a:r>
          </a:p>
        </p:txBody>
      </p:sp>
      <p:sp>
        <p:nvSpPr>
          <p:cNvPr id="3" name="Content Placeholder 2"/>
          <p:cNvSpPr>
            <a:spLocks noGrp="1"/>
          </p:cNvSpPr>
          <p:nvPr>
            <p:ph idx="1"/>
          </p:nvPr>
        </p:nvSpPr>
        <p:spPr/>
        <p:txBody>
          <a:bodyPr>
            <a:normAutofit fontScale="62500" lnSpcReduction="20000"/>
          </a:bodyPr>
          <a:lstStyle/>
          <a:p>
            <a:r>
              <a:rPr lang="en-US" dirty="0"/>
              <a:t>Franchising arises when a </a:t>
            </a:r>
            <a:r>
              <a:rPr lang="en-US" b="1" dirty="0"/>
              <a:t>franchisor</a:t>
            </a:r>
            <a:r>
              <a:rPr lang="en-US" dirty="0"/>
              <a:t> grants a </a:t>
            </a:r>
            <a:r>
              <a:rPr lang="en-US" dirty="0" err="1"/>
              <a:t>licence</a:t>
            </a:r>
            <a:r>
              <a:rPr lang="en-US" dirty="0"/>
              <a:t> (</a:t>
            </a:r>
            <a:r>
              <a:rPr lang="en-US" b="1" dirty="0"/>
              <a:t>franchise</a:t>
            </a:r>
            <a:r>
              <a:rPr lang="en-US" dirty="0"/>
              <a:t>) to another business (</a:t>
            </a:r>
            <a:r>
              <a:rPr lang="en-US" b="1" dirty="0"/>
              <a:t>franchisee</a:t>
            </a:r>
            <a:r>
              <a:rPr lang="en-US" dirty="0"/>
              <a:t>) to allow it trade using the brand / business format.</a:t>
            </a:r>
          </a:p>
          <a:p>
            <a:r>
              <a:rPr lang="en-US" b="1" dirty="0"/>
              <a:t>The franchisor </a:t>
            </a:r>
            <a:r>
              <a:rPr lang="en-US" dirty="0"/>
              <a:t>is the business whose sells the right to another business to operate a franchise – they may run a number of their own businesses, but also may want to let others run the business in other parts of the country.</a:t>
            </a:r>
          </a:p>
          <a:p>
            <a:r>
              <a:rPr lang="en-US" dirty="0"/>
              <a:t>A franchise is bought by the </a:t>
            </a:r>
            <a:r>
              <a:rPr lang="en-US" b="1" dirty="0"/>
              <a:t>franchisee. O</a:t>
            </a:r>
            <a:r>
              <a:rPr lang="en-US" dirty="0"/>
              <a:t>nce they have purchased the franchise they have to pay a proportion of their profits to the franchiser on a regular basis. Depending on the business involved, the franchiser may provide training, management expertise and national marketing campaigns. They may also supply the raw materials and equipment.</a:t>
            </a:r>
          </a:p>
          <a:p>
            <a:r>
              <a:rPr lang="en-US" dirty="0"/>
              <a:t>Buying a franchise a good way of an individual setting up a business because:</a:t>
            </a:r>
          </a:p>
          <a:p>
            <a:r>
              <a:rPr lang="en-US" dirty="0"/>
              <a:t>They do not have to establish themselves in the same as a sole trader might have to.</a:t>
            </a:r>
          </a:p>
          <a:p>
            <a:r>
              <a:rPr lang="en-US" dirty="0"/>
              <a:t>They will have the support of a tried and tested business model, often with a national marketing campaign behind them.</a:t>
            </a:r>
          </a:p>
          <a:p>
            <a:endParaRPr lang="en-GB" dirty="0"/>
          </a:p>
        </p:txBody>
      </p:sp>
    </p:spTree>
    <p:extLst>
      <p:ext uri="{BB962C8B-B14F-4D97-AF65-F5344CB8AC3E}">
        <p14:creationId xmlns:p14="http://schemas.microsoft.com/office/powerpoint/2010/main" val="1580536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p:txBody>
          <a:bodyPr>
            <a:noAutofit/>
          </a:bodyPr>
          <a:lstStyle/>
          <a:p>
            <a:r>
              <a:rPr lang="en-GB" sz="3200" dirty="0"/>
              <a:t>Ownership and Liability:</a:t>
            </a:r>
            <a:br>
              <a:rPr lang="en-GB" sz="3200" dirty="0"/>
            </a:br>
            <a:r>
              <a:rPr lang="en-GB" sz="3200" dirty="0"/>
              <a:t>Public</a:t>
            </a:r>
            <a:endParaRPr lang="en-GB" sz="3600" dirty="0"/>
          </a:p>
        </p:txBody>
      </p:sp>
      <p:sp>
        <p:nvSpPr>
          <p:cNvPr id="3" name="Content Placeholder 2">
            <a:extLst>
              <a:ext uri="{FF2B5EF4-FFF2-40B4-BE49-F238E27FC236}">
                <a16:creationId xmlns:a16="http://schemas.microsoft.com/office/drawing/2014/main" id="{3DF7CA50-7F1B-4A13-A813-2030A8F39DBB}"/>
              </a:ext>
            </a:extLst>
          </p:cNvPr>
          <p:cNvSpPr>
            <a:spLocks noGrp="1"/>
          </p:cNvSpPr>
          <p:nvPr>
            <p:ph idx="1"/>
          </p:nvPr>
        </p:nvSpPr>
        <p:spPr/>
        <p:txBody>
          <a:bodyPr>
            <a:normAutofit fontScale="85000" lnSpcReduction="20000"/>
          </a:bodyPr>
          <a:lstStyle/>
          <a:p>
            <a:pPr marL="0" indent="0">
              <a:buNone/>
            </a:pPr>
            <a:r>
              <a:rPr lang="en-GB" b="1" dirty="0"/>
              <a:t>Activity 3</a:t>
            </a:r>
            <a:r>
              <a:rPr lang="en-GB" dirty="0"/>
              <a:t>: Public businesses.</a:t>
            </a:r>
          </a:p>
          <a:p>
            <a:pPr marL="0" indent="0">
              <a:buNone/>
            </a:pPr>
            <a:endParaRPr lang="en-GB" dirty="0"/>
          </a:p>
          <a:p>
            <a:pPr marL="0" indent="0">
              <a:buNone/>
            </a:pPr>
            <a:r>
              <a:rPr lang="en-GB" dirty="0"/>
              <a:t>Research 3 different public businesses and create a poster which covers the following about each one:</a:t>
            </a:r>
          </a:p>
          <a:p>
            <a:r>
              <a:rPr lang="en-GB" dirty="0"/>
              <a:t>How long they have been established.</a:t>
            </a:r>
          </a:p>
          <a:p>
            <a:r>
              <a:rPr lang="en-GB" dirty="0"/>
              <a:t>Why they exist.</a:t>
            </a:r>
          </a:p>
          <a:p>
            <a:r>
              <a:rPr lang="en-GB" dirty="0"/>
              <a:t>What types of products or services the business offers.</a:t>
            </a:r>
          </a:p>
          <a:p>
            <a:r>
              <a:rPr lang="en-GB" dirty="0"/>
              <a:t>The yearly turnover of the business.</a:t>
            </a:r>
          </a:p>
          <a:p>
            <a:r>
              <a:rPr lang="en-GB" dirty="0"/>
              <a:t>The number of employees in the business.</a:t>
            </a:r>
          </a:p>
          <a:p>
            <a:r>
              <a:rPr lang="en-GB" dirty="0"/>
              <a:t>The target audience of the business.</a:t>
            </a:r>
          </a:p>
          <a:p>
            <a:r>
              <a:rPr lang="en-GB" dirty="0"/>
              <a:t>Any other key information about the business.</a:t>
            </a:r>
          </a:p>
          <a:p>
            <a:endParaRPr lang="en-GB" dirty="0"/>
          </a:p>
        </p:txBody>
      </p:sp>
    </p:spTree>
    <p:extLst>
      <p:ext uri="{BB962C8B-B14F-4D97-AF65-F5344CB8AC3E}">
        <p14:creationId xmlns:p14="http://schemas.microsoft.com/office/powerpoint/2010/main" val="291356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a:xfrm>
            <a:off x="491490" y="365125"/>
            <a:ext cx="3840085" cy="1692794"/>
          </a:xfrm>
        </p:spPr>
        <p:txBody>
          <a:bodyPr>
            <a:normAutofit/>
          </a:bodyPr>
          <a:lstStyle/>
          <a:p>
            <a:r>
              <a:rPr lang="en-GB" sz="3700" dirty="0"/>
              <a:t>Ownership and Liability:</a:t>
            </a:r>
            <a:br>
              <a:rPr lang="en-GB" sz="3700" dirty="0"/>
            </a:br>
            <a:r>
              <a:rPr lang="en-GB" sz="3700" dirty="0"/>
              <a:t>Public</a:t>
            </a:r>
          </a:p>
        </p:txBody>
      </p:sp>
      <p:cxnSp>
        <p:nvCxnSpPr>
          <p:cNvPr id="73" name="Straight Arrow Connector 7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DF7CA50-7F1B-4A13-A813-2030A8F39DBB}"/>
              </a:ext>
            </a:extLst>
          </p:cNvPr>
          <p:cNvSpPr>
            <a:spLocks noGrp="1"/>
          </p:cNvSpPr>
          <p:nvPr>
            <p:ph idx="1"/>
          </p:nvPr>
        </p:nvSpPr>
        <p:spPr>
          <a:xfrm>
            <a:off x="491489" y="2316480"/>
            <a:ext cx="4856887" cy="3720782"/>
          </a:xfrm>
        </p:spPr>
        <p:txBody>
          <a:bodyPr>
            <a:noAutofit/>
          </a:bodyPr>
          <a:lstStyle/>
          <a:p>
            <a:r>
              <a:rPr lang="en-GB" sz="1500" dirty="0"/>
              <a:t>Public businesses are owned by the government with the purpose of benefitting the public. </a:t>
            </a:r>
          </a:p>
          <a:p>
            <a:r>
              <a:rPr lang="en-GB" sz="1500" dirty="0"/>
              <a:t>These businesses can either be set up by the government or the government may acquire private businesses for a variety of reasons.</a:t>
            </a:r>
          </a:p>
          <a:p>
            <a:r>
              <a:rPr lang="en-GB" sz="1500" dirty="0"/>
              <a:t>For example, in 2007, the UK government purchased Northern Rock in a £37bn bailout, protecting the UK public’s savings and mortgages before selling off most of Northern Rock’s asset, which were mainly mortgages on houses all over the country, successfully recouping most of its £37bn of funding it made available when it acquired the bank.</a:t>
            </a:r>
          </a:p>
          <a:p>
            <a:r>
              <a:rPr lang="en-GB" sz="1500" dirty="0"/>
              <a:t>The picture on the right shows customers queuing to withdraw their money from Northern Rock during the 2007 crisis.</a:t>
            </a:r>
          </a:p>
        </p:txBody>
      </p:sp>
      <p:pic>
        <p:nvPicPr>
          <p:cNvPr id="1028" name="Picture 4" descr="Citi&amp;#39;s Northern Rock wager has political spice – Breakingviews">
            <a:extLst>
              <a:ext uri="{FF2B5EF4-FFF2-40B4-BE49-F238E27FC236}">
                <a16:creationId xmlns:a16="http://schemas.microsoft.com/office/drawing/2014/main" id="{23882498-1E44-4C19-9D7D-85C7E2D2F7F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4649" r="18057" b="-1"/>
          <a:stretch/>
        </p:blipFill>
        <p:spPr bwMode="auto">
          <a:xfrm>
            <a:off x="5223512" y="10"/>
            <a:ext cx="3920487"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82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a:xfrm>
            <a:off x="491490" y="365125"/>
            <a:ext cx="3840085" cy="1692794"/>
          </a:xfrm>
        </p:spPr>
        <p:txBody>
          <a:bodyPr>
            <a:normAutofit/>
          </a:bodyPr>
          <a:lstStyle/>
          <a:p>
            <a:r>
              <a:rPr lang="en-GB" sz="3700"/>
              <a:t>Ownership and Liability:</a:t>
            </a:r>
            <a:br>
              <a:rPr lang="en-GB" sz="3700"/>
            </a:br>
            <a:r>
              <a:rPr lang="en-GB" sz="3700"/>
              <a:t>Public</a:t>
            </a:r>
          </a:p>
        </p:txBody>
      </p:sp>
      <p:cxnSp>
        <p:nvCxnSpPr>
          <p:cNvPr id="135" name="Straight Arrow Connector 13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DF7CA50-7F1B-4A13-A813-2030A8F39DBB}"/>
              </a:ext>
            </a:extLst>
          </p:cNvPr>
          <p:cNvSpPr>
            <a:spLocks noGrp="1"/>
          </p:cNvSpPr>
          <p:nvPr>
            <p:ph idx="1"/>
          </p:nvPr>
        </p:nvSpPr>
        <p:spPr>
          <a:xfrm>
            <a:off x="491490" y="2575034"/>
            <a:ext cx="3999997" cy="3462228"/>
          </a:xfrm>
        </p:spPr>
        <p:txBody>
          <a:bodyPr>
            <a:noAutofit/>
          </a:bodyPr>
          <a:lstStyle/>
          <a:p>
            <a:r>
              <a:rPr lang="en-GB" sz="1600" dirty="0"/>
              <a:t>Businesses owned by the government are often referred to as ‘public sector businesses’ and are funded through a variety of taxes which include: Income Tax, National Insurance, and VAT etc. </a:t>
            </a:r>
          </a:p>
          <a:p>
            <a:r>
              <a:rPr lang="en-GB" sz="1600" dirty="0"/>
              <a:t>Once taxes are collected, the government allocates the funds to various budgets which are associated with public sector businesses.  </a:t>
            </a:r>
          </a:p>
          <a:p>
            <a:pPr>
              <a:buFont typeface="Arial" panose="020B0604020202020204" pitchFamily="34" charset="0"/>
              <a:buChar char="•"/>
            </a:pPr>
            <a:r>
              <a:rPr lang="en-GB" sz="1600" b="0" i="0" dirty="0">
                <a:effectLst/>
                <a:latin typeface="arial" panose="020B0604020202020204" pitchFamily="34" charset="0"/>
              </a:rPr>
              <a:t>Some examples </a:t>
            </a:r>
            <a:r>
              <a:rPr lang="en-GB" sz="1600" dirty="0">
                <a:latin typeface="arial" panose="020B0604020202020204" pitchFamily="34" charset="0"/>
              </a:rPr>
              <a:t>of public sector businesses include: the </a:t>
            </a:r>
            <a:r>
              <a:rPr lang="en-GB" sz="1600" b="0" i="0" dirty="0">
                <a:effectLst/>
                <a:latin typeface="arial" panose="020B0604020202020204" pitchFamily="34" charset="0"/>
              </a:rPr>
              <a:t>Bank of </a:t>
            </a:r>
            <a:r>
              <a:rPr lang="en-GB" sz="1600" b="1" i="0" dirty="0">
                <a:effectLst/>
                <a:latin typeface="arial" panose="020B0604020202020204" pitchFamily="34" charset="0"/>
              </a:rPr>
              <a:t>England</a:t>
            </a:r>
            <a:r>
              <a:rPr lang="en-GB" sz="1600" b="0" i="0" dirty="0">
                <a:effectLst/>
                <a:latin typeface="arial" panose="020B0604020202020204" pitchFamily="34" charset="0"/>
              </a:rPr>
              <a:t> (BoE), the British Broadcasting Corporation (BBC), and </a:t>
            </a:r>
            <a:r>
              <a:rPr lang="en-GB" sz="1600" dirty="0"/>
              <a:t>Network Rail.</a:t>
            </a:r>
          </a:p>
        </p:txBody>
      </p:sp>
      <p:pic>
        <p:nvPicPr>
          <p:cNvPr id="2050" name="Picture 2" descr="the bbc news: Latest News &amp;amp; Videos, Photos about the bbc news | The  Economic Times - Page 1">
            <a:extLst>
              <a:ext uri="{FF2B5EF4-FFF2-40B4-BE49-F238E27FC236}">
                <a16:creationId xmlns:a16="http://schemas.microsoft.com/office/drawing/2014/main" id="{278636F9-862B-4861-B439-06FCDE8A7DF2}"/>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20067" r="28152"/>
          <a:stretch/>
        </p:blipFill>
        <p:spPr bwMode="auto">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39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p:txBody>
          <a:bodyPr/>
          <a:lstStyle/>
          <a:p>
            <a:r>
              <a:rPr lang="en-GB" dirty="0"/>
              <a:t>Learning Aim A</a:t>
            </a:r>
          </a:p>
        </p:txBody>
      </p:sp>
      <p:sp>
        <p:nvSpPr>
          <p:cNvPr id="3" name="Content Placeholder 2">
            <a:extLst>
              <a:ext uri="{FF2B5EF4-FFF2-40B4-BE49-F238E27FC236}">
                <a16:creationId xmlns:a16="http://schemas.microsoft.com/office/drawing/2014/main" id="{3DF7CA50-7F1B-4A13-A813-2030A8F39DBB}"/>
              </a:ext>
            </a:extLst>
          </p:cNvPr>
          <p:cNvSpPr>
            <a:spLocks noGrp="1"/>
          </p:cNvSpPr>
          <p:nvPr>
            <p:ph idx="1"/>
          </p:nvPr>
        </p:nvSpPr>
        <p:spPr/>
        <p:txBody>
          <a:bodyPr>
            <a:normAutofit/>
          </a:bodyPr>
          <a:lstStyle/>
          <a:p>
            <a:pPr marL="0" indent="0">
              <a:buNone/>
            </a:pPr>
            <a:endParaRPr lang="en-GB" sz="3600" b="1" dirty="0">
              <a:solidFill>
                <a:srgbClr val="000000"/>
              </a:solidFill>
            </a:endParaRPr>
          </a:p>
          <a:p>
            <a:pPr marL="0" indent="0" algn="ctr">
              <a:buNone/>
            </a:pPr>
            <a:endParaRPr lang="en-GB" sz="3600" b="1" dirty="0">
              <a:solidFill>
                <a:srgbClr val="000000"/>
              </a:solidFill>
            </a:endParaRPr>
          </a:p>
          <a:p>
            <a:pPr marL="0" indent="0" algn="ctr">
              <a:buNone/>
            </a:pPr>
            <a:r>
              <a:rPr lang="en-GB" sz="3600" b="1" dirty="0">
                <a:solidFill>
                  <a:srgbClr val="000000"/>
                </a:solidFill>
              </a:rPr>
              <a:t>Explore the Features of Different Businesses and Analyse What Makes them Successful</a:t>
            </a:r>
          </a:p>
        </p:txBody>
      </p:sp>
    </p:spTree>
    <p:extLst>
      <p:ext uri="{BB962C8B-B14F-4D97-AF65-F5344CB8AC3E}">
        <p14:creationId xmlns:p14="http://schemas.microsoft.com/office/powerpoint/2010/main" val="4192698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73011-B33B-4999-98D3-3CB35F88FD79}"/>
              </a:ext>
            </a:extLst>
          </p:cNvPr>
          <p:cNvSpPr>
            <a:spLocks noGrp="1"/>
          </p:cNvSpPr>
          <p:nvPr>
            <p:ph type="title"/>
          </p:nvPr>
        </p:nvSpPr>
        <p:spPr/>
        <p:txBody>
          <a:bodyPr/>
          <a:lstStyle/>
          <a:p>
            <a:r>
              <a:rPr lang="en-GB" sz="4400" dirty="0"/>
              <a:t>Ownership and Liability:</a:t>
            </a:r>
            <a:br>
              <a:rPr lang="en-GB" sz="4400" dirty="0"/>
            </a:br>
            <a:r>
              <a:rPr lang="en-GB" sz="4400" dirty="0"/>
              <a:t>Not for profit</a:t>
            </a:r>
            <a:endParaRPr lang="en-GB" dirty="0"/>
          </a:p>
        </p:txBody>
      </p:sp>
      <p:sp>
        <p:nvSpPr>
          <p:cNvPr id="3" name="Content Placeholder 2">
            <a:extLst>
              <a:ext uri="{FF2B5EF4-FFF2-40B4-BE49-F238E27FC236}">
                <a16:creationId xmlns:a16="http://schemas.microsoft.com/office/drawing/2014/main" id="{8985EFA5-8D84-4363-A5E3-BF8BC38DC5FD}"/>
              </a:ext>
            </a:extLst>
          </p:cNvPr>
          <p:cNvSpPr>
            <a:spLocks noGrp="1"/>
          </p:cNvSpPr>
          <p:nvPr>
            <p:ph idx="1"/>
          </p:nvPr>
        </p:nvSpPr>
        <p:spPr/>
        <p:txBody>
          <a:bodyPr>
            <a:normAutofit fontScale="85000" lnSpcReduction="10000"/>
          </a:bodyPr>
          <a:lstStyle/>
          <a:p>
            <a:r>
              <a:rPr lang="en-GB" sz="2800" dirty="0"/>
              <a:t>Just because a business is classified as a not-for-profit organisation doesn’t mean it cannot make a profit. </a:t>
            </a:r>
          </a:p>
          <a:p>
            <a:r>
              <a:rPr lang="en-GB" sz="2800" dirty="0"/>
              <a:t>Infact, most not-for-profit organisations will aim to create a profit or at least generate enough revenue to cover their running costs e.g. staff and overheads just like any other business.</a:t>
            </a:r>
          </a:p>
          <a:p>
            <a:r>
              <a:rPr lang="en-GB" sz="2800" dirty="0"/>
              <a:t>However, they are not set up with the intention of making a profit, they typically operate with the intention of providing a public service or helping people.</a:t>
            </a:r>
          </a:p>
          <a:p>
            <a:r>
              <a:rPr lang="en-GB" sz="2800" dirty="0"/>
              <a:t>In comparison to a private business, a not-for-profit business reinvests any surplus revenue (profits) into the business rather than rewarding shareholders. </a:t>
            </a:r>
          </a:p>
          <a:p>
            <a:endParaRPr lang="en-GB" dirty="0"/>
          </a:p>
        </p:txBody>
      </p:sp>
    </p:spTree>
    <p:extLst>
      <p:ext uri="{BB962C8B-B14F-4D97-AF65-F5344CB8AC3E}">
        <p14:creationId xmlns:p14="http://schemas.microsoft.com/office/powerpoint/2010/main" val="165858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a:xfrm>
            <a:off x="401016" y="3429000"/>
            <a:ext cx="2468166" cy="2452687"/>
          </a:xfrm>
        </p:spPr>
        <p:txBody>
          <a:bodyPr anchor="ctr">
            <a:normAutofit/>
          </a:bodyPr>
          <a:lstStyle/>
          <a:p>
            <a:r>
              <a:rPr lang="en-GB" sz="3100" dirty="0"/>
              <a:t>Ownership and Liability:</a:t>
            </a:r>
            <a:br>
              <a:rPr lang="en-GB" sz="3100" dirty="0"/>
            </a:br>
            <a:r>
              <a:rPr lang="en-GB" sz="3100" dirty="0"/>
              <a:t>Not for profit</a:t>
            </a:r>
          </a:p>
        </p:txBody>
      </p:sp>
      <p:pic>
        <p:nvPicPr>
          <p:cNvPr id="3074" name="Picture 2" descr="RSPCA criticises biker for having dog in a bag on back of Honda Gold Wing -  Nottinghamshire Live">
            <a:extLst>
              <a:ext uri="{FF2B5EF4-FFF2-40B4-BE49-F238E27FC236}">
                <a16:creationId xmlns:a16="http://schemas.microsoft.com/office/drawing/2014/main" id="{8C103F3E-B29E-4C52-9F26-F1392870B602}"/>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t="19222" b="19756"/>
          <a:stretch/>
        </p:blipFill>
        <p:spPr bwMode="auto">
          <a:xfrm>
            <a:off x="20" y="10"/>
            <a:ext cx="9143980" cy="2927231"/>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DF7CA50-7F1B-4A13-A813-2030A8F39DBB}"/>
              </a:ext>
            </a:extLst>
          </p:cNvPr>
          <p:cNvSpPr>
            <a:spLocks noGrp="1"/>
          </p:cNvSpPr>
          <p:nvPr>
            <p:ph idx="1"/>
          </p:nvPr>
        </p:nvSpPr>
        <p:spPr>
          <a:xfrm>
            <a:off x="2501660" y="3515577"/>
            <a:ext cx="6423804" cy="2927230"/>
          </a:xfrm>
        </p:spPr>
        <p:txBody>
          <a:bodyPr anchor="ctr">
            <a:noAutofit/>
          </a:bodyPr>
          <a:lstStyle/>
          <a:p>
            <a:r>
              <a:rPr lang="en-GB" sz="1800" dirty="0"/>
              <a:t>For example, a charity such as the RSPCA is classified as a not-for-profit organisation, it is the oldest welfare charity and is mainly funded by donations and grants, with any surplus money being reinvested into the charity so the organisation can fund campaigns to </a:t>
            </a:r>
            <a:r>
              <a:rPr lang="en-GB" sz="1800" i="1" dirty="0"/>
              <a:t>“raise standards of care, and awareness of issues, affecting animals today”</a:t>
            </a:r>
            <a:r>
              <a:rPr lang="en-GB" sz="1800" dirty="0"/>
              <a:t>.</a:t>
            </a:r>
          </a:p>
          <a:p>
            <a:r>
              <a:rPr lang="en-GB" sz="1800" dirty="0"/>
              <a:t>Alongside charities, voluntary organisations (set up and run by people solely on a voluntary basis e.g. MacMillan Cancer Support) and social enterprises (which aim to help society by selling products or services and utilising those profits to benefit select segments of society e.g. The National Trust) are both further examples of not-for-profit organisations.</a:t>
            </a:r>
          </a:p>
          <a:p>
            <a:pPr marL="0" indent="0">
              <a:buNone/>
            </a:pPr>
            <a:endParaRPr lang="en-GB" sz="1800" dirty="0"/>
          </a:p>
        </p:txBody>
      </p:sp>
    </p:spTree>
    <p:extLst>
      <p:ext uri="{BB962C8B-B14F-4D97-AF65-F5344CB8AC3E}">
        <p14:creationId xmlns:p14="http://schemas.microsoft.com/office/powerpoint/2010/main" val="47540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D85E3-1A94-4BF0-AA7E-1CDE6CEFC470}"/>
              </a:ext>
            </a:extLst>
          </p:cNvPr>
          <p:cNvSpPr>
            <a:spLocks noGrp="1"/>
          </p:cNvSpPr>
          <p:nvPr>
            <p:ph type="title"/>
          </p:nvPr>
        </p:nvSpPr>
        <p:spPr/>
        <p:txBody>
          <a:bodyPr/>
          <a:lstStyle/>
          <a:p>
            <a:r>
              <a:rPr lang="en-GB" dirty="0"/>
              <a:t>Ownership and Liability</a:t>
            </a:r>
          </a:p>
        </p:txBody>
      </p:sp>
      <p:sp>
        <p:nvSpPr>
          <p:cNvPr id="3" name="Content Placeholder 2">
            <a:extLst>
              <a:ext uri="{FF2B5EF4-FFF2-40B4-BE49-F238E27FC236}">
                <a16:creationId xmlns:a16="http://schemas.microsoft.com/office/drawing/2014/main" id="{9E5BBE64-BF0F-4FF7-B97B-C787B5434A25}"/>
              </a:ext>
            </a:extLst>
          </p:cNvPr>
          <p:cNvSpPr>
            <a:spLocks noGrp="1"/>
          </p:cNvSpPr>
          <p:nvPr>
            <p:ph idx="1"/>
          </p:nvPr>
        </p:nvSpPr>
        <p:spPr>
          <a:xfrm>
            <a:off x="628650" y="1825624"/>
            <a:ext cx="7886700" cy="4465907"/>
          </a:xfrm>
        </p:spPr>
        <p:txBody>
          <a:bodyPr>
            <a:noAutofit/>
          </a:bodyPr>
          <a:lstStyle/>
          <a:p>
            <a:pPr marL="0" indent="0">
              <a:buNone/>
            </a:pPr>
            <a:r>
              <a:rPr lang="en-GB" sz="1600" b="1" dirty="0"/>
              <a:t>Activity 4</a:t>
            </a:r>
            <a:r>
              <a:rPr lang="en-GB" sz="1600" dirty="0"/>
              <a:t>: Start your own Not-for-profit Organisation.</a:t>
            </a:r>
          </a:p>
          <a:p>
            <a:r>
              <a:rPr lang="en-GB" sz="1600" dirty="0"/>
              <a:t>Your task is to start your own not-for-profit organisation, it can be to support any cause you’d wish to support e.g. the RSPCA is a charity based around animal welfare and exists to “raise standards of care, and awareness of issues, affecting animals today”. </a:t>
            </a:r>
          </a:p>
          <a:p>
            <a:r>
              <a:rPr lang="en-GB" sz="1600" dirty="0"/>
              <a:t>Once you have an idea, create a pitch (in any format you wish) which could be used to raise funds for your not-for-profit organisation (paste screenshots of the pitch in the box provided in your workbook), it should include the following:</a:t>
            </a:r>
          </a:p>
          <a:p>
            <a:pPr lvl="1"/>
            <a:r>
              <a:rPr lang="en-GB" sz="1400" dirty="0"/>
              <a:t>The name of your not-for-profit organisation.</a:t>
            </a:r>
          </a:p>
          <a:p>
            <a:pPr lvl="1"/>
            <a:r>
              <a:rPr lang="en-GB" sz="1400" dirty="0"/>
              <a:t>A logo and slogan.</a:t>
            </a:r>
          </a:p>
          <a:p>
            <a:pPr lvl="1"/>
            <a:r>
              <a:rPr lang="en-GB" sz="1400" dirty="0"/>
              <a:t>An explanation of what cause your not-for-profit is set up to support and why.</a:t>
            </a:r>
          </a:p>
          <a:p>
            <a:pPr lvl="1"/>
            <a:r>
              <a:rPr lang="en-GB" sz="1400" dirty="0"/>
              <a:t>The USP of your not-for-profit organisation.</a:t>
            </a:r>
          </a:p>
          <a:p>
            <a:pPr lvl="1"/>
            <a:r>
              <a:rPr lang="en-GB" sz="1400" dirty="0"/>
              <a:t>Where you will operate (physical store or online etc.).</a:t>
            </a:r>
          </a:p>
          <a:p>
            <a:pPr lvl="1"/>
            <a:r>
              <a:rPr lang="en-GB" sz="1400" dirty="0"/>
              <a:t>How you will raise money for your chosen cause.</a:t>
            </a:r>
          </a:p>
          <a:p>
            <a:pPr lvl="1"/>
            <a:r>
              <a:rPr lang="en-GB" sz="1400" dirty="0"/>
              <a:t>The target market.</a:t>
            </a:r>
          </a:p>
          <a:p>
            <a:pPr lvl="1"/>
            <a:r>
              <a:rPr lang="en-GB" sz="1400" dirty="0"/>
              <a:t>Short, medium and long term aims. </a:t>
            </a:r>
          </a:p>
          <a:p>
            <a:pPr lvl="1"/>
            <a:r>
              <a:rPr lang="en-GB" sz="1400" dirty="0"/>
              <a:t>A justification of why you think it will be successful.</a:t>
            </a:r>
          </a:p>
          <a:p>
            <a:pPr marL="0" indent="0">
              <a:buNone/>
            </a:pPr>
            <a:endParaRPr lang="en-GB" sz="1600" dirty="0"/>
          </a:p>
          <a:p>
            <a:pPr marL="0" indent="0">
              <a:buNone/>
            </a:pPr>
            <a:endParaRPr lang="en-GB" sz="1600" dirty="0"/>
          </a:p>
          <a:p>
            <a:pPr marL="0" indent="0">
              <a:buNone/>
            </a:pPr>
            <a:endParaRPr lang="en-GB" sz="1600" dirty="0"/>
          </a:p>
        </p:txBody>
      </p:sp>
    </p:spTree>
    <p:extLst>
      <p:ext uri="{BB962C8B-B14F-4D97-AF65-F5344CB8AC3E}">
        <p14:creationId xmlns:p14="http://schemas.microsoft.com/office/powerpoint/2010/main" val="318973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53031-D45D-4901-B065-14989A97983E}"/>
              </a:ext>
            </a:extLst>
          </p:cNvPr>
          <p:cNvSpPr>
            <a:spLocks noGrp="1"/>
          </p:cNvSpPr>
          <p:nvPr>
            <p:ph type="title"/>
          </p:nvPr>
        </p:nvSpPr>
        <p:spPr/>
        <p:txBody>
          <a:bodyPr/>
          <a:lstStyle/>
          <a:p>
            <a:r>
              <a:rPr lang="en-GB" sz="4400" dirty="0"/>
              <a:t>Purposes</a:t>
            </a:r>
            <a:endParaRPr lang="en-GB" dirty="0"/>
          </a:p>
        </p:txBody>
      </p:sp>
      <p:sp>
        <p:nvSpPr>
          <p:cNvPr id="3" name="Content Placeholder 2">
            <a:extLst>
              <a:ext uri="{FF2B5EF4-FFF2-40B4-BE49-F238E27FC236}">
                <a16:creationId xmlns:a16="http://schemas.microsoft.com/office/drawing/2014/main" id="{25CC8CD9-E03E-4A27-8D94-4DA5C1511AB7}"/>
              </a:ext>
            </a:extLst>
          </p:cNvPr>
          <p:cNvSpPr>
            <a:spLocks noGrp="1"/>
          </p:cNvSpPr>
          <p:nvPr>
            <p:ph idx="1"/>
          </p:nvPr>
        </p:nvSpPr>
        <p:spPr/>
        <p:txBody>
          <a:bodyPr>
            <a:normAutofit fontScale="92500"/>
          </a:bodyPr>
          <a:lstStyle/>
          <a:p>
            <a:r>
              <a:rPr lang="en-GB" sz="2800" dirty="0"/>
              <a:t>Alongside the type of ownership, it’s also important to understand why businesses exist i.e. what is their purpose?</a:t>
            </a:r>
          </a:p>
          <a:p>
            <a:r>
              <a:rPr lang="en-GB" sz="2800" dirty="0"/>
              <a:t>Every business exists for a purpose whether this be to </a:t>
            </a:r>
            <a:r>
              <a:rPr lang="en-GB" sz="2800" b="1" dirty="0"/>
              <a:t>supply products </a:t>
            </a:r>
            <a:r>
              <a:rPr lang="en-GB" sz="2800" dirty="0"/>
              <a:t>such as Currys PC World who sell electronical goods such as TVs and PCs or to </a:t>
            </a:r>
            <a:r>
              <a:rPr lang="en-GB" sz="2800" b="1" dirty="0"/>
              <a:t>provide a service</a:t>
            </a:r>
            <a:r>
              <a:rPr lang="en-GB" sz="2800" dirty="0"/>
              <a:t> such as a barber shop.</a:t>
            </a:r>
          </a:p>
          <a:p>
            <a:r>
              <a:rPr lang="en-GB" sz="2800" dirty="0"/>
              <a:t>However, many businesses now offer a hybrid approach to maximise the value and experience they provide to their customers aswell as to boost their profit margins. </a:t>
            </a:r>
          </a:p>
          <a:p>
            <a:endParaRPr lang="en-GB" dirty="0"/>
          </a:p>
        </p:txBody>
      </p:sp>
    </p:spTree>
    <p:extLst>
      <p:ext uri="{BB962C8B-B14F-4D97-AF65-F5344CB8AC3E}">
        <p14:creationId xmlns:p14="http://schemas.microsoft.com/office/powerpoint/2010/main" val="888644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4C96-5B82-4DF5-8EA4-D58AD403C461}"/>
              </a:ext>
            </a:extLst>
          </p:cNvPr>
          <p:cNvSpPr>
            <a:spLocks noGrp="1"/>
          </p:cNvSpPr>
          <p:nvPr>
            <p:ph type="title"/>
          </p:nvPr>
        </p:nvSpPr>
        <p:spPr>
          <a:xfrm>
            <a:off x="360759" y="3752849"/>
            <a:ext cx="2468166" cy="2452687"/>
          </a:xfrm>
        </p:spPr>
        <p:txBody>
          <a:bodyPr anchor="ctr">
            <a:normAutofit/>
          </a:bodyPr>
          <a:lstStyle/>
          <a:p>
            <a:r>
              <a:rPr lang="en-GB" sz="3100" dirty="0"/>
              <a:t>Purposes</a:t>
            </a:r>
          </a:p>
        </p:txBody>
      </p:sp>
      <p:pic>
        <p:nvPicPr>
          <p:cNvPr id="2052" name="Picture 4" descr="Picking up the big problem of small WEEE">
            <a:extLst>
              <a:ext uri="{FF2B5EF4-FFF2-40B4-BE49-F238E27FC236}">
                <a16:creationId xmlns:a16="http://schemas.microsoft.com/office/drawing/2014/main" id="{EC01C7FE-EAEB-45C5-A8C3-4E4E9261391E}"/>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t="8283" b="30923"/>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8D18978-76CC-4B5F-9B30-DC7401CD5E76}"/>
              </a:ext>
            </a:extLst>
          </p:cNvPr>
          <p:cNvSpPr>
            <a:spLocks noGrp="1"/>
          </p:cNvSpPr>
          <p:nvPr>
            <p:ph idx="1"/>
          </p:nvPr>
        </p:nvSpPr>
        <p:spPr>
          <a:xfrm>
            <a:off x="3167986" y="3752850"/>
            <a:ext cx="5614060" cy="2452687"/>
          </a:xfrm>
        </p:spPr>
        <p:txBody>
          <a:bodyPr anchor="ctr">
            <a:noAutofit/>
          </a:bodyPr>
          <a:lstStyle/>
          <a:p>
            <a:r>
              <a:rPr lang="en-GB" sz="1800" dirty="0"/>
              <a:t>Within this hybrid approach, businesses which predominately supply products offer services in addition.</a:t>
            </a:r>
          </a:p>
          <a:p>
            <a:r>
              <a:rPr lang="en-GB" sz="1800" dirty="0"/>
              <a:t>For example, Currys PC World offer services to their customers which compliment the products they purchase such as the opportunity to have a PC set up or a cooker delivered and fitted through their ‘Knowhow’ team. </a:t>
            </a:r>
          </a:p>
        </p:txBody>
      </p:sp>
    </p:spTree>
    <p:extLst>
      <p:ext uri="{BB962C8B-B14F-4D97-AF65-F5344CB8AC3E}">
        <p14:creationId xmlns:p14="http://schemas.microsoft.com/office/powerpoint/2010/main" val="138133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4C96-5B82-4DF5-8EA4-D58AD403C461}"/>
              </a:ext>
            </a:extLst>
          </p:cNvPr>
          <p:cNvSpPr>
            <a:spLocks noGrp="1"/>
          </p:cNvSpPr>
          <p:nvPr>
            <p:ph type="title"/>
          </p:nvPr>
        </p:nvSpPr>
        <p:spPr>
          <a:xfrm>
            <a:off x="491490" y="365125"/>
            <a:ext cx="3840085" cy="1692794"/>
          </a:xfrm>
        </p:spPr>
        <p:txBody>
          <a:bodyPr>
            <a:normAutofit/>
          </a:bodyPr>
          <a:lstStyle/>
          <a:p>
            <a:r>
              <a:rPr lang="en-GB" dirty="0"/>
              <a:t>Purposes</a:t>
            </a:r>
          </a:p>
        </p:txBody>
      </p:sp>
      <p:cxnSp>
        <p:nvCxnSpPr>
          <p:cNvPr id="139" name="Straight Arrow Connector 13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8D18978-76CC-4B5F-9B30-DC7401CD5E76}"/>
              </a:ext>
            </a:extLst>
          </p:cNvPr>
          <p:cNvSpPr>
            <a:spLocks noGrp="1"/>
          </p:cNvSpPr>
          <p:nvPr>
            <p:ph idx="1"/>
          </p:nvPr>
        </p:nvSpPr>
        <p:spPr>
          <a:xfrm>
            <a:off x="491490" y="2575034"/>
            <a:ext cx="3840085" cy="3462228"/>
          </a:xfrm>
        </p:spPr>
        <p:txBody>
          <a:bodyPr>
            <a:normAutofit/>
          </a:bodyPr>
          <a:lstStyle/>
          <a:p>
            <a:r>
              <a:rPr lang="en-GB" sz="2000" dirty="0"/>
              <a:t>In comparison, businesses which predominately provide services offer customers the opportunity to purchase products which complement the service. </a:t>
            </a:r>
          </a:p>
          <a:p>
            <a:r>
              <a:rPr lang="en-GB" sz="2000" dirty="0"/>
              <a:t>For example, it’s common for a barber to offer customers hair care products to purchase such as gel and wax following a hair cut.</a:t>
            </a:r>
          </a:p>
        </p:txBody>
      </p:sp>
      <p:pic>
        <p:nvPicPr>
          <p:cNvPr id="2054" name="Picture 6" descr="Advantages Of Selling Hair Products In Your Barbershop">
            <a:extLst>
              <a:ext uri="{FF2B5EF4-FFF2-40B4-BE49-F238E27FC236}">
                <a16:creationId xmlns:a16="http://schemas.microsoft.com/office/drawing/2014/main" id="{CDD6BF68-39CA-4104-83F9-2AA75C72587B}"/>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23104" r="7854"/>
          <a:stretch/>
        </p:blipFill>
        <p:spPr bwMode="auto">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49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F7CA50-7F1B-4A13-A813-2030A8F39DBB}"/>
              </a:ext>
            </a:extLst>
          </p:cNvPr>
          <p:cNvSpPr>
            <a:spLocks noGrp="1"/>
          </p:cNvSpPr>
          <p:nvPr>
            <p:ph idx="1"/>
          </p:nvPr>
        </p:nvSpPr>
        <p:spPr>
          <a:xfrm>
            <a:off x="628650" y="1763212"/>
            <a:ext cx="7886700" cy="4351338"/>
          </a:xfrm>
        </p:spPr>
        <p:txBody>
          <a:bodyPr>
            <a:normAutofit/>
          </a:bodyPr>
          <a:lstStyle/>
          <a:p>
            <a:r>
              <a:rPr lang="en-GB" sz="2000" dirty="0"/>
              <a:t>Businesses operate within sectors related to their nature and the products or services it provides.</a:t>
            </a:r>
          </a:p>
          <a:p>
            <a:r>
              <a:rPr lang="en-GB" sz="2000" dirty="0"/>
              <a:t>Within business, there are four main sectors which outline the key stages that a product goes through, right from the initial sourcing of raw materials to the final product being ready for the customer. </a:t>
            </a:r>
          </a:p>
          <a:p>
            <a:endParaRPr lang="en-GB" sz="2000" dirty="0"/>
          </a:p>
        </p:txBody>
      </p:sp>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p:txBody>
          <a:bodyPr/>
          <a:lstStyle/>
          <a:p>
            <a:r>
              <a:rPr lang="en-GB" dirty="0"/>
              <a:t>Sectors:</a:t>
            </a:r>
          </a:p>
        </p:txBody>
      </p:sp>
      <p:graphicFrame>
        <p:nvGraphicFramePr>
          <p:cNvPr id="28" name="Diagram 27">
            <a:extLst>
              <a:ext uri="{FF2B5EF4-FFF2-40B4-BE49-F238E27FC236}">
                <a16:creationId xmlns:a16="http://schemas.microsoft.com/office/drawing/2014/main" id="{CBFB01A1-B4DC-4DC6-A9F6-FF71E4046CF0}"/>
              </a:ext>
            </a:extLst>
          </p:cNvPr>
          <p:cNvGraphicFramePr/>
          <p:nvPr>
            <p:extLst>
              <p:ext uri="{D42A27DB-BD31-4B8C-83A1-F6EECF244321}">
                <p14:modId xmlns:p14="http://schemas.microsoft.com/office/powerpoint/2010/main" val="511926582"/>
              </p:ext>
            </p:extLst>
          </p:nvPr>
        </p:nvGraphicFramePr>
        <p:xfrm>
          <a:off x="604747" y="2524472"/>
          <a:ext cx="7934505" cy="3662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014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graphicEl>
                                              <a:dgm id="{04FE36BB-FA6D-4A64-8D54-0D7B0965B2AE}"/>
                                            </p:graphicEl>
                                          </p:spTgt>
                                        </p:tgtEl>
                                        <p:attrNameLst>
                                          <p:attrName>style.visibility</p:attrName>
                                        </p:attrNameLst>
                                      </p:cBhvr>
                                      <p:to>
                                        <p:strVal val="visible"/>
                                      </p:to>
                                    </p:set>
                                    <p:animEffect transition="in" filter="fade">
                                      <p:cBhvr>
                                        <p:cTn id="17" dur="500"/>
                                        <p:tgtEl>
                                          <p:spTgt spid="28">
                                            <p:graphicEl>
                                              <a:dgm id="{04FE36BB-FA6D-4A64-8D54-0D7B0965B2A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graphicEl>
                                              <a:dgm id="{FF7277AE-BD47-4770-A555-AFD638190295}"/>
                                            </p:graphicEl>
                                          </p:spTgt>
                                        </p:tgtEl>
                                        <p:attrNameLst>
                                          <p:attrName>style.visibility</p:attrName>
                                        </p:attrNameLst>
                                      </p:cBhvr>
                                      <p:to>
                                        <p:strVal val="visible"/>
                                      </p:to>
                                    </p:set>
                                    <p:animEffect transition="in" filter="fade">
                                      <p:cBhvr>
                                        <p:cTn id="22" dur="500"/>
                                        <p:tgtEl>
                                          <p:spTgt spid="28">
                                            <p:graphicEl>
                                              <a:dgm id="{FF7277AE-BD47-4770-A555-AFD63819029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graphicEl>
                                              <a:dgm id="{E4041CE7-224F-4330-86EB-2AAC81B4DFDD}"/>
                                            </p:graphicEl>
                                          </p:spTgt>
                                        </p:tgtEl>
                                        <p:attrNameLst>
                                          <p:attrName>style.visibility</p:attrName>
                                        </p:attrNameLst>
                                      </p:cBhvr>
                                      <p:to>
                                        <p:strVal val="visible"/>
                                      </p:to>
                                    </p:set>
                                    <p:animEffect transition="in" filter="fade">
                                      <p:cBhvr>
                                        <p:cTn id="27" dur="500"/>
                                        <p:tgtEl>
                                          <p:spTgt spid="28">
                                            <p:graphicEl>
                                              <a:dgm id="{E4041CE7-224F-4330-86EB-2AAC81B4DFD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graphicEl>
                                              <a:dgm id="{ED9AD262-E41E-409A-8B5A-EEDDA76DE228}"/>
                                            </p:graphicEl>
                                          </p:spTgt>
                                        </p:tgtEl>
                                        <p:attrNameLst>
                                          <p:attrName>style.visibility</p:attrName>
                                        </p:attrNameLst>
                                      </p:cBhvr>
                                      <p:to>
                                        <p:strVal val="visible"/>
                                      </p:to>
                                    </p:set>
                                    <p:animEffect transition="in" filter="fade">
                                      <p:cBhvr>
                                        <p:cTn id="32" dur="500"/>
                                        <p:tgtEl>
                                          <p:spTgt spid="28">
                                            <p:graphicEl>
                                              <a:dgm id="{ED9AD262-E41E-409A-8B5A-EEDDA76DE22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28"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CDEC22-9EF3-483A-84A7-831D54BE048D}"/>
              </a:ext>
            </a:extLst>
          </p:cNvPr>
          <p:cNvSpPr>
            <a:spLocks noGrp="1"/>
          </p:cNvSpPr>
          <p:nvPr>
            <p:ph type="title"/>
          </p:nvPr>
        </p:nvSpPr>
        <p:spPr>
          <a:xfrm>
            <a:off x="480060" y="325369"/>
            <a:ext cx="3276451" cy="1956841"/>
          </a:xfrm>
        </p:spPr>
        <p:txBody>
          <a:bodyPr anchor="b">
            <a:normAutofit/>
          </a:bodyPr>
          <a:lstStyle/>
          <a:p>
            <a:r>
              <a:rPr lang="en-GB" sz="4700" dirty="0"/>
              <a:t>Sectors: Primary</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5208E20-B122-4956-951B-BB90747659D0}"/>
              </a:ext>
            </a:extLst>
          </p:cNvPr>
          <p:cNvSpPr>
            <a:spLocks noGrp="1"/>
          </p:cNvSpPr>
          <p:nvPr>
            <p:ph idx="1"/>
          </p:nvPr>
        </p:nvSpPr>
        <p:spPr>
          <a:xfrm>
            <a:off x="480060" y="2872899"/>
            <a:ext cx="3861902" cy="3659732"/>
          </a:xfrm>
        </p:spPr>
        <p:txBody>
          <a:bodyPr>
            <a:normAutofit fontScale="92500" lnSpcReduction="10000"/>
          </a:bodyPr>
          <a:lstStyle/>
          <a:p>
            <a:r>
              <a:rPr lang="en-GB" sz="1800" dirty="0"/>
              <a:t>The primary sector is essential and provides the foundations for the majority of businesses across all sectors and industries. </a:t>
            </a:r>
          </a:p>
          <a:p>
            <a:r>
              <a:rPr lang="en-GB" sz="1800" dirty="0"/>
              <a:t>Businesses that operate within the primary sector extract and harvest natural products from the land to collate raw materials and natural resources which are then sold on to other businesses who manufacture products or provide services. </a:t>
            </a:r>
          </a:p>
          <a:p>
            <a:r>
              <a:rPr lang="en-GB" sz="1800" dirty="0"/>
              <a:t>Common examples of the types of businesses in the primary sector include: fishing, farming, mining, and agriculture.</a:t>
            </a:r>
            <a:endParaRPr lang="en-GB" sz="1800" b="0" i="0" dirty="0">
              <a:effectLst/>
              <a:latin typeface="ReithSans"/>
            </a:endParaRPr>
          </a:p>
          <a:p>
            <a:endParaRPr lang="en-GB" sz="1800" dirty="0"/>
          </a:p>
        </p:txBody>
      </p:sp>
      <p:pic>
        <p:nvPicPr>
          <p:cNvPr id="2050" name="Picture 2" descr="Brexit briefing: Would UK farms lose vital access to labour outside the EU?  - Insights - Farmers Guardian">
            <a:extLst>
              <a:ext uri="{FF2B5EF4-FFF2-40B4-BE49-F238E27FC236}">
                <a16:creationId xmlns:a16="http://schemas.microsoft.com/office/drawing/2014/main" id="{2D098CAC-A847-43D5-805E-267CC0BB3E8F}"/>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34139" r="23357"/>
          <a:stretch/>
        </p:blipFill>
        <p:spPr bwMode="auto">
          <a:xfrm>
            <a:off x="4497238" y="10"/>
            <a:ext cx="4645619"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63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CDEC22-9EF3-483A-84A7-831D54BE048D}"/>
              </a:ext>
            </a:extLst>
          </p:cNvPr>
          <p:cNvSpPr>
            <a:spLocks noGrp="1"/>
          </p:cNvSpPr>
          <p:nvPr>
            <p:ph type="title"/>
          </p:nvPr>
        </p:nvSpPr>
        <p:spPr>
          <a:xfrm>
            <a:off x="480060" y="325369"/>
            <a:ext cx="3276451" cy="1956841"/>
          </a:xfrm>
        </p:spPr>
        <p:txBody>
          <a:bodyPr anchor="b">
            <a:normAutofit/>
          </a:bodyPr>
          <a:lstStyle/>
          <a:p>
            <a:r>
              <a:rPr lang="en-GB" sz="4700" dirty="0"/>
              <a:t>Sectors: Secondary</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5208E20-B122-4956-951B-BB90747659D0}"/>
              </a:ext>
            </a:extLst>
          </p:cNvPr>
          <p:cNvSpPr>
            <a:spLocks noGrp="1"/>
          </p:cNvSpPr>
          <p:nvPr>
            <p:ph idx="1"/>
          </p:nvPr>
        </p:nvSpPr>
        <p:spPr>
          <a:xfrm>
            <a:off x="480060" y="2760452"/>
            <a:ext cx="3932502" cy="3933645"/>
          </a:xfrm>
        </p:spPr>
        <p:txBody>
          <a:bodyPr>
            <a:normAutofit/>
          </a:bodyPr>
          <a:lstStyle/>
          <a:p>
            <a:r>
              <a:rPr lang="en-GB" sz="1400" dirty="0"/>
              <a:t>The secondary sector involves businesses who use the raw materials from the primary sector and turn them into products.</a:t>
            </a:r>
          </a:p>
          <a:p>
            <a:r>
              <a:rPr lang="en-GB" sz="1400" dirty="0"/>
              <a:t>Essentially, businesses in the secondary sector are manufacturers such as those in the car industry e.g. Jaguar Land Rover, Audi, and Vauxhall.</a:t>
            </a:r>
          </a:p>
          <a:p>
            <a:r>
              <a:rPr lang="en-GB" sz="1400" dirty="0"/>
              <a:t>However, any business which utilises raw materials and coverts them into new products through the manufacturing and assembly process would classify as operating within the secondary sector. </a:t>
            </a:r>
          </a:p>
          <a:p>
            <a:r>
              <a:rPr lang="en-GB" sz="1400" dirty="0"/>
              <a:t>Alongside car manufacturers, other examples of businesses which operate in the secondary sector include food production businesses such as a baker or clothes manufacturers.</a:t>
            </a:r>
          </a:p>
          <a:p>
            <a:endParaRPr lang="en-GB" sz="1400" dirty="0"/>
          </a:p>
          <a:p>
            <a:endParaRPr lang="en-GB" sz="1400" dirty="0"/>
          </a:p>
        </p:txBody>
      </p:sp>
      <p:pic>
        <p:nvPicPr>
          <p:cNvPr id="1026" name="Picture 2" descr="Manufacturer Profile: Jaguar Land Rover - International Fleet World">
            <a:extLst>
              <a:ext uri="{FF2B5EF4-FFF2-40B4-BE49-F238E27FC236}">
                <a16:creationId xmlns:a16="http://schemas.microsoft.com/office/drawing/2014/main" id="{7C974429-DF6B-4658-9A73-81474F8834F3}"/>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25709" r="17871"/>
          <a:stretch/>
        </p:blipFill>
        <p:spPr bwMode="auto">
          <a:xfrm>
            <a:off x="4413705" y="10"/>
            <a:ext cx="4729152"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2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CDEC22-9EF3-483A-84A7-831D54BE048D}"/>
              </a:ext>
            </a:extLst>
          </p:cNvPr>
          <p:cNvSpPr>
            <a:spLocks noGrp="1"/>
          </p:cNvSpPr>
          <p:nvPr>
            <p:ph type="title"/>
          </p:nvPr>
        </p:nvSpPr>
        <p:spPr>
          <a:xfrm>
            <a:off x="480060" y="325369"/>
            <a:ext cx="3276451" cy="1956841"/>
          </a:xfrm>
        </p:spPr>
        <p:txBody>
          <a:bodyPr anchor="b">
            <a:normAutofit/>
          </a:bodyPr>
          <a:lstStyle/>
          <a:p>
            <a:r>
              <a:rPr lang="en-GB" sz="4700" dirty="0"/>
              <a:t>Sectors: Tertiary</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5208E20-B122-4956-951B-BB90747659D0}"/>
              </a:ext>
            </a:extLst>
          </p:cNvPr>
          <p:cNvSpPr>
            <a:spLocks noGrp="1"/>
          </p:cNvSpPr>
          <p:nvPr>
            <p:ph idx="1"/>
          </p:nvPr>
        </p:nvSpPr>
        <p:spPr>
          <a:xfrm>
            <a:off x="480060" y="2872899"/>
            <a:ext cx="4034431" cy="3820164"/>
          </a:xfrm>
        </p:spPr>
        <p:txBody>
          <a:bodyPr>
            <a:normAutofit fontScale="92500" lnSpcReduction="10000"/>
          </a:bodyPr>
          <a:lstStyle/>
          <a:p>
            <a:r>
              <a:rPr lang="en-GB" sz="2000" dirty="0"/>
              <a:t>Businesses which operate within the tertiary sector provide services to other businesses or people.</a:t>
            </a:r>
          </a:p>
          <a:p>
            <a:r>
              <a:rPr lang="en-GB" sz="2000" dirty="0"/>
              <a:t>On a B2B basis, these services typically support the production and distribution processes of other businesses such as advertising and marketing, transport, or healthcare etc.</a:t>
            </a:r>
          </a:p>
          <a:p>
            <a:r>
              <a:rPr lang="en-GB" sz="2000" dirty="0"/>
              <a:t>Alternatively, services can also be provided on a predominately B2C basis, examples include cinemas, supermarkets and beauty salons.</a:t>
            </a:r>
            <a:endParaRPr lang="en-GB" sz="2000" b="0" i="0" dirty="0">
              <a:effectLst/>
              <a:latin typeface="ReithSans"/>
            </a:endParaRPr>
          </a:p>
          <a:p>
            <a:endParaRPr lang="en-GB" sz="2000" dirty="0"/>
          </a:p>
        </p:txBody>
      </p:sp>
      <p:pic>
        <p:nvPicPr>
          <p:cNvPr id="2050" name="Picture 2" descr="people-at-cinema - 5 Alternative Cinema experiences in South Africa -  Sleeping-OUT News and EventsSleeping-OUT News and Events">
            <a:extLst>
              <a:ext uri="{FF2B5EF4-FFF2-40B4-BE49-F238E27FC236}">
                <a16:creationId xmlns:a16="http://schemas.microsoft.com/office/drawing/2014/main" id="{779AFB7C-08A0-4A37-A1A0-3FAE27F1AFCB}"/>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20812" r="36684"/>
          <a:stretch/>
        </p:blipFill>
        <p:spPr bwMode="auto">
          <a:xfrm>
            <a:off x="4572000" y="10"/>
            <a:ext cx="4570857"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36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p:txBody>
          <a:bodyPr/>
          <a:lstStyle/>
          <a:p>
            <a:r>
              <a:rPr lang="en-GB" dirty="0"/>
              <a:t>Learning Aim A1</a:t>
            </a:r>
          </a:p>
        </p:txBody>
      </p:sp>
      <p:sp>
        <p:nvSpPr>
          <p:cNvPr id="3" name="Content Placeholder 2">
            <a:extLst>
              <a:ext uri="{FF2B5EF4-FFF2-40B4-BE49-F238E27FC236}">
                <a16:creationId xmlns:a16="http://schemas.microsoft.com/office/drawing/2014/main" id="{3DF7CA50-7F1B-4A13-A813-2030A8F39DBB}"/>
              </a:ext>
            </a:extLst>
          </p:cNvPr>
          <p:cNvSpPr>
            <a:spLocks noGrp="1"/>
          </p:cNvSpPr>
          <p:nvPr>
            <p:ph idx="1"/>
          </p:nvPr>
        </p:nvSpPr>
        <p:spPr/>
        <p:txBody>
          <a:bodyPr>
            <a:normAutofit/>
          </a:bodyPr>
          <a:lstStyle/>
          <a:p>
            <a:pPr marL="0" indent="0" algn="ctr">
              <a:buNone/>
            </a:pPr>
            <a:endParaRPr lang="en-GB" sz="3600" b="1" dirty="0">
              <a:solidFill>
                <a:srgbClr val="000000"/>
              </a:solidFill>
            </a:endParaRPr>
          </a:p>
          <a:p>
            <a:pPr marL="0" indent="0" algn="ctr">
              <a:buNone/>
            </a:pPr>
            <a:endParaRPr lang="en-GB" sz="3600" b="1" dirty="0">
              <a:solidFill>
                <a:srgbClr val="000000"/>
              </a:solidFill>
            </a:endParaRPr>
          </a:p>
          <a:p>
            <a:pPr marL="0" indent="0" algn="ctr">
              <a:buNone/>
            </a:pPr>
            <a:r>
              <a:rPr lang="en-GB" sz="3600" b="1" dirty="0">
                <a:solidFill>
                  <a:srgbClr val="000000"/>
                </a:solidFill>
              </a:rPr>
              <a:t>Features of Businesses</a:t>
            </a:r>
          </a:p>
        </p:txBody>
      </p:sp>
    </p:spTree>
    <p:extLst>
      <p:ext uri="{BB962C8B-B14F-4D97-AF65-F5344CB8AC3E}">
        <p14:creationId xmlns:p14="http://schemas.microsoft.com/office/powerpoint/2010/main" val="3858583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CDEC22-9EF3-483A-84A7-831D54BE048D}"/>
              </a:ext>
            </a:extLst>
          </p:cNvPr>
          <p:cNvSpPr>
            <a:spLocks noGrp="1"/>
          </p:cNvSpPr>
          <p:nvPr>
            <p:ph type="title"/>
          </p:nvPr>
        </p:nvSpPr>
        <p:spPr>
          <a:xfrm>
            <a:off x="480060" y="325369"/>
            <a:ext cx="3276451" cy="1956841"/>
          </a:xfrm>
        </p:spPr>
        <p:txBody>
          <a:bodyPr anchor="b">
            <a:normAutofit/>
          </a:bodyPr>
          <a:lstStyle/>
          <a:p>
            <a:r>
              <a:rPr lang="en-GB" sz="4300" dirty="0"/>
              <a:t>Sectors: Quaternary</a:t>
            </a:r>
          </a:p>
        </p:txBody>
      </p:sp>
      <p:sp>
        <p:nvSpPr>
          <p:cNvPr id="7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5208E20-B122-4956-951B-BB90747659D0}"/>
              </a:ext>
            </a:extLst>
          </p:cNvPr>
          <p:cNvSpPr>
            <a:spLocks noGrp="1"/>
          </p:cNvSpPr>
          <p:nvPr>
            <p:ph idx="1"/>
          </p:nvPr>
        </p:nvSpPr>
        <p:spPr>
          <a:xfrm>
            <a:off x="480060" y="2872899"/>
            <a:ext cx="4090797" cy="3320668"/>
          </a:xfrm>
        </p:spPr>
        <p:txBody>
          <a:bodyPr>
            <a:noAutofit/>
          </a:bodyPr>
          <a:lstStyle/>
          <a:p>
            <a:r>
              <a:rPr lang="en-GB" sz="1700" dirty="0"/>
              <a:t>The quaternary sector is similar in nature to the tertiary sector as businesses in this sector also provide services.  </a:t>
            </a:r>
          </a:p>
          <a:p>
            <a:r>
              <a:rPr lang="en-GB" sz="1700" dirty="0"/>
              <a:t>Infact, 76% of the UK’s workforce is employed across the tertiary and quaternary sectors (BBC, 2021).</a:t>
            </a:r>
          </a:p>
          <a:p>
            <a:r>
              <a:rPr lang="en-GB" sz="1700" dirty="0"/>
              <a:t>However, businesses which provide services in the quaternary sector typically provide information services such as consultancy, research and development, data collection, specialised financial services, or professional bloggers. </a:t>
            </a:r>
          </a:p>
          <a:p>
            <a:endParaRPr lang="en-GB" sz="1700" dirty="0"/>
          </a:p>
          <a:p>
            <a:endParaRPr lang="en-GB" sz="1700" dirty="0"/>
          </a:p>
          <a:p>
            <a:endParaRPr lang="en-GB" sz="1700" dirty="0"/>
          </a:p>
        </p:txBody>
      </p:sp>
      <p:pic>
        <p:nvPicPr>
          <p:cNvPr id="3076" name="Picture 4" descr="How to Start a Consulting Business">
            <a:extLst>
              <a:ext uri="{FF2B5EF4-FFF2-40B4-BE49-F238E27FC236}">
                <a16:creationId xmlns:a16="http://schemas.microsoft.com/office/drawing/2014/main" id="{1EDC7D1E-1FBB-4FD3-BF3F-1B90D13A913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5989" r="23796" b="-1"/>
          <a:stretch/>
        </p:blipFill>
        <p:spPr bwMode="auto">
          <a:xfrm>
            <a:off x="4433978" y="10"/>
            <a:ext cx="4708880"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57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F7CA50-7F1B-4A13-A813-2030A8F39DBB}"/>
              </a:ext>
            </a:extLst>
          </p:cNvPr>
          <p:cNvSpPr>
            <a:spLocks noGrp="1"/>
          </p:cNvSpPr>
          <p:nvPr>
            <p:ph idx="1"/>
          </p:nvPr>
        </p:nvSpPr>
        <p:spPr>
          <a:xfrm>
            <a:off x="628650" y="1763212"/>
            <a:ext cx="7886700" cy="4351338"/>
          </a:xfrm>
        </p:spPr>
        <p:txBody>
          <a:bodyPr>
            <a:normAutofit/>
          </a:bodyPr>
          <a:lstStyle/>
          <a:p>
            <a:pPr marL="0" indent="0">
              <a:buNone/>
            </a:pPr>
            <a:r>
              <a:rPr lang="en-GB" sz="2000" b="1" dirty="0"/>
              <a:t>Activity 5</a:t>
            </a:r>
            <a:r>
              <a:rPr lang="en-GB" sz="2000" dirty="0"/>
              <a:t>: Sectors Explained.</a:t>
            </a:r>
          </a:p>
          <a:p>
            <a:pPr marL="0" indent="0">
              <a:buNone/>
            </a:pPr>
            <a:endParaRPr lang="en-GB" sz="2000" dirty="0"/>
          </a:p>
          <a:p>
            <a:r>
              <a:rPr lang="en-GB" sz="2000" dirty="0"/>
              <a:t>In small teams, you are required to create a TikTok style video which explains the four different types of sectors in business that we have just discussed (Primary, Secondary, Tertiary, and Quaternary).</a:t>
            </a:r>
          </a:p>
          <a:p>
            <a:r>
              <a:rPr lang="en-GB" sz="2000" dirty="0"/>
              <a:t>The TikTok style video should explain the key characteristics of each sector and provide examples of businesses which exist in each one. </a:t>
            </a:r>
          </a:p>
        </p:txBody>
      </p:sp>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p:txBody>
          <a:bodyPr/>
          <a:lstStyle/>
          <a:p>
            <a:r>
              <a:rPr lang="en-GB" dirty="0"/>
              <a:t>Sectors:</a:t>
            </a:r>
          </a:p>
        </p:txBody>
      </p:sp>
    </p:spTree>
    <p:extLst>
      <p:ext uri="{BB962C8B-B14F-4D97-AF65-F5344CB8AC3E}">
        <p14:creationId xmlns:p14="http://schemas.microsoft.com/office/powerpoint/2010/main" val="57459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B4C0-CC11-482C-AD09-C3774D962C38}"/>
              </a:ext>
            </a:extLst>
          </p:cNvPr>
          <p:cNvSpPr>
            <a:spLocks noGrp="1"/>
          </p:cNvSpPr>
          <p:nvPr>
            <p:ph type="title"/>
          </p:nvPr>
        </p:nvSpPr>
        <p:spPr/>
        <p:txBody>
          <a:bodyPr>
            <a:normAutofit/>
          </a:bodyPr>
          <a:lstStyle/>
          <a:p>
            <a:r>
              <a:rPr lang="en-GB" sz="4000" dirty="0"/>
              <a:t>Scope of Business Activities:</a:t>
            </a:r>
          </a:p>
        </p:txBody>
      </p:sp>
      <p:sp>
        <p:nvSpPr>
          <p:cNvPr id="3" name="Content Placeholder 2">
            <a:extLst>
              <a:ext uri="{FF2B5EF4-FFF2-40B4-BE49-F238E27FC236}">
                <a16:creationId xmlns:a16="http://schemas.microsoft.com/office/drawing/2014/main" id="{5A47E7C6-0F8D-4E70-B62E-A0CEDF35BE7F}"/>
              </a:ext>
            </a:extLst>
          </p:cNvPr>
          <p:cNvSpPr>
            <a:spLocks noGrp="1"/>
          </p:cNvSpPr>
          <p:nvPr>
            <p:ph idx="1"/>
          </p:nvPr>
        </p:nvSpPr>
        <p:spPr/>
        <p:txBody>
          <a:bodyPr>
            <a:normAutofit/>
          </a:bodyPr>
          <a:lstStyle/>
          <a:p>
            <a:r>
              <a:rPr lang="en-GB" dirty="0"/>
              <a:t>The owners of a business decide where they choose to sell their products and/or services, it can do this on either a local, national or international basis. </a:t>
            </a:r>
          </a:p>
          <a:p>
            <a:r>
              <a:rPr lang="en-GB" b="1" dirty="0"/>
              <a:t>Activity 6a</a:t>
            </a:r>
            <a:r>
              <a:rPr lang="en-GB" dirty="0"/>
              <a:t>: before we investigate each option in more detail, provide an example of businesses which operate locally, nationally, and internationally? </a:t>
            </a:r>
          </a:p>
        </p:txBody>
      </p:sp>
    </p:spTree>
    <p:extLst>
      <p:ext uri="{BB962C8B-B14F-4D97-AF65-F5344CB8AC3E}">
        <p14:creationId xmlns:p14="http://schemas.microsoft.com/office/powerpoint/2010/main" val="367484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B4C0-CC11-482C-AD09-C3774D962C38}"/>
              </a:ext>
            </a:extLst>
          </p:cNvPr>
          <p:cNvSpPr>
            <a:spLocks noGrp="1"/>
          </p:cNvSpPr>
          <p:nvPr>
            <p:ph type="title"/>
          </p:nvPr>
        </p:nvSpPr>
        <p:spPr>
          <a:xfrm>
            <a:off x="491490" y="365125"/>
            <a:ext cx="3840085" cy="1692794"/>
          </a:xfrm>
        </p:spPr>
        <p:txBody>
          <a:bodyPr>
            <a:normAutofit/>
          </a:bodyPr>
          <a:lstStyle/>
          <a:p>
            <a:r>
              <a:rPr lang="en-GB" sz="3100" dirty="0"/>
              <a:t>Scope of Business Activities: Local</a:t>
            </a:r>
          </a:p>
        </p:txBody>
      </p:sp>
      <p:cxnSp>
        <p:nvCxnSpPr>
          <p:cNvPr id="135" name="Straight Arrow Connector 13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A47E7C6-0F8D-4E70-B62E-A0CEDF35BE7F}"/>
              </a:ext>
            </a:extLst>
          </p:cNvPr>
          <p:cNvSpPr>
            <a:spLocks noGrp="1"/>
          </p:cNvSpPr>
          <p:nvPr>
            <p:ph idx="1"/>
          </p:nvPr>
        </p:nvSpPr>
        <p:spPr>
          <a:xfrm>
            <a:off x="491490" y="2575034"/>
            <a:ext cx="4224284" cy="3462228"/>
          </a:xfrm>
        </p:spPr>
        <p:txBody>
          <a:bodyPr>
            <a:noAutofit/>
          </a:bodyPr>
          <a:lstStyle/>
          <a:p>
            <a:r>
              <a:rPr lang="en-GB" sz="1800" dirty="0"/>
              <a:t>Business which operate on a local basis are based either in their own town, city or the vicinity of their geographical area. </a:t>
            </a:r>
          </a:p>
          <a:p>
            <a:r>
              <a:rPr lang="en-GB" sz="1800" dirty="0"/>
              <a:t>Selling goods or products on a local basis is very common for sole trader businesses such as a hairdressers, newsagents, or a fruit and veg shop where the owner offers their products and/or services to the local community i.e. via a shop on the local high street.    </a:t>
            </a:r>
          </a:p>
          <a:p>
            <a:endParaRPr lang="en-GB" sz="1800" dirty="0"/>
          </a:p>
        </p:txBody>
      </p:sp>
      <p:pic>
        <p:nvPicPr>
          <p:cNvPr id="3074" name="Picture 2" descr="Bolsover Fruit and Veg Shop, Bolsover | ShopAppy">
            <a:extLst>
              <a:ext uri="{FF2B5EF4-FFF2-40B4-BE49-F238E27FC236}">
                <a16:creationId xmlns:a16="http://schemas.microsoft.com/office/drawing/2014/main" id="{0E022027-52B0-4799-927E-FCD9CDA7750C}"/>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38495" r="16628"/>
          <a:stretch/>
        </p:blipFill>
        <p:spPr bwMode="auto">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45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B4C0-CC11-482C-AD09-C3774D962C38}"/>
              </a:ext>
            </a:extLst>
          </p:cNvPr>
          <p:cNvSpPr>
            <a:spLocks noGrp="1"/>
          </p:cNvSpPr>
          <p:nvPr>
            <p:ph type="title"/>
          </p:nvPr>
        </p:nvSpPr>
        <p:spPr>
          <a:xfrm>
            <a:off x="491490" y="365125"/>
            <a:ext cx="3840085" cy="1692794"/>
          </a:xfrm>
        </p:spPr>
        <p:txBody>
          <a:bodyPr>
            <a:normAutofit/>
          </a:bodyPr>
          <a:lstStyle/>
          <a:p>
            <a:r>
              <a:rPr lang="en-GB" sz="3100" dirty="0"/>
              <a:t>Scope of Business Activities: Local</a:t>
            </a:r>
          </a:p>
        </p:txBody>
      </p:sp>
      <p:cxnSp>
        <p:nvCxnSpPr>
          <p:cNvPr id="135" name="Straight Arrow Connector 13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A47E7C6-0F8D-4E70-B62E-A0CEDF35BE7F}"/>
              </a:ext>
            </a:extLst>
          </p:cNvPr>
          <p:cNvSpPr>
            <a:spLocks noGrp="1"/>
          </p:cNvSpPr>
          <p:nvPr>
            <p:ph idx="1"/>
          </p:nvPr>
        </p:nvSpPr>
        <p:spPr>
          <a:xfrm>
            <a:off x="491490" y="2575034"/>
            <a:ext cx="3994246" cy="3462228"/>
          </a:xfrm>
        </p:spPr>
        <p:txBody>
          <a:bodyPr>
            <a:noAutofit/>
          </a:bodyPr>
          <a:lstStyle/>
          <a:p>
            <a:r>
              <a:rPr lang="en-GB" sz="1800" dirty="0"/>
              <a:t>Local businesses can find it difficult to compete with larger nationwide and international businesses due to weaker buying power and smaller margins etc. </a:t>
            </a:r>
          </a:p>
          <a:p>
            <a:r>
              <a:rPr lang="en-GB" sz="1800" dirty="0"/>
              <a:t>However, local businesses often have the key advantage of truly understanding the needs and wants of the local community and their service is tailored to the target market, rather than a generic and standardised offering which is found with most nationwide and national businesses.</a:t>
            </a:r>
          </a:p>
          <a:p>
            <a:pPr marL="971550" lvl="1" indent="-514350">
              <a:buFont typeface="+mj-lt"/>
              <a:buAutoNum type="arabicPeriod"/>
            </a:pPr>
            <a:endParaRPr lang="en-GB" sz="1800" dirty="0"/>
          </a:p>
          <a:p>
            <a:endParaRPr lang="en-GB" sz="1800" dirty="0"/>
          </a:p>
          <a:p>
            <a:endParaRPr lang="en-GB" sz="1800" dirty="0"/>
          </a:p>
        </p:txBody>
      </p:sp>
      <p:pic>
        <p:nvPicPr>
          <p:cNvPr id="3074" name="Picture 2" descr="Bolsover Fruit and Veg Shop, Bolsover | ShopAppy">
            <a:extLst>
              <a:ext uri="{FF2B5EF4-FFF2-40B4-BE49-F238E27FC236}">
                <a16:creationId xmlns:a16="http://schemas.microsoft.com/office/drawing/2014/main" id="{0E022027-52B0-4799-927E-FCD9CDA7750C}"/>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38495" r="16628"/>
          <a:stretch/>
        </p:blipFill>
        <p:spPr bwMode="auto">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48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B4C0-CC11-482C-AD09-C3774D962C38}"/>
              </a:ext>
            </a:extLst>
          </p:cNvPr>
          <p:cNvSpPr>
            <a:spLocks noGrp="1"/>
          </p:cNvSpPr>
          <p:nvPr>
            <p:ph type="title"/>
          </p:nvPr>
        </p:nvSpPr>
        <p:spPr/>
        <p:txBody>
          <a:bodyPr>
            <a:normAutofit/>
          </a:bodyPr>
          <a:lstStyle/>
          <a:p>
            <a:r>
              <a:rPr lang="en-GB" sz="4000" dirty="0"/>
              <a:t>Scope of Business Activities:</a:t>
            </a:r>
            <a:br>
              <a:rPr lang="en-GB" sz="4000" dirty="0"/>
            </a:br>
            <a:r>
              <a:rPr lang="en-GB" sz="4000" dirty="0"/>
              <a:t>Local</a:t>
            </a:r>
          </a:p>
        </p:txBody>
      </p:sp>
      <p:sp>
        <p:nvSpPr>
          <p:cNvPr id="3" name="Content Placeholder 2">
            <a:extLst>
              <a:ext uri="{FF2B5EF4-FFF2-40B4-BE49-F238E27FC236}">
                <a16:creationId xmlns:a16="http://schemas.microsoft.com/office/drawing/2014/main" id="{5A47E7C6-0F8D-4E70-B62E-A0CEDF35BE7F}"/>
              </a:ext>
            </a:extLst>
          </p:cNvPr>
          <p:cNvSpPr>
            <a:spLocks noGrp="1"/>
          </p:cNvSpPr>
          <p:nvPr>
            <p:ph idx="1"/>
          </p:nvPr>
        </p:nvSpPr>
        <p:spPr/>
        <p:txBody>
          <a:bodyPr>
            <a:normAutofit/>
          </a:bodyPr>
          <a:lstStyle/>
          <a:p>
            <a:pPr marL="0" indent="0">
              <a:buNone/>
            </a:pPr>
            <a:r>
              <a:rPr lang="en-GB" b="1" dirty="0"/>
              <a:t>Activity 6b</a:t>
            </a:r>
            <a:r>
              <a:rPr lang="en-GB" dirty="0"/>
              <a:t>: Identify 3 businesses which operate in your local area only and answer the following questions for each one:</a:t>
            </a:r>
          </a:p>
          <a:p>
            <a:pPr marL="971550" lvl="1" indent="-514350">
              <a:buFont typeface="+mj-lt"/>
              <a:buAutoNum type="arabicPeriod"/>
            </a:pPr>
            <a:r>
              <a:rPr lang="en-GB" dirty="0"/>
              <a:t>What is the core product or service that they sell?</a:t>
            </a:r>
          </a:p>
          <a:p>
            <a:pPr marL="971550" lvl="1" indent="-514350">
              <a:buFont typeface="+mj-lt"/>
              <a:buAutoNum type="arabicPeriod"/>
            </a:pPr>
            <a:r>
              <a:rPr lang="en-GB" dirty="0"/>
              <a:t>How much competition have they got from other local businesses?</a:t>
            </a:r>
          </a:p>
          <a:p>
            <a:pPr marL="971550" lvl="1" indent="-514350">
              <a:buFont typeface="+mj-lt"/>
              <a:buAutoNum type="arabicPeriod"/>
            </a:pPr>
            <a:r>
              <a:rPr lang="en-GB" dirty="0"/>
              <a:t>Why do you think this business only operates at a local level?</a:t>
            </a:r>
          </a:p>
          <a:p>
            <a:pPr marL="971550" lvl="1" indent="-514350">
              <a:buFont typeface="+mj-lt"/>
              <a:buAutoNum type="arabicPeriod"/>
            </a:pPr>
            <a:endParaRPr lang="en-GB" dirty="0"/>
          </a:p>
          <a:p>
            <a:endParaRPr lang="en-GB" dirty="0"/>
          </a:p>
          <a:p>
            <a:pPr marL="971550" lvl="1" indent="-514350">
              <a:buFont typeface="+mj-lt"/>
              <a:buAutoNum type="arabicPeriod"/>
            </a:pPr>
            <a:endParaRPr lang="en-GB" dirty="0"/>
          </a:p>
          <a:p>
            <a:endParaRPr lang="en-GB" dirty="0"/>
          </a:p>
          <a:p>
            <a:endParaRPr lang="en-GB" dirty="0"/>
          </a:p>
        </p:txBody>
      </p:sp>
    </p:spTree>
    <p:extLst>
      <p:ext uri="{BB962C8B-B14F-4D97-AF65-F5344CB8AC3E}">
        <p14:creationId xmlns:p14="http://schemas.microsoft.com/office/powerpoint/2010/main" val="253190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B4C0-CC11-482C-AD09-C3774D962C38}"/>
              </a:ext>
            </a:extLst>
          </p:cNvPr>
          <p:cNvSpPr>
            <a:spLocks noGrp="1"/>
          </p:cNvSpPr>
          <p:nvPr>
            <p:ph type="title"/>
          </p:nvPr>
        </p:nvSpPr>
        <p:spPr/>
        <p:txBody>
          <a:bodyPr>
            <a:normAutofit/>
          </a:bodyPr>
          <a:lstStyle/>
          <a:p>
            <a:r>
              <a:rPr lang="en-GB" sz="4000" dirty="0"/>
              <a:t>Scope of Business Activities: National</a:t>
            </a:r>
          </a:p>
        </p:txBody>
      </p:sp>
      <p:sp>
        <p:nvSpPr>
          <p:cNvPr id="3" name="Content Placeholder 2">
            <a:extLst>
              <a:ext uri="{FF2B5EF4-FFF2-40B4-BE49-F238E27FC236}">
                <a16:creationId xmlns:a16="http://schemas.microsoft.com/office/drawing/2014/main" id="{5A47E7C6-0F8D-4E70-B62E-A0CEDF35BE7F}"/>
              </a:ext>
            </a:extLst>
          </p:cNvPr>
          <p:cNvSpPr>
            <a:spLocks noGrp="1"/>
          </p:cNvSpPr>
          <p:nvPr>
            <p:ph idx="1"/>
          </p:nvPr>
        </p:nvSpPr>
        <p:spPr/>
        <p:txBody>
          <a:bodyPr>
            <a:normAutofit fontScale="70000" lnSpcReduction="20000"/>
          </a:bodyPr>
          <a:lstStyle/>
          <a:p>
            <a:r>
              <a:rPr lang="en-GB" dirty="0"/>
              <a:t>Business which are classified as operating on a national basis conduct trade within their own country.</a:t>
            </a:r>
          </a:p>
          <a:p>
            <a:r>
              <a:rPr lang="en-GB" dirty="0"/>
              <a:t>Therefore, they are bigger than a local business and are likely to have multiple stores across the country and/or the ability to deliver to various locations across the country, but do not trade in any other countries across the world.</a:t>
            </a:r>
          </a:p>
          <a:p>
            <a:r>
              <a:rPr lang="en-GB" dirty="0"/>
              <a:t>In a similar sense to businesses that operate on a local basis, businesses that operate on a national basis have the advantage of understanding the culture and trends of the nation which supports them to satisfy the needs and wants of their target audience more accurately in comparison to a competitor who operates on a global basis.  </a:t>
            </a:r>
          </a:p>
          <a:p>
            <a:r>
              <a:rPr lang="en-GB" dirty="0"/>
              <a:t>Because national businesses often have more locations and more customers, they also have greater buying power than local businesses which then typically allows them to be more competitive with the pricing of their products and services. </a:t>
            </a:r>
          </a:p>
        </p:txBody>
      </p:sp>
    </p:spTree>
    <p:extLst>
      <p:ext uri="{BB962C8B-B14F-4D97-AF65-F5344CB8AC3E}">
        <p14:creationId xmlns:p14="http://schemas.microsoft.com/office/powerpoint/2010/main" val="425901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B4C0-CC11-482C-AD09-C3774D962C38}"/>
              </a:ext>
            </a:extLst>
          </p:cNvPr>
          <p:cNvSpPr>
            <a:spLocks noGrp="1"/>
          </p:cNvSpPr>
          <p:nvPr>
            <p:ph type="title"/>
          </p:nvPr>
        </p:nvSpPr>
        <p:spPr>
          <a:xfrm>
            <a:off x="491490" y="365125"/>
            <a:ext cx="3840085" cy="1692794"/>
          </a:xfrm>
        </p:spPr>
        <p:txBody>
          <a:bodyPr>
            <a:normAutofit/>
          </a:bodyPr>
          <a:lstStyle/>
          <a:p>
            <a:r>
              <a:rPr lang="en-GB" sz="3100" dirty="0"/>
              <a:t>Scope of Business Activities: National</a:t>
            </a:r>
          </a:p>
        </p:txBody>
      </p:sp>
      <p:cxnSp>
        <p:nvCxnSpPr>
          <p:cNvPr id="87" name="Straight Arrow Connector 86">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A47E7C6-0F8D-4E70-B62E-A0CEDF35BE7F}"/>
              </a:ext>
            </a:extLst>
          </p:cNvPr>
          <p:cNvSpPr>
            <a:spLocks noGrp="1"/>
          </p:cNvSpPr>
          <p:nvPr>
            <p:ph idx="1"/>
          </p:nvPr>
        </p:nvSpPr>
        <p:spPr>
          <a:xfrm>
            <a:off x="491489" y="2467156"/>
            <a:ext cx="5035167" cy="3570106"/>
          </a:xfrm>
        </p:spPr>
        <p:txBody>
          <a:bodyPr>
            <a:noAutofit/>
          </a:bodyPr>
          <a:lstStyle/>
          <a:p>
            <a:r>
              <a:rPr lang="en-GB" sz="1400" dirty="0"/>
              <a:t>Greggs bakery is a perfect example of a national business which started locally. “Eighty years ago, John Gregg started out with one goal, to deliver (by pushbike) fresh eggs and yeast to the families of Newcastle, today they have over 1,950 stores nationwide. </a:t>
            </a:r>
          </a:p>
          <a:p>
            <a:r>
              <a:rPr lang="en-GB" sz="1400" dirty="0"/>
              <a:t>Over the years, Greggs opened more shops across the country and looked for ways they could make the business even better. Their menu changed with the nation’s taste - who’d have thought of freshly ground Fairtrade Espresso from Greggs, they also added calories to their menu (before they had to) and provided free Wi-Fi – that’s been voted the best on the high-street.” (Greggs, 2021)</a:t>
            </a:r>
          </a:p>
          <a:p>
            <a:r>
              <a:rPr lang="en-GB" sz="1400" dirty="0"/>
              <a:t>The above statement taken form Greggs site is a great example of a business which has been able to grow by understanding the wants and needs of its target audience, by adapting their menu over time to the nations taste and adding in demand features such as calories to their menu and Wi-Fi in their stores. </a:t>
            </a:r>
          </a:p>
        </p:txBody>
      </p:sp>
      <p:pic>
        <p:nvPicPr>
          <p:cNvPr id="4" name="Picture 8" descr="Greggs to reopen some stores amid UK lockdown | The Independent | The  Independent">
            <a:extLst>
              <a:ext uri="{FF2B5EF4-FFF2-40B4-BE49-F238E27FC236}">
                <a16:creationId xmlns:a16="http://schemas.microsoft.com/office/drawing/2014/main" id="{9DE4E109-DDAE-4416-AE0C-99130F2B839A}"/>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24956" r="23263"/>
          <a:stretch/>
        </p:blipFill>
        <p:spPr bwMode="auto">
          <a:xfrm>
            <a:off x="5474897" y="10"/>
            <a:ext cx="3669101"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87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B4C0-CC11-482C-AD09-C3774D962C38}"/>
              </a:ext>
            </a:extLst>
          </p:cNvPr>
          <p:cNvSpPr>
            <a:spLocks noGrp="1"/>
          </p:cNvSpPr>
          <p:nvPr>
            <p:ph type="title"/>
          </p:nvPr>
        </p:nvSpPr>
        <p:spPr>
          <a:xfrm>
            <a:off x="491490" y="365125"/>
            <a:ext cx="3840085" cy="1692794"/>
          </a:xfrm>
        </p:spPr>
        <p:txBody>
          <a:bodyPr>
            <a:normAutofit/>
          </a:bodyPr>
          <a:lstStyle/>
          <a:p>
            <a:r>
              <a:rPr lang="en-GB" sz="3100" dirty="0"/>
              <a:t>Scope of Business Activities: National</a:t>
            </a:r>
          </a:p>
        </p:txBody>
      </p:sp>
      <p:cxnSp>
        <p:nvCxnSpPr>
          <p:cNvPr id="135" name="Straight Arrow Connector 13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A47E7C6-0F8D-4E70-B62E-A0CEDF35BE7F}"/>
              </a:ext>
            </a:extLst>
          </p:cNvPr>
          <p:cNvSpPr>
            <a:spLocks noGrp="1"/>
          </p:cNvSpPr>
          <p:nvPr>
            <p:ph idx="1"/>
          </p:nvPr>
        </p:nvSpPr>
        <p:spPr>
          <a:xfrm>
            <a:off x="491490" y="2575034"/>
            <a:ext cx="4966155" cy="3462228"/>
          </a:xfrm>
        </p:spPr>
        <p:txBody>
          <a:bodyPr>
            <a:normAutofit/>
          </a:bodyPr>
          <a:lstStyle/>
          <a:p>
            <a:r>
              <a:rPr lang="en-GB" sz="1600" dirty="0"/>
              <a:t>As Greggs has grown as a business and added more locations etc. it has increased its buying power, so when it buys raw materials such as the ingredients to make its pastry products, it is able to do so in greater quantities and therefore for a reduced amount per unit. This enables Greggs to offer a competitive price to its customers whilst achieving respectable profit margins. </a:t>
            </a:r>
          </a:p>
          <a:p>
            <a:r>
              <a:rPr lang="en-GB" sz="1600" dirty="0"/>
              <a:t>Infact, in 2019 Greggs made record profits, in the same year that it launched its vegan snack range, another indication of strong margins but also the bakery chain listening to the wants and needs of the nation and a growing market in the UK.  </a:t>
            </a:r>
          </a:p>
        </p:txBody>
      </p:sp>
      <p:pic>
        <p:nvPicPr>
          <p:cNvPr id="5122" name="Picture 2" descr="Greggs to reopen some stores amid UK lockdown | The Independent | The  Independent">
            <a:extLst>
              <a:ext uri="{FF2B5EF4-FFF2-40B4-BE49-F238E27FC236}">
                <a16:creationId xmlns:a16="http://schemas.microsoft.com/office/drawing/2014/main" id="{49066AAF-D250-4B3B-B8CC-1A6BA18BDAF4}"/>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24957" r="23262"/>
          <a:stretch/>
        </p:blipFill>
        <p:spPr bwMode="auto">
          <a:xfrm>
            <a:off x="5457645" y="10"/>
            <a:ext cx="3686354"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5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B4C0-CC11-482C-AD09-C3774D962C38}"/>
              </a:ext>
            </a:extLst>
          </p:cNvPr>
          <p:cNvSpPr>
            <a:spLocks noGrp="1"/>
          </p:cNvSpPr>
          <p:nvPr>
            <p:ph type="title"/>
          </p:nvPr>
        </p:nvSpPr>
        <p:spPr/>
        <p:txBody>
          <a:bodyPr>
            <a:normAutofit/>
          </a:bodyPr>
          <a:lstStyle/>
          <a:p>
            <a:r>
              <a:rPr lang="en-GB" sz="4000" dirty="0"/>
              <a:t>Scope of Business Activities: National</a:t>
            </a:r>
          </a:p>
        </p:txBody>
      </p:sp>
      <p:sp>
        <p:nvSpPr>
          <p:cNvPr id="3" name="Content Placeholder 2">
            <a:extLst>
              <a:ext uri="{FF2B5EF4-FFF2-40B4-BE49-F238E27FC236}">
                <a16:creationId xmlns:a16="http://schemas.microsoft.com/office/drawing/2014/main" id="{5A47E7C6-0F8D-4E70-B62E-A0CEDF35BE7F}"/>
              </a:ext>
            </a:extLst>
          </p:cNvPr>
          <p:cNvSpPr>
            <a:spLocks noGrp="1"/>
          </p:cNvSpPr>
          <p:nvPr>
            <p:ph idx="1"/>
          </p:nvPr>
        </p:nvSpPr>
        <p:spPr/>
        <p:txBody>
          <a:bodyPr>
            <a:normAutofit fontScale="77500" lnSpcReduction="20000"/>
          </a:bodyPr>
          <a:lstStyle/>
          <a:p>
            <a:pPr marL="0" indent="0">
              <a:buNone/>
            </a:pPr>
            <a:r>
              <a:rPr lang="en-GB" b="1" dirty="0"/>
              <a:t>Activity 7</a:t>
            </a:r>
            <a:r>
              <a:rPr lang="en-GB" dirty="0"/>
              <a:t>: Trading Nationwide and Expanding Internationally </a:t>
            </a:r>
          </a:p>
          <a:p>
            <a:pPr marL="514350" indent="-514350">
              <a:buFont typeface="+mj-lt"/>
              <a:buAutoNum type="arabicPeriod"/>
            </a:pPr>
            <a:r>
              <a:rPr lang="en-GB" dirty="0"/>
              <a:t>Pick just one of the local businesses you identified in the previous task and write a letter to the owner to convince them to expand the business and trade on a national basis. Ensure you justify how this could be achieved with supporting examples and why you think this would be good strategic move for the business, alongside analysis of the potential drawbacks for the business.  </a:t>
            </a:r>
          </a:p>
          <a:p>
            <a:pPr marL="514350" indent="-514350">
              <a:buFont typeface="+mj-lt"/>
              <a:buAutoNum type="arabicPeriod"/>
            </a:pPr>
            <a:r>
              <a:rPr lang="en-GB" dirty="0"/>
              <a:t>Could Greggs go international? Scenario: you are a business consultant and the owners of Greggs are considering expanding the business and opening stores in the USA. Analyse the benefits and drawbacks of the bakery chain expanding internationally. Then conclude with a justified recommendation for the business to either remain in the UK only or expand into the USA. </a:t>
            </a:r>
          </a:p>
        </p:txBody>
      </p:sp>
    </p:spTree>
    <p:extLst>
      <p:ext uri="{BB962C8B-B14F-4D97-AF65-F5344CB8AC3E}">
        <p14:creationId xmlns:p14="http://schemas.microsoft.com/office/powerpoint/2010/main" val="79221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CFC99-8A97-4735-A80C-5C6275AF02EB}"/>
              </a:ext>
            </a:extLst>
          </p:cNvPr>
          <p:cNvSpPr>
            <a:spLocks noGrp="1"/>
          </p:cNvSpPr>
          <p:nvPr>
            <p:ph type="title"/>
          </p:nvPr>
        </p:nvSpPr>
        <p:spPr/>
        <p:txBody>
          <a:bodyPr/>
          <a:lstStyle/>
          <a:p>
            <a:r>
              <a:rPr lang="en-GB" dirty="0"/>
              <a:t>Features of Businesses</a:t>
            </a:r>
          </a:p>
        </p:txBody>
      </p:sp>
      <p:sp>
        <p:nvSpPr>
          <p:cNvPr id="3" name="Content Placeholder 2">
            <a:extLst>
              <a:ext uri="{FF2B5EF4-FFF2-40B4-BE49-F238E27FC236}">
                <a16:creationId xmlns:a16="http://schemas.microsoft.com/office/drawing/2014/main" id="{B70E12AE-3C26-42AA-8DF0-62468D2118F8}"/>
              </a:ext>
            </a:extLst>
          </p:cNvPr>
          <p:cNvSpPr>
            <a:spLocks noGrp="1"/>
          </p:cNvSpPr>
          <p:nvPr>
            <p:ph idx="1"/>
          </p:nvPr>
        </p:nvSpPr>
        <p:spPr/>
        <p:txBody>
          <a:bodyPr>
            <a:normAutofit/>
          </a:bodyPr>
          <a:lstStyle/>
          <a:p>
            <a:r>
              <a:rPr lang="en-GB" dirty="0"/>
              <a:t>Every single business that exists has its own set of unique features which could also be referred to as characteristics.</a:t>
            </a:r>
          </a:p>
          <a:p>
            <a:r>
              <a:rPr lang="en-GB" dirty="0"/>
              <a:t>The core features of any business typically encompass:</a:t>
            </a:r>
          </a:p>
          <a:p>
            <a:pPr lvl="1"/>
            <a:r>
              <a:rPr lang="en-GB" dirty="0"/>
              <a:t>The ownership and liability of the business.</a:t>
            </a:r>
          </a:p>
          <a:p>
            <a:pPr lvl="1"/>
            <a:r>
              <a:rPr lang="en-GB" dirty="0"/>
              <a:t>The purpose of the business.</a:t>
            </a:r>
          </a:p>
          <a:p>
            <a:pPr lvl="1"/>
            <a:r>
              <a:rPr lang="en-GB" dirty="0"/>
              <a:t>The sector the business operates within.</a:t>
            </a:r>
          </a:p>
          <a:p>
            <a:pPr lvl="1"/>
            <a:r>
              <a:rPr lang="en-GB" dirty="0"/>
              <a:t>The scope of business activities.</a:t>
            </a:r>
          </a:p>
          <a:p>
            <a:pPr lvl="1"/>
            <a:r>
              <a:rPr lang="en-GB" dirty="0"/>
              <a:t>The size of the business.</a:t>
            </a:r>
          </a:p>
          <a:p>
            <a:endParaRPr lang="en-GB" dirty="0"/>
          </a:p>
        </p:txBody>
      </p:sp>
    </p:spTree>
    <p:extLst>
      <p:ext uri="{BB962C8B-B14F-4D97-AF65-F5344CB8AC3E}">
        <p14:creationId xmlns:p14="http://schemas.microsoft.com/office/powerpoint/2010/main" val="126791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B4C0-CC11-482C-AD09-C3774D962C38}"/>
              </a:ext>
            </a:extLst>
          </p:cNvPr>
          <p:cNvSpPr>
            <a:spLocks noGrp="1"/>
          </p:cNvSpPr>
          <p:nvPr>
            <p:ph type="title"/>
          </p:nvPr>
        </p:nvSpPr>
        <p:spPr/>
        <p:txBody>
          <a:bodyPr>
            <a:normAutofit/>
          </a:bodyPr>
          <a:lstStyle/>
          <a:p>
            <a:r>
              <a:rPr lang="en-GB" sz="4000" dirty="0"/>
              <a:t>Scope of Business Activities:</a:t>
            </a:r>
            <a:br>
              <a:rPr lang="en-GB" sz="4000" dirty="0"/>
            </a:br>
            <a:r>
              <a:rPr lang="en-GB" sz="4000" dirty="0"/>
              <a:t>International</a:t>
            </a:r>
          </a:p>
        </p:txBody>
      </p:sp>
      <p:sp>
        <p:nvSpPr>
          <p:cNvPr id="3" name="Content Placeholder 2">
            <a:extLst>
              <a:ext uri="{FF2B5EF4-FFF2-40B4-BE49-F238E27FC236}">
                <a16:creationId xmlns:a16="http://schemas.microsoft.com/office/drawing/2014/main" id="{5A47E7C6-0F8D-4E70-B62E-A0CEDF35BE7F}"/>
              </a:ext>
            </a:extLst>
          </p:cNvPr>
          <p:cNvSpPr>
            <a:spLocks noGrp="1"/>
          </p:cNvSpPr>
          <p:nvPr>
            <p:ph idx="1"/>
          </p:nvPr>
        </p:nvSpPr>
        <p:spPr/>
        <p:txBody>
          <a:bodyPr>
            <a:normAutofit fontScale="85000" lnSpcReduction="10000"/>
          </a:bodyPr>
          <a:lstStyle/>
          <a:p>
            <a:r>
              <a:rPr lang="en-GB" dirty="0"/>
              <a:t>Businesses which are classified as operating on an international basis, essentially operate in more than one country. </a:t>
            </a:r>
          </a:p>
          <a:p>
            <a:r>
              <a:rPr lang="en-GB" dirty="0"/>
              <a:t>McDonald’s, Subway, and Starbucks are famous examples of businesses which have expanded their operations over the years to trade internationally. </a:t>
            </a:r>
          </a:p>
          <a:p>
            <a:r>
              <a:rPr lang="en-GB" dirty="0"/>
              <a:t>They have grown their operations from being national businesses to one where they have 1000s of stores across 100s of countries in the world. </a:t>
            </a:r>
          </a:p>
          <a:p>
            <a:r>
              <a:rPr lang="en-GB" dirty="0"/>
              <a:t>Whilst trading internationally is great for brand awareness, an increased customer base, and sales revenue etc. operating internationally can be very complex.</a:t>
            </a:r>
          </a:p>
          <a:p>
            <a:endParaRPr lang="en-GB" dirty="0"/>
          </a:p>
        </p:txBody>
      </p:sp>
    </p:spTree>
    <p:extLst>
      <p:ext uri="{BB962C8B-B14F-4D97-AF65-F5344CB8AC3E}">
        <p14:creationId xmlns:p14="http://schemas.microsoft.com/office/powerpoint/2010/main" val="201648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4841EA57-DEA6-4BE9-B11E-1FBCC76BE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mcdonalds korea shrimp beef burger">
            <a:extLst>
              <a:ext uri="{FF2B5EF4-FFF2-40B4-BE49-F238E27FC236}">
                <a16:creationId xmlns:a16="http://schemas.microsoft.com/office/drawing/2014/main" id="{98B8BC4B-A921-468E-B33F-4C33DCB1AA0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9461" r="-3" b="14128"/>
          <a:stretch/>
        </p:blipFill>
        <p:spPr bwMode="auto">
          <a:xfrm>
            <a:off x="4477339" y="-182558"/>
            <a:ext cx="4699318" cy="2285990"/>
          </a:xfrm>
          <a:custGeom>
            <a:avLst/>
            <a:gdLst/>
            <a:ahLst/>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mcdonalds poutine">
            <a:extLst>
              <a:ext uri="{FF2B5EF4-FFF2-40B4-BE49-F238E27FC236}">
                <a16:creationId xmlns:a16="http://schemas.microsoft.com/office/drawing/2014/main" id="{A639AF6B-E1A2-4A1D-AB02-D0D9AF6EAC7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156" r="3" b="18880"/>
          <a:stretch/>
        </p:blipFill>
        <p:spPr bwMode="auto">
          <a:xfrm>
            <a:off x="5241306" y="2286000"/>
            <a:ext cx="3902692" cy="2286000"/>
          </a:xfrm>
          <a:custGeom>
            <a:avLst/>
            <a:gdLst/>
            <a:ahLst/>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a:noFill/>
          <a:extLst>
            <a:ext uri="{909E8E84-426E-40DD-AFC4-6F175D3DCCD1}">
              <a14:hiddenFill xmlns:a14="http://schemas.microsoft.com/office/drawing/2010/main">
                <a:solidFill>
                  <a:srgbClr val="FFFFFF"/>
                </a:solidFill>
              </a14:hiddenFill>
            </a:ext>
          </a:extLst>
        </p:spPr>
      </p:pic>
      <p:pic>
        <p:nvPicPr>
          <p:cNvPr id="1032" name="Picture 8" descr="mcdonalds ham and egg twisty pasta hong kong breakfast menu">
            <a:extLst>
              <a:ext uri="{FF2B5EF4-FFF2-40B4-BE49-F238E27FC236}">
                <a16:creationId xmlns:a16="http://schemas.microsoft.com/office/drawing/2014/main" id="{2FE15294-4F72-40C5-BC3A-8CDF56D51C8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401" b="-1"/>
          <a:stretch/>
        </p:blipFill>
        <p:spPr bwMode="auto">
          <a:xfrm>
            <a:off x="6035713" y="4572000"/>
            <a:ext cx="3108287" cy="2286000"/>
          </a:xfrm>
          <a:custGeom>
            <a:avLst/>
            <a:gdLst/>
            <a:ahLst/>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a:noFill/>
          <a:extLst>
            <a:ext uri="{909E8E84-426E-40DD-AFC4-6F175D3DCCD1}">
              <a14:hiddenFill xmlns:a14="http://schemas.microsoft.com/office/drawing/2010/main">
                <a:solidFill>
                  <a:srgbClr val="FFFFFF"/>
                </a:solidFill>
              </a14:hiddenFill>
            </a:ext>
          </a:extLst>
        </p:spPr>
      </p:pic>
      <p:sp>
        <p:nvSpPr>
          <p:cNvPr id="79" name="Freeform 15">
            <a:extLst>
              <a:ext uri="{FF2B5EF4-FFF2-40B4-BE49-F238E27FC236}">
                <a16:creationId xmlns:a16="http://schemas.microsoft.com/office/drawing/2014/main" id="{A26922E4-CEB0-4BFE-BAD1-403E6A417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92652"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0F86758B-3106-4324-A03D-67715F7F1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26998" cy="6858000"/>
          </a:xfrm>
          <a:custGeom>
            <a:avLst/>
            <a:gdLst>
              <a:gd name="connsiteX0" fmla="*/ 0 w 9102664"/>
              <a:gd name="connsiteY0" fmla="*/ 0 h 6858000"/>
              <a:gd name="connsiteX1" fmla="*/ 5926510 w 9102664"/>
              <a:gd name="connsiteY1" fmla="*/ 0 h 6858000"/>
              <a:gd name="connsiteX2" fmla="*/ 9102664 w 9102664"/>
              <a:gd name="connsiteY2" fmla="*/ 6858000 h 6858000"/>
              <a:gd name="connsiteX3" fmla="*/ 0 w 910266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102664" h="6858000">
                <a:moveTo>
                  <a:pt x="0" y="0"/>
                </a:moveTo>
                <a:lnTo>
                  <a:pt x="5926510" y="0"/>
                </a:lnTo>
                <a:lnTo>
                  <a:pt x="9102664"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055B4C0-CC11-482C-AD09-C3774D962C38}"/>
              </a:ext>
            </a:extLst>
          </p:cNvPr>
          <p:cNvSpPr>
            <a:spLocks noGrp="1"/>
          </p:cNvSpPr>
          <p:nvPr>
            <p:ph type="title"/>
          </p:nvPr>
        </p:nvSpPr>
        <p:spPr>
          <a:xfrm>
            <a:off x="328707" y="365125"/>
            <a:ext cx="4488328" cy="1325563"/>
          </a:xfrm>
        </p:spPr>
        <p:txBody>
          <a:bodyPr>
            <a:normAutofit/>
          </a:bodyPr>
          <a:lstStyle/>
          <a:p>
            <a:r>
              <a:rPr lang="en-GB" sz="2700" dirty="0">
                <a:solidFill>
                  <a:srgbClr val="000000"/>
                </a:solidFill>
              </a:rPr>
              <a:t>Scope of Business Activities: International</a:t>
            </a:r>
          </a:p>
        </p:txBody>
      </p:sp>
      <p:sp>
        <p:nvSpPr>
          <p:cNvPr id="3" name="Content Placeholder 2">
            <a:extLst>
              <a:ext uri="{FF2B5EF4-FFF2-40B4-BE49-F238E27FC236}">
                <a16:creationId xmlns:a16="http://schemas.microsoft.com/office/drawing/2014/main" id="{5A47E7C6-0F8D-4E70-B62E-A0CEDF35BE7F}"/>
              </a:ext>
            </a:extLst>
          </p:cNvPr>
          <p:cNvSpPr>
            <a:spLocks noGrp="1"/>
          </p:cNvSpPr>
          <p:nvPr>
            <p:ph idx="1"/>
          </p:nvPr>
        </p:nvSpPr>
        <p:spPr>
          <a:xfrm>
            <a:off x="328707" y="1822825"/>
            <a:ext cx="4999261" cy="4775200"/>
          </a:xfrm>
        </p:spPr>
        <p:txBody>
          <a:bodyPr>
            <a:normAutofit fontScale="92500" lnSpcReduction="10000"/>
          </a:bodyPr>
          <a:lstStyle/>
          <a:p>
            <a:r>
              <a:rPr lang="en-GB" sz="1600" dirty="0">
                <a:solidFill>
                  <a:srgbClr val="000000"/>
                </a:solidFill>
              </a:rPr>
              <a:t>When a business such as McDonald’s opens a store in another country outside of the USA, it has to make significant changes in its marketing mix to adapt to the countries' culture and the wants and needs of its residents. </a:t>
            </a:r>
          </a:p>
          <a:p>
            <a:r>
              <a:rPr lang="en-GB" sz="1600" dirty="0">
                <a:solidFill>
                  <a:srgbClr val="000000"/>
                </a:solidFill>
              </a:rPr>
              <a:t>For example:</a:t>
            </a:r>
          </a:p>
          <a:p>
            <a:pPr lvl="1"/>
            <a:r>
              <a:rPr lang="en-GB" sz="1600" dirty="0">
                <a:solidFill>
                  <a:srgbClr val="000000"/>
                </a:solidFill>
              </a:rPr>
              <a:t>In Canada, McDonald’s serves ‘French Fries in Gravy and Cheese Curds’ (known as Poutine) which is a Canadian staple.</a:t>
            </a:r>
          </a:p>
          <a:p>
            <a:pPr lvl="1"/>
            <a:r>
              <a:rPr lang="en-GB" sz="1600" dirty="0">
                <a:solidFill>
                  <a:srgbClr val="000000"/>
                </a:solidFill>
              </a:rPr>
              <a:t>In Korea, McDonald’s serves a ‘Shrimp and Beef Burger’ to satisfy the wants and needs of Korea’s McDonald’s customers.</a:t>
            </a:r>
          </a:p>
          <a:p>
            <a:pPr lvl="1"/>
            <a:r>
              <a:rPr lang="en-GB" sz="1600" dirty="0">
                <a:solidFill>
                  <a:srgbClr val="000000"/>
                </a:solidFill>
              </a:rPr>
              <a:t>In China, McDonald's serves ‘</a:t>
            </a:r>
            <a:r>
              <a:rPr lang="pl-PL" sz="1600" dirty="0">
                <a:solidFill>
                  <a:srgbClr val="000000"/>
                </a:solidFill>
              </a:rPr>
              <a:t>Ham N' Egg Twisty Pasta</a:t>
            </a:r>
            <a:r>
              <a:rPr lang="en-GB" sz="1600" dirty="0">
                <a:solidFill>
                  <a:srgbClr val="000000"/>
                </a:solidFill>
              </a:rPr>
              <a:t>’ on its breakfast menu, which is quite different to the ‘Bacon Roll’ served in the UK. </a:t>
            </a:r>
          </a:p>
          <a:p>
            <a:r>
              <a:rPr lang="en-GB" sz="1600" dirty="0">
                <a:solidFill>
                  <a:srgbClr val="000000"/>
                </a:solidFill>
              </a:rPr>
              <a:t>However, it’s not just cultural differences which a business must consider when operating internationally, the law is often different in every country.</a:t>
            </a:r>
          </a:p>
          <a:p>
            <a:r>
              <a:rPr lang="en-GB" sz="1600" dirty="0">
                <a:solidFill>
                  <a:srgbClr val="000000"/>
                </a:solidFill>
              </a:rPr>
              <a:t>Therefore, it’s crucially important that the business is clearly aware of these rules and regulations when it expands into a new country. </a:t>
            </a:r>
          </a:p>
          <a:p>
            <a:endParaRPr lang="en-GB" sz="1600" dirty="0">
              <a:solidFill>
                <a:srgbClr val="000000"/>
              </a:solidFill>
            </a:endParaRPr>
          </a:p>
          <a:p>
            <a:endParaRPr lang="en-GB" sz="1600" dirty="0">
              <a:solidFill>
                <a:srgbClr val="000000"/>
              </a:solidFill>
            </a:endParaRPr>
          </a:p>
          <a:p>
            <a:endParaRPr lang="en-GB" sz="1600" dirty="0">
              <a:solidFill>
                <a:srgbClr val="000000"/>
              </a:solidFill>
            </a:endParaRPr>
          </a:p>
        </p:txBody>
      </p:sp>
    </p:spTree>
    <p:extLst>
      <p:ext uri="{BB962C8B-B14F-4D97-AF65-F5344CB8AC3E}">
        <p14:creationId xmlns:p14="http://schemas.microsoft.com/office/powerpoint/2010/main" val="25102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B4C0-CC11-482C-AD09-C3774D962C38}"/>
              </a:ext>
            </a:extLst>
          </p:cNvPr>
          <p:cNvSpPr>
            <a:spLocks noGrp="1"/>
          </p:cNvSpPr>
          <p:nvPr>
            <p:ph type="title"/>
          </p:nvPr>
        </p:nvSpPr>
        <p:spPr/>
        <p:txBody>
          <a:bodyPr>
            <a:normAutofit/>
          </a:bodyPr>
          <a:lstStyle/>
          <a:p>
            <a:r>
              <a:rPr lang="en-GB" sz="4000" dirty="0"/>
              <a:t>Scope of Business Activities:</a:t>
            </a:r>
            <a:br>
              <a:rPr lang="en-GB" sz="4000" dirty="0"/>
            </a:br>
            <a:r>
              <a:rPr lang="en-GB" sz="4000" dirty="0"/>
              <a:t>International</a:t>
            </a:r>
          </a:p>
        </p:txBody>
      </p:sp>
      <p:sp>
        <p:nvSpPr>
          <p:cNvPr id="3" name="Content Placeholder 2">
            <a:extLst>
              <a:ext uri="{FF2B5EF4-FFF2-40B4-BE49-F238E27FC236}">
                <a16:creationId xmlns:a16="http://schemas.microsoft.com/office/drawing/2014/main" id="{5A47E7C6-0F8D-4E70-B62E-A0CEDF35BE7F}"/>
              </a:ext>
            </a:extLst>
          </p:cNvPr>
          <p:cNvSpPr>
            <a:spLocks noGrp="1"/>
          </p:cNvSpPr>
          <p:nvPr>
            <p:ph idx="1"/>
          </p:nvPr>
        </p:nvSpPr>
        <p:spPr/>
        <p:txBody>
          <a:bodyPr>
            <a:normAutofit fontScale="92500" lnSpcReduction="20000"/>
          </a:bodyPr>
          <a:lstStyle/>
          <a:p>
            <a:pPr marL="0" indent="0">
              <a:buNone/>
            </a:pPr>
            <a:r>
              <a:rPr lang="en-GB" sz="1800" b="1" dirty="0"/>
              <a:t>Activity 8</a:t>
            </a:r>
            <a:r>
              <a:rPr lang="en-GB" sz="1800" dirty="0"/>
              <a:t>: watch the video on the next slide (Why Starbucks Failed in Australia) and complete the following tasks:</a:t>
            </a:r>
          </a:p>
          <a:p>
            <a:pPr marL="342900" indent="-342900">
              <a:buFont typeface="+mj-lt"/>
              <a:buAutoNum type="arabicPeriod"/>
            </a:pPr>
            <a:r>
              <a:rPr lang="en-GB" sz="1800" dirty="0"/>
              <a:t>What did Starbucks do wrong when they opened stores in Australia and what were the key factors which led to them closing 61 Australian stores in 2008? </a:t>
            </a:r>
          </a:p>
          <a:p>
            <a:pPr marL="342900" indent="-342900">
              <a:buFont typeface="+mj-lt"/>
              <a:buAutoNum type="arabicPeriod"/>
            </a:pPr>
            <a:r>
              <a:rPr lang="en-GB" sz="1800" dirty="0"/>
              <a:t>Why have Gloria Jean’s Coffee Shops been so successful in Australia when Starbucks failed? </a:t>
            </a:r>
          </a:p>
          <a:p>
            <a:pPr marL="342900" indent="-342900">
              <a:buFont typeface="+mj-lt"/>
              <a:buAutoNum type="arabicPeriod"/>
            </a:pPr>
            <a:r>
              <a:rPr lang="en-GB" sz="1800" dirty="0"/>
              <a:t>Do you think targeting tourists in Australia is a good strategy for Starbucks?</a:t>
            </a:r>
          </a:p>
          <a:p>
            <a:pPr marL="342900" indent="-342900">
              <a:buFont typeface="+mj-lt"/>
              <a:buAutoNum type="arabicPeriod"/>
            </a:pPr>
            <a:r>
              <a:rPr lang="en-GB" sz="1800" dirty="0"/>
              <a:t>Australia has one of the biggest and most competitive coffee shop markets in the world. Your task is to design a coffee shop brand which you believe would be able to compete in this competitive market. Ensure you include the following factors as a minimum:</a:t>
            </a:r>
          </a:p>
          <a:p>
            <a:pPr lvl="1"/>
            <a:r>
              <a:rPr lang="en-GB" sz="1600" dirty="0"/>
              <a:t>The name of your coffee shop</a:t>
            </a:r>
          </a:p>
          <a:p>
            <a:pPr lvl="1"/>
            <a:r>
              <a:rPr lang="en-GB" sz="1600" dirty="0"/>
              <a:t>A logo and slogan</a:t>
            </a:r>
          </a:p>
          <a:p>
            <a:pPr lvl="1"/>
            <a:r>
              <a:rPr lang="en-GB" sz="1600" dirty="0"/>
              <a:t>The USP of your coffee shop</a:t>
            </a:r>
          </a:p>
          <a:p>
            <a:pPr lvl="1"/>
            <a:r>
              <a:rPr lang="en-GB" sz="1600" dirty="0"/>
              <a:t>The range of products you would sell</a:t>
            </a:r>
          </a:p>
          <a:p>
            <a:pPr lvl="1"/>
            <a:r>
              <a:rPr lang="en-GB" sz="1600" dirty="0"/>
              <a:t>The target market</a:t>
            </a:r>
          </a:p>
          <a:p>
            <a:pPr lvl="1"/>
            <a:r>
              <a:rPr lang="en-GB" sz="1600" dirty="0"/>
              <a:t>The experience customers would get in store</a:t>
            </a:r>
          </a:p>
        </p:txBody>
      </p:sp>
    </p:spTree>
    <p:extLst>
      <p:ext uri="{BB962C8B-B14F-4D97-AF65-F5344CB8AC3E}">
        <p14:creationId xmlns:p14="http://schemas.microsoft.com/office/powerpoint/2010/main" val="159555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B4C0-CC11-482C-AD09-C3774D962C38}"/>
              </a:ext>
            </a:extLst>
          </p:cNvPr>
          <p:cNvSpPr>
            <a:spLocks noGrp="1"/>
          </p:cNvSpPr>
          <p:nvPr>
            <p:ph type="title"/>
          </p:nvPr>
        </p:nvSpPr>
        <p:spPr/>
        <p:txBody>
          <a:bodyPr>
            <a:normAutofit/>
          </a:bodyPr>
          <a:lstStyle/>
          <a:p>
            <a:r>
              <a:rPr lang="en-GB" sz="4000" dirty="0"/>
              <a:t>Scope of Business Activities:</a:t>
            </a:r>
            <a:br>
              <a:rPr lang="en-GB" sz="4000" dirty="0"/>
            </a:br>
            <a:r>
              <a:rPr lang="en-GB" sz="4000" dirty="0"/>
              <a:t>International</a:t>
            </a:r>
          </a:p>
        </p:txBody>
      </p:sp>
      <p:sp>
        <p:nvSpPr>
          <p:cNvPr id="3" name="Content Placeholder 2">
            <a:extLst>
              <a:ext uri="{FF2B5EF4-FFF2-40B4-BE49-F238E27FC236}">
                <a16:creationId xmlns:a16="http://schemas.microsoft.com/office/drawing/2014/main" id="{5A47E7C6-0F8D-4E70-B62E-A0CEDF35BE7F}"/>
              </a:ext>
            </a:extLst>
          </p:cNvPr>
          <p:cNvSpPr>
            <a:spLocks noGrp="1"/>
          </p:cNvSpPr>
          <p:nvPr>
            <p:ph idx="1"/>
          </p:nvPr>
        </p:nvSpPr>
        <p:spPr/>
        <p:txBody>
          <a:bodyPr/>
          <a:lstStyle/>
          <a:p>
            <a:endParaRPr lang="en-GB" dirty="0"/>
          </a:p>
          <a:p>
            <a:endParaRPr lang="en-GB" dirty="0"/>
          </a:p>
          <a:p>
            <a:endParaRPr lang="en-GB" dirty="0"/>
          </a:p>
          <a:p>
            <a:endParaRPr lang="en-GB" dirty="0"/>
          </a:p>
        </p:txBody>
      </p:sp>
      <p:pic>
        <p:nvPicPr>
          <p:cNvPr id="4" name="Online Media 3" title="Why Starbucks Failed In Australia">
            <a:hlinkClick r:id="" action="ppaction://media"/>
            <a:extLst>
              <a:ext uri="{FF2B5EF4-FFF2-40B4-BE49-F238E27FC236}">
                <a16:creationId xmlns:a16="http://schemas.microsoft.com/office/drawing/2014/main" id="{0E627BED-39BD-4C60-9182-5B07000AA46C}"/>
              </a:ext>
            </a:extLst>
          </p:cNvPr>
          <p:cNvPicPr>
            <a:picLocks noRot="1" noChangeAspect="1"/>
          </p:cNvPicPr>
          <p:nvPr>
            <a:videoFile r:link="rId1"/>
          </p:nvPr>
        </p:nvPicPr>
        <p:blipFill>
          <a:blip r:embed="rId4"/>
          <a:stretch>
            <a:fillRect/>
          </a:stretch>
        </p:blipFill>
        <p:spPr>
          <a:xfrm>
            <a:off x="628650" y="1825625"/>
            <a:ext cx="7886700" cy="4455986"/>
          </a:xfrm>
          <a:prstGeom prst="rect">
            <a:avLst/>
          </a:prstGeom>
        </p:spPr>
      </p:pic>
      <p:sp>
        <p:nvSpPr>
          <p:cNvPr id="6" name="TextBox 5">
            <a:extLst>
              <a:ext uri="{FF2B5EF4-FFF2-40B4-BE49-F238E27FC236}">
                <a16:creationId xmlns:a16="http://schemas.microsoft.com/office/drawing/2014/main" id="{992C1D06-83D2-4A1A-BD47-56AE0165633D}"/>
              </a:ext>
            </a:extLst>
          </p:cNvPr>
          <p:cNvSpPr txBox="1"/>
          <p:nvPr/>
        </p:nvSpPr>
        <p:spPr>
          <a:xfrm>
            <a:off x="628650" y="1456293"/>
            <a:ext cx="4572000" cy="369332"/>
          </a:xfrm>
          <a:prstGeom prst="rect">
            <a:avLst/>
          </a:prstGeom>
          <a:noFill/>
        </p:spPr>
        <p:txBody>
          <a:bodyPr wrap="square">
            <a:spAutoFit/>
          </a:bodyPr>
          <a:lstStyle/>
          <a:p>
            <a:r>
              <a:rPr lang="en-GB" dirty="0">
                <a:hlinkClick r:id="rId5"/>
              </a:rPr>
              <a:t>Video link: Why Starbucks Failed in Australia</a:t>
            </a:r>
            <a:endParaRPr lang="en-GB" dirty="0"/>
          </a:p>
        </p:txBody>
      </p:sp>
    </p:spTree>
    <p:extLst>
      <p:ext uri="{BB962C8B-B14F-4D97-AF65-F5344CB8AC3E}">
        <p14:creationId xmlns:p14="http://schemas.microsoft.com/office/powerpoint/2010/main" val="265041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608CE-F6A4-4D56-9EA1-7B4233FFCED8}"/>
              </a:ext>
            </a:extLst>
          </p:cNvPr>
          <p:cNvSpPr>
            <a:spLocks noGrp="1"/>
          </p:cNvSpPr>
          <p:nvPr>
            <p:ph type="title"/>
          </p:nvPr>
        </p:nvSpPr>
        <p:spPr/>
        <p:txBody>
          <a:bodyPr/>
          <a:lstStyle/>
          <a:p>
            <a:r>
              <a:rPr lang="en-GB" dirty="0"/>
              <a:t>Size</a:t>
            </a:r>
          </a:p>
        </p:txBody>
      </p:sp>
      <p:sp>
        <p:nvSpPr>
          <p:cNvPr id="3" name="Content Placeholder 2">
            <a:extLst>
              <a:ext uri="{FF2B5EF4-FFF2-40B4-BE49-F238E27FC236}">
                <a16:creationId xmlns:a16="http://schemas.microsoft.com/office/drawing/2014/main" id="{77513C10-318D-4D69-86B1-041B4B54AE40}"/>
              </a:ext>
            </a:extLst>
          </p:cNvPr>
          <p:cNvSpPr>
            <a:spLocks noGrp="1"/>
          </p:cNvSpPr>
          <p:nvPr>
            <p:ph idx="1"/>
          </p:nvPr>
        </p:nvSpPr>
        <p:spPr/>
        <p:txBody>
          <a:bodyPr>
            <a:normAutofit fontScale="92500" lnSpcReduction="20000"/>
          </a:bodyPr>
          <a:lstStyle/>
          <a:p>
            <a:r>
              <a:rPr lang="en-GB" dirty="0"/>
              <a:t>One of the clearest ways we can differentiate businesses is by their size. </a:t>
            </a:r>
          </a:p>
          <a:p>
            <a:r>
              <a:rPr lang="en-GB" dirty="0"/>
              <a:t>Businesses range in size from micro-businesses where the owner might be the only person who works for the business right through to large multinational corporations with thousands of employees across the world.</a:t>
            </a:r>
          </a:p>
          <a:p>
            <a:r>
              <a:rPr lang="en-GB" dirty="0"/>
              <a:t>Over the next few slides we are going to investigate the key factors of each with supporting examples for the following business sizes:</a:t>
            </a:r>
          </a:p>
          <a:p>
            <a:pPr lvl="1"/>
            <a:r>
              <a:rPr lang="en-GB" dirty="0"/>
              <a:t>Micro </a:t>
            </a:r>
          </a:p>
          <a:p>
            <a:pPr lvl="1"/>
            <a:r>
              <a:rPr lang="en-GB" dirty="0"/>
              <a:t>Small and Medium Enterprises (SMEs)</a:t>
            </a:r>
          </a:p>
          <a:p>
            <a:pPr lvl="1"/>
            <a:r>
              <a:rPr lang="en-GB" dirty="0"/>
              <a:t>Large </a:t>
            </a:r>
          </a:p>
        </p:txBody>
      </p:sp>
    </p:spTree>
    <p:extLst>
      <p:ext uri="{BB962C8B-B14F-4D97-AF65-F5344CB8AC3E}">
        <p14:creationId xmlns:p14="http://schemas.microsoft.com/office/powerpoint/2010/main" val="144963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8" name="Picture 4" descr="10 Most Popular Small Businesses (2021)">
            <a:extLst>
              <a:ext uri="{FF2B5EF4-FFF2-40B4-BE49-F238E27FC236}">
                <a16:creationId xmlns:a16="http://schemas.microsoft.com/office/drawing/2014/main" id="{F558260A-3AB4-4FBD-BEAF-5E3264F03453}"/>
              </a:ext>
            </a:extLst>
          </p:cNvPr>
          <p:cNvPicPr>
            <a:picLocks noChangeAspect="1" noChangeArrowheads="1"/>
          </p:cNvPicPr>
          <p:nvPr/>
        </p:nvPicPr>
        <p:blipFill rotWithShape="1">
          <a:blip r:embed="rId3" cstate="screen">
            <a:alphaModFix/>
            <a:extLst>
              <a:ext uri="{28A0092B-C50C-407E-A947-70E740481C1C}">
                <a14:useLocalDpi xmlns:a14="http://schemas.microsoft.com/office/drawing/2010/main"/>
              </a:ext>
            </a:extLst>
          </a:blip>
          <a:srcRect l="17973" r="19792"/>
          <a:stretch/>
        </p:blipFill>
        <p:spPr bwMode="auto">
          <a:xfrm>
            <a:off x="4348157" y="10"/>
            <a:ext cx="4795614" cy="514349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extLst>
              <a:ext uri="{28A0092B-C50C-407E-A947-70E740481C1C}">
                <a14:useLocalDpi xmlns:a14="http://schemas.microsoft.com/office/drawing/2010/main"/>
              </a:ext>
            </a:extLst>
          </a:blip>
          <a:stretch>
            <a:fillRect/>
          </a:stretch>
        </p:blipFill>
        <p:spPr>
          <a:xfrm flipH="1" flipV="1">
            <a:off x="0" y="0"/>
            <a:ext cx="9144000" cy="5143500"/>
          </a:xfrm>
          <a:prstGeom prst="rect">
            <a:avLst/>
          </a:prstGeom>
        </p:spPr>
      </p:pic>
      <p:sp>
        <p:nvSpPr>
          <p:cNvPr id="2" name="Title 1">
            <a:extLst>
              <a:ext uri="{FF2B5EF4-FFF2-40B4-BE49-F238E27FC236}">
                <a16:creationId xmlns:a16="http://schemas.microsoft.com/office/drawing/2014/main" id="{509608CE-F6A4-4D56-9EA1-7B4233FFCED8}"/>
              </a:ext>
            </a:extLst>
          </p:cNvPr>
          <p:cNvSpPr>
            <a:spLocks noGrp="1"/>
          </p:cNvSpPr>
          <p:nvPr>
            <p:ph type="title"/>
          </p:nvPr>
        </p:nvSpPr>
        <p:spPr>
          <a:xfrm>
            <a:off x="603519" y="0"/>
            <a:ext cx="3602727" cy="1633382"/>
          </a:xfrm>
        </p:spPr>
        <p:txBody>
          <a:bodyPr>
            <a:normAutofit/>
          </a:bodyPr>
          <a:lstStyle/>
          <a:p>
            <a:r>
              <a:rPr lang="en-GB" dirty="0">
                <a:solidFill>
                  <a:srgbClr val="000000"/>
                </a:solidFill>
              </a:rPr>
              <a:t>Size: Micro</a:t>
            </a:r>
          </a:p>
        </p:txBody>
      </p:sp>
      <p:sp>
        <p:nvSpPr>
          <p:cNvPr id="3" name="Content Placeholder 2">
            <a:extLst>
              <a:ext uri="{FF2B5EF4-FFF2-40B4-BE49-F238E27FC236}">
                <a16:creationId xmlns:a16="http://schemas.microsoft.com/office/drawing/2014/main" id="{77513C10-318D-4D69-86B1-041B4B54AE40}"/>
              </a:ext>
            </a:extLst>
          </p:cNvPr>
          <p:cNvSpPr>
            <a:spLocks noGrp="1"/>
          </p:cNvSpPr>
          <p:nvPr>
            <p:ph idx="1"/>
          </p:nvPr>
        </p:nvSpPr>
        <p:spPr>
          <a:xfrm>
            <a:off x="343169" y="1552755"/>
            <a:ext cx="4123425" cy="4336092"/>
          </a:xfrm>
        </p:spPr>
        <p:txBody>
          <a:bodyPr anchor="ctr">
            <a:noAutofit/>
          </a:bodyPr>
          <a:lstStyle/>
          <a:p>
            <a:r>
              <a:rPr lang="en-GB" sz="1500" dirty="0">
                <a:solidFill>
                  <a:srgbClr val="000000"/>
                </a:solidFill>
              </a:rPr>
              <a:t>99.9% of all business are classed as small to medium sized, meaning they employ between 1 and 249 people with a staggering 96% of these being classed as microbusinesses (SMELoans, 2021)</a:t>
            </a:r>
          </a:p>
          <a:p>
            <a:r>
              <a:rPr lang="en-GB" sz="1500" dirty="0">
                <a:solidFill>
                  <a:srgbClr val="000000"/>
                </a:solidFill>
              </a:rPr>
              <a:t>To be classified as a microbusiness, the business must meet the following criteria:</a:t>
            </a:r>
          </a:p>
          <a:p>
            <a:pPr lvl="1"/>
            <a:r>
              <a:rPr lang="en-GB" sz="1500" dirty="0">
                <a:solidFill>
                  <a:srgbClr val="000000"/>
                </a:solidFill>
              </a:rPr>
              <a:t>a turnover of £632,000 or less</a:t>
            </a:r>
          </a:p>
          <a:p>
            <a:pPr lvl="1"/>
            <a:r>
              <a:rPr lang="en-GB" sz="1500" dirty="0">
                <a:solidFill>
                  <a:srgbClr val="000000"/>
                </a:solidFill>
              </a:rPr>
              <a:t>£316,000 or less on its balance sheet</a:t>
            </a:r>
          </a:p>
          <a:p>
            <a:pPr lvl="1"/>
            <a:r>
              <a:rPr lang="en-GB" sz="1500" dirty="0">
                <a:solidFill>
                  <a:srgbClr val="000000"/>
                </a:solidFill>
              </a:rPr>
              <a:t>10 employees or less</a:t>
            </a:r>
          </a:p>
          <a:p>
            <a:r>
              <a:rPr lang="en-GB" sz="1500" dirty="0">
                <a:solidFill>
                  <a:srgbClr val="000000"/>
                </a:solidFill>
              </a:rPr>
              <a:t>One in five (18 per cent) of micro businesses across the UK operate on a turnover of less than £50,000. </a:t>
            </a:r>
          </a:p>
          <a:p>
            <a:r>
              <a:rPr lang="en-GB" sz="1500" dirty="0">
                <a:solidFill>
                  <a:srgbClr val="000000"/>
                </a:solidFill>
              </a:rPr>
              <a:t>However, there are more than 23,500 micro businesses in the UK with a turnover of more than £1 million – showing success is not necessarily tied to size and the average turnover of the UK’s microbusinesses currently stands at £286,879. (Experian, 2021)</a:t>
            </a:r>
          </a:p>
        </p:txBody>
      </p:sp>
    </p:spTree>
    <p:extLst>
      <p:ext uri="{BB962C8B-B14F-4D97-AF65-F5344CB8AC3E}">
        <p14:creationId xmlns:p14="http://schemas.microsoft.com/office/powerpoint/2010/main" val="349209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608CE-F6A4-4D56-9EA1-7B4233FFCED8}"/>
              </a:ext>
            </a:extLst>
          </p:cNvPr>
          <p:cNvSpPr>
            <a:spLocks noGrp="1"/>
          </p:cNvSpPr>
          <p:nvPr>
            <p:ph type="title"/>
          </p:nvPr>
        </p:nvSpPr>
        <p:spPr>
          <a:xfrm>
            <a:off x="360760" y="327025"/>
            <a:ext cx="3875483" cy="610379"/>
          </a:xfrm>
        </p:spPr>
        <p:txBody>
          <a:bodyPr anchor="b">
            <a:normAutofit/>
          </a:bodyPr>
          <a:lstStyle/>
          <a:p>
            <a:r>
              <a:rPr lang="en-GB" sz="3100" dirty="0"/>
              <a:t>Size: Micro</a:t>
            </a:r>
          </a:p>
        </p:txBody>
      </p:sp>
      <p:sp>
        <p:nvSpPr>
          <p:cNvPr id="3" name="Content Placeholder 2">
            <a:extLst>
              <a:ext uri="{FF2B5EF4-FFF2-40B4-BE49-F238E27FC236}">
                <a16:creationId xmlns:a16="http://schemas.microsoft.com/office/drawing/2014/main" id="{77513C10-318D-4D69-86B1-041B4B54AE40}"/>
              </a:ext>
            </a:extLst>
          </p:cNvPr>
          <p:cNvSpPr>
            <a:spLocks noGrp="1"/>
          </p:cNvSpPr>
          <p:nvPr>
            <p:ph idx="1"/>
          </p:nvPr>
        </p:nvSpPr>
        <p:spPr>
          <a:xfrm>
            <a:off x="360760" y="1046673"/>
            <a:ext cx="4211240" cy="5158866"/>
          </a:xfrm>
        </p:spPr>
        <p:txBody>
          <a:bodyPr>
            <a:noAutofit/>
          </a:bodyPr>
          <a:lstStyle/>
          <a:p>
            <a:r>
              <a:rPr lang="en-GB" sz="1600" dirty="0"/>
              <a:t>Microbusinesses are the largest type of British businesses based on size, with further growth in the sector expected due to the changing way we work, live and do business. </a:t>
            </a:r>
          </a:p>
          <a:p>
            <a:r>
              <a:rPr lang="en-GB" sz="1600" dirty="0"/>
              <a:t>Infact, SME Loans (2021) conducted a survey to reveal the business aspirations of the UK and it found that 64% of the workforce wants to set up their own business, mainly to either earn more money or be their own boss. </a:t>
            </a:r>
          </a:p>
          <a:p>
            <a:r>
              <a:rPr lang="en-GB" sz="1600" dirty="0"/>
              <a:t>Due to technological advancements, it is now possible for most people to set up a microbusiness as their full time occupation or to even start what can be referred to as a ‘side hustle’ outside of the workplace. </a:t>
            </a:r>
          </a:p>
          <a:p>
            <a:r>
              <a:rPr lang="en-GB" sz="1600" dirty="0"/>
              <a:t>Literally, a microbusiness can be started with a laptop or even just a smartphone with an internet connection.  </a:t>
            </a:r>
          </a:p>
          <a:p>
            <a:endParaRPr lang="en-GB" sz="1600" dirty="0"/>
          </a:p>
          <a:p>
            <a:endParaRPr lang="en-GB" sz="1600" dirty="0"/>
          </a:p>
        </p:txBody>
      </p:sp>
      <p:pic>
        <p:nvPicPr>
          <p:cNvPr id="7172" name="Picture 4" descr="Five tips for the budding entrepreneur - Fuel your growth with Huboo">
            <a:extLst>
              <a:ext uri="{FF2B5EF4-FFF2-40B4-BE49-F238E27FC236}">
                <a16:creationId xmlns:a16="http://schemas.microsoft.com/office/drawing/2014/main" id="{F4898BA8-0CFE-4B02-AA37-4210A7F336DB}"/>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16028" r="30889" b="1"/>
          <a:stretch/>
        </p:blipFill>
        <p:spPr bwMode="auto">
          <a:xfrm>
            <a:off x="4291152" y="1"/>
            <a:ext cx="4852848" cy="6856412"/>
          </a:xfrm>
          <a:custGeom>
            <a:avLst/>
            <a:gdLst/>
            <a:ahLst/>
            <a:cxnLst/>
            <a:rect l="l" t="t" r="r" b="b"/>
            <a:pathLst>
              <a:path w="6470464" h="6856412">
                <a:moveTo>
                  <a:pt x="0" y="0"/>
                </a:moveTo>
                <a:lnTo>
                  <a:pt x="6470464" y="0"/>
                </a:lnTo>
                <a:lnTo>
                  <a:pt x="6470464" y="6856412"/>
                </a:lnTo>
                <a:lnTo>
                  <a:pt x="753" y="6856412"/>
                </a:lnTo>
                <a:lnTo>
                  <a:pt x="83736" y="6682434"/>
                </a:lnTo>
                <a:cubicBezTo>
                  <a:pt x="534353" y="5654674"/>
                  <a:pt x="777103" y="4561946"/>
                  <a:pt x="777103" y="3428997"/>
                </a:cubicBezTo>
                <a:cubicBezTo>
                  <a:pt x="777103" y="2296047"/>
                  <a:pt x="534353" y="1203318"/>
                  <a:pt x="83736" y="175558"/>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44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608CE-F6A4-4D56-9EA1-7B4233FFCED8}"/>
              </a:ext>
            </a:extLst>
          </p:cNvPr>
          <p:cNvSpPr>
            <a:spLocks noGrp="1"/>
          </p:cNvSpPr>
          <p:nvPr>
            <p:ph type="title"/>
          </p:nvPr>
        </p:nvSpPr>
        <p:spPr/>
        <p:txBody>
          <a:bodyPr/>
          <a:lstStyle/>
          <a:p>
            <a:r>
              <a:rPr lang="en-GB" dirty="0"/>
              <a:t>Size: Micro</a:t>
            </a:r>
          </a:p>
        </p:txBody>
      </p:sp>
      <p:sp>
        <p:nvSpPr>
          <p:cNvPr id="3" name="Content Placeholder 2">
            <a:extLst>
              <a:ext uri="{FF2B5EF4-FFF2-40B4-BE49-F238E27FC236}">
                <a16:creationId xmlns:a16="http://schemas.microsoft.com/office/drawing/2014/main" id="{77513C10-318D-4D69-86B1-041B4B54AE40}"/>
              </a:ext>
            </a:extLst>
          </p:cNvPr>
          <p:cNvSpPr>
            <a:spLocks noGrp="1"/>
          </p:cNvSpPr>
          <p:nvPr>
            <p:ph idx="1"/>
          </p:nvPr>
        </p:nvSpPr>
        <p:spPr>
          <a:xfrm>
            <a:off x="628650" y="1543828"/>
            <a:ext cx="7886700" cy="4351338"/>
          </a:xfrm>
        </p:spPr>
        <p:txBody>
          <a:bodyPr>
            <a:noAutofit/>
          </a:bodyPr>
          <a:lstStyle/>
          <a:p>
            <a:pPr marL="0" indent="0">
              <a:buNone/>
            </a:pPr>
            <a:r>
              <a:rPr lang="en-GB" sz="1600" b="1" dirty="0"/>
              <a:t>Activity 9</a:t>
            </a:r>
            <a:r>
              <a:rPr lang="en-GB" sz="1600" dirty="0"/>
              <a:t>: Starting your own Microbusiness</a:t>
            </a:r>
          </a:p>
          <a:p>
            <a:pPr marL="0" indent="0">
              <a:buNone/>
            </a:pPr>
            <a:endParaRPr lang="en-GB" sz="1600" dirty="0"/>
          </a:p>
          <a:p>
            <a:pPr marL="0" indent="0">
              <a:buNone/>
            </a:pPr>
            <a:r>
              <a:rPr lang="en-GB" sz="1600" dirty="0"/>
              <a:t>You have decided to start up your own microbusiness whilst studying for your business qualification with the aim of making an income to support you whilst at college/school and for it to become your full-time occupation once you achieve your qualification. Ensure you include the following factors as a minimum:</a:t>
            </a:r>
          </a:p>
          <a:p>
            <a:r>
              <a:rPr lang="en-GB" sz="1600" dirty="0"/>
              <a:t>The name of your microbusiness.</a:t>
            </a:r>
          </a:p>
          <a:p>
            <a:r>
              <a:rPr lang="en-GB" sz="1600" dirty="0"/>
              <a:t>A logo and slogan.</a:t>
            </a:r>
          </a:p>
          <a:p>
            <a:r>
              <a:rPr lang="en-GB" sz="1600" dirty="0"/>
              <a:t>An explanation of what your microbusiness is.</a:t>
            </a:r>
          </a:p>
          <a:p>
            <a:r>
              <a:rPr lang="en-GB" sz="1600" dirty="0"/>
              <a:t>The USP of your microbusiness.</a:t>
            </a:r>
          </a:p>
          <a:p>
            <a:r>
              <a:rPr lang="en-GB" sz="1600" dirty="0"/>
              <a:t>Where you will operate (physical store or online etc.).</a:t>
            </a:r>
          </a:p>
          <a:p>
            <a:r>
              <a:rPr lang="en-GB" sz="1600" dirty="0"/>
              <a:t>The range of products or services you would sell.</a:t>
            </a:r>
          </a:p>
          <a:p>
            <a:r>
              <a:rPr lang="en-GB" sz="1600" dirty="0"/>
              <a:t>The target market.</a:t>
            </a:r>
          </a:p>
          <a:p>
            <a:r>
              <a:rPr lang="en-GB" sz="1600" dirty="0"/>
              <a:t>Short, medium and long term aims. </a:t>
            </a:r>
          </a:p>
          <a:p>
            <a:r>
              <a:rPr lang="en-GB" sz="1600" dirty="0"/>
              <a:t>A justification of why you think it will be successful.</a:t>
            </a:r>
          </a:p>
          <a:p>
            <a:pPr marL="0" indent="0">
              <a:buNone/>
            </a:pPr>
            <a:endParaRPr lang="en-GB" sz="1600" dirty="0"/>
          </a:p>
          <a:p>
            <a:endParaRPr lang="en-GB" sz="1600" dirty="0"/>
          </a:p>
          <a:p>
            <a:endParaRPr lang="en-GB" sz="1600" dirty="0"/>
          </a:p>
        </p:txBody>
      </p:sp>
    </p:spTree>
    <p:extLst>
      <p:ext uri="{BB962C8B-B14F-4D97-AF65-F5344CB8AC3E}">
        <p14:creationId xmlns:p14="http://schemas.microsoft.com/office/powerpoint/2010/main" val="263816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608CE-F6A4-4D56-9EA1-7B4233FFCED8}"/>
              </a:ext>
            </a:extLst>
          </p:cNvPr>
          <p:cNvSpPr>
            <a:spLocks noGrp="1"/>
          </p:cNvSpPr>
          <p:nvPr>
            <p:ph type="title"/>
          </p:nvPr>
        </p:nvSpPr>
        <p:spPr/>
        <p:txBody>
          <a:bodyPr/>
          <a:lstStyle/>
          <a:p>
            <a:r>
              <a:rPr lang="en-GB" dirty="0"/>
              <a:t>Size: Small and Medium Enterprises (SMEs)</a:t>
            </a:r>
          </a:p>
        </p:txBody>
      </p:sp>
      <p:sp>
        <p:nvSpPr>
          <p:cNvPr id="3" name="Content Placeholder 2">
            <a:extLst>
              <a:ext uri="{FF2B5EF4-FFF2-40B4-BE49-F238E27FC236}">
                <a16:creationId xmlns:a16="http://schemas.microsoft.com/office/drawing/2014/main" id="{77513C10-318D-4D69-86B1-041B4B54AE40}"/>
              </a:ext>
            </a:extLst>
          </p:cNvPr>
          <p:cNvSpPr>
            <a:spLocks noGrp="1"/>
          </p:cNvSpPr>
          <p:nvPr>
            <p:ph idx="1"/>
          </p:nvPr>
        </p:nvSpPr>
        <p:spPr/>
        <p:txBody>
          <a:bodyPr>
            <a:normAutofit fontScale="92500" lnSpcReduction="10000"/>
          </a:bodyPr>
          <a:lstStyle/>
          <a:p>
            <a:r>
              <a:rPr lang="en-GB" dirty="0"/>
              <a:t>In the UK, small and medium enterprises (SMEs) operate with fewer than 250 employees.</a:t>
            </a:r>
          </a:p>
          <a:p>
            <a:r>
              <a:rPr lang="en-GB" dirty="0"/>
              <a:t>More specifically, small businesses are those with between 10 and 49 employees and medium businesses are those with between 50 and 249 employees. </a:t>
            </a:r>
          </a:p>
          <a:p>
            <a:r>
              <a:rPr lang="en-GB" dirty="0"/>
              <a:t>In addition to the number of employees, the amount of turnover the business does will also determine its size. </a:t>
            </a:r>
          </a:p>
          <a:p>
            <a:r>
              <a:rPr lang="en-GB" dirty="0"/>
              <a:t>To be classified as a small business, the turnover must be under £10 million and can be anything up to £50 million for a medium sized business. </a:t>
            </a:r>
          </a:p>
          <a:p>
            <a:endParaRPr lang="en-GB" dirty="0"/>
          </a:p>
        </p:txBody>
      </p:sp>
    </p:spTree>
    <p:extLst>
      <p:ext uri="{BB962C8B-B14F-4D97-AF65-F5344CB8AC3E}">
        <p14:creationId xmlns:p14="http://schemas.microsoft.com/office/powerpoint/2010/main" val="422169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descr="Taking Steps towards Secure Manufacturing - Security News">
            <a:extLst>
              <a:ext uri="{FF2B5EF4-FFF2-40B4-BE49-F238E27FC236}">
                <a16:creationId xmlns:a16="http://schemas.microsoft.com/office/drawing/2014/main" id="{F174C4F2-F2A9-4396-8F1F-A44F2EAE700D}"/>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3784" r="36733"/>
          <a:stretch/>
        </p:blipFill>
        <p:spPr bwMode="auto">
          <a:xfrm>
            <a:off x="1891767" y="10"/>
            <a:ext cx="7252231"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9608CE-F6A4-4D56-9EA1-7B4233FFCED8}"/>
              </a:ext>
            </a:extLst>
          </p:cNvPr>
          <p:cNvSpPr>
            <a:spLocks noGrp="1"/>
          </p:cNvSpPr>
          <p:nvPr>
            <p:ph type="title"/>
          </p:nvPr>
        </p:nvSpPr>
        <p:spPr>
          <a:xfrm>
            <a:off x="356558" y="365125"/>
            <a:ext cx="3138733" cy="1899912"/>
          </a:xfrm>
        </p:spPr>
        <p:txBody>
          <a:bodyPr>
            <a:normAutofit/>
          </a:bodyPr>
          <a:lstStyle/>
          <a:p>
            <a:r>
              <a:rPr lang="en-GB" sz="3200" dirty="0"/>
              <a:t>Size: Small and Medium Enterprises (SMEs)</a:t>
            </a:r>
          </a:p>
        </p:txBody>
      </p:sp>
      <p:sp>
        <p:nvSpPr>
          <p:cNvPr id="3" name="Content Placeholder 2">
            <a:extLst>
              <a:ext uri="{FF2B5EF4-FFF2-40B4-BE49-F238E27FC236}">
                <a16:creationId xmlns:a16="http://schemas.microsoft.com/office/drawing/2014/main" id="{77513C10-318D-4D69-86B1-041B4B54AE40}"/>
              </a:ext>
            </a:extLst>
          </p:cNvPr>
          <p:cNvSpPr>
            <a:spLocks noGrp="1"/>
          </p:cNvSpPr>
          <p:nvPr>
            <p:ph idx="1"/>
          </p:nvPr>
        </p:nvSpPr>
        <p:spPr>
          <a:xfrm>
            <a:off x="356558" y="2434201"/>
            <a:ext cx="3138733" cy="3742762"/>
          </a:xfrm>
        </p:spPr>
        <p:txBody>
          <a:bodyPr>
            <a:noAutofit/>
          </a:bodyPr>
          <a:lstStyle/>
          <a:p>
            <a:r>
              <a:rPr lang="en-GB" sz="1600" dirty="0"/>
              <a:t>In the UK’s private sector, SMEs account for 60% of the total employment and there are now two million more SME’s today than there were in 2000, showing clear evidence of growth in businesses of this size.</a:t>
            </a:r>
          </a:p>
          <a:p>
            <a:r>
              <a:rPr lang="en-GB" sz="1600" dirty="0"/>
              <a:t>There are examples of SMEs across all business sectors and industries in the UK, with just under 1 million SMEs in the construction sector alone and sectors such as wholesale, retail and manufacturing also having a strong representation of SMEs (10% each).</a:t>
            </a:r>
          </a:p>
          <a:p>
            <a:pPr marL="0" indent="0">
              <a:buNone/>
            </a:pPr>
            <a:r>
              <a:rPr lang="en-GB" sz="1600" dirty="0"/>
              <a:t> </a:t>
            </a:r>
          </a:p>
          <a:p>
            <a:endParaRPr lang="en-GB" sz="1600" dirty="0"/>
          </a:p>
          <a:p>
            <a:endParaRPr lang="en-GB" sz="1600" dirty="0"/>
          </a:p>
        </p:txBody>
      </p:sp>
    </p:spTree>
    <p:extLst>
      <p:ext uri="{BB962C8B-B14F-4D97-AF65-F5344CB8AC3E}">
        <p14:creationId xmlns:p14="http://schemas.microsoft.com/office/powerpoint/2010/main" val="190788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CFC99-8A97-4735-A80C-5C6275AF02EB}"/>
              </a:ext>
            </a:extLst>
          </p:cNvPr>
          <p:cNvSpPr>
            <a:spLocks noGrp="1"/>
          </p:cNvSpPr>
          <p:nvPr>
            <p:ph type="title"/>
          </p:nvPr>
        </p:nvSpPr>
        <p:spPr/>
        <p:txBody>
          <a:bodyPr/>
          <a:lstStyle/>
          <a:p>
            <a:r>
              <a:rPr lang="en-GB" dirty="0"/>
              <a:t>Features of Businesses</a:t>
            </a:r>
          </a:p>
        </p:txBody>
      </p:sp>
      <p:sp>
        <p:nvSpPr>
          <p:cNvPr id="3" name="Content Placeholder 2">
            <a:extLst>
              <a:ext uri="{FF2B5EF4-FFF2-40B4-BE49-F238E27FC236}">
                <a16:creationId xmlns:a16="http://schemas.microsoft.com/office/drawing/2014/main" id="{B70E12AE-3C26-42AA-8DF0-62468D2118F8}"/>
              </a:ext>
            </a:extLst>
          </p:cNvPr>
          <p:cNvSpPr>
            <a:spLocks noGrp="1"/>
          </p:cNvSpPr>
          <p:nvPr>
            <p:ph idx="1"/>
          </p:nvPr>
        </p:nvSpPr>
        <p:spPr/>
        <p:txBody>
          <a:bodyPr>
            <a:normAutofit fontScale="85000" lnSpcReduction="20000"/>
          </a:bodyPr>
          <a:lstStyle/>
          <a:p>
            <a:pPr marL="0" indent="0">
              <a:buNone/>
            </a:pPr>
            <a:r>
              <a:rPr lang="en-GB" b="1" dirty="0"/>
              <a:t>Activity 1</a:t>
            </a:r>
            <a:r>
              <a:rPr lang="en-GB" dirty="0"/>
              <a:t>: Features of Businesses.</a:t>
            </a:r>
          </a:p>
          <a:p>
            <a:r>
              <a:rPr lang="en-GB" dirty="0"/>
              <a:t>Before we investigate each one of these business features in more detail, select two contrasting businesses of your choice and place them in the table located in your workbook.</a:t>
            </a:r>
          </a:p>
          <a:p>
            <a:r>
              <a:rPr lang="en-GB" dirty="0"/>
              <a:t>We will revisit the remainder of this activity once we have discussed each feature.</a:t>
            </a:r>
          </a:p>
          <a:p>
            <a:r>
              <a:rPr lang="en-GB" dirty="0"/>
              <a:t>When we revisit this activity, you will apply each feature discussed to your two chosen businesses and make comparisons between them both.</a:t>
            </a:r>
          </a:p>
          <a:p>
            <a:r>
              <a:rPr lang="en-GB" dirty="0"/>
              <a:t>Ensure you take notes during the following slides and clearly explain the key differences in relation to the features of your chosen businesses when we revisit this activity.</a:t>
            </a:r>
          </a:p>
          <a:p>
            <a:endParaRPr lang="en-GB" dirty="0"/>
          </a:p>
        </p:txBody>
      </p:sp>
    </p:spTree>
    <p:extLst>
      <p:ext uri="{BB962C8B-B14F-4D97-AF65-F5344CB8AC3E}">
        <p14:creationId xmlns:p14="http://schemas.microsoft.com/office/powerpoint/2010/main" val="252535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9608CE-F6A4-4D56-9EA1-7B4233FFCED8}"/>
              </a:ext>
            </a:extLst>
          </p:cNvPr>
          <p:cNvSpPr>
            <a:spLocks noGrp="1"/>
          </p:cNvSpPr>
          <p:nvPr>
            <p:ph type="title"/>
          </p:nvPr>
        </p:nvSpPr>
        <p:spPr>
          <a:xfrm>
            <a:off x="480060" y="4777739"/>
            <a:ext cx="2564242" cy="1412119"/>
          </a:xfrm>
        </p:spPr>
        <p:txBody>
          <a:bodyPr>
            <a:normAutofit/>
          </a:bodyPr>
          <a:lstStyle/>
          <a:p>
            <a:r>
              <a:rPr lang="en-GB" sz="4200" dirty="0"/>
              <a:t>Size: </a:t>
            </a:r>
            <a:br>
              <a:rPr lang="en-GB" sz="4200" dirty="0"/>
            </a:br>
            <a:r>
              <a:rPr lang="en-GB" sz="4200" dirty="0"/>
              <a:t>Large</a:t>
            </a:r>
          </a:p>
        </p:txBody>
      </p:sp>
      <p:pic>
        <p:nvPicPr>
          <p:cNvPr id="1026" name="Picture 2" descr="Unilever Story | Cushman &amp;amp; Wakefield">
            <a:extLst>
              <a:ext uri="{FF2B5EF4-FFF2-40B4-BE49-F238E27FC236}">
                <a16:creationId xmlns:a16="http://schemas.microsoft.com/office/drawing/2014/main" id="{E132476D-3543-4F52-A1A5-BBAFF232C6E1}"/>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t="17940"/>
          <a:stretch/>
        </p:blipFill>
        <p:spPr bwMode="auto">
          <a:xfrm>
            <a:off x="20" y="10"/>
            <a:ext cx="9143980" cy="342899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75"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74529" y="5470492"/>
            <a:ext cx="1371600" cy="13716"/>
          </a:xfrm>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 name="connsiteX0" fmla="*/ 0 w 1371600"/>
              <a:gd name="connsiteY0" fmla="*/ 0 h 13716"/>
              <a:gd name="connsiteX1" fmla="*/ 644652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0249" y="32963"/>
                  <a:pt x="409296" y="-18450"/>
                  <a:pt x="685800" y="0"/>
                </a:cubicBezTo>
                <a:cubicBezTo>
                  <a:pt x="954142" y="211"/>
                  <a:pt x="1166785" y="22353"/>
                  <a:pt x="1371600" y="0"/>
                </a:cubicBezTo>
                <a:cubicBezTo>
                  <a:pt x="1370996" y="3142"/>
                  <a:pt x="1371820" y="8880"/>
                  <a:pt x="1371600" y="13716"/>
                </a:cubicBezTo>
                <a:cubicBezTo>
                  <a:pt x="1106837" y="28424"/>
                  <a:pt x="1032834" y="20364"/>
                  <a:pt x="713232" y="13716"/>
                </a:cubicBezTo>
                <a:cubicBezTo>
                  <a:pt x="399250" y="-7822"/>
                  <a:pt x="277176" y="48782"/>
                  <a:pt x="0" y="13716"/>
                </a:cubicBezTo>
                <a:cubicBezTo>
                  <a:pt x="310" y="7052"/>
                  <a:pt x="119" y="6101"/>
                  <a:pt x="0" y="0"/>
                </a:cubicBezTo>
                <a:close/>
              </a:path>
              <a:path w="1371600" h="13716" stroke="0" extrusionOk="0">
                <a:moveTo>
                  <a:pt x="0" y="0"/>
                </a:moveTo>
                <a:cubicBezTo>
                  <a:pt x="168171" y="-27104"/>
                  <a:pt x="522270" y="7661"/>
                  <a:pt x="644652" y="0"/>
                </a:cubicBezTo>
                <a:cubicBezTo>
                  <a:pt x="812772" y="-55512"/>
                  <a:pt x="1098507" y="70876"/>
                  <a:pt x="1371600" y="0"/>
                </a:cubicBezTo>
                <a:cubicBezTo>
                  <a:pt x="1372276" y="6444"/>
                  <a:pt x="1371882" y="10524"/>
                  <a:pt x="1371600" y="13716"/>
                </a:cubicBezTo>
                <a:cubicBezTo>
                  <a:pt x="1195700" y="-500"/>
                  <a:pt x="896159" y="12360"/>
                  <a:pt x="713232" y="13716"/>
                </a:cubicBezTo>
                <a:cubicBezTo>
                  <a:pt x="556279" y="-18909"/>
                  <a:pt x="248593" y="33389"/>
                  <a:pt x="0" y="13716"/>
                </a:cubicBezTo>
                <a:cubicBezTo>
                  <a:pt x="708" y="8775"/>
                  <a:pt x="205" y="3193"/>
                  <a:pt x="0" y="0"/>
                </a:cubicBezTo>
                <a:close/>
              </a:path>
              <a:path w="1371600" h="13716" fill="none" stroke="0" extrusionOk="0">
                <a:moveTo>
                  <a:pt x="0" y="0"/>
                </a:moveTo>
                <a:cubicBezTo>
                  <a:pt x="244262" y="19623"/>
                  <a:pt x="384306" y="-36563"/>
                  <a:pt x="685800" y="0"/>
                </a:cubicBezTo>
                <a:cubicBezTo>
                  <a:pt x="948860" y="14963"/>
                  <a:pt x="1224146" y="-8100"/>
                  <a:pt x="1371600" y="0"/>
                </a:cubicBezTo>
                <a:cubicBezTo>
                  <a:pt x="1371106" y="3035"/>
                  <a:pt x="1371590" y="7528"/>
                  <a:pt x="1371600" y="13716"/>
                </a:cubicBezTo>
                <a:cubicBezTo>
                  <a:pt x="1096935" y="20595"/>
                  <a:pt x="1028598" y="23761"/>
                  <a:pt x="713232" y="13716"/>
                </a:cubicBezTo>
                <a:cubicBezTo>
                  <a:pt x="397901" y="-1585"/>
                  <a:pt x="274098" y="18066"/>
                  <a:pt x="0" y="13716"/>
                </a:cubicBezTo>
                <a:cubicBezTo>
                  <a:pt x="190" y="7214"/>
                  <a:pt x="-13" y="597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7303" y="31625"/>
                          <a:pt x="422310" y="-25629"/>
                          <a:pt x="685800" y="0"/>
                        </a:cubicBezTo>
                        <a:cubicBezTo>
                          <a:pt x="949290" y="25629"/>
                          <a:pt x="1192357" y="6696"/>
                          <a:pt x="1371600" y="0"/>
                        </a:cubicBezTo>
                        <a:cubicBezTo>
                          <a:pt x="1371127" y="2892"/>
                          <a:pt x="1371229" y="8681"/>
                          <a:pt x="1371600" y="13716"/>
                        </a:cubicBezTo>
                        <a:cubicBezTo>
                          <a:pt x="1107995" y="21892"/>
                          <a:pt x="1033361" y="28370"/>
                          <a:pt x="713232" y="13716"/>
                        </a:cubicBezTo>
                        <a:cubicBezTo>
                          <a:pt x="393103" y="-938"/>
                          <a:pt x="289343" y="38649"/>
                          <a:pt x="0" y="13716"/>
                        </a:cubicBezTo>
                        <a:cubicBezTo>
                          <a:pt x="227" y="7219"/>
                          <a:pt x="197" y="5990"/>
                          <a:pt x="0" y="0"/>
                        </a:cubicBezTo>
                        <a:close/>
                      </a:path>
                      <a:path w="1371600" h="13716" stroke="0" extrusionOk="0">
                        <a:moveTo>
                          <a:pt x="0" y="0"/>
                        </a:moveTo>
                        <a:cubicBezTo>
                          <a:pt x="170249" y="-24099"/>
                          <a:pt x="504634" y="14338"/>
                          <a:pt x="644652" y="0"/>
                        </a:cubicBezTo>
                        <a:cubicBezTo>
                          <a:pt x="784670" y="-14338"/>
                          <a:pt x="1087773" y="8679"/>
                          <a:pt x="1371600" y="0"/>
                        </a:cubicBezTo>
                        <a:cubicBezTo>
                          <a:pt x="1372228" y="6235"/>
                          <a:pt x="1371259" y="10206"/>
                          <a:pt x="1371600" y="13716"/>
                        </a:cubicBezTo>
                        <a:cubicBezTo>
                          <a:pt x="1176823" y="-5981"/>
                          <a:pt x="900830" y="5417"/>
                          <a:pt x="713232" y="13716"/>
                        </a:cubicBezTo>
                        <a:cubicBezTo>
                          <a:pt x="525634" y="22015"/>
                          <a:pt x="282837" y="1152"/>
                          <a:pt x="0" y="13716"/>
                        </a:cubicBezTo>
                        <a:cubicBezTo>
                          <a:pt x="596" y="8712"/>
                          <a:pt x="320" y="342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7513C10-318D-4D69-86B1-041B4B54AE40}"/>
              </a:ext>
            </a:extLst>
          </p:cNvPr>
          <p:cNvSpPr>
            <a:spLocks noGrp="1"/>
          </p:cNvSpPr>
          <p:nvPr>
            <p:ph idx="1"/>
          </p:nvPr>
        </p:nvSpPr>
        <p:spPr>
          <a:xfrm>
            <a:off x="3251185" y="3429001"/>
            <a:ext cx="5539793" cy="3368614"/>
          </a:xfrm>
        </p:spPr>
        <p:txBody>
          <a:bodyPr anchor="ctr">
            <a:noAutofit/>
          </a:bodyPr>
          <a:lstStyle/>
          <a:p>
            <a:r>
              <a:rPr lang="en-GB" sz="1600" dirty="0"/>
              <a:t>At the start of 2019, there were 5.9 million private sector businesses in the UK but only 7,700 of those were classified as large businesses, yet they still account for 40% of the UK’s employment and more than half of the turnover (Gov, 2020).  </a:t>
            </a:r>
          </a:p>
          <a:p>
            <a:r>
              <a:rPr lang="en-GB" sz="1600" dirty="0"/>
              <a:t>To be classified as a large enterprise, a minimum of 250 people must be employed.  </a:t>
            </a:r>
          </a:p>
          <a:p>
            <a:r>
              <a:rPr lang="en-GB" sz="1600" dirty="0"/>
              <a:t>Large enterprises are extremely important to the UK’s economy due to the sheer amount of people they employ and the vast amount of revenue they generate. </a:t>
            </a:r>
          </a:p>
          <a:p>
            <a:r>
              <a:rPr lang="en-GB" sz="1600" dirty="0"/>
              <a:t>However, it’s important to acknowledge that the owners of more than 25% of UK’s large businesses are based overseas in countries such as the USA and Germany.</a:t>
            </a:r>
          </a:p>
        </p:txBody>
      </p:sp>
      <p:sp>
        <p:nvSpPr>
          <p:cNvPr id="4" name="Rectangle 1">
            <a:extLst>
              <a:ext uri="{FF2B5EF4-FFF2-40B4-BE49-F238E27FC236}">
                <a16:creationId xmlns:a16="http://schemas.microsoft.com/office/drawing/2014/main" id="{B010B136-D539-4B5A-B32C-0A057EA1F24C}"/>
              </a:ext>
            </a:extLst>
          </p:cNvPr>
          <p:cNvSpPr>
            <a:spLocks noChangeArrowheads="1"/>
          </p:cNvSpPr>
          <p:nvPr/>
        </p:nvSpPr>
        <p:spPr bwMode="auto">
          <a:xfrm>
            <a:off x="0" y="-61335"/>
            <a:ext cx="65" cy="57987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99943"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3073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608CE-F6A4-4D56-9EA1-7B4233FFCED8}"/>
              </a:ext>
            </a:extLst>
          </p:cNvPr>
          <p:cNvSpPr>
            <a:spLocks noGrp="1"/>
          </p:cNvSpPr>
          <p:nvPr>
            <p:ph type="title"/>
          </p:nvPr>
        </p:nvSpPr>
        <p:spPr/>
        <p:txBody>
          <a:bodyPr/>
          <a:lstStyle/>
          <a:p>
            <a:r>
              <a:rPr lang="en-GB" dirty="0"/>
              <a:t>Size: Large</a:t>
            </a:r>
          </a:p>
        </p:txBody>
      </p:sp>
      <p:sp>
        <p:nvSpPr>
          <p:cNvPr id="3" name="Content Placeholder 2">
            <a:extLst>
              <a:ext uri="{FF2B5EF4-FFF2-40B4-BE49-F238E27FC236}">
                <a16:creationId xmlns:a16="http://schemas.microsoft.com/office/drawing/2014/main" id="{77513C10-318D-4D69-86B1-041B4B54AE40}"/>
              </a:ext>
            </a:extLst>
          </p:cNvPr>
          <p:cNvSpPr>
            <a:spLocks noGrp="1"/>
          </p:cNvSpPr>
          <p:nvPr>
            <p:ph idx="1"/>
          </p:nvPr>
        </p:nvSpPr>
        <p:spPr/>
        <p:txBody>
          <a:bodyPr>
            <a:normAutofit fontScale="92500" lnSpcReduction="10000"/>
          </a:bodyPr>
          <a:lstStyle/>
          <a:p>
            <a:r>
              <a:rPr lang="en-GB" b="1" dirty="0"/>
              <a:t>Quick discussion</a:t>
            </a:r>
            <a:r>
              <a:rPr lang="en-GB" dirty="0"/>
              <a:t>: have a think (no researching allowed) and choose 3 companies you believe would feature in the top 10 largest in the UK by market capitalisation. </a:t>
            </a:r>
          </a:p>
          <a:p>
            <a:r>
              <a:rPr lang="en-GB" dirty="0"/>
              <a:t>Once you have chosen 3 companies, be prepared to justify your thought process as we will have a quick discussion as a group.</a:t>
            </a:r>
          </a:p>
          <a:p>
            <a:r>
              <a:rPr lang="en-GB" dirty="0"/>
              <a:t>Following this, we will then look at a table on the following slide which shows the top 10 largest UK companies by market capitalisation (as of December 2020) and which sectors they operate within to see how may you got correct. </a:t>
            </a:r>
          </a:p>
          <a:p>
            <a:endParaRPr lang="en-GB" dirty="0"/>
          </a:p>
          <a:p>
            <a:endParaRPr lang="en-GB" dirty="0"/>
          </a:p>
          <a:p>
            <a:endParaRPr lang="en-GB" dirty="0"/>
          </a:p>
          <a:p>
            <a:endParaRPr lang="en-GB" dirty="0"/>
          </a:p>
          <a:p>
            <a:endParaRPr lang="en-GB" dirty="0"/>
          </a:p>
        </p:txBody>
      </p:sp>
      <p:sp>
        <p:nvSpPr>
          <p:cNvPr id="4" name="Rectangle 1">
            <a:extLst>
              <a:ext uri="{FF2B5EF4-FFF2-40B4-BE49-F238E27FC236}">
                <a16:creationId xmlns:a16="http://schemas.microsoft.com/office/drawing/2014/main" id="{B010B136-D539-4B5A-B32C-0A057EA1F24C}"/>
              </a:ext>
            </a:extLst>
          </p:cNvPr>
          <p:cNvSpPr>
            <a:spLocks noChangeArrowheads="1"/>
          </p:cNvSpPr>
          <p:nvPr/>
        </p:nvSpPr>
        <p:spPr bwMode="auto">
          <a:xfrm>
            <a:off x="0" y="-61335"/>
            <a:ext cx="65" cy="57987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99943"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8397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608CE-F6A4-4D56-9EA1-7B4233FFCED8}"/>
              </a:ext>
            </a:extLst>
          </p:cNvPr>
          <p:cNvSpPr>
            <a:spLocks noGrp="1"/>
          </p:cNvSpPr>
          <p:nvPr>
            <p:ph type="title"/>
          </p:nvPr>
        </p:nvSpPr>
        <p:spPr/>
        <p:txBody>
          <a:bodyPr/>
          <a:lstStyle/>
          <a:p>
            <a:r>
              <a:rPr lang="en-GB" dirty="0"/>
              <a:t>Size: Large</a:t>
            </a:r>
          </a:p>
        </p:txBody>
      </p:sp>
      <p:sp>
        <p:nvSpPr>
          <p:cNvPr id="4" name="Rectangle 1">
            <a:extLst>
              <a:ext uri="{FF2B5EF4-FFF2-40B4-BE49-F238E27FC236}">
                <a16:creationId xmlns:a16="http://schemas.microsoft.com/office/drawing/2014/main" id="{B010B136-D539-4B5A-B32C-0A057EA1F24C}"/>
              </a:ext>
            </a:extLst>
          </p:cNvPr>
          <p:cNvSpPr>
            <a:spLocks noChangeArrowheads="1"/>
          </p:cNvSpPr>
          <p:nvPr/>
        </p:nvSpPr>
        <p:spPr bwMode="auto">
          <a:xfrm>
            <a:off x="0" y="-61335"/>
            <a:ext cx="65" cy="57987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99943"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7FCA559B-C684-43C9-A310-8F9C4D698257}"/>
              </a:ext>
            </a:extLst>
          </p:cNvPr>
          <p:cNvGrpSpPr/>
          <p:nvPr/>
        </p:nvGrpSpPr>
        <p:grpSpPr>
          <a:xfrm>
            <a:off x="2006801" y="1415274"/>
            <a:ext cx="5193101" cy="5077600"/>
            <a:chOff x="2006801" y="1415274"/>
            <a:chExt cx="5193101" cy="5077600"/>
          </a:xfrm>
        </p:grpSpPr>
        <p:pic>
          <p:nvPicPr>
            <p:cNvPr id="8" name="Picture 7">
              <a:extLst>
                <a:ext uri="{FF2B5EF4-FFF2-40B4-BE49-F238E27FC236}">
                  <a16:creationId xmlns:a16="http://schemas.microsoft.com/office/drawing/2014/main" id="{33DF8906-3D6C-477C-B4C7-C3996BC172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2777" r="26812"/>
            <a:stretch/>
          </p:blipFill>
          <p:spPr>
            <a:xfrm>
              <a:off x="2006801" y="1785944"/>
              <a:ext cx="5130398" cy="4706930"/>
            </a:xfrm>
            <a:prstGeom prst="rect">
              <a:avLst/>
            </a:prstGeom>
          </p:spPr>
        </p:pic>
        <p:pic>
          <p:nvPicPr>
            <p:cNvPr id="9" name="Picture 8">
              <a:extLst>
                <a:ext uri="{FF2B5EF4-FFF2-40B4-BE49-F238E27FC236}">
                  <a16:creationId xmlns:a16="http://schemas.microsoft.com/office/drawing/2014/main" id="{D5C9A193-2194-49A1-B4EE-3F642E5768B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668" r="14853" b="87601"/>
            <a:stretch/>
          </p:blipFill>
          <p:spPr>
            <a:xfrm>
              <a:off x="2006801" y="1415274"/>
              <a:ext cx="5193101" cy="550829"/>
            </a:xfrm>
            <a:prstGeom prst="rect">
              <a:avLst/>
            </a:prstGeom>
          </p:spPr>
        </p:pic>
      </p:grpSp>
    </p:spTree>
    <p:extLst>
      <p:ext uri="{BB962C8B-B14F-4D97-AF65-F5344CB8AC3E}">
        <p14:creationId xmlns:p14="http://schemas.microsoft.com/office/powerpoint/2010/main" val="14282573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608CE-F6A4-4D56-9EA1-7B4233FFCED8}"/>
              </a:ext>
            </a:extLst>
          </p:cNvPr>
          <p:cNvSpPr>
            <a:spLocks noGrp="1"/>
          </p:cNvSpPr>
          <p:nvPr>
            <p:ph type="title"/>
          </p:nvPr>
        </p:nvSpPr>
        <p:spPr/>
        <p:txBody>
          <a:bodyPr/>
          <a:lstStyle/>
          <a:p>
            <a:r>
              <a:rPr lang="en-GB" dirty="0"/>
              <a:t>Size</a:t>
            </a:r>
          </a:p>
        </p:txBody>
      </p:sp>
      <p:sp>
        <p:nvSpPr>
          <p:cNvPr id="3" name="Content Placeholder 2">
            <a:extLst>
              <a:ext uri="{FF2B5EF4-FFF2-40B4-BE49-F238E27FC236}">
                <a16:creationId xmlns:a16="http://schemas.microsoft.com/office/drawing/2014/main" id="{77513C10-318D-4D69-86B1-041B4B54AE40}"/>
              </a:ext>
            </a:extLst>
          </p:cNvPr>
          <p:cNvSpPr>
            <a:spLocks noGrp="1"/>
          </p:cNvSpPr>
          <p:nvPr>
            <p:ph idx="1"/>
          </p:nvPr>
        </p:nvSpPr>
        <p:spPr/>
        <p:txBody>
          <a:bodyPr>
            <a:normAutofit fontScale="85000" lnSpcReduction="20000"/>
          </a:bodyPr>
          <a:lstStyle/>
          <a:p>
            <a:pPr marL="0" indent="0">
              <a:buNone/>
            </a:pPr>
            <a:r>
              <a:rPr lang="en-GB" b="1" dirty="0"/>
              <a:t>Activity 10: Size</a:t>
            </a:r>
          </a:p>
          <a:p>
            <a:pPr marL="514350" indent="-514350">
              <a:buFont typeface="+mj-lt"/>
              <a:buAutoNum type="arabicPeriod"/>
            </a:pPr>
            <a:r>
              <a:rPr lang="en-GB" dirty="0"/>
              <a:t>Unilever are the largest company in the UK, but what do they actually sell and have you purchased any of their products before? Conduct research into Unilever to identify who they are and what brands make up their portfolio.</a:t>
            </a:r>
          </a:p>
          <a:p>
            <a:pPr marL="514350" indent="-514350">
              <a:buFont typeface="+mj-lt"/>
              <a:buAutoNum type="arabicPeriod"/>
            </a:pPr>
            <a:r>
              <a:rPr lang="en-GB" dirty="0"/>
              <a:t>Create an information leaflet which compares the key differences between microbusinesses, SMEs and Large businesses for students who are brand new to Business Studies. (Either open a new word document, search for ‘brochure’ designs and use a template to complete the task, then paste your design into the box provided or design the leaflet by hand in the box provided).</a:t>
            </a:r>
          </a:p>
        </p:txBody>
      </p:sp>
    </p:spTree>
    <p:extLst>
      <p:ext uri="{BB962C8B-B14F-4D97-AF65-F5344CB8AC3E}">
        <p14:creationId xmlns:p14="http://schemas.microsoft.com/office/powerpoint/2010/main" val="5099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BE6D1-5447-491A-9B40-1E0C249E54A7}"/>
              </a:ext>
            </a:extLst>
          </p:cNvPr>
          <p:cNvSpPr>
            <a:spLocks noGrp="1"/>
          </p:cNvSpPr>
          <p:nvPr>
            <p:ph type="title"/>
          </p:nvPr>
        </p:nvSpPr>
        <p:spPr/>
        <p:txBody>
          <a:bodyPr/>
          <a:lstStyle/>
          <a:p>
            <a:r>
              <a:rPr lang="en-GB" dirty="0"/>
              <a:t>Reasons for Success</a:t>
            </a:r>
          </a:p>
        </p:txBody>
      </p:sp>
      <p:sp>
        <p:nvSpPr>
          <p:cNvPr id="3" name="Content Placeholder 2">
            <a:extLst>
              <a:ext uri="{FF2B5EF4-FFF2-40B4-BE49-F238E27FC236}">
                <a16:creationId xmlns:a16="http://schemas.microsoft.com/office/drawing/2014/main" id="{B299E046-7A99-41C3-9B49-D3B6FD999427}"/>
              </a:ext>
            </a:extLst>
          </p:cNvPr>
          <p:cNvSpPr>
            <a:spLocks noGrp="1"/>
          </p:cNvSpPr>
          <p:nvPr>
            <p:ph idx="1"/>
          </p:nvPr>
        </p:nvSpPr>
        <p:spPr/>
        <p:txBody>
          <a:bodyPr>
            <a:normAutofit fontScale="62500" lnSpcReduction="20000"/>
          </a:bodyPr>
          <a:lstStyle/>
          <a:p>
            <a:r>
              <a:rPr lang="en-GB" dirty="0"/>
              <a:t>As we discussed earlier in the unit, not every business exists just to make a profit and they don’t all measure success by the numbers on their balance sheet. </a:t>
            </a:r>
          </a:p>
          <a:p>
            <a:r>
              <a:rPr lang="en-GB" dirty="0"/>
              <a:t>Whilst many businesses are profit seeking, many others are non-profit seeking businesses.</a:t>
            </a:r>
          </a:p>
          <a:p>
            <a:r>
              <a:rPr lang="en-GB" dirty="0"/>
              <a:t>Regardless of the reason the business exists, the way every business measures success depends on its:</a:t>
            </a:r>
          </a:p>
          <a:p>
            <a:pPr lvl="1"/>
            <a:r>
              <a:rPr lang="en-GB" b="1" dirty="0"/>
              <a:t>Aims and objectives - </a:t>
            </a:r>
            <a:r>
              <a:rPr lang="en-GB" dirty="0"/>
              <a:t>which are extremely important for any business as they typically link directly to the reason it exists and essentially provide a clear purpose and outcome for everyone involved in the business.</a:t>
            </a:r>
          </a:p>
          <a:p>
            <a:pPr lvl="1"/>
            <a:r>
              <a:rPr lang="en-GB" b="1" dirty="0"/>
              <a:t>The clarity of vision - </a:t>
            </a:r>
            <a:r>
              <a:rPr lang="en-GB" dirty="0"/>
              <a:t>which is essential to ensure the business is focused on its direction by ensuring the vision of the business is clear and market forces are taken into account as and when they influence change in the business etc.  </a:t>
            </a:r>
          </a:p>
          <a:p>
            <a:pPr lvl="1"/>
            <a:r>
              <a:rPr lang="en-GB" b="1" dirty="0"/>
              <a:t>Innovation of its products and processes – </a:t>
            </a:r>
            <a:r>
              <a:rPr lang="en-GB" dirty="0"/>
              <a:t>in the modern business world, it is crucial for businesses to be innovative in relation to both its products and processes. Having a culture where processes are continually evaluated and improved in terms of quality and efficiency, whilst investment into the research and development of its products is taken seriously is critical to support the business to be innovative and ultimately increase the likelihood of the business being successful.</a:t>
            </a:r>
            <a:endParaRPr lang="en-GB" b="1" dirty="0"/>
          </a:p>
          <a:p>
            <a:endParaRPr lang="en-GB" dirty="0"/>
          </a:p>
        </p:txBody>
      </p:sp>
    </p:spTree>
    <p:extLst>
      <p:ext uri="{BB962C8B-B14F-4D97-AF65-F5344CB8AC3E}">
        <p14:creationId xmlns:p14="http://schemas.microsoft.com/office/powerpoint/2010/main" val="174366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EC939-69EF-47FD-B478-39E36B409163}"/>
              </a:ext>
            </a:extLst>
          </p:cNvPr>
          <p:cNvSpPr>
            <a:spLocks noGrp="1"/>
          </p:cNvSpPr>
          <p:nvPr>
            <p:ph type="title"/>
          </p:nvPr>
        </p:nvSpPr>
        <p:spPr/>
        <p:txBody>
          <a:bodyPr/>
          <a:lstStyle/>
          <a:p>
            <a:r>
              <a:rPr lang="en-GB" dirty="0"/>
              <a:t>Features of Businesses</a:t>
            </a:r>
          </a:p>
        </p:txBody>
      </p:sp>
      <p:sp>
        <p:nvSpPr>
          <p:cNvPr id="3" name="Content Placeholder 2">
            <a:extLst>
              <a:ext uri="{FF2B5EF4-FFF2-40B4-BE49-F238E27FC236}">
                <a16:creationId xmlns:a16="http://schemas.microsoft.com/office/drawing/2014/main" id="{9C9AE2D0-9193-4644-911D-7E2A52797514}"/>
              </a:ext>
            </a:extLst>
          </p:cNvPr>
          <p:cNvSpPr>
            <a:spLocks noGrp="1"/>
          </p:cNvSpPr>
          <p:nvPr>
            <p:ph idx="1"/>
          </p:nvPr>
        </p:nvSpPr>
        <p:spPr/>
        <p:txBody>
          <a:bodyPr/>
          <a:lstStyle/>
          <a:p>
            <a:pPr marL="0" indent="0">
              <a:buNone/>
            </a:pPr>
            <a:r>
              <a:rPr lang="en-GB" b="1" dirty="0"/>
              <a:t>Activity 1 revisited</a:t>
            </a:r>
            <a:r>
              <a:rPr lang="en-GB" dirty="0"/>
              <a:t>: Features of Businesses.</a:t>
            </a:r>
          </a:p>
          <a:p>
            <a:r>
              <a:rPr lang="en-GB" dirty="0"/>
              <a:t>Now we have discussed each feature in detail, you can now apply each one to your two chosen businesses and make comparisons between them both. Ensure you clearly explain the key differences in relation to the features of your chosen businesses.</a:t>
            </a:r>
          </a:p>
          <a:p>
            <a:endParaRPr lang="en-GB" dirty="0"/>
          </a:p>
          <a:p>
            <a:endParaRPr lang="en-GB" dirty="0"/>
          </a:p>
        </p:txBody>
      </p:sp>
    </p:spTree>
    <p:extLst>
      <p:ext uri="{BB962C8B-B14F-4D97-AF65-F5344CB8AC3E}">
        <p14:creationId xmlns:p14="http://schemas.microsoft.com/office/powerpoint/2010/main" val="34292233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p:txBody>
          <a:bodyPr/>
          <a:lstStyle/>
          <a:p>
            <a:r>
              <a:rPr lang="en-GB" dirty="0"/>
              <a:t>Learning Aim A2</a:t>
            </a:r>
          </a:p>
        </p:txBody>
      </p:sp>
      <p:sp>
        <p:nvSpPr>
          <p:cNvPr id="3" name="Content Placeholder 2">
            <a:extLst>
              <a:ext uri="{FF2B5EF4-FFF2-40B4-BE49-F238E27FC236}">
                <a16:creationId xmlns:a16="http://schemas.microsoft.com/office/drawing/2014/main" id="{3DF7CA50-7F1B-4A13-A813-2030A8F39DBB}"/>
              </a:ext>
            </a:extLst>
          </p:cNvPr>
          <p:cNvSpPr>
            <a:spLocks noGrp="1"/>
          </p:cNvSpPr>
          <p:nvPr>
            <p:ph idx="1"/>
          </p:nvPr>
        </p:nvSpPr>
        <p:spPr/>
        <p:txBody>
          <a:bodyPr>
            <a:normAutofit/>
          </a:bodyPr>
          <a:lstStyle/>
          <a:p>
            <a:pPr marL="0" indent="0" algn="ctr">
              <a:buNone/>
            </a:pPr>
            <a:endParaRPr lang="en-GB" sz="3600" b="1" dirty="0">
              <a:solidFill>
                <a:srgbClr val="000000"/>
              </a:solidFill>
            </a:endParaRPr>
          </a:p>
          <a:p>
            <a:pPr marL="0" indent="0" algn="ctr">
              <a:buNone/>
            </a:pPr>
            <a:endParaRPr lang="en-GB" sz="3600" b="1" dirty="0">
              <a:solidFill>
                <a:srgbClr val="000000"/>
              </a:solidFill>
            </a:endParaRPr>
          </a:p>
          <a:p>
            <a:pPr marL="0" indent="0" algn="ctr">
              <a:buNone/>
            </a:pPr>
            <a:endParaRPr lang="en-GB" sz="3600" b="1" dirty="0">
              <a:solidFill>
                <a:srgbClr val="000000"/>
              </a:solidFill>
            </a:endParaRPr>
          </a:p>
          <a:p>
            <a:pPr marL="0" indent="0" algn="ctr">
              <a:buNone/>
            </a:pPr>
            <a:r>
              <a:rPr lang="en-GB" sz="3600" b="1" dirty="0">
                <a:solidFill>
                  <a:srgbClr val="000000"/>
                </a:solidFill>
              </a:rPr>
              <a:t>Stakeholders and Their Influence</a:t>
            </a:r>
          </a:p>
        </p:txBody>
      </p:sp>
    </p:spTree>
    <p:extLst>
      <p:ext uri="{BB962C8B-B14F-4D97-AF65-F5344CB8AC3E}">
        <p14:creationId xmlns:p14="http://schemas.microsoft.com/office/powerpoint/2010/main" val="25151896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0438-B87A-41C5-99D4-3696ED904CD6}"/>
              </a:ext>
            </a:extLst>
          </p:cNvPr>
          <p:cNvSpPr>
            <a:spLocks noGrp="1"/>
          </p:cNvSpPr>
          <p:nvPr>
            <p:ph type="title"/>
          </p:nvPr>
        </p:nvSpPr>
        <p:spPr/>
        <p:txBody>
          <a:bodyPr/>
          <a:lstStyle/>
          <a:p>
            <a:r>
              <a:rPr lang="en-GB" dirty="0"/>
              <a:t>Stakeholders</a:t>
            </a:r>
          </a:p>
        </p:txBody>
      </p:sp>
      <p:sp>
        <p:nvSpPr>
          <p:cNvPr id="3" name="Content Placeholder 2">
            <a:extLst>
              <a:ext uri="{FF2B5EF4-FFF2-40B4-BE49-F238E27FC236}">
                <a16:creationId xmlns:a16="http://schemas.microsoft.com/office/drawing/2014/main" id="{31000F1F-7C46-4500-8465-668E6CAC8518}"/>
              </a:ext>
            </a:extLst>
          </p:cNvPr>
          <p:cNvSpPr>
            <a:spLocks noGrp="1"/>
          </p:cNvSpPr>
          <p:nvPr>
            <p:ph idx="1"/>
          </p:nvPr>
        </p:nvSpPr>
        <p:spPr/>
        <p:txBody>
          <a:bodyPr>
            <a:normAutofit fontScale="77500" lnSpcReduction="20000"/>
          </a:bodyPr>
          <a:lstStyle/>
          <a:p>
            <a:pPr marL="0" indent="0">
              <a:buNone/>
            </a:pPr>
            <a:r>
              <a:rPr lang="en-GB" dirty="0"/>
              <a:t>Every business has stakeholders, it doesn’t matter whether they are large multinational corporations or microbusinesses. </a:t>
            </a:r>
          </a:p>
          <a:p>
            <a:pPr marL="0" indent="0">
              <a:buNone/>
            </a:pPr>
            <a:endParaRPr lang="en-GB" dirty="0"/>
          </a:p>
          <a:p>
            <a:pPr marL="0" indent="0">
              <a:buNone/>
            </a:pPr>
            <a:r>
              <a:rPr lang="en-GB" b="1" dirty="0"/>
              <a:t>Quick discussion</a:t>
            </a:r>
            <a:r>
              <a:rPr lang="en-GB" dirty="0"/>
              <a:t>: what is a stakeholder and how does a stakeholder differ to a shareholder? </a:t>
            </a:r>
          </a:p>
          <a:p>
            <a:pPr marL="0" indent="0">
              <a:buNone/>
            </a:pPr>
            <a:endParaRPr lang="en-GB" dirty="0"/>
          </a:p>
          <a:p>
            <a:pPr marL="0" indent="0">
              <a:buNone/>
            </a:pPr>
            <a:r>
              <a:rPr lang="en-GB" dirty="0"/>
              <a:t>It’s also important to understand that there are two types of stakeholder, these are:</a:t>
            </a:r>
          </a:p>
          <a:p>
            <a:r>
              <a:rPr lang="en-GB" b="1" dirty="0"/>
              <a:t>Internal</a:t>
            </a:r>
            <a:r>
              <a:rPr lang="en-GB" dirty="0"/>
              <a:t> – stakeholders within the business.</a:t>
            </a:r>
          </a:p>
          <a:p>
            <a:r>
              <a:rPr lang="en-GB" b="1" dirty="0"/>
              <a:t>External</a:t>
            </a:r>
            <a:r>
              <a:rPr lang="en-GB" dirty="0"/>
              <a:t> – stakeholders outside of the business. </a:t>
            </a:r>
          </a:p>
          <a:p>
            <a:endParaRPr lang="en-GB" dirty="0"/>
          </a:p>
          <a:p>
            <a:pPr marL="0" indent="0">
              <a:buNone/>
            </a:pPr>
            <a:r>
              <a:rPr lang="en-GB" dirty="0"/>
              <a:t>Let’s have a look at these in greater detail and how they impact businesses. </a:t>
            </a:r>
          </a:p>
          <a:p>
            <a:pPr marL="0" indent="0">
              <a:buNone/>
            </a:pPr>
            <a:endParaRPr lang="en-GB" dirty="0"/>
          </a:p>
        </p:txBody>
      </p:sp>
    </p:spTree>
    <p:extLst>
      <p:ext uri="{BB962C8B-B14F-4D97-AF65-F5344CB8AC3E}">
        <p14:creationId xmlns:p14="http://schemas.microsoft.com/office/powerpoint/2010/main" val="256682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0438-B87A-41C5-99D4-3696ED904CD6}"/>
              </a:ext>
            </a:extLst>
          </p:cNvPr>
          <p:cNvSpPr>
            <a:spLocks noGrp="1"/>
          </p:cNvSpPr>
          <p:nvPr>
            <p:ph type="title"/>
          </p:nvPr>
        </p:nvSpPr>
        <p:spPr/>
        <p:txBody>
          <a:bodyPr/>
          <a:lstStyle/>
          <a:p>
            <a:r>
              <a:rPr lang="en-GB" dirty="0"/>
              <a:t>Stakeholders</a:t>
            </a:r>
          </a:p>
        </p:txBody>
      </p:sp>
      <p:sp>
        <p:nvSpPr>
          <p:cNvPr id="3" name="Content Placeholder 2">
            <a:extLst>
              <a:ext uri="{FF2B5EF4-FFF2-40B4-BE49-F238E27FC236}">
                <a16:creationId xmlns:a16="http://schemas.microsoft.com/office/drawing/2014/main" id="{31000F1F-7C46-4500-8465-668E6CAC8518}"/>
              </a:ext>
            </a:extLst>
          </p:cNvPr>
          <p:cNvSpPr>
            <a:spLocks noGrp="1"/>
          </p:cNvSpPr>
          <p:nvPr>
            <p:ph idx="1"/>
          </p:nvPr>
        </p:nvSpPr>
        <p:spPr/>
        <p:txBody>
          <a:bodyPr>
            <a:normAutofit fontScale="62500" lnSpcReduction="20000"/>
          </a:bodyPr>
          <a:lstStyle/>
          <a:p>
            <a:pPr marL="0" indent="0">
              <a:buNone/>
            </a:pPr>
            <a:r>
              <a:rPr lang="en-GB" b="1" dirty="0"/>
              <a:t>Activity 11</a:t>
            </a:r>
            <a:r>
              <a:rPr lang="en-GB" dirty="0"/>
              <a:t>: Stakeholders</a:t>
            </a:r>
          </a:p>
          <a:p>
            <a:pPr marL="0" indent="0">
              <a:buNone/>
            </a:pPr>
            <a:endParaRPr lang="en-GB" dirty="0"/>
          </a:p>
          <a:p>
            <a:pPr marL="0" indent="0">
              <a:buNone/>
            </a:pPr>
            <a:r>
              <a:rPr lang="en-GB" dirty="0"/>
              <a:t>Watch the video about stakeholders on the next slide and complete the following tasks in your workbook.</a:t>
            </a:r>
          </a:p>
          <a:p>
            <a:pPr marL="514350" indent="-514350">
              <a:buFont typeface="+mj-lt"/>
              <a:buAutoNum type="arabicPeriod"/>
            </a:pPr>
            <a:r>
              <a:rPr lang="en-GB" dirty="0"/>
              <a:t>Explain the term stakeholder.</a:t>
            </a:r>
          </a:p>
          <a:p>
            <a:pPr marL="514350" indent="-514350">
              <a:buFont typeface="+mj-lt"/>
              <a:buAutoNum type="arabicPeriod"/>
            </a:pPr>
            <a:r>
              <a:rPr lang="en-GB" dirty="0"/>
              <a:t>Compare the key differences between internal and external stakeholders with examples and justify how they impact businesses differently.</a:t>
            </a:r>
          </a:p>
          <a:p>
            <a:pPr marL="514350" indent="-514350">
              <a:buFont typeface="+mj-lt"/>
              <a:buAutoNum type="arabicPeriod"/>
            </a:pPr>
            <a:r>
              <a:rPr lang="en-GB" dirty="0"/>
              <a:t>Identify the internal and external stakeholders covered in the video and complete the table by describing the key characteristics of each stakeholder and the objectives each stakeholder has. </a:t>
            </a:r>
          </a:p>
          <a:p>
            <a:pPr marL="514350" indent="-514350">
              <a:buFont typeface="+mj-lt"/>
              <a:buAutoNum type="arabicPeriod"/>
            </a:pPr>
            <a:r>
              <a:rPr lang="en-GB" dirty="0"/>
              <a:t>Assess which two stakeholders at McDonald’s will be negatively impacted the most by increasing the wage of employees to £15 an hour.</a:t>
            </a:r>
          </a:p>
          <a:p>
            <a:pPr marL="514350" indent="-514350">
              <a:buFont typeface="+mj-lt"/>
              <a:buAutoNum type="arabicPeriod"/>
            </a:pPr>
            <a:r>
              <a:rPr lang="en-GB" dirty="0"/>
              <a:t>Argue which stakeholder has the greatest impact on a business such as McDonald’s.</a:t>
            </a:r>
          </a:p>
          <a:p>
            <a:pPr marL="514350" indent="-514350">
              <a:buFont typeface="+mj-lt"/>
              <a:buAutoNum type="arabicPeriod"/>
            </a:pPr>
            <a:endParaRPr lang="en-GB" dirty="0"/>
          </a:p>
          <a:p>
            <a:pPr marL="514350" indent="-514350">
              <a:buFont typeface="+mj-lt"/>
              <a:buAutoNum type="arabicPeriod"/>
            </a:pPr>
            <a:endParaRPr lang="en-GB" dirty="0"/>
          </a:p>
        </p:txBody>
      </p:sp>
    </p:spTree>
    <p:extLst>
      <p:ext uri="{BB962C8B-B14F-4D97-AF65-F5344CB8AC3E}">
        <p14:creationId xmlns:p14="http://schemas.microsoft.com/office/powerpoint/2010/main" val="90773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0438-B87A-41C5-99D4-3696ED904CD6}"/>
              </a:ext>
            </a:extLst>
          </p:cNvPr>
          <p:cNvSpPr>
            <a:spLocks noGrp="1"/>
          </p:cNvSpPr>
          <p:nvPr>
            <p:ph type="title"/>
          </p:nvPr>
        </p:nvSpPr>
        <p:spPr/>
        <p:txBody>
          <a:bodyPr/>
          <a:lstStyle/>
          <a:p>
            <a:r>
              <a:rPr lang="en-GB" dirty="0"/>
              <a:t>Stakeholders</a:t>
            </a:r>
          </a:p>
        </p:txBody>
      </p:sp>
      <p:pic>
        <p:nvPicPr>
          <p:cNvPr id="4" name="Online Media 3" title="Stakeholders | What is a Stakeholder?">
            <a:hlinkClick r:id="" action="ppaction://media"/>
            <a:extLst>
              <a:ext uri="{FF2B5EF4-FFF2-40B4-BE49-F238E27FC236}">
                <a16:creationId xmlns:a16="http://schemas.microsoft.com/office/drawing/2014/main" id="{14D46C95-C55C-4C32-AA7C-D0C471605782}"/>
              </a:ext>
            </a:extLst>
          </p:cNvPr>
          <p:cNvPicPr>
            <a:picLocks noGrp="1" noRot="1" noChangeAspect="1"/>
          </p:cNvPicPr>
          <p:nvPr>
            <p:ph idx="1"/>
            <a:videoFile r:link="rId1"/>
          </p:nvPr>
        </p:nvPicPr>
        <p:blipFill>
          <a:blip r:embed="rId4"/>
          <a:stretch>
            <a:fillRect/>
          </a:stretch>
        </p:blipFill>
        <p:spPr>
          <a:xfrm>
            <a:off x="722313" y="1825625"/>
            <a:ext cx="7700962" cy="4351338"/>
          </a:xfrm>
          <a:prstGeom prst="rect">
            <a:avLst/>
          </a:prstGeom>
        </p:spPr>
      </p:pic>
      <p:sp>
        <p:nvSpPr>
          <p:cNvPr id="7" name="TextBox 6">
            <a:extLst>
              <a:ext uri="{FF2B5EF4-FFF2-40B4-BE49-F238E27FC236}">
                <a16:creationId xmlns:a16="http://schemas.microsoft.com/office/drawing/2014/main" id="{2980E058-FCC3-4CB0-94B9-4D1CF47CAA65}"/>
              </a:ext>
            </a:extLst>
          </p:cNvPr>
          <p:cNvSpPr txBox="1"/>
          <p:nvPr/>
        </p:nvSpPr>
        <p:spPr>
          <a:xfrm>
            <a:off x="628650" y="1434992"/>
            <a:ext cx="6416256" cy="369332"/>
          </a:xfrm>
          <a:prstGeom prst="rect">
            <a:avLst/>
          </a:prstGeom>
          <a:noFill/>
        </p:spPr>
        <p:txBody>
          <a:bodyPr wrap="square">
            <a:spAutoFit/>
          </a:bodyPr>
          <a:lstStyle/>
          <a:p>
            <a:r>
              <a:rPr lang="en-GB" dirty="0">
                <a:hlinkClick r:id="rId5"/>
              </a:rPr>
              <a:t>Video link: Stakeholders</a:t>
            </a:r>
            <a:endParaRPr lang="en-GB" dirty="0"/>
          </a:p>
        </p:txBody>
      </p:sp>
    </p:spTree>
    <p:extLst>
      <p:ext uri="{BB962C8B-B14F-4D97-AF65-F5344CB8AC3E}">
        <p14:creationId xmlns:p14="http://schemas.microsoft.com/office/powerpoint/2010/main" val="220755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p:txBody>
          <a:bodyPr/>
          <a:lstStyle/>
          <a:p>
            <a:r>
              <a:rPr lang="en-GB" dirty="0"/>
              <a:t>Ownership and Liability:</a:t>
            </a:r>
          </a:p>
        </p:txBody>
      </p:sp>
      <p:sp>
        <p:nvSpPr>
          <p:cNvPr id="3" name="Content Placeholder 2">
            <a:extLst>
              <a:ext uri="{FF2B5EF4-FFF2-40B4-BE49-F238E27FC236}">
                <a16:creationId xmlns:a16="http://schemas.microsoft.com/office/drawing/2014/main" id="{3DF7CA50-7F1B-4A13-A813-2030A8F39DBB}"/>
              </a:ext>
            </a:extLst>
          </p:cNvPr>
          <p:cNvSpPr>
            <a:spLocks noGrp="1"/>
          </p:cNvSpPr>
          <p:nvPr>
            <p:ph idx="1"/>
          </p:nvPr>
        </p:nvSpPr>
        <p:spPr/>
        <p:txBody>
          <a:bodyPr>
            <a:normAutofit/>
          </a:bodyPr>
          <a:lstStyle/>
          <a:p>
            <a:pPr marL="0" indent="0">
              <a:buNone/>
            </a:pPr>
            <a:r>
              <a:rPr lang="en-GB" dirty="0"/>
              <a:t>There are three ways in which a business can be owned:</a:t>
            </a:r>
          </a:p>
          <a:p>
            <a:pPr marL="0" indent="0">
              <a:buNone/>
            </a:pPr>
            <a:endParaRPr lang="en-GB" dirty="0"/>
          </a:p>
        </p:txBody>
      </p:sp>
      <p:graphicFrame>
        <p:nvGraphicFramePr>
          <p:cNvPr id="5" name="Diagram 4">
            <a:extLst>
              <a:ext uri="{FF2B5EF4-FFF2-40B4-BE49-F238E27FC236}">
                <a16:creationId xmlns:a16="http://schemas.microsoft.com/office/drawing/2014/main" id="{095C906D-A4E7-43B3-B346-207EADEDAD8F}"/>
              </a:ext>
            </a:extLst>
          </p:cNvPr>
          <p:cNvGraphicFramePr/>
          <p:nvPr>
            <p:extLst>
              <p:ext uri="{D42A27DB-BD31-4B8C-83A1-F6EECF244321}">
                <p14:modId xmlns:p14="http://schemas.microsoft.com/office/powerpoint/2010/main" val="83013852"/>
              </p:ext>
            </p:extLst>
          </p:nvPr>
        </p:nvGraphicFramePr>
        <p:xfrm>
          <a:off x="206829" y="1429657"/>
          <a:ext cx="8730342" cy="5646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618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FAD85853-B6B9-4BD8-AA9B-C20E2F9EA682}"/>
                                            </p:graphicEl>
                                          </p:spTgt>
                                        </p:tgtEl>
                                        <p:attrNameLst>
                                          <p:attrName>style.visibility</p:attrName>
                                        </p:attrNameLst>
                                      </p:cBhvr>
                                      <p:to>
                                        <p:strVal val="visible"/>
                                      </p:to>
                                    </p:set>
                                    <p:animEffect transition="in" filter="fade">
                                      <p:cBhvr>
                                        <p:cTn id="7" dur="500"/>
                                        <p:tgtEl>
                                          <p:spTgt spid="5">
                                            <p:graphicEl>
                                              <a:dgm id="{FAD85853-B6B9-4BD8-AA9B-C20E2F9EA682}"/>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457E3845-B078-47D8-B5D6-D1DEC3A1E66D}"/>
                                            </p:graphicEl>
                                          </p:spTgt>
                                        </p:tgtEl>
                                        <p:attrNameLst>
                                          <p:attrName>style.visibility</p:attrName>
                                        </p:attrNameLst>
                                      </p:cBhvr>
                                      <p:to>
                                        <p:strVal val="visible"/>
                                      </p:to>
                                    </p:set>
                                    <p:animEffect transition="in" filter="fade">
                                      <p:cBhvr>
                                        <p:cTn id="10" dur="500"/>
                                        <p:tgtEl>
                                          <p:spTgt spid="5">
                                            <p:graphicEl>
                                              <a:dgm id="{457E3845-B078-47D8-B5D6-D1DEC3A1E66D}"/>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graphicEl>
                                              <a:dgm id="{114477CC-B75D-4277-A928-F8EBEBE81DB2}"/>
                                            </p:graphicEl>
                                          </p:spTgt>
                                        </p:tgtEl>
                                        <p:attrNameLst>
                                          <p:attrName>style.visibility</p:attrName>
                                        </p:attrNameLst>
                                      </p:cBhvr>
                                      <p:to>
                                        <p:strVal val="visible"/>
                                      </p:to>
                                    </p:set>
                                    <p:animEffect transition="in" filter="fade">
                                      <p:cBhvr>
                                        <p:cTn id="13" dur="500"/>
                                        <p:tgtEl>
                                          <p:spTgt spid="5">
                                            <p:graphicEl>
                                              <a:dgm id="{114477CC-B75D-4277-A928-F8EBEBE81DB2}"/>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graphicEl>
                                              <a:dgm id="{67E08DD2-1C5E-4C8A-ABAF-77250E09D70D}"/>
                                            </p:graphicEl>
                                          </p:spTgt>
                                        </p:tgtEl>
                                        <p:attrNameLst>
                                          <p:attrName>style.visibility</p:attrName>
                                        </p:attrNameLst>
                                      </p:cBhvr>
                                      <p:to>
                                        <p:strVal val="visible"/>
                                      </p:to>
                                    </p:set>
                                    <p:animEffect transition="in" filter="fade">
                                      <p:cBhvr>
                                        <p:cTn id="16" dur="500"/>
                                        <p:tgtEl>
                                          <p:spTgt spid="5">
                                            <p:graphicEl>
                                              <a:dgm id="{67E08DD2-1C5E-4C8A-ABAF-77250E09D70D}"/>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graphicEl>
                                              <a:dgm id="{C0A5428A-CBBB-40DF-8CE4-63FE737D4772}"/>
                                            </p:graphicEl>
                                          </p:spTgt>
                                        </p:tgtEl>
                                        <p:attrNameLst>
                                          <p:attrName>style.visibility</p:attrName>
                                        </p:attrNameLst>
                                      </p:cBhvr>
                                      <p:to>
                                        <p:strVal val="visible"/>
                                      </p:to>
                                    </p:set>
                                    <p:animEffect transition="in" filter="fade">
                                      <p:cBhvr>
                                        <p:cTn id="21" dur="500"/>
                                        <p:tgtEl>
                                          <p:spTgt spid="5">
                                            <p:graphicEl>
                                              <a:dgm id="{C0A5428A-CBBB-40DF-8CE4-63FE737D4772}"/>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graphicEl>
                                              <a:dgm id="{E7B7547F-A813-4DEF-A818-3B2F53292203}"/>
                                            </p:graphicEl>
                                          </p:spTgt>
                                        </p:tgtEl>
                                        <p:attrNameLst>
                                          <p:attrName>style.visibility</p:attrName>
                                        </p:attrNameLst>
                                      </p:cBhvr>
                                      <p:to>
                                        <p:strVal val="visible"/>
                                      </p:to>
                                    </p:set>
                                    <p:animEffect transition="in" filter="fade">
                                      <p:cBhvr>
                                        <p:cTn id="24" dur="500"/>
                                        <p:tgtEl>
                                          <p:spTgt spid="5">
                                            <p:graphicEl>
                                              <a:dgm id="{E7B7547F-A813-4DEF-A818-3B2F53292203}"/>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graphicEl>
                                              <a:dgm id="{83948060-E0D7-4D32-A328-AE63C5E9B6B0}"/>
                                            </p:graphicEl>
                                          </p:spTgt>
                                        </p:tgtEl>
                                        <p:attrNameLst>
                                          <p:attrName>style.visibility</p:attrName>
                                        </p:attrNameLst>
                                      </p:cBhvr>
                                      <p:to>
                                        <p:strVal val="visible"/>
                                      </p:to>
                                    </p:set>
                                    <p:animEffect transition="in" filter="fade">
                                      <p:cBhvr>
                                        <p:cTn id="27" dur="500"/>
                                        <p:tgtEl>
                                          <p:spTgt spid="5">
                                            <p:graphicEl>
                                              <a:dgm id="{83948060-E0D7-4D32-A328-AE63C5E9B6B0}"/>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graphicEl>
                                              <a:dgm id="{D4488815-268E-4D5B-B646-09B16825E657}"/>
                                            </p:graphicEl>
                                          </p:spTgt>
                                        </p:tgtEl>
                                        <p:attrNameLst>
                                          <p:attrName>style.visibility</p:attrName>
                                        </p:attrNameLst>
                                      </p:cBhvr>
                                      <p:to>
                                        <p:strVal val="visible"/>
                                      </p:to>
                                    </p:set>
                                    <p:animEffect transition="in" filter="fade">
                                      <p:cBhvr>
                                        <p:cTn id="30" dur="500"/>
                                        <p:tgtEl>
                                          <p:spTgt spid="5">
                                            <p:graphicEl>
                                              <a:dgm id="{D4488815-268E-4D5B-B646-09B16825E657}"/>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graphicEl>
                                              <a:dgm id="{69B852B0-DEC9-455C-898D-6BD5B394F73D}"/>
                                            </p:graphicEl>
                                          </p:spTgt>
                                        </p:tgtEl>
                                        <p:attrNameLst>
                                          <p:attrName>style.visibility</p:attrName>
                                        </p:attrNameLst>
                                      </p:cBhvr>
                                      <p:to>
                                        <p:strVal val="visible"/>
                                      </p:to>
                                    </p:set>
                                    <p:animEffect transition="in" filter="fade">
                                      <p:cBhvr>
                                        <p:cTn id="35" dur="500"/>
                                        <p:tgtEl>
                                          <p:spTgt spid="5">
                                            <p:graphicEl>
                                              <a:dgm id="{69B852B0-DEC9-455C-898D-6BD5B394F73D}"/>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graphicEl>
                                              <a:dgm id="{3CA44A85-8D9C-458F-B9AE-E9ACC1DC58A6}"/>
                                            </p:graphicEl>
                                          </p:spTgt>
                                        </p:tgtEl>
                                        <p:attrNameLst>
                                          <p:attrName>style.visibility</p:attrName>
                                        </p:attrNameLst>
                                      </p:cBhvr>
                                      <p:to>
                                        <p:strVal val="visible"/>
                                      </p:to>
                                    </p:set>
                                    <p:animEffect transition="in" filter="fade">
                                      <p:cBhvr>
                                        <p:cTn id="38" dur="500"/>
                                        <p:tgtEl>
                                          <p:spTgt spid="5">
                                            <p:graphicEl>
                                              <a:dgm id="{3CA44A85-8D9C-458F-B9AE-E9ACC1DC58A6}"/>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graphicEl>
                                              <a:dgm id="{087D42D8-3BEF-4836-BDF5-2D6C6AC1748E}"/>
                                            </p:graphicEl>
                                          </p:spTgt>
                                        </p:tgtEl>
                                        <p:attrNameLst>
                                          <p:attrName>style.visibility</p:attrName>
                                        </p:attrNameLst>
                                      </p:cBhvr>
                                      <p:to>
                                        <p:strVal val="visible"/>
                                      </p:to>
                                    </p:set>
                                    <p:animEffect transition="in" filter="fade">
                                      <p:cBhvr>
                                        <p:cTn id="41" dur="500"/>
                                        <p:tgtEl>
                                          <p:spTgt spid="5">
                                            <p:graphicEl>
                                              <a:dgm id="{087D42D8-3BEF-4836-BDF5-2D6C6AC1748E}"/>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graphicEl>
                                              <a:dgm id="{B0A12C6D-45B6-413A-A7F2-139831887B07}"/>
                                            </p:graphicEl>
                                          </p:spTgt>
                                        </p:tgtEl>
                                        <p:attrNameLst>
                                          <p:attrName>style.visibility</p:attrName>
                                        </p:attrNameLst>
                                      </p:cBhvr>
                                      <p:to>
                                        <p:strVal val="visible"/>
                                      </p:to>
                                    </p:set>
                                    <p:animEffect transition="in" filter="fade">
                                      <p:cBhvr>
                                        <p:cTn id="44" dur="500"/>
                                        <p:tgtEl>
                                          <p:spTgt spid="5">
                                            <p:graphicEl>
                                              <a:dgm id="{B0A12C6D-45B6-413A-A7F2-139831887B0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0438-B87A-41C5-99D4-3696ED904CD6}"/>
              </a:ext>
            </a:extLst>
          </p:cNvPr>
          <p:cNvSpPr>
            <a:spLocks noGrp="1"/>
          </p:cNvSpPr>
          <p:nvPr>
            <p:ph type="title"/>
          </p:nvPr>
        </p:nvSpPr>
        <p:spPr/>
        <p:txBody>
          <a:bodyPr/>
          <a:lstStyle/>
          <a:p>
            <a:r>
              <a:rPr lang="en-GB" dirty="0"/>
              <a:t>Internal Stakeholders</a:t>
            </a:r>
          </a:p>
        </p:txBody>
      </p:sp>
      <p:sp>
        <p:nvSpPr>
          <p:cNvPr id="3" name="Content Placeholder 2">
            <a:extLst>
              <a:ext uri="{FF2B5EF4-FFF2-40B4-BE49-F238E27FC236}">
                <a16:creationId xmlns:a16="http://schemas.microsoft.com/office/drawing/2014/main" id="{31000F1F-7C46-4500-8465-668E6CAC8518}"/>
              </a:ext>
            </a:extLst>
          </p:cNvPr>
          <p:cNvSpPr>
            <a:spLocks noGrp="1"/>
          </p:cNvSpPr>
          <p:nvPr>
            <p:ph idx="1"/>
          </p:nvPr>
        </p:nvSpPr>
        <p:spPr/>
        <p:txBody>
          <a:bodyPr>
            <a:normAutofit fontScale="92500" lnSpcReduction="10000"/>
          </a:bodyPr>
          <a:lstStyle/>
          <a:p>
            <a:r>
              <a:rPr lang="en-GB" dirty="0"/>
              <a:t>Internal stakeholders are those within the business.</a:t>
            </a:r>
          </a:p>
          <a:p>
            <a:r>
              <a:rPr lang="en-GB" dirty="0"/>
              <a:t>Businesses within every sector and of every size will have at least one internal stakeholder as they all have an owner. </a:t>
            </a:r>
          </a:p>
          <a:p>
            <a:r>
              <a:rPr lang="en-GB" dirty="0"/>
              <a:t>The key internal stakeholders of any business include:</a:t>
            </a:r>
          </a:p>
          <a:p>
            <a:pPr lvl="1"/>
            <a:r>
              <a:rPr lang="en-GB" dirty="0"/>
              <a:t>Owners/ Shareholders</a:t>
            </a:r>
          </a:p>
          <a:p>
            <a:pPr lvl="1"/>
            <a:r>
              <a:rPr lang="en-GB" dirty="0"/>
              <a:t>Managers</a:t>
            </a:r>
          </a:p>
          <a:p>
            <a:pPr lvl="1"/>
            <a:r>
              <a:rPr lang="en-GB" dirty="0"/>
              <a:t>Employees</a:t>
            </a:r>
          </a:p>
          <a:p>
            <a:r>
              <a:rPr lang="en-GB" dirty="0"/>
              <a:t>Let’s have a look at these in greater detail and their influence on the success of the business.</a:t>
            </a:r>
          </a:p>
        </p:txBody>
      </p:sp>
    </p:spTree>
    <p:extLst>
      <p:ext uri="{BB962C8B-B14F-4D97-AF65-F5344CB8AC3E}">
        <p14:creationId xmlns:p14="http://schemas.microsoft.com/office/powerpoint/2010/main" val="103509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B60438-B87A-41C5-99D4-3696ED904CD6}"/>
              </a:ext>
            </a:extLst>
          </p:cNvPr>
          <p:cNvSpPr>
            <a:spLocks noGrp="1"/>
          </p:cNvSpPr>
          <p:nvPr>
            <p:ph type="title"/>
          </p:nvPr>
        </p:nvSpPr>
        <p:spPr>
          <a:xfrm>
            <a:off x="480060" y="4777739"/>
            <a:ext cx="2564242" cy="1412119"/>
          </a:xfrm>
        </p:spPr>
        <p:txBody>
          <a:bodyPr>
            <a:normAutofit/>
          </a:bodyPr>
          <a:lstStyle/>
          <a:p>
            <a:r>
              <a:rPr lang="en-GB" sz="2300" dirty="0"/>
              <a:t>Internal Stakeholders: </a:t>
            </a:r>
            <a:br>
              <a:rPr lang="en-GB" sz="2300" dirty="0"/>
            </a:br>
            <a:r>
              <a:rPr lang="en-GB" sz="2300" dirty="0"/>
              <a:t>Owners/ Shareholders</a:t>
            </a:r>
          </a:p>
        </p:txBody>
      </p:sp>
      <p:pic>
        <p:nvPicPr>
          <p:cNvPr id="2052" name="Picture 4" descr="Removal Of Shareholder From A Limited Company - YCF">
            <a:extLst>
              <a:ext uri="{FF2B5EF4-FFF2-40B4-BE49-F238E27FC236}">
                <a16:creationId xmlns:a16="http://schemas.microsoft.com/office/drawing/2014/main" id="{8ED7F3A9-3211-45A6-8A86-D197E1991AA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2658" b="12658"/>
          <a:stretch/>
        </p:blipFill>
        <p:spPr bwMode="auto">
          <a:xfrm>
            <a:off x="20" y="10"/>
            <a:ext cx="9143980" cy="3611582"/>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139"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74529" y="5470492"/>
            <a:ext cx="1371600" cy="13716"/>
          </a:xfrm>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 name="connsiteX0" fmla="*/ 0 w 1371600"/>
              <a:gd name="connsiteY0" fmla="*/ 0 h 13716"/>
              <a:gd name="connsiteX1" fmla="*/ 644652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0249" y="32963"/>
                  <a:pt x="409296" y="-18450"/>
                  <a:pt x="685800" y="0"/>
                </a:cubicBezTo>
                <a:cubicBezTo>
                  <a:pt x="954142" y="211"/>
                  <a:pt x="1166785" y="22353"/>
                  <a:pt x="1371600" y="0"/>
                </a:cubicBezTo>
                <a:cubicBezTo>
                  <a:pt x="1370996" y="3142"/>
                  <a:pt x="1371820" y="8880"/>
                  <a:pt x="1371600" y="13716"/>
                </a:cubicBezTo>
                <a:cubicBezTo>
                  <a:pt x="1106837" y="28424"/>
                  <a:pt x="1032834" y="20364"/>
                  <a:pt x="713232" y="13716"/>
                </a:cubicBezTo>
                <a:cubicBezTo>
                  <a:pt x="399250" y="-7822"/>
                  <a:pt x="277176" y="48782"/>
                  <a:pt x="0" y="13716"/>
                </a:cubicBezTo>
                <a:cubicBezTo>
                  <a:pt x="310" y="7052"/>
                  <a:pt x="119" y="6101"/>
                  <a:pt x="0" y="0"/>
                </a:cubicBezTo>
                <a:close/>
              </a:path>
              <a:path w="1371600" h="13716" stroke="0" extrusionOk="0">
                <a:moveTo>
                  <a:pt x="0" y="0"/>
                </a:moveTo>
                <a:cubicBezTo>
                  <a:pt x="168171" y="-27104"/>
                  <a:pt x="522270" y="7661"/>
                  <a:pt x="644652" y="0"/>
                </a:cubicBezTo>
                <a:cubicBezTo>
                  <a:pt x="812772" y="-55512"/>
                  <a:pt x="1098507" y="70876"/>
                  <a:pt x="1371600" y="0"/>
                </a:cubicBezTo>
                <a:cubicBezTo>
                  <a:pt x="1372276" y="6444"/>
                  <a:pt x="1371882" y="10524"/>
                  <a:pt x="1371600" y="13716"/>
                </a:cubicBezTo>
                <a:cubicBezTo>
                  <a:pt x="1195700" y="-500"/>
                  <a:pt x="896159" y="12360"/>
                  <a:pt x="713232" y="13716"/>
                </a:cubicBezTo>
                <a:cubicBezTo>
                  <a:pt x="556279" y="-18909"/>
                  <a:pt x="248593" y="33389"/>
                  <a:pt x="0" y="13716"/>
                </a:cubicBezTo>
                <a:cubicBezTo>
                  <a:pt x="708" y="8775"/>
                  <a:pt x="205" y="3193"/>
                  <a:pt x="0" y="0"/>
                </a:cubicBezTo>
                <a:close/>
              </a:path>
              <a:path w="1371600" h="13716" fill="none" stroke="0" extrusionOk="0">
                <a:moveTo>
                  <a:pt x="0" y="0"/>
                </a:moveTo>
                <a:cubicBezTo>
                  <a:pt x="244262" y="19623"/>
                  <a:pt x="384306" y="-36563"/>
                  <a:pt x="685800" y="0"/>
                </a:cubicBezTo>
                <a:cubicBezTo>
                  <a:pt x="948860" y="14963"/>
                  <a:pt x="1224146" y="-8100"/>
                  <a:pt x="1371600" y="0"/>
                </a:cubicBezTo>
                <a:cubicBezTo>
                  <a:pt x="1371106" y="3035"/>
                  <a:pt x="1371590" y="7528"/>
                  <a:pt x="1371600" y="13716"/>
                </a:cubicBezTo>
                <a:cubicBezTo>
                  <a:pt x="1096935" y="20595"/>
                  <a:pt x="1028598" y="23761"/>
                  <a:pt x="713232" y="13716"/>
                </a:cubicBezTo>
                <a:cubicBezTo>
                  <a:pt x="397901" y="-1585"/>
                  <a:pt x="274098" y="18066"/>
                  <a:pt x="0" y="13716"/>
                </a:cubicBezTo>
                <a:cubicBezTo>
                  <a:pt x="190" y="7214"/>
                  <a:pt x="-13" y="597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7303" y="31625"/>
                          <a:pt x="422310" y="-25629"/>
                          <a:pt x="685800" y="0"/>
                        </a:cubicBezTo>
                        <a:cubicBezTo>
                          <a:pt x="949290" y="25629"/>
                          <a:pt x="1192357" y="6696"/>
                          <a:pt x="1371600" y="0"/>
                        </a:cubicBezTo>
                        <a:cubicBezTo>
                          <a:pt x="1371127" y="2892"/>
                          <a:pt x="1371229" y="8681"/>
                          <a:pt x="1371600" y="13716"/>
                        </a:cubicBezTo>
                        <a:cubicBezTo>
                          <a:pt x="1107995" y="21892"/>
                          <a:pt x="1033361" y="28370"/>
                          <a:pt x="713232" y="13716"/>
                        </a:cubicBezTo>
                        <a:cubicBezTo>
                          <a:pt x="393103" y="-938"/>
                          <a:pt x="289343" y="38649"/>
                          <a:pt x="0" y="13716"/>
                        </a:cubicBezTo>
                        <a:cubicBezTo>
                          <a:pt x="227" y="7219"/>
                          <a:pt x="197" y="5990"/>
                          <a:pt x="0" y="0"/>
                        </a:cubicBezTo>
                        <a:close/>
                      </a:path>
                      <a:path w="1371600" h="13716" stroke="0" extrusionOk="0">
                        <a:moveTo>
                          <a:pt x="0" y="0"/>
                        </a:moveTo>
                        <a:cubicBezTo>
                          <a:pt x="170249" y="-24099"/>
                          <a:pt x="504634" y="14338"/>
                          <a:pt x="644652" y="0"/>
                        </a:cubicBezTo>
                        <a:cubicBezTo>
                          <a:pt x="784670" y="-14338"/>
                          <a:pt x="1087773" y="8679"/>
                          <a:pt x="1371600" y="0"/>
                        </a:cubicBezTo>
                        <a:cubicBezTo>
                          <a:pt x="1372228" y="6235"/>
                          <a:pt x="1371259" y="10206"/>
                          <a:pt x="1371600" y="13716"/>
                        </a:cubicBezTo>
                        <a:cubicBezTo>
                          <a:pt x="1176823" y="-5981"/>
                          <a:pt x="900830" y="5417"/>
                          <a:pt x="713232" y="13716"/>
                        </a:cubicBezTo>
                        <a:cubicBezTo>
                          <a:pt x="525634" y="22015"/>
                          <a:pt x="282837" y="1152"/>
                          <a:pt x="0" y="13716"/>
                        </a:cubicBezTo>
                        <a:cubicBezTo>
                          <a:pt x="596" y="8712"/>
                          <a:pt x="320" y="342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1000F1F-7C46-4500-8465-668E6CAC8518}"/>
              </a:ext>
            </a:extLst>
          </p:cNvPr>
          <p:cNvSpPr>
            <a:spLocks noGrp="1"/>
          </p:cNvSpPr>
          <p:nvPr>
            <p:ph idx="1"/>
          </p:nvPr>
        </p:nvSpPr>
        <p:spPr>
          <a:xfrm>
            <a:off x="3293537" y="4777739"/>
            <a:ext cx="5718191" cy="794925"/>
          </a:xfrm>
        </p:spPr>
        <p:txBody>
          <a:bodyPr anchor="ctr">
            <a:noAutofit/>
          </a:bodyPr>
          <a:lstStyle/>
          <a:p>
            <a:r>
              <a:rPr lang="en-GB" sz="1500" b="1" dirty="0"/>
              <a:t>The owners or shareholders </a:t>
            </a:r>
            <a:r>
              <a:rPr lang="en-GB" sz="1500" dirty="0"/>
              <a:t>of a business have the overall responsibility for the business.</a:t>
            </a:r>
          </a:p>
          <a:p>
            <a:r>
              <a:rPr lang="en-GB" sz="1500" dirty="0"/>
              <a:t>They are one of the most influential stakeholders for any business as they have the final say on how the business operates.</a:t>
            </a:r>
          </a:p>
          <a:p>
            <a:r>
              <a:rPr lang="en-GB" sz="1500" dirty="0"/>
              <a:t>If the business has just one owner then they will make all of the decisions as they have 100% ownership, whereas shareholders can be classified as part-owners who have the right to input their thoughts or vote on the decisions of a business based on their equity in the business. </a:t>
            </a:r>
          </a:p>
          <a:p>
            <a:r>
              <a:rPr lang="en-GB" sz="1500" dirty="0"/>
              <a:t>Owners and shareholders have an interest in the business doing well as the more profit it makes, the greater the return on their investment over time.      </a:t>
            </a:r>
          </a:p>
        </p:txBody>
      </p:sp>
    </p:spTree>
    <p:extLst>
      <p:ext uri="{BB962C8B-B14F-4D97-AF65-F5344CB8AC3E}">
        <p14:creationId xmlns:p14="http://schemas.microsoft.com/office/powerpoint/2010/main" val="380590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0438-B87A-41C5-99D4-3696ED904CD6}"/>
              </a:ext>
            </a:extLst>
          </p:cNvPr>
          <p:cNvSpPr>
            <a:spLocks noGrp="1"/>
          </p:cNvSpPr>
          <p:nvPr>
            <p:ph type="title"/>
          </p:nvPr>
        </p:nvSpPr>
        <p:spPr/>
        <p:txBody>
          <a:bodyPr>
            <a:normAutofit/>
          </a:bodyPr>
          <a:lstStyle/>
          <a:p>
            <a:r>
              <a:rPr lang="en-GB" dirty="0"/>
              <a:t>Internal Stakeholders:</a:t>
            </a:r>
            <a:br>
              <a:rPr lang="en-GB" dirty="0"/>
            </a:br>
            <a:r>
              <a:rPr lang="en-GB" dirty="0"/>
              <a:t>Owners/ Shareholders</a:t>
            </a:r>
          </a:p>
        </p:txBody>
      </p:sp>
      <p:sp>
        <p:nvSpPr>
          <p:cNvPr id="3" name="Content Placeholder 2">
            <a:extLst>
              <a:ext uri="{FF2B5EF4-FFF2-40B4-BE49-F238E27FC236}">
                <a16:creationId xmlns:a16="http://schemas.microsoft.com/office/drawing/2014/main" id="{31000F1F-7C46-4500-8465-668E6CAC8518}"/>
              </a:ext>
            </a:extLst>
          </p:cNvPr>
          <p:cNvSpPr>
            <a:spLocks noGrp="1"/>
          </p:cNvSpPr>
          <p:nvPr>
            <p:ph idx="1"/>
          </p:nvPr>
        </p:nvSpPr>
        <p:spPr/>
        <p:txBody>
          <a:bodyPr>
            <a:normAutofit fontScale="92500" lnSpcReduction="20000"/>
          </a:bodyPr>
          <a:lstStyle/>
          <a:p>
            <a:r>
              <a:rPr lang="en-GB" dirty="0"/>
              <a:t>The owners and shareholders of a business can influence the success of a business by investing more money into the business or withdrawing their capital or selling their equity.</a:t>
            </a:r>
          </a:p>
          <a:p>
            <a:r>
              <a:rPr lang="en-GB" dirty="0"/>
              <a:t>In smaller businesses, the owners and shareholders may also be the managers of the business. However, as the business grows the owners and shareholders may hire managers to run the business on their behalf.</a:t>
            </a:r>
          </a:p>
          <a:p>
            <a:r>
              <a:rPr lang="en-GB" dirty="0"/>
              <a:t>As a business grows, it will also increase the amount of employees its recruits, thus the bigger the business, the more internal stakeholders the business will typically have.     </a:t>
            </a:r>
          </a:p>
        </p:txBody>
      </p:sp>
    </p:spTree>
    <p:extLst>
      <p:ext uri="{BB962C8B-B14F-4D97-AF65-F5344CB8AC3E}">
        <p14:creationId xmlns:p14="http://schemas.microsoft.com/office/powerpoint/2010/main" val="150671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0438-B87A-41C5-99D4-3696ED904CD6}"/>
              </a:ext>
            </a:extLst>
          </p:cNvPr>
          <p:cNvSpPr>
            <a:spLocks noGrp="1"/>
          </p:cNvSpPr>
          <p:nvPr>
            <p:ph type="title"/>
          </p:nvPr>
        </p:nvSpPr>
        <p:spPr/>
        <p:txBody>
          <a:bodyPr/>
          <a:lstStyle/>
          <a:p>
            <a:r>
              <a:rPr lang="en-GB" dirty="0"/>
              <a:t>Internal Stakeholders:</a:t>
            </a:r>
            <a:br>
              <a:rPr lang="en-GB" dirty="0"/>
            </a:br>
            <a:r>
              <a:rPr lang="en-GB" dirty="0"/>
              <a:t>Owners/ Shareholders</a:t>
            </a:r>
          </a:p>
        </p:txBody>
      </p:sp>
      <p:sp>
        <p:nvSpPr>
          <p:cNvPr id="3" name="Content Placeholder 2">
            <a:extLst>
              <a:ext uri="{FF2B5EF4-FFF2-40B4-BE49-F238E27FC236}">
                <a16:creationId xmlns:a16="http://schemas.microsoft.com/office/drawing/2014/main" id="{31000F1F-7C46-4500-8465-668E6CAC8518}"/>
              </a:ext>
            </a:extLst>
          </p:cNvPr>
          <p:cNvSpPr>
            <a:spLocks noGrp="1"/>
          </p:cNvSpPr>
          <p:nvPr>
            <p:ph idx="1"/>
          </p:nvPr>
        </p:nvSpPr>
        <p:spPr/>
        <p:txBody>
          <a:bodyPr>
            <a:normAutofit fontScale="85000" lnSpcReduction="20000"/>
          </a:bodyPr>
          <a:lstStyle/>
          <a:p>
            <a:r>
              <a:rPr lang="en-GB" b="1" dirty="0"/>
              <a:t>Shareholders</a:t>
            </a:r>
            <a:r>
              <a:rPr lang="en-GB" dirty="0"/>
              <a:t> want to see a benefit in return for purchasing and holding shares in the business which can be known as </a:t>
            </a:r>
            <a:r>
              <a:rPr lang="en-GB" b="1" dirty="0"/>
              <a:t>shareholder value</a:t>
            </a:r>
            <a:r>
              <a:rPr lang="en-GB" dirty="0"/>
              <a:t>, essentially they want the value of their shares to go up so they become more valuable to them. </a:t>
            </a:r>
          </a:p>
          <a:p>
            <a:r>
              <a:rPr lang="en-GB" dirty="0"/>
              <a:t>If a business is a Public Limited Company (PLC) and on the London Stock Exchange, then it is likely to have a lot of shareholders who get to vote on the proposals put forward about the way the business is run. </a:t>
            </a:r>
          </a:p>
          <a:p>
            <a:r>
              <a:rPr lang="en-GB" dirty="0"/>
              <a:t>However, the general shareholder in a PLC has very minimal voting power due to the sheer amount of shares available once it goes public.</a:t>
            </a:r>
          </a:p>
          <a:p>
            <a:r>
              <a:rPr lang="en-GB" dirty="0"/>
              <a:t>Whereas, a business which isn’t public is likely to only have a few shareholders who have greater voting power and influence on the business. </a:t>
            </a:r>
          </a:p>
        </p:txBody>
      </p:sp>
    </p:spTree>
    <p:extLst>
      <p:ext uri="{BB962C8B-B14F-4D97-AF65-F5344CB8AC3E}">
        <p14:creationId xmlns:p14="http://schemas.microsoft.com/office/powerpoint/2010/main" val="242766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0438-B87A-41C5-99D4-3696ED904CD6}"/>
              </a:ext>
            </a:extLst>
          </p:cNvPr>
          <p:cNvSpPr>
            <a:spLocks noGrp="1"/>
          </p:cNvSpPr>
          <p:nvPr>
            <p:ph type="title"/>
          </p:nvPr>
        </p:nvSpPr>
        <p:spPr/>
        <p:txBody>
          <a:bodyPr/>
          <a:lstStyle/>
          <a:p>
            <a:r>
              <a:rPr lang="en-GB" dirty="0"/>
              <a:t>Internal Stakeholders:</a:t>
            </a:r>
            <a:br>
              <a:rPr lang="en-GB" dirty="0"/>
            </a:br>
            <a:r>
              <a:rPr lang="en-GB" dirty="0"/>
              <a:t>Owners/ Shareholders</a:t>
            </a:r>
          </a:p>
        </p:txBody>
      </p:sp>
      <p:sp>
        <p:nvSpPr>
          <p:cNvPr id="3" name="Content Placeholder 2">
            <a:extLst>
              <a:ext uri="{FF2B5EF4-FFF2-40B4-BE49-F238E27FC236}">
                <a16:creationId xmlns:a16="http://schemas.microsoft.com/office/drawing/2014/main" id="{31000F1F-7C46-4500-8465-668E6CAC8518}"/>
              </a:ext>
            </a:extLst>
          </p:cNvPr>
          <p:cNvSpPr>
            <a:spLocks noGrp="1"/>
          </p:cNvSpPr>
          <p:nvPr>
            <p:ph idx="1"/>
          </p:nvPr>
        </p:nvSpPr>
        <p:spPr/>
        <p:txBody>
          <a:bodyPr>
            <a:normAutofit fontScale="70000" lnSpcReduction="20000"/>
          </a:bodyPr>
          <a:lstStyle/>
          <a:p>
            <a:r>
              <a:rPr lang="en-GB" dirty="0"/>
              <a:t>Either way, </a:t>
            </a:r>
            <a:r>
              <a:rPr lang="en-GB" b="1" dirty="0"/>
              <a:t>shareholders influence the success of a business </a:t>
            </a:r>
            <a:r>
              <a:rPr lang="en-GB" dirty="0"/>
              <a:t>as they want to ensure there investment is worthwhile and have shareholder value which can create tension between those who run the business and those who have an interest in the business. </a:t>
            </a:r>
          </a:p>
          <a:p>
            <a:r>
              <a:rPr lang="en-GB" dirty="0"/>
              <a:t>It’s also common for the owners and managers of a business to be conflicted when making key business decisions as they have to balance the pressure from the business’ stakeholders who want to see a return on their investment with the wants and needs of every other stakeholder. </a:t>
            </a:r>
          </a:p>
          <a:p>
            <a:r>
              <a:rPr lang="en-GB" dirty="0"/>
              <a:t>For example, the employees of the business may want better working conditions and pressure groups may want the business to change the way it operates to positively impact the environment. </a:t>
            </a:r>
          </a:p>
          <a:p>
            <a:r>
              <a:rPr lang="en-GB" dirty="0"/>
              <a:t>Essentially, the wants and needs of every other stakeholder are likely to reduce the return on investment for the business’ shareholders, particularly in the short term.  </a:t>
            </a:r>
          </a:p>
        </p:txBody>
      </p:sp>
    </p:spTree>
    <p:extLst>
      <p:ext uri="{BB962C8B-B14F-4D97-AF65-F5344CB8AC3E}">
        <p14:creationId xmlns:p14="http://schemas.microsoft.com/office/powerpoint/2010/main" val="297510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0438-B87A-41C5-99D4-3696ED904CD6}"/>
              </a:ext>
            </a:extLst>
          </p:cNvPr>
          <p:cNvSpPr>
            <a:spLocks noGrp="1"/>
          </p:cNvSpPr>
          <p:nvPr>
            <p:ph type="title"/>
          </p:nvPr>
        </p:nvSpPr>
        <p:spPr>
          <a:xfrm>
            <a:off x="491490" y="365125"/>
            <a:ext cx="3840085" cy="1692794"/>
          </a:xfrm>
        </p:spPr>
        <p:txBody>
          <a:bodyPr>
            <a:normAutofit/>
          </a:bodyPr>
          <a:lstStyle/>
          <a:p>
            <a:r>
              <a:rPr lang="en-GB" sz="3700" dirty="0"/>
              <a:t>Internal Stakeholders:</a:t>
            </a:r>
            <a:br>
              <a:rPr lang="en-GB" sz="3700" dirty="0"/>
            </a:br>
            <a:r>
              <a:rPr lang="en-GB" sz="3700" dirty="0"/>
              <a:t>Managers</a:t>
            </a:r>
          </a:p>
        </p:txBody>
      </p:sp>
      <p:cxnSp>
        <p:nvCxnSpPr>
          <p:cNvPr id="135" name="Straight Arrow Connector 13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1000F1F-7C46-4500-8465-668E6CAC8518}"/>
              </a:ext>
            </a:extLst>
          </p:cNvPr>
          <p:cNvSpPr>
            <a:spLocks noGrp="1"/>
          </p:cNvSpPr>
          <p:nvPr>
            <p:ph idx="1"/>
          </p:nvPr>
        </p:nvSpPr>
        <p:spPr>
          <a:xfrm>
            <a:off x="166777" y="2386643"/>
            <a:ext cx="4330461" cy="3650619"/>
          </a:xfrm>
        </p:spPr>
        <p:txBody>
          <a:bodyPr>
            <a:noAutofit/>
          </a:bodyPr>
          <a:lstStyle/>
          <a:p>
            <a:r>
              <a:rPr lang="en-GB" sz="1600" b="1" dirty="0"/>
              <a:t>The managers </a:t>
            </a:r>
            <a:r>
              <a:rPr lang="en-GB" sz="1600" dirty="0"/>
              <a:t>of a business are another important internal stakeholder as they make the day to day decisions of the business as they are employed by the owners to run their business. </a:t>
            </a:r>
          </a:p>
          <a:p>
            <a:r>
              <a:rPr lang="en-GB" sz="1600" dirty="0"/>
              <a:t>Managers also have a huge influence on the employees of the business, who are again another key internal stakeholder of the business. </a:t>
            </a:r>
          </a:p>
          <a:p>
            <a:r>
              <a:rPr lang="en-GB" sz="1600" dirty="0"/>
              <a:t>A managers role requires them to develop a motivated and productive workforce which provides excellent service (if customer facing) with the aim of increasing revenue and profit for the business, which the managers would then report to the owners. </a:t>
            </a:r>
          </a:p>
        </p:txBody>
      </p:sp>
      <p:pic>
        <p:nvPicPr>
          <p:cNvPr id="3074" name="Picture 2" descr="What Are the Different Types of Area Manager Jobs?">
            <a:extLst>
              <a:ext uri="{FF2B5EF4-FFF2-40B4-BE49-F238E27FC236}">
                <a16:creationId xmlns:a16="http://schemas.microsoft.com/office/drawing/2014/main" id="{DEEE4BF4-DFF4-4091-9D64-4D13AADB29DE}"/>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37765" r="19084"/>
          <a:stretch/>
        </p:blipFill>
        <p:spPr bwMode="auto">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70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0438-B87A-41C5-99D4-3696ED904CD6}"/>
              </a:ext>
            </a:extLst>
          </p:cNvPr>
          <p:cNvSpPr>
            <a:spLocks noGrp="1"/>
          </p:cNvSpPr>
          <p:nvPr>
            <p:ph type="title"/>
          </p:nvPr>
        </p:nvSpPr>
        <p:spPr/>
        <p:txBody>
          <a:bodyPr/>
          <a:lstStyle/>
          <a:p>
            <a:r>
              <a:rPr lang="en-GB" dirty="0"/>
              <a:t>Internal Stakeholders:</a:t>
            </a:r>
            <a:br>
              <a:rPr lang="en-GB" dirty="0"/>
            </a:br>
            <a:r>
              <a:rPr lang="en-GB" dirty="0"/>
              <a:t>Managers</a:t>
            </a:r>
          </a:p>
        </p:txBody>
      </p:sp>
      <p:sp>
        <p:nvSpPr>
          <p:cNvPr id="3" name="Content Placeholder 2">
            <a:extLst>
              <a:ext uri="{FF2B5EF4-FFF2-40B4-BE49-F238E27FC236}">
                <a16:creationId xmlns:a16="http://schemas.microsoft.com/office/drawing/2014/main" id="{31000F1F-7C46-4500-8465-668E6CAC8518}"/>
              </a:ext>
            </a:extLst>
          </p:cNvPr>
          <p:cNvSpPr>
            <a:spLocks noGrp="1"/>
          </p:cNvSpPr>
          <p:nvPr>
            <p:ph idx="1"/>
          </p:nvPr>
        </p:nvSpPr>
        <p:spPr/>
        <p:txBody>
          <a:bodyPr>
            <a:normAutofit fontScale="92500" lnSpcReduction="10000"/>
          </a:bodyPr>
          <a:lstStyle/>
          <a:p>
            <a:r>
              <a:rPr lang="en-GB" dirty="0"/>
              <a:t>As stakeholders, managers have a genuine interest in the business succeeding as it can lead to additional pay such as bonus or commission, increased job prospects such as a promotion to a more senior role, and increased job security.</a:t>
            </a:r>
          </a:p>
          <a:p>
            <a:r>
              <a:rPr lang="en-GB" dirty="0"/>
              <a:t>Managers can influence the business they work for in many ways such as coaching employees the skills and knowledge required to do their role, hiring the right people for the job and firing the underperforming employees, making good decisions on a daily basis, and developing effective and efficient processes. </a:t>
            </a:r>
          </a:p>
        </p:txBody>
      </p:sp>
    </p:spTree>
    <p:extLst>
      <p:ext uri="{BB962C8B-B14F-4D97-AF65-F5344CB8AC3E}">
        <p14:creationId xmlns:p14="http://schemas.microsoft.com/office/powerpoint/2010/main" val="158867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0438-B87A-41C5-99D4-3696ED904CD6}"/>
              </a:ext>
            </a:extLst>
          </p:cNvPr>
          <p:cNvSpPr>
            <a:spLocks noGrp="1"/>
          </p:cNvSpPr>
          <p:nvPr>
            <p:ph type="title"/>
          </p:nvPr>
        </p:nvSpPr>
        <p:spPr>
          <a:xfrm>
            <a:off x="239988" y="3699474"/>
            <a:ext cx="2600977" cy="2452687"/>
          </a:xfrm>
        </p:spPr>
        <p:txBody>
          <a:bodyPr anchor="ctr">
            <a:normAutofit/>
          </a:bodyPr>
          <a:lstStyle/>
          <a:p>
            <a:r>
              <a:rPr lang="en-GB" sz="2600" dirty="0"/>
              <a:t>Internal Stakeholders:</a:t>
            </a:r>
            <a:br>
              <a:rPr lang="en-GB" sz="2600" dirty="0"/>
            </a:br>
            <a:r>
              <a:rPr lang="en-GB" sz="2600" dirty="0"/>
              <a:t>Employees</a:t>
            </a:r>
          </a:p>
        </p:txBody>
      </p:sp>
      <p:pic>
        <p:nvPicPr>
          <p:cNvPr id="4" name="Picture 6" descr="Aldi remains highest paying supermarket - Personnel Today">
            <a:extLst>
              <a:ext uri="{FF2B5EF4-FFF2-40B4-BE49-F238E27FC236}">
                <a16:creationId xmlns:a16="http://schemas.microsoft.com/office/drawing/2014/main" id="{FB42AA64-6403-492E-BD37-352D91C8D31B}"/>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t="17637" b="10221"/>
          <a:stretch/>
        </p:blipFill>
        <p:spPr bwMode="auto">
          <a:xfrm>
            <a:off x="20" y="11"/>
            <a:ext cx="9143980" cy="3099748"/>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1000F1F-7C46-4500-8465-668E6CAC8518}"/>
              </a:ext>
            </a:extLst>
          </p:cNvPr>
          <p:cNvSpPr>
            <a:spLocks noGrp="1"/>
          </p:cNvSpPr>
          <p:nvPr>
            <p:ph idx="1"/>
          </p:nvPr>
        </p:nvSpPr>
        <p:spPr>
          <a:xfrm>
            <a:off x="2507411" y="3429000"/>
            <a:ext cx="6475563" cy="2776538"/>
          </a:xfrm>
        </p:spPr>
        <p:txBody>
          <a:bodyPr anchor="ctr">
            <a:noAutofit/>
          </a:bodyPr>
          <a:lstStyle/>
          <a:p>
            <a:r>
              <a:rPr lang="en-GB" sz="1600" b="1" dirty="0"/>
              <a:t>Employees</a:t>
            </a:r>
            <a:r>
              <a:rPr lang="en-GB" sz="1600" dirty="0"/>
              <a:t> are another extremely important internal stakeholder, they are typically the people who represent the business in a customer facing role if the business sells products and/or services to the public or they are the people who produce the products in a manufacturing business.</a:t>
            </a:r>
          </a:p>
          <a:p>
            <a:r>
              <a:rPr lang="en-GB" sz="1600" dirty="0"/>
              <a:t>Either way, </a:t>
            </a:r>
            <a:r>
              <a:rPr lang="en-GB" sz="1600" b="1" dirty="0"/>
              <a:t>employees influence the success of the business</a:t>
            </a:r>
            <a:r>
              <a:rPr lang="en-GB" sz="1600" dirty="0"/>
              <a:t>, if employees aren’t competent enough or motivated enough to meet the standard required it can have devastating impacts on the business. </a:t>
            </a:r>
          </a:p>
          <a:p>
            <a:r>
              <a:rPr lang="en-GB" sz="1600" dirty="0"/>
              <a:t>For example, just one bad interaction in store with a customer or a customer receiving a faulty product could lead to them telling lots of their friends or leaving a very negative comment on social media for other potential customers to see which could lead to them shopping with competitors of the business. </a:t>
            </a:r>
          </a:p>
        </p:txBody>
      </p:sp>
    </p:spTree>
    <p:extLst>
      <p:ext uri="{BB962C8B-B14F-4D97-AF65-F5344CB8AC3E}">
        <p14:creationId xmlns:p14="http://schemas.microsoft.com/office/powerpoint/2010/main" val="110479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0438-B87A-41C5-99D4-3696ED904CD6}"/>
              </a:ext>
            </a:extLst>
          </p:cNvPr>
          <p:cNvSpPr>
            <a:spLocks noGrp="1"/>
          </p:cNvSpPr>
          <p:nvPr>
            <p:ph type="title"/>
          </p:nvPr>
        </p:nvSpPr>
        <p:spPr/>
        <p:txBody>
          <a:bodyPr/>
          <a:lstStyle/>
          <a:p>
            <a:r>
              <a:rPr lang="en-GB" dirty="0"/>
              <a:t>Internal Stakeholders:</a:t>
            </a:r>
            <a:br>
              <a:rPr lang="en-GB" dirty="0"/>
            </a:br>
            <a:r>
              <a:rPr lang="en-GB" dirty="0"/>
              <a:t>Employees</a:t>
            </a:r>
          </a:p>
        </p:txBody>
      </p:sp>
      <p:sp>
        <p:nvSpPr>
          <p:cNvPr id="3" name="Content Placeholder 2">
            <a:extLst>
              <a:ext uri="{FF2B5EF4-FFF2-40B4-BE49-F238E27FC236}">
                <a16:creationId xmlns:a16="http://schemas.microsoft.com/office/drawing/2014/main" id="{31000F1F-7C46-4500-8465-668E6CAC8518}"/>
              </a:ext>
            </a:extLst>
          </p:cNvPr>
          <p:cNvSpPr>
            <a:spLocks noGrp="1"/>
          </p:cNvSpPr>
          <p:nvPr>
            <p:ph idx="1"/>
          </p:nvPr>
        </p:nvSpPr>
        <p:spPr/>
        <p:txBody>
          <a:bodyPr>
            <a:normAutofit fontScale="70000" lnSpcReduction="20000"/>
          </a:bodyPr>
          <a:lstStyle/>
          <a:p>
            <a:r>
              <a:rPr lang="en-GB" dirty="0"/>
              <a:t>Just like managers, employees have a genuine interest in the business succeeding as it can lead to additional pay such as bonus and commission, and increased job prospects such as a promotion to a more senior role and increased job security.</a:t>
            </a:r>
          </a:p>
          <a:p>
            <a:r>
              <a:rPr lang="en-GB" dirty="0"/>
              <a:t>However, the way in which employees can influence a business is clear and can also impact other stakeholders not just the business itself. </a:t>
            </a:r>
          </a:p>
          <a:p>
            <a:r>
              <a:rPr lang="en-GB" dirty="0"/>
              <a:t>If employees are feeling demotivated and don’t perform i.e. they decrease their productivity levels or provide customers with a bad service, it won’t just impact them, it will also impact the manager, as managers target’s are based on employee’s performance and ultimately it will impact the owner and shareholders if the businesses performance is impacted aswell. </a:t>
            </a:r>
          </a:p>
          <a:p>
            <a:r>
              <a:rPr lang="en-GB" dirty="0"/>
              <a:t>Therefore, it is crucial that the owners and managers ensure that employees are competent and content in their role to avoid poor performance initially and good employee’s don’t leave the business etc. </a:t>
            </a:r>
          </a:p>
        </p:txBody>
      </p:sp>
    </p:spTree>
    <p:extLst>
      <p:ext uri="{BB962C8B-B14F-4D97-AF65-F5344CB8AC3E}">
        <p14:creationId xmlns:p14="http://schemas.microsoft.com/office/powerpoint/2010/main" val="406781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0438-B87A-41C5-99D4-3696ED904CD6}"/>
              </a:ext>
            </a:extLst>
          </p:cNvPr>
          <p:cNvSpPr>
            <a:spLocks noGrp="1"/>
          </p:cNvSpPr>
          <p:nvPr>
            <p:ph type="title"/>
          </p:nvPr>
        </p:nvSpPr>
        <p:spPr/>
        <p:txBody>
          <a:bodyPr/>
          <a:lstStyle/>
          <a:p>
            <a:r>
              <a:rPr lang="en-GB" dirty="0"/>
              <a:t>Internal Stakeholders</a:t>
            </a:r>
          </a:p>
        </p:txBody>
      </p:sp>
      <p:sp>
        <p:nvSpPr>
          <p:cNvPr id="3" name="Content Placeholder 2">
            <a:extLst>
              <a:ext uri="{FF2B5EF4-FFF2-40B4-BE49-F238E27FC236}">
                <a16:creationId xmlns:a16="http://schemas.microsoft.com/office/drawing/2014/main" id="{31000F1F-7C46-4500-8465-668E6CAC8518}"/>
              </a:ext>
            </a:extLst>
          </p:cNvPr>
          <p:cNvSpPr>
            <a:spLocks noGrp="1"/>
          </p:cNvSpPr>
          <p:nvPr>
            <p:ph idx="1"/>
          </p:nvPr>
        </p:nvSpPr>
        <p:spPr/>
        <p:txBody>
          <a:bodyPr>
            <a:normAutofit fontScale="92500" lnSpcReduction="10000"/>
          </a:bodyPr>
          <a:lstStyle/>
          <a:p>
            <a:pPr marL="0" indent="0">
              <a:buNone/>
            </a:pPr>
            <a:r>
              <a:rPr lang="en-GB" b="1" dirty="0"/>
              <a:t>Activity 12</a:t>
            </a:r>
            <a:r>
              <a:rPr lang="en-GB" dirty="0"/>
              <a:t>: it’s time for a debate!</a:t>
            </a:r>
          </a:p>
          <a:p>
            <a:pPr marL="0" indent="0">
              <a:buNone/>
            </a:pPr>
            <a:endParaRPr lang="en-GB" dirty="0"/>
          </a:p>
          <a:p>
            <a:pPr marL="0" indent="0">
              <a:buNone/>
            </a:pPr>
            <a:r>
              <a:rPr lang="en-GB" dirty="0"/>
              <a:t>You can only choose one, which internal stakeholder is the most important? </a:t>
            </a:r>
          </a:p>
          <a:p>
            <a:pPr marL="0" indent="0">
              <a:buNone/>
            </a:pPr>
            <a:endParaRPr lang="en-GB" dirty="0"/>
          </a:p>
          <a:p>
            <a:pPr marL="0" indent="0">
              <a:buNone/>
            </a:pPr>
            <a:r>
              <a:rPr lang="en-GB" dirty="0"/>
              <a:t>Collate a series of reasons to justify why your selected internal stakeholder is the most important for a business in your opinion. </a:t>
            </a:r>
          </a:p>
          <a:p>
            <a:pPr marL="0" indent="0">
              <a:buNone/>
            </a:pPr>
            <a:endParaRPr lang="en-GB" dirty="0"/>
          </a:p>
          <a:p>
            <a:pPr marL="0" indent="0">
              <a:buNone/>
            </a:pPr>
            <a:r>
              <a:rPr lang="en-GB" dirty="0"/>
              <a:t>You will then debate this as a class.</a:t>
            </a:r>
          </a:p>
        </p:txBody>
      </p:sp>
    </p:spTree>
    <p:extLst>
      <p:ext uri="{BB962C8B-B14F-4D97-AF65-F5344CB8AC3E}">
        <p14:creationId xmlns:p14="http://schemas.microsoft.com/office/powerpoint/2010/main" val="230832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p:txBody>
          <a:bodyPr/>
          <a:lstStyle/>
          <a:p>
            <a:r>
              <a:rPr lang="en-GB" dirty="0"/>
              <a:t>Ownership and Liability:</a:t>
            </a:r>
          </a:p>
        </p:txBody>
      </p:sp>
      <p:sp>
        <p:nvSpPr>
          <p:cNvPr id="3" name="Content Placeholder 2">
            <a:extLst>
              <a:ext uri="{FF2B5EF4-FFF2-40B4-BE49-F238E27FC236}">
                <a16:creationId xmlns:a16="http://schemas.microsoft.com/office/drawing/2014/main" id="{3DF7CA50-7F1B-4A13-A813-2030A8F39DBB}"/>
              </a:ext>
            </a:extLst>
          </p:cNvPr>
          <p:cNvSpPr>
            <a:spLocks noGrp="1"/>
          </p:cNvSpPr>
          <p:nvPr>
            <p:ph idx="1"/>
          </p:nvPr>
        </p:nvSpPr>
        <p:spPr/>
        <p:txBody>
          <a:bodyPr>
            <a:normAutofit fontScale="62500" lnSpcReduction="20000"/>
          </a:bodyPr>
          <a:lstStyle/>
          <a:p>
            <a:r>
              <a:rPr lang="en-GB" dirty="0"/>
              <a:t>Before we take a look into each type of business ownership in greater detail, it’s important to understand the term ‘liability’ and its importance in business. </a:t>
            </a:r>
          </a:p>
          <a:p>
            <a:r>
              <a:rPr lang="en-GB" dirty="0">
                <a:solidFill>
                  <a:srgbClr val="000000"/>
                </a:solidFill>
              </a:rPr>
              <a:t>Dependent on the type of business ownership, the owners will either have limited or unlimited liability. </a:t>
            </a:r>
          </a:p>
          <a:p>
            <a:r>
              <a:rPr lang="en-GB" dirty="0">
                <a:solidFill>
                  <a:srgbClr val="000000"/>
                </a:solidFill>
              </a:rPr>
              <a:t>With limited liability, the liability of the owners for any losses, debt, or claims the business faces is limited to the amount of money they have invested into the business and their personal assets are not at risk.</a:t>
            </a:r>
          </a:p>
          <a:p>
            <a:r>
              <a:rPr lang="en-GB" dirty="0">
                <a:solidFill>
                  <a:srgbClr val="000000"/>
                </a:solidFill>
              </a:rPr>
              <a:t>Whereas, with unlimited liability, the owner of the business is personally responsible for any losses, debts, or claims that the business experiences and their personal assets such as a house or a car etc. are at risk should the business have insufficient funds to cover any of these liabilities. </a:t>
            </a:r>
          </a:p>
          <a:p>
            <a:r>
              <a:rPr lang="en-GB" dirty="0">
                <a:solidFill>
                  <a:srgbClr val="000000"/>
                </a:solidFill>
              </a:rPr>
              <a:t>To protect the business against the risk of being sued or being legally held responsible, business owners can purchase insurance in a similar fashion to a person purchasing car or home insurance which can provide cover for the business against damages and legal costs that may be made against the business.</a:t>
            </a:r>
          </a:p>
        </p:txBody>
      </p:sp>
    </p:spTree>
    <p:extLst>
      <p:ext uri="{BB962C8B-B14F-4D97-AF65-F5344CB8AC3E}">
        <p14:creationId xmlns:p14="http://schemas.microsoft.com/office/powerpoint/2010/main" val="211376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0438-B87A-41C5-99D4-3696ED904CD6}"/>
              </a:ext>
            </a:extLst>
          </p:cNvPr>
          <p:cNvSpPr>
            <a:spLocks noGrp="1"/>
          </p:cNvSpPr>
          <p:nvPr>
            <p:ph type="title"/>
          </p:nvPr>
        </p:nvSpPr>
        <p:spPr/>
        <p:txBody>
          <a:bodyPr/>
          <a:lstStyle/>
          <a:p>
            <a:r>
              <a:rPr lang="en-GB" dirty="0"/>
              <a:t>External Stakeholders</a:t>
            </a:r>
          </a:p>
        </p:txBody>
      </p:sp>
      <p:sp>
        <p:nvSpPr>
          <p:cNvPr id="3" name="Content Placeholder 2">
            <a:extLst>
              <a:ext uri="{FF2B5EF4-FFF2-40B4-BE49-F238E27FC236}">
                <a16:creationId xmlns:a16="http://schemas.microsoft.com/office/drawing/2014/main" id="{31000F1F-7C46-4500-8465-668E6CAC8518}"/>
              </a:ext>
            </a:extLst>
          </p:cNvPr>
          <p:cNvSpPr>
            <a:spLocks noGrp="1"/>
          </p:cNvSpPr>
          <p:nvPr>
            <p:ph idx="1"/>
          </p:nvPr>
        </p:nvSpPr>
        <p:spPr/>
        <p:txBody>
          <a:bodyPr>
            <a:normAutofit fontScale="77500" lnSpcReduction="20000"/>
          </a:bodyPr>
          <a:lstStyle/>
          <a:p>
            <a:r>
              <a:rPr lang="en-GB" dirty="0"/>
              <a:t>External stakeholders are those outside of the business.</a:t>
            </a:r>
          </a:p>
          <a:p>
            <a:r>
              <a:rPr lang="en-GB" dirty="0"/>
              <a:t>Every business has external stakeholders, without them it simply wouldn’t be a business.</a:t>
            </a:r>
          </a:p>
          <a:p>
            <a:r>
              <a:rPr lang="en-GB" dirty="0"/>
              <a:t>The key external stakeholders include:</a:t>
            </a:r>
          </a:p>
          <a:p>
            <a:pPr lvl="1"/>
            <a:r>
              <a:rPr lang="en-GB" dirty="0"/>
              <a:t>Suppliers</a:t>
            </a:r>
          </a:p>
          <a:p>
            <a:pPr lvl="1"/>
            <a:r>
              <a:rPr lang="en-GB" dirty="0"/>
              <a:t>Lenders</a:t>
            </a:r>
          </a:p>
          <a:p>
            <a:pPr lvl="1"/>
            <a:r>
              <a:rPr lang="en-GB" dirty="0"/>
              <a:t>Competitors</a:t>
            </a:r>
          </a:p>
          <a:p>
            <a:pPr lvl="1"/>
            <a:r>
              <a:rPr lang="en-GB" dirty="0"/>
              <a:t>Debtors</a:t>
            </a:r>
          </a:p>
          <a:p>
            <a:pPr lvl="1"/>
            <a:r>
              <a:rPr lang="en-GB" dirty="0"/>
              <a:t>Creditors</a:t>
            </a:r>
          </a:p>
          <a:p>
            <a:pPr lvl="1"/>
            <a:r>
              <a:rPr lang="en-GB" dirty="0"/>
              <a:t>Customers</a:t>
            </a:r>
          </a:p>
          <a:p>
            <a:pPr lvl="1"/>
            <a:r>
              <a:rPr lang="en-GB" dirty="0"/>
              <a:t>Government Agencies and Departments </a:t>
            </a:r>
          </a:p>
          <a:p>
            <a:pPr lvl="1"/>
            <a:r>
              <a:rPr lang="en-GB" dirty="0"/>
              <a:t>Communities</a:t>
            </a:r>
          </a:p>
          <a:p>
            <a:pPr lvl="1"/>
            <a:r>
              <a:rPr lang="en-GB" dirty="0"/>
              <a:t>Pressure Groups</a:t>
            </a:r>
          </a:p>
          <a:p>
            <a:pPr lvl="1"/>
            <a:r>
              <a:rPr lang="en-GB" dirty="0"/>
              <a:t>Interest Groups</a:t>
            </a:r>
          </a:p>
        </p:txBody>
      </p:sp>
    </p:spTree>
    <p:extLst>
      <p:ext uri="{BB962C8B-B14F-4D97-AF65-F5344CB8AC3E}">
        <p14:creationId xmlns:p14="http://schemas.microsoft.com/office/powerpoint/2010/main" val="157790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0438-B87A-41C5-99D4-3696ED904CD6}"/>
              </a:ext>
            </a:extLst>
          </p:cNvPr>
          <p:cNvSpPr>
            <a:spLocks noGrp="1"/>
          </p:cNvSpPr>
          <p:nvPr>
            <p:ph type="title"/>
          </p:nvPr>
        </p:nvSpPr>
        <p:spPr>
          <a:xfrm>
            <a:off x="360759" y="3752849"/>
            <a:ext cx="2468166" cy="2452687"/>
          </a:xfrm>
        </p:spPr>
        <p:txBody>
          <a:bodyPr anchor="ctr">
            <a:normAutofit/>
          </a:bodyPr>
          <a:lstStyle/>
          <a:p>
            <a:r>
              <a:rPr lang="en-GB" sz="2600" dirty="0"/>
              <a:t>External Stakeholders:</a:t>
            </a:r>
            <a:br>
              <a:rPr lang="en-GB" sz="2600" dirty="0"/>
            </a:br>
            <a:r>
              <a:rPr lang="en-GB" sz="2600" dirty="0"/>
              <a:t>Suppliers</a:t>
            </a:r>
          </a:p>
        </p:txBody>
      </p:sp>
      <p:pic>
        <p:nvPicPr>
          <p:cNvPr id="5124" name="Picture 4" descr="Wholesalers -">
            <a:extLst>
              <a:ext uri="{FF2B5EF4-FFF2-40B4-BE49-F238E27FC236}">
                <a16:creationId xmlns:a16="http://schemas.microsoft.com/office/drawing/2014/main" id="{BF147BCD-6AE4-4167-A77C-E7CAB0DE453F}"/>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r="4" b="4891"/>
          <a:stretch/>
        </p:blipFill>
        <p:spPr bwMode="auto">
          <a:xfrm>
            <a:off x="20" y="11"/>
            <a:ext cx="9143980" cy="3283778"/>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1000F1F-7C46-4500-8465-668E6CAC8518}"/>
              </a:ext>
            </a:extLst>
          </p:cNvPr>
          <p:cNvSpPr>
            <a:spLocks noGrp="1"/>
          </p:cNvSpPr>
          <p:nvPr>
            <p:ph idx="1"/>
          </p:nvPr>
        </p:nvSpPr>
        <p:spPr>
          <a:xfrm>
            <a:off x="2679940" y="3400513"/>
            <a:ext cx="6188015" cy="3025265"/>
          </a:xfrm>
        </p:spPr>
        <p:txBody>
          <a:bodyPr anchor="ctr">
            <a:noAutofit/>
          </a:bodyPr>
          <a:lstStyle/>
          <a:p>
            <a:r>
              <a:rPr lang="en-GB" sz="1800" dirty="0"/>
              <a:t>A business will use multiple</a:t>
            </a:r>
            <a:r>
              <a:rPr lang="en-GB" sz="1800" b="1" dirty="0"/>
              <a:t> suppliers </a:t>
            </a:r>
            <a:r>
              <a:rPr lang="en-GB" sz="1800" dirty="0"/>
              <a:t>to purchase raw materials which are then used to manufacture products or they may purchase finished goods to sell onto their customers.  </a:t>
            </a:r>
          </a:p>
          <a:p>
            <a:r>
              <a:rPr lang="en-GB" sz="1800" dirty="0"/>
              <a:t>Having a supplier which is reliable and delivers the required quantity of high quality goods on time and at the right price is essential for any business. </a:t>
            </a:r>
          </a:p>
          <a:p>
            <a:r>
              <a:rPr lang="en-GB" sz="1800" dirty="0"/>
              <a:t>If a business has a supplier which isn't reliable, it in turn would let its customers down through either having no stock or poor quality products, which would lead to a loss of customers to competitors. </a:t>
            </a:r>
          </a:p>
        </p:txBody>
      </p:sp>
    </p:spTree>
    <p:extLst>
      <p:ext uri="{BB962C8B-B14F-4D97-AF65-F5344CB8AC3E}">
        <p14:creationId xmlns:p14="http://schemas.microsoft.com/office/powerpoint/2010/main" val="396128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0438-B87A-41C5-99D4-3696ED904CD6}"/>
              </a:ext>
            </a:extLst>
          </p:cNvPr>
          <p:cNvSpPr>
            <a:spLocks noGrp="1"/>
          </p:cNvSpPr>
          <p:nvPr>
            <p:ph type="title"/>
          </p:nvPr>
        </p:nvSpPr>
        <p:spPr>
          <a:xfrm>
            <a:off x="360759" y="3752849"/>
            <a:ext cx="2468166" cy="2452687"/>
          </a:xfrm>
        </p:spPr>
        <p:txBody>
          <a:bodyPr anchor="ctr">
            <a:normAutofit/>
          </a:bodyPr>
          <a:lstStyle/>
          <a:p>
            <a:r>
              <a:rPr lang="en-GB" sz="2600" dirty="0"/>
              <a:t>External Stakeholders:</a:t>
            </a:r>
            <a:br>
              <a:rPr lang="en-GB" sz="2600" dirty="0"/>
            </a:br>
            <a:r>
              <a:rPr lang="en-GB" sz="2600" dirty="0"/>
              <a:t>Suppliers</a:t>
            </a:r>
          </a:p>
        </p:txBody>
      </p:sp>
      <p:pic>
        <p:nvPicPr>
          <p:cNvPr id="5124" name="Picture 4" descr="Wholesalers -">
            <a:extLst>
              <a:ext uri="{FF2B5EF4-FFF2-40B4-BE49-F238E27FC236}">
                <a16:creationId xmlns:a16="http://schemas.microsoft.com/office/drawing/2014/main" id="{BF147BCD-6AE4-4167-A77C-E7CAB0DE453F}"/>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r="4" b="4891"/>
          <a:stretch/>
        </p:blipFill>
        <p:spPr bwMode="auto">
          <a:xfrm>
            <a:off x="20" y="11"/>
            <a:ext cx="9143980" cy="3283778"/>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1000F1F-7C46-4500-8465-668E6CAC8518}"/>
              </a:ext>
            </a:extLst>
          </p:cNvPr>
          <p:cNvSpPr>
            <a:spLocks noGrp="1"/>
          </p:cNvSpPr>
          <p:nvPr>
            <p:ph idx="1"/>
          </p:nvPr>
        </p:nvSpPr>
        <p:spPr>
          <a:xfrm>
            <a:off x="2685691" y="3347049"/>
            <a:ext cx="6188015" cy="3025265"/>
          </a:xfrm>
        </p:spPr>
        <p:txBody>
          <a:bodyPr anchor="ctr">
            <a:noAutofit/>
          </a:bodyPr>
          <a:lstStyle/>
          <a:p>
            <a:r>
              <a:rPr lang="en-GB" sz="1800" dirty="0"/>
              <a:t>Suppliers have a vested interested in the business doing well as the more successful the business is using its materials and products, the longer they are likely to supply them. </a:t>
            </a:r>
          </a:p>
          <a:p>
            <a:r>
              <a:rPr lang="en-GB" sz="1800" dirty="0"/>
              <a:t>Also, if a business is performing well, it’s likely to pay its invoices on time etc. which also helps the cashflow of the supplier. </a:t>
            </a:r>
          </a:p>
          <a:p>
            <a:r>
              <a:rPr lang="en-GB" sz="1800" dirty="0"/>
              <a:t>Suppliers are a very influential external stakeholder for a business, for example if the supplier increased their prices the business would either make less profit or would have to increase its own selling price. </a:t>
            </a:r>
          </a:p>
        </p:txBody>
      </p:sp>
    </p:spTree>
    <p:extLst>
      <p:ext uri="{BB962C8B-B14F-4D97-AF65-F5344CB8AC3E}">
        <p14:creationId xmlns:p14="http://schemas.microsoft.com/office/powerpoint/2010/main" val="285660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0438-B87A-41C5-99D4-3696ED904CD6}"/>
              </a:ext>
            </a:extLst>
          </p:cNvPr>
          <p:cNvSpPr>
            <a:spLocks noGrp="1"/>
          </p:cNvSpPr>
          <p:nvPr>
            <p:ph type="title"/>
          </p:nvPr>
        </p:nvSpPr>
        <p:spPr>
          <a:xfrm>
            <a:off x="4152182" y="490537"/>
            <a:ext cx="4629866" cy="1628775"/>
          </a:xfrm>
        </p:spPr>
        <p:txBody>
          <a:bodyPr anchor="b">
            <a:normAutofit/>
          </a:bodyPr>
          <a:lstStyle/>
          <a:p>
            <a:r>
              <a:rPr lang="en-GB" sz="3500" dirty="0"/>
              <a:t>External Stakeholders:</a:t>
            </a:r>
            <a:br>
              <a:rPr lang="en-GB" sz="3500" dirty="0"/>
            </a:br>
            <a:r>
              <a:rPr lang="en-GB" sz="3500" dirty="0"/>
              <a:t>Lenders</a:t>
            </a:r>
          </a:p>
        </p:txBody>
      </p:sp>
      <p:pic>
        <p:nvPicPr>
          <p:cNvPr id="6146" name="Picture 2" descr="Iranian Account Closures in UK Denied | Financial Tribune">
            <a:extLst>
              <a:ext uri="{FF2B5EF4-FFF2-40B4-BE49-F238E27FC236}">
                <a16:creationId xmlns:a16="http://schemas.microsoft.com/office/drawing/2014/main" id="{5EABB1CB-4AAB-4F92-B9FF-151A2ABE6C42}"/>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21419" r="34070" b="-2"/>
          <a:stretch/>
        </p:blipFill>
        <p:spPr bwMode="auto">
          <a:xfrm>
            <a:off x="1" y="1587"/>
            <a:ext cx="3968747"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1000F1F-7C46-4500-8465-668E6CAC8518}"/>
              </a:ext>
            </a:extLst>
          </p:cNvPr>
          <p:cNvSpPr>
            <a:spLocks noGrp="1"/>
          </p:cNvSpPr>
          <p:nvPr>
            <p:ph idx="1"/>
          </p:nvPr>
        </p:nvSpPr>
        <p:spPr>
          <a:xfrm>
            <a:off x="4152182" y="2119312"/>
            <a:ext cx="4629866" cy="4248149"/>
          </a:xfrm>
        </p:spPr>
        <p:txBody>
          <a:bodyPr>
            <a:noAutofit/>
          </a:bodyPr>
          <a:lstStyle/>
          <a:p>
            <a:r>
              <a:rPr lang="en-GB" sz="1600" dirty="0"/>
              <a:t>Lenders are the external stakeholder who lend the business money and can be essential for business start-ups or when a business is wanting to expand and grow.</a:t>
            </a:r>
          </a:p>
          <a:p>
            <a:r>
              <a:rPr lang="en-GB" sz="1600" dirty="0"/>
              <a:t>There are various types of lenders available to businesses such as: banks, credit unions, peer-to-peer lenders, the government, or even family and friends would classify as a lender.</a:t>
            </a:r>
          </a:p>
          <a:p>
            <a:r>
              <a:rPr lang="en-GB" sz="1600" dirty="0"/>
              <a:t>Once a lender has provided a business with money i.e. through a loan, they have a vested interest in that business being successful so they receive their money back in full and on time. </a:t>
            </a:r>
          </a:p>
          <a:p>
            <a:r>
              <a:rPr lang="en-GB" sz="1600" dirty="0"/>
              <a:t>However, lenders have a lot of power over the lending process, they choose who they lend money to, how much they lend, how much interest is charged and how long the business has to repay. </a:t>
            </a:r>
          </a:p>
        </p:txBody>
      </p:sp>
    </p:spTree>
    <p:extLst>
      <p:ext uri="{BB962C8B-B14F-4D97-AF65-F5344CB8AC3E}">
        <p14:creationId xmlns:p14="http://schemas.microsoft.com/office/powerpoint/2010/main" val="329367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0438-B87A-41C5-99D4-3696ED904CD6}"/>
              </a:ext>
            </a:extLst>
          </p:cNvPr>
          <p:cNvSpPr>
            <a:spLocks noGrp="1"/>
          </p:cNvSpPr>
          <p:nvPr>
            <p:ph type="title"/>
          </p:nvPr>
        </p:nvSpPr>
        <p:spPr/>
        <p:txBody>
          <a:bodyPr/>
          <a:lstStyle/>
          <a:p>
            <a:r>
              <a:rPr lang="en-GB" dirty="0"/>
              <a:t>External Stakeholders:</a:t>
            </a:r>
            <a:br>
              <a:rPr lang="en-GB" dirty="0"/>
            </a:br>
            <a:r>
              <a:rPr lang="en-GB" dirty="0"/>
              <a:t>Lenders</a:t>
            </a:r>
          </a:p>
        </p:txBody>
      </p:sp>
      <p:sp>
        <p:nvSpPr>
          <p:cNvPr id="3" name="Content Placeholder 2">
            <a:extLst>
              <a:ext uri="{FF2B5EF4-FFF2-40B4-BE49-F238E27FC236}">
                <a16:creationId xmlns:a16="http://schemas.microsoft.com/office/drawing/2014/main" id="{31000F1F-7C46-4500-8465-668E6CAC8518}"/>
              </a:ext>
            </a:extLst>
          </p:cNvPr>
          <p:cNvSpPr>
            <a:spLocks noGrp="1"/>
          </p:cNvSpPr>
          <p:nvPr>
            <p:ph idx="1"/>
          </p:nvPr>
        </p:nvSpPr>
        <p:spPr/>
        <p:txBody>
          <a:bodyPr>
            <a:normAutofit fontScale="55000" lnSpcReduction="20000"/>
          </a:bodyPr>
          <a:lstStyle/>
          <a:p>
            <a:pPr marL="0" indent="0">
              <a:buNone/>
            </a:pPr>
            <a:r>
              <a:rPr lang="en-GB" b="1" dirty="0"/>
              <a:t>Activity 13</a:t>
            </a:r>
            <a:r>
              <a:rPr lang="en-GB" dirty="0"/>
              <a:t>: Lenders.</a:t>
            </a:r>
          </a:p>
          <a:p>
            <a:r>
              <a:rPr lang="en-GB" dirty="0"/>
              <a:t>A friend has approached you and asked you for some advice about lenders. They are looking to start up a small business but need to raise some funds to make it possible, ideally they need £5,000 to get started. </a:t>
            </a:r>
          </a:p>
          <a:p>
            <a:r>
              <a:rPr lang="en-GB" dirty="0"/>
              <a:t>Your task is to conduct research about the various types of lenders that are available to businesses and choose the top three you would recommend to your friend to support their small business start-up.  </a:t>
            </a:r>
          </a:p>
          <a:p>
            <a:r>
              <a:rPr lang="en-GB" dirty="0"/>
              <a:t>Once you have identified your top three lenders, you are required to create a PowerPoint presentation which contains the key characteristics, benefits and drawbacks of all three options. The presentation should finish with an overall rank of the three lenders you have chosen, from your most to least recommended option with justification. </a:t>
            </a:r>
          </a:p>
          <a:p>
            <a:r>
              <a:rPr lang="en-GB" dirty="0"/>
              <a:t>You can choose any type of lender which you feel is suitable, here is a list of possible choices to get you started:</a:t>
            </a:r>
          </a:p>
          <a:p>
            <a:pPr lvl="1"/>
            <a:r>
              <a:rPr lang="en-GB" dirty="0"/>
              <a:t>Banks </a:t>
            </a:r>
          </a:p>
          <a:p>
            <a:pPr lvl="1"/>
            <a:r>
              <a:rPr lang="en-GB" dirty="0"/>
              <a:t>Peer-to-peer</a:t>
            </a:r>
          </a:p>
          <a:p>
            <a:pPr lvl="1"/>
            <a:r>
              <a:rPr lang="en-GB" dirty="0"/>
              <a:t>Angel investors</a:t>
            </a:r>
          </a:p>
          <a:p>
            <a:pPr lvl="1"/>
            <a:r>
              <a:rPr lang="en-GB" dirty="0"/>
              <a:t>Crowdfunding</a:t>
            </a:r>
          </a:p>
          <a:p>
            <a:pPr lvl="1"/>
            <a:r>
              <a:rPr lang="en-GB" dirty="0"/>
              <a:t>Family and friends. </a:t>
            </a:r>
          </a:p>
          <a:p>
            <a:r>
              <a:rPr lang="en-GB" dirty="0"/>
              <a:t>Paste screenshots of your PowerPoint presentation (with speaker notes if applicable) in the box provided in your workbook.  </a:t>
            </a:r>
          </a:p>
        </p:txBody>
      </p:sp>
    </p:spTree>
    <p:extLst>
      <p:ext uri="{BB962C8B-B14F-4D97-AF65-F5344CB8AC3E}">
        <p14:creationId xmlns:p14="http://schemas.microsoft.com/office/powerpoint/2010/main" val="280341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0438-B87A-41C5-99D4-3696ED904CD6}"/>
              </a:ext>
            </a:extLst>
          </p:cNvPr>
          <p:cNvSpPr>
            <a:spLocks noGrp="1"/>
          </p:cNvSpPr>
          <p:nvPr>
            <p:ph type="title"/>
          </p:nvPr>
        </p:nvSpPr>
        <p:spPr/>
        <p:txBody>
          <a:bodyPr/>
          <a:lstStyle/>
          <a:p>
            <a:r>
              <a:rPr lang="en-GB" dirty="0"/>
              <a:t>External Stakeholders:</a:t>
            </a:r>
            <a:br>
              <a:rPr lang="en-GB" dirty="0"/>
            </a:br>
            <a:r>
              <a:rPr lang="en-GB" dirty="0"/>
              <a:t>Competitors</a:t>
            </a:r>
          </a:p>
        </p:txBody>
      </p:sp>
      <p:sp>
        <p:nvSpPr>
          <p:cNvPr id="3" name="Content Placeholder 2">
            <a:extLst>
              <a:ext uri="{FF2B5EF4-FFF2-40B4-BE49-F238E27FC236}">
                <a16:creationId xmlns:a16="http://schemas.microsoft.com/office/drawing/2014/main" id="{31000F1F-7C46-4500-8465-668E6CAC8518}"/>
              </a:ext>
            </a:extLst>
          </p:cNvPr>
          <p:cNvSpPr>
            <a:spLocks noGrp="1"/>
          </p:cNvSpPr>
          <p:nvPr>
            <p:ph idx="1"/>
          </p:nvPr>
        </p:nvSpPr>
        <p:spPr/>
        <p:txBody>
          <a:bodyPr>
            <a:normAutofit fontScale="70000" lnSpcReduction="20000"/>
          </a:bodyPr>
          <a:lstStyle/>
          <a:p>
            <a:r>
              <a:rPr lang="en-GB" dirty="0"/>
              <a:t>Nearly every business has some form of competitor as an external stakeholder. </a:t>
            </a:r>
          </a:p>
          <a:p>
            <a:r>
              <a:rPr lang="en-GB" dirty="0"/>
              <a:t>It is crucial for businesses to understand their competition to ensure they can be competitive in the market they operate within. </a:t>
            </a:r>
          </a:p>
          <a:p>
            <a:r>
              <a:rPr lang="en-GB" dirty="0"/>
              <a:t>Competitors are very influential in business, every business can directly or indirectly affect the performance of its competition.</a:t>
            </a:r>
          </a:p>
          <a:p>
            <a:r>
              <a:rPr lang="en-GB" dirty="0"/>
              <a:t>Just a simple price drop or promotion can literally draw customers away from the competition, just think about the supermarket industry and the price wars and intense competition which exists.</a:t>
            </a:r>
          </a:p>
          <a:p>
            <a:r>
              <a:rPr lang="en-GB" dirty="0"/>
              <a:t>Essentially, businesses in any industry should conduct regular competitor analysis to analyse what their competitors sell, how they sell it, and for what price etc. which allows the business to make more informed business decisions, attract customers, and influence their business positively. </a:t>
            </a:r>
          </a:p>
        </p:txBody>
      </p:sp>
    </p:spTree>
    <p:extLst>
      <p:ext uri="{BB962C8B-B14F-4D97-AF65-F5344CB8AC3E}">
        <p14:creationId xmlns:p14="http://schemas.microsoft.com/office/powerpoint/2010/main" val="68180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0438-B87A-41C5-99D4-3696ED904CD6}"/>
              </a:ext>
            </a:extLst>
          </p:cNvPr>
          <p:cNvSpPr>
            <a:spLocks noGrp="1"/>
          </p:cNvSpPr>
          <p:nvPr>
            <p:ph type="title"/>
          </p:nvPr>
        </p:nvSpPr>
        <p:spPr/>
        <p:txBody>
          <a:bodyPr/>
          <a:lstStyle/>
          <a:p>
            <a:r>
              <a:rPr lang="en-GB" dirty="0"/>
              <a:t>External Stakeholders:</a:t>
            </a:r>
            <a:br>
              <a:rPr lang="en-GB" dirty="0"/>
            </a:br>
            <a:r>
              <a:rPr lang="en-GB" dirty="0"/>
              <a:t>Debtors</a:t>
            </a:r>
          </a:p>
        </p:txBody>
      </p:sp>
      <p:sp>
        <p:nvSpPr>
          <p:cNvPr id="3" name="Content Placeholder 2">
            <a:extLst>
              <a:ext uri="{FF2B5EF4-FFF2-40B4-BE49-F238E27FC236}">
                <a16:creationId xmlns:a16="http://schemas.microsoft.com/office/drawing/2014/main" id="{31000F1F-7C46-4500-8465-668E6CAC8518}"/>
              </a:ext>
            </a:extLst>
          </p:cNvPr>
          <p:cNvSpPr>
            <a:spLocks noGrp="1"/>
          </p:cNvSpPr>
          <p:nvPr>
            <p:ph idx="1"/>
          </p:nvPr>
        </p:nvSpPr>
        <p:spPr/>
        <p:txBody>
          <a:bodyPr>
            <a:normAutofit fontScale="62500" lnSpcReduction="20000"/>
          </a:bodyPr>
          <a:lstStyle/>
          <a:p>
            <a:r>
              <a:rPr lang="en-GB" dirty="0"/>
              <a:t>Debtors of a business, are those people or organisations which owe the business money from a previous agreement such as the sale of goods in which the buyer of those goods has a set amount of time to repay e.g. 30 days after receipt. In this case, the buyer would become a debtor of the business.</a:t>
            </a:r>
          </a:p>
          <a:p>
            <a:r>
              <a:rPr lang="en-GB" dirty="0"/>
              <a:t>In business, it is common for money not be exchanged at the point of sale. </a:t>
            </a:r>
          </a:p>
          <a:p>
            <a:r>
              <a:rPr lang="en-GB" dirty="0"/>
              <a:t>In the B2C world, many businesses often offer credit terms for customers such as a ‘buy now pay later’ credit agreement, often giving the customer 3, 6 or 12 months to pay for the goods they purchased. </a:t>
            </a:r>
          </a:p>
          <a:p>
            <a:r>
              <a:rPr lang="en-GB" dirty="0"/>
              <a:t>In the B2B world, many businesses offer credit terms for their business customers such as the ability to pay through invoice, giving the business purchasing goods a set amount of time to repay them without penalty. </a:t>
            </a:r>
          </a:p>
          <a:p>
            <a:r>
              <a:rPr lang="en-GB" dirty="0"/>
              <a:t>However, offering credit to customers was originally for big ticket items but you can now take credit out on small items and spread the cost of most purchases i.e. for a pair of trainers. </a:t>
            </a:r>
          </a:p>
        </p:txBody>
      </p:sp>
    </p:spTree>
    <p:extLst>
      <p:ext uri="{BB962C8B-B14F-4D97-AF65-F5344CB8AC3E}">
        <p14:creationId xmlns:p14="http://schemas.microsoft.com/office/powerpoint/2010/main" val="337922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0438-B87A-41C5-99D4-3696ED904CD6}"/>
              </a:ext>
            </a:extLst>
          </p:cNvPr>
          <p:cNvSpPr>
            <a:spLocks noGrp="1"/>
          </p:cNvSpPr>
          <p:nvPr>
            <p:ph type="title"/>
          </p:nvPr>
        </p:nvSpPr>
        <p:spPr/>
        <p:txBody>
          <a:bodyPr/>
          <a:lstStyle/>
          <a:p>
            <a:r>
              <a:rPr lang="en-GB" dirty="0"/>
              <a:t>External Stakeholders:</a:t>
            </a:r>
            <a:br>
              <a:rPr lang="en-GB" dirty="0"/>
            </a:br>
            <a:r>
              <a:rPr lang="en-GB" dirty="0"/>
              <a:t>Debtors</a:t>
            </a:r>
          </a:p>
        </p:txBody>
      </p:sp>
      <p:sp>
        <p:nvSpPr>
          <p:cNvPr id="3" name="Content Placeholder 2">
            <a:extLst>
              <a:ext uri="{FF2B5EF4-FFF2-40B4-BE49-F238E27FC236}">
                <a16:creationId xmlns:a16="http://schemas.microsoft.com/office/drawing/2014/main" id="{31000F1F-7C46-4500-8465-668E6CAC8518}"/>
              </a:ext>
            </a:extLst>
          </p:cNvPr>
          <p:cNvSpPr>
            <a:spLocks noGrp="1"/>
          </p:cNvSpPr>
          <p:nvPr>
            <p:ph idx="1"/>
          </p:nvPr>
        </p:nvSpPr>
        <p:spPr/>
        <p:txBody>
          <a:bodyPr>
            <a:normAutofit fontScale="77500" lnSpcReduction="20000"/>
          </a:bodyPr>
          <a:lstStyle/>
          <a:p>
            <a:pPr marL="0" indent="0">
              <a:buNone/>
            </a:pPr>
            <a:r>
              <a:rPr lang="en-GB" b="1" dirty="0"/>
              <a:t>Activity 14</a:t>
            </a:r>
            <a:r>
              <a:rPr lang="en-GB" dirty="0"/>
              <a:t>: Debtors.</a:t>
            </a:r>
          </a:p>
          <a:p>
            <a:r>
              <a:rPr lang="en-GB" dirty="0"/>
              <a:t>Research and explain 3 different types of credit which are offered to customers that would them make them a debtor after the sale of goods. </a:t>
            </a:r>
          </a:p>
          <a:p>
            <a:r>
              <a:rPr lang="en-GB" dirty="0"/>
              <a:t>Why do businesses offer credit and would you recommend it? Ensure you compare the advantages and disadvantages of a business offering credit to its customers and justify your decision.  </a:t>
            </a:r>
          </a:p>
          <a:p>
            <a:r>
              <a:rPr lang="en-GB" dirty="0"/>
              <a:t>Identify a business which you are a customer of and find out what credit options they offer. Are these credit options suitable for the customers of the business?</a:t>
            </a:r>
          </a:p>
          <a:p>
            <a:r>
              <a:rPr lang="en-GB" dirty="0"/>
              <a:t>Customers can now get credit on low ticket items which could be considered ‘luxuries’ not ‘essentials’ such as fashionable trainers and headphones, do you consider this to be ethical? </a:t>
            </a:r>
          </a:p>
        </p:txBody>
      </p:sp>
    </p:spTree>
    <p:extLst>
      <p:ext uri="{BB962C8B-B14F-4D97-AF65-F5344CB8AC3E}">
        <p14:creationId xmlns:p14="http://schemas.microsoft.com/office/powerpoint/2010/main" val="322679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0438-B87A-41C5-99D4-3696ED904CD6}"/>
              </a:ext>
            </a:extLst>
          </p:cNvPr>
          <p:cNvSpPr>
            <a:spLocks noGrp="1"/>
          </p:cNvSpPr>
          <p:nvPr>
            <p:ph type="title"/>
          </p:nvPr>
        </p:nvSpPr>
        <p:spPr/>
        <p:txBody>
          <a:bodyPr/>
          <a:lstStyle/>
          <a:p>
            <a:r>
              <a:rPr lang="en-GB" dirty="0"/>
              <a:t>External Stakeholders:</a:t>
            </a:r>
            <a:br>
              <a:rPr lang="en-GB" dirty="0"/>
            </a:br>
            <a:r>
              <a:rPr lang="en-GB" dirty="0"/>
              <a:t>Creditors</a:t>
            </a:r>
          </a:p>
        </p:txBody>
      </p:sp>
      <p:sp>
        <p:nvSpPr>
          <p:cNvPr id="3" name="Content Placeholder 2">
            <a:extLst>
              <a:ext uri="{FF2B5EF4-FFF2-40B4-BE49-F238E27FC236}">
                <a16:creationId xmlns:a16="http://schemas.microsoft.com/office/drawing/2014/main" id="{31000F1F-7C46-4500-8465-668E6CAC8518}"/>
              </a:ext>
            </a:extLst>
          </p:cNvPr>
          <p:cNvSpPr>
            <a:spLocks noGrp="1"/>
          </p:cNvSpPr>
          <p:nvPr>
            <p:ph idx="1"/>
          </p:nvPr>
        </p:nvSpPr>
        <p:spPr/>
        <p:txBody>
          <a:bodyPr>
            <a:normAutofit fontScale="85000" lnSpcReduction="10000"/>
          </a:bodyPr>
          <a:lstStyle/>
          <a:p>
            <a:r>
              <a:rPr lang="en-GB" dirty="0"/>
              <a:t>Creditors are the people or organisations which money is owed to. </a:t>
            </a:r>
          </a:p>
          <a:p>
            <a:r>
              <a:rPr lang="en-GB" dirty="0"/>
              <a:t>If a business has debtors, then by default it is a creditor itself as it is owed money by its customers e.g. for goods it has supplied. </a:t>
            </a:r>
          </a:p>
          <a:p>
            <a:r>
              <a:rPr lang="en-GB" dirty="0"/>
              <a:t>However, many businesses rely on creditors to support their cashflow and it is very common for suppliers to be a creditor of a business. </a:t>
            </a:r>
          </a:p>
          <a:p>
            <a:r>
              <a:rPr lang="en-GB" dirty="0"/>
              <a:t>For example, if a supplier offers a business the option to pay for their goods in 30 or 45 days after purchase, it allows the business to sell some of these goods or produce goods from raw materials to generate additional cash before paying the supplier.  </a:t>
            </a:r>
          </a:p>
          <a:p>
            <a:endParaRPr lang="en-GB" dirty="0"/>
          </a:p>
          <a:p>
            <a:endParaRPr lang="en-GB" dirty="0"/>
          </a:p>
        </p:txBody>
      </p:sp>
    </p:spTree>
    <p:extLst>
      <p:ext uri="{BB962C8B-B14F-4D97-AF65-F5344CB8AC3E}">
        <p14:creationId xmlns:p14="http://schemas.microsoft.com/office/powerpoint/2010/main" val="1665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B60438-B87A-41C5-99D4-3696ED904CD6}"/>
              </a:ext>
            </a:extLst>
          </p:cNvPr>
          <p:cNvSpPr>
            <a:spLocks noGrp="1"/>
          </p:cNvSpPr>
          <p:nvPr>
            <p:ph type="title"/>
          </p:nvPr>
        </p:nvSpPr>
        <p:spPr>
          <a:xfrm>
            <a:off x="632370" y="156604"/>
            <a:ext cx="3938487" cy="1807305"/>
          </a:xfrm>
        </p:spPr>
        <p:txBody>
          <a:bodyPr>
            <a:normAutofit/>
          </a:bodyPr>
          <a:lstStyle/>
          <a:p>
            <a:r>
              <a:rPr lang="en-GB" sz="4100" dirty="0"/>
              <a:t>External Stakeholders:</a:t>
            </a:r>
            <a:br>
              <a:rPr lang="en-GB" sz="4100" dirty="0"/>
            </a:br>
            <a:r>
              <a:rPr lang="en-GB" sz="4100" dirty="0"/>
              <a:t>Customers</a:t>
            </a:r>
          </a:p>
        </p:txBody>
      </p:sp>
      <p:sp>
        <p:nvSpPr>
          <p:cNvPr id="3" name="Content Placeholder 2">
            <a:extLst>
              <a:ext uri="{FF2B5EF4-FFF2-40B4-BE49-F238E27FC236}">
                <a16:creationId xmlns:a16="http://schemas.microsoft.com/office/drawing/2014/main" id="{31000F1F-7C46-4500-8465-668E6CAC8518}"/>
              </a:ext>
            </a:extLst>
          </p:cNvPr>
          <p:cNvSpPr>
            <a:spLocks noGrp="1"/>
          </p:cNvSpPr>
          <p:nvPr>
            <p:ph idx="1"/>
          </p:nvPr>
        </p:nvSpPr>
        <p:spPr>
          <a:xfrm>
            <a:off x="364454" y="1907727"/>
            <a:ext cx="4880406" cy="3843666"/>
          </a:xfrm>
        </p:spPr>
        <p:txBody>
          <a:bodyPr>
            <a:noAutofit/>
          </a:bodyPr>
          <a:lstStyle/>
          <a:p>
            <a:r>
              <a:rPr lang="en-GB" sz="1600" dirty="0"/>
              <a:t>Customers are the people or organisations which purchase the products or use the service offered by the business. </a:t>
            </a:r>
          </a:p>
          <a:p>
            <a:r>
              <a:rPr lang="en-GB" sz="1600" dirty="0"/>
              <a:t>It’s also important to understand that customers can be either internal or external.</a:t>
            </a:r>
          </a:p>
          <a:p>
            <a:pPr lvl="1"/>
            <a:r>
              <a:rPr lang="en-GB" sz="1600" dirty="0"/>
              <a:t>Internal customers are those who are directly related to the business such as the employees of the business, who are often given staff discount as a benefit for working for the business. </a:t>
            </a:r>
          </a:p>
          <a:p>
            <a:pPr lvl="1"/>
            <a:r>
              <a:rPr lang="en-GB" sz="1600" dirty="0"/>
              <a:t>External customers are those who don’t have any direct connection to the business and bring revenue into the business in exchange for a product or service. </a:t>
            </a:r>
          </a:p>
          <a:p>
            <a:r>
              <a:rPr lang="en-GB" sz="1600" dirty="0"/>
              <a:t>Without customers a business cannot be successful nor can it survive over the long term, It could be argued that </a:t>
            </a:r>
            <a:r>
              <a:rPr lang="en-GB" sz="1600" b="1" dirty="0"/>
              <a:t>customers are one of the most influential when it comes to the success of the business </a:t>
            </a:r>
            <a:r>
              <a:rPr lang="en-GB" sz="1600" dirty="0"/>
              <a:t>and should be viewed as a </a:t>
            </a:r>
            <a:r>
              <a:rPr lang="en-GB" sz="1600" b="1" dirty="0"/>
              <a:t>long term asset</a:t>
            </a:r>
            <a:r>
              <a:rPr lang="en-GB" sz="1600" dirty="0"/>
              <a:t>.</a:t>
            </a:r>
          </a:p>
        </p:txBody>
      </p:sp>
      <p:pic>
        <p:nvPicPr>
          <p:cNvPr id="7170" name="Picture 2" descr="Sheffield&amp;#39;s Meadowhall shopping centre in £50m overhaul | Design Week">
            <a:extLst>
              <a:ext uri="{FF2B5EF4-FFF2-40B4-BE49-F238E27FC236}">
                <a16:creationId xmlns:a16="http://schemas.microsoft.com/office/drawing/2014/main" id="{EFA36E52-5186-469F-B2A5-D2E901B8C4B8}"/>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33202" r="24901" b="1"/>
          <a:stretch/>
        </p:blipFill>
        <p:spPr bwMode="auto">
          <a:xfrm>
            <a:off x="4991819" y="10"/>
            <a:ext cx="4152181"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42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p:txBody>
          <a:bodyPr/>
          <a:lstStyle/>
          <a:p>
            <a:r>
              <a:rPr lang="en-GB" dirty="0"/>
              <a:t>Ownership and Liability:</a:t>
            </a:r>
          </a:p>
        </p:txBody>
      </p:sp>
      <p:sp>
        <p:nvSpPr>
          <p:cNvPr id="3" name="Content Placeholder 2">
            <a:extLst>
              <a:ext uri="{FF2B5EF4-FFF2-40B4-BE49-F238E27FC236}">
                <a16:creationId xmlns:a16="http://schemas.microsoft.com/office/drawing/2014/main" id="{3DF7CA50-7F1B-4A13-A813-2030A8F39DBB}"/>
              </a:ext>
            </a:extLst>
          </p:cNvPr>
          <p:cNvSpPr>
            <a:spLocks noGrp="1"/>
          </p:cNvSpPr>
          <p:nvPr>
            <p:ph idx="1"/>
          </p:nvPr>
        </p:nvSpPr>
        <p:spPr/>
        <p:txBody>
          <a:bodyPr>
            <a:normAutofit fontScale="77500" lnSpcReduction="20000"/>
          </a:bodyPr>
          <a:lstStyle/>
          <a:p>
            <a:r>
              <a:rPr lang="en-GB" dirty="0"/>
              <a:t>First of all, let’s take a look at privately owned businesses. </a:t>
            </a:r>
          </a:p>
          <a:p>
            <a:r>
              <a:rPr lang="en-GB" dirty="0"/>
              <a:t>Private businesses are owned by people with the aim of making a profit. </a:t>
            </a:r>
          </a:p>
          <a:p>
            <a:r>
              <a:rPr lang="en-GB" dirty="0"/>
              <a:t>However, in exchange for this they are liable for all aspects of the business and are likely to take many risks. </a:t>
            </a:r>
          </a:p>
          <a:p>
            <a:r>
              <a:rPr lang="en-GB" dirty="0"/>
              <a:t>Private businesses range in size from just one person to multiple partners across many different types of ownership which include:</a:t>
            </a:r>
          </a:p>
          <a:p>
            <a:pPr lvl="1"/>
            <a:r>
              <a:rPr lang="en-GB" dirty="0"/>
              <a:t>Sole trader</a:t>
            </a:r>
          </a:p>
          <a:p>
            <a:pPr lvl="1"/>
            <a:r>
              <a:rPr lang="en-GB" dirty="0"/>
              <a:t>Partnership</a:t>
            </a:r>
          </a:p>
          <a:p>
            <a:pPr lvl="1"/>
            <a:r>
              <a:rPr lang="en-GB" dirty="0"/>
              <a:t>Private limited company</a:t>
            </a:r>
          </a:p>
          <a:p>
            <a:pPr lvl="1"/>
            <a:r>
              <a:rPr lang="en-GB" dirty="0"/>
              <a:t>Public limited company</a:t>
            </a:r>
          </a:p>
          <a:p>
            <a:pPr lvl="1"/>
            <a:r>
              <a:rPr lang="en-GB" dirty="0"/>
              <a:t>Cooperative</a:t>
            </a:r>
          </a:p>
        </p:txBody>
      </p:sp>
    </p:spTree>
    <p:extLst>
      <p:ext uri="{BB962C8B-B14F-4D97-AF65-F5344CB8AC3E}">
        <p14:creationId xmlns:p14="http://schemas.microsoft.com/office/powerpoint/2010/main" val="298605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0438-B87A-41C5-99D4-3696ED904CD6}"/>
              </a:ext>
            </a:extLst>
          </p:cNvPr>
          <p:cNvSpPr>
            <a:spLocks noGrp="1"/>
          </p:cNvSpPr>
          <p:nvPr>
            <p:ph type="title"/>
          </p:nvPr>
        </p:nvSpPr>
        <p:spPr>
          <a:xfrm>
            <a:off x="96216" y="3429000"/>
            <a:ext cx="2468166" cy="2452687"/>
          </a:xfrm>
        </p:spPr>
        <p:txBody>
          <a:bodyPr anchor="ctr">
            <a:normAutofit/>
          </a:bodyPr>
          <a:lstStyle/>
          <a:p>
            <a:r>
              <a:rPr lang="en-GB" sz="2600" dirty="0"/>
              <a:t>External Stakeholders:</a:t>
            </a:r>
            <a:br>
              <a:rPr lang="en-GB" sz="2600" dirty="0"/>
            </a:br>
            <a:r>
              <a:rPr lang="en-GB" sz="2600" dirty="0"/>
              <a:t>Customers</a:t>
            </a:r>
          </a:p>
        </p:txBody>
      </p:sp>
      <p:pic>
        <p:nvPicPr>
          <p:cNvPr id="8194" name="Picture 2" descr="Release Your Superpowers and Feel the Power of Tesco Clubcard&amp;#39;s Latest Low  Prices | LBBOnline">
            <a:extLst>
              <a:ext uri="{FF2B5EF4-FFF2-40B4-BE49-F238E27FC236}">
                <a16:creationId xmlns:a16="http://schemas.microsoft.com/office/drawing/2014/main" id="{BF09CF9C-39A9-4E4E-BA61-4523C1527BFD}"/>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t="9067" b="18791"/>
          <a:stretch/>
        </p:blipFill>
        <p:spPr bwMode="auto">
          <a:xfrm>
            <a:off x="20" y="10"/>
            <a:ext cx="9143980" cy="3053741"/>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1000F1F-7C46-4500-8465-668E6CAC8518}"/>
              </a:ext>
            </a:extLst>
          </p:cNvPr>
          <p:cNvSpPr>
            <a:spLocks noGrp="1"/>
          </p:cNvSpPr>
          <p:nvPr>
            <p:ph idx="1"/>
          </p:nvPr>
        </p:nvSpPr>
        <p:spPr>
          <a:xfrm>
            <a:off x="2376335" y="3358552"/>
            <a:ext cx="6480118" cy="3151786"/>
          </a:xfrm>
        </p:spPr>
        <p:txBody>
          <a:bodyPr anchor="ctr">
            <a:noAutofit/>
          </a:bodyPr>
          <a:lstStyle/>
          <a:p>
            <a:r>
              <a:rPr lang="en-GB" sz="1600" dirty="0"/>
              <a:t>Therefore, If a business fails to satisfy the wants and needs of its customers, then </a:t>
            </a:r>
            <a:r>
              <a:rPr lang="en-GB" sz="1600" b="1" dirty="0"/>
              <a:t>customer retention </a:t>
            </a:r>
            <a:r>
              <a:rPr lang="en-GB" sz="1600" dirty="0"/>
              <a:t>will decrease as they choose to shop with competitors who offer similar products and services or they may choose to leave negative reviews/ word of mouth.  </a:t>
            </a:r>
          </a:p>
          <a:p>
            <a:r>
              <a:rPr lang="en-GB" sz="1600" dirty="0"/>
              <a:t>Therefore, in an ideal world, businesses would retain every customer as they become loyal because they are satisfied with the customer service they receive and the quality of the products purchased etc. which leads to positive word of mouth through reviews etc. supporting the business to attract even more customers. </a:t>
            </a:r>
          </a:p>
          <a:p>
            <a:r>
              <a:rPr lang="en-GB" sz="1600" dirty="0"/>
              <a:t>If customers are loyal, they have a vested interest in the business doing well as they want to keep purchasing the products or using the services the business offers as they are happy with the quality and price etc. in comparison to what its competitors offer. </a:t>
            </a:r>
          </a:p>
          <a:p>
            <a:endParaRPr lang="en-GB" sz="1600" dirty="0"/>
          </a:p>
        </p:txBody>
      </p:sp>
    </p:spTree>
    <p:extLst>
      <p:ext uri="{BB962C8B-B14F-4D97-AF65-F5344CB8AC3E}">
        <p14:creationId xmlns:p14="http://schemas.microsoft.com/office/powerpoint/2010/main" val="264779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0438-B87A-41C5-99D4-3696ED904CD6}"/>
              </a:ext>
            </a:extLst>
          </p:cNvPr>
          <p:cNvSpPr>
            <a:spLocks noGrp="1"/>
          </p:cNvSpPr>
          <p:nvPr>
            <p:ph type="title"/>
          </p:nvPr>
        </p:nvSpPr>
        <p:spPr/>
        <p:txBody>
          <a:bodyPr>
            <a:noAutofit/>
          </a:bodyPr>
          <a:lstStyle/>
          <a:p>
            <a:r>
              <a:rPr lang="en-GB" sz="4000" dirty="0"/>
              <a:t>External Stakeholders:</a:t>
            </a:r>
            <a:br>
              <a:rPr lang="en-GB" sz="2800" dirty="0"/>
            </a:br>
            <a:r>
              <a:rPr lang="en-GB" sz="2800" dirty="0"/>
              <a:t>Government Agencies and Departments</a:t>
            </a:r>
          </a:p>
        </p:txBody>
      </p:sp>
      <p:sp>
        <p:nvSpPr>
          <p:cNvPr id="3" name="Content Placeholder 2">
            <a:extLst>
              <a:ext uri="{FF2B5EF4-FFF2-40B4-BE49-F238E27FC236}">
                <a16:creationId xmlns:a16="http://schemas.microsoft.com/office/drawing/2014/main" id="{31000F1F-7C46-4500-8465-668E6CAC8518}"/>
              </a:ext>
            </a:extLst>
          </p:cNvPr>
          <p:cNvSpPr>
            <a:spLocks noGrp="1"/>
          </p:cNvSpPr>
          <p:nvPr>
            <p:ph idx="1"/>
          </p:nvPr>
        </p:nvSpPr>
        <p:spPr/>
        <p:txBody>
          <a:bodyPr>
            <a:normAutofit fontScale="92500" lnSpcReduction="10000"/>
          </a:bodyPr>
          <a:lstStyle/>
          <a:p>
            <a:r>
              <a:rPr lang="en-GB" dirty="0"/>
              <a:t>As an external stakeholder, government agencies and departments can be:</a:t>
            </a:r>
          </a:p>
          <a:p>
            <a:pPr lvl="1"/>
            <a:r>
              <a:rPr lang="en-GB" b="1" dirty="0"/>
              <a:t>Local</a:t>
            </a:r>
            <a:r>
              <a:rPr lang="en-GB" dirty="0"/>
              <a:t> e.g. County, City or Parish Councils</a:t>
            </a:r>
          </a:p>
          <a:p>
            <a:pPr lvl="1"/>
            <a:r>
              <a:rPr lang="en-GB" b="1" dirty="0"/>
              <a:t>National</a:t>
            </a:r>
            <a:r>
              <a:rPr lang="en-GB" dirty="0"/>
              <a:t> e.g. Department for Business, Energy and Industrial Strategy or HM Revenue and Customs</a:t>
            </a:r>
          </a:p>
          <a:p>
            <a:pPr lvl="1"/>
            <a:r>
              <a:rPr lang="en-GB" b="1" dirty="0"/>
              <a:t>International </a:t>
            </a:r>
            <a:r>
              <a:rPr lang="en-GB" dirty="0"/>
              <a:t>e.g. Foreign and Commonwealth Office or Department for International Trade</a:t>
            </a:r>
          </a:p>
          <a:p>
            <a:r>
              <a:rPr lang="en-GB" dirty="0"/>
              <a:t>Government agencies and departments are formed by the UK government to benefit the general population and support businesses to invest and create jobs through their financial and economic policies.</a:t>
            </a:r>
          </a:p>
        </p:txBody>
      </p:sp>
    </p:spTree>
    <p:extLst>
      <p:ext uri="{BB962C8B-B14F-4D97-AF65-F5344CB8AC3E}">
        <p14:creationId xmlns:p14="http://schemas.microsoft.com/office/powerpoint/2010/main" val="187298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0" name="Rectangle 13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B60438-B87A-41C5-99D4-3696ED904CD6}"/>
              </a:ext>
            </a:extLst>
          </p:cNvPr>
          <p:cNvSpPr>
            <a:spLocks noGrp="1"/>
          </p:cNvSpPr>
          <p:nvPr>
            <p:ph type="title"/>
          </p:nvPr>
        </p:nvSpPr>
        <p:spPr>
          <a:xfrm>
            <a:off x="296763" y="0"/>
            <a:ext cx="5776233" cy="1807305"/>
          </a:xfrm>
        </p:spPr>
        <p:txBody>
          <a:bodyPr>
            <a:normAutofit/>
          </a:bodyPr>
          <a:lstStyle/>
          <a:p>
            <a:r>
              <a:rPr lang="en-GB" sz="3600" dirty="0"/>
              <a:t>External Stakeholders</a:t>
            </a:r>
            <a:r>
              <a:rPr lang="en-GB" sz="2000" dirty="0"/>
              <a:t>:</a:t>
            </a:r>
            <a:br>
              <a:rPr lang="en-GB" sz="2000" dirty="0"/>
            </a:br>
            <a:r>
              <a:rPr lang="en-GB" sz="2000" dirty="0"/>
              <a:t>Government Agencies and Departments</a:t>
            </a:r>
          </a:p>
        </p:txBody>
      </p:sp>
      <p:sp>
        <p:nvSpPr>
          <p:cNvPr id="3" name="Content Placeholder 2">
            <a:extLst>
              <a:ext uri="{FF2B5EF4-FFF2-40B4-BE49-F238E27FC236}">
                <a16:creationId xmlns:a16="http://schemas.microsoft.com/office/drawing/2014/main" id="{31000F1F-7C46-4500-8465-668E6CAC8518}"/>
              </a:ext>
            </a:extLst>
          </p:cNvPr>
          <p:cNvSpPr>
            <a:spLocks noGrp="1"/>
          </p:cNvSpPr>
          <p:nvPr>
            <p:ph idx="1"/>
          </p:nvPr>
        </p:nvSpPr>
        <p:spPr>
          <a:xfrm>
            <a:off x="299049" y="1610264"/>
            <a:ext cx="5515155" cy="4566699"/>
          </a:xfrm>
        </p:spPr>
        <p:txBody>
          <a:bodyPr>
            <a:noAutofit/>
          </a:bodyPr>
          <a:lstStyle/>
          <a:p>
            <a:r>
              <a:rPr lang="en-GB" sz="1500" dirty="0"/>
              <a:t>The government can be a very influential external stakeholder for any business as the laws which are set by the government lay the boundaries that businesses must operate within which can often hinder businesses and leave the owners of the business feeling restricted and frustrated etc. especially as government rules and regulations are constantly changing, businesses can find it difficult to keep up to date. </a:t>
            </a:r>
          </a:p>
          <a:p>
            <a:r>
              <a:rPr lang="en-GB" sz="1500" dirty="0"/>
              <a:t>However, it is in the interest of the government for businesses to do well as it is good for them and the economy in general e.g. the more successful a business is, the more tax the business is likely to pay from its profits and the more employees the business is likely to hire, which in turn means more wealth for the general population and more spending power which boosts the economy further etc. </a:t>
            </a:r>
          </a:p>
          <a:p>
            <a:r>
              <a:rPr lang="en-GB" sz="1500" dirty="0"/>
              <a:t>The furlough scheme used during the coronavirus pandemic is a perfect example of the government using its power to support businesses in the UK to survive during very difficult trading conditions. Whilst at the same time, their own regulations during the same pandemic made it extremely difficult for most businesses to trade successfully even if they were allowed to open their doors to the UK public. </a:t>
            </a:r>
          </a:p>
        </p:txBody>
      </p:sp>
      <p:pic>
        <p:nvPicPr>
          <p:cNvPr id="9218" name="Picture 2" descr="Budget 2021 and what it means for small business - Small Business">
            <a:extLst>
              <a:ext uri="{FF2B5EF4-FFF2-40B4-BE49-F238E27FC236}">
                <a16:creationId xmlns:a16="http://schemas.microsoft.com/office/drawing/2014/main" id="{5D4461DC-CB28-4BB3-BF32-DBE4F199206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22862" r="33610" b="-1"/>
          <a:stretch/>
        </p:blipFill>
        <p:spPr bwMode="auto">
          <a:xfrm>
            <a:off x="5722189" y="10"/>
            <a:ext cx="3421811"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84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0438-B87A-41C5-99D4-3696ED904CD6}"/>
              </a:ext>
            </a:extLst>
          </p:cNvPr>
          <p:cNvSpPr>
            <a:spLocks noGrp="1"/>
          </p:cNvSpPr>
          <p:nvPr>
            <p:ph type="title"/>
          </p:nvPr>
        </p:nvSpPr>
        <p:spPr/>
        <p:txBody>
          <a:bodyPr/>
          <a:lstStyle/>
          <a:p>
            <a:r>
              <a:rPr lang="en-GB" dirty="0"/>
              <a:t>External Stakeholders:</a:t>
            </a:r>
            <a:br>
              <a:rPr lang="en-GB" dirty="0"/>
            </a:br>
            <a:r>
              <a:rPr lang="en-GB" dirty="0"/>
              <a:t>Communities</a:t>
            </a:r>
          </a:p>
        </p:txBody>
      </p:sp>
      <p:sp>
        <p:nvSpPr>
          <p:cNvPr id="3" name="Content Placeholder 2">
            <a:extLst>
              <a:ext uri="{FF2B5EF4-FFF2-40B4-BE49-F238E27FC236}">
                <a16:creationId xmlns:a16="http://schemas.microsoft.com/office/drawing/2014/main" id="{31000F1F-7C46-4500-8465-668E6CAC8518}"/>
              </a:ext>
            </a:extLst>
          </p:cNvPr>
          <p:cNvSpPr>
            <a:spLocks noGrp="1"/>
          </p:cNvSpPr>
          <p:nvPr>
            <p:ph idx="1"/>
          </p:nvPr>
        </p:nvSpPr>
        <p:spPr/>
        <p:txBody>
          <a:bodyPr>
            <a:normAutofit fontScale="92500" lnSpcReduction="20000"/>
          </a:bodyPr>
          <a:lstStyle/>
          <a:p>
            <a:r>
              <a:rPr lang="en-GB" dirty="0"/>
              <a:t>The local community involves the people who live in the local area of the business, you could refer to them as neighbours of the business.</a:t>
            </a:r>
          </a:p>
          <a:p>
            <a:r>
              <a:rPr lang="en-GB" dirty="0"/>
              <a:t>Essentially, anyone who is impacted or potentially impacted by the actions of the business and vice versa i.e. the business would also be interested in anyone in the local area who is impacting or could potential impact the business. </a:t>
            </a:r>
          </a:p>
          <a:p>
            <a:r>
              <a:rPr lang="en-GB" dirty="0"/>
              <a:t>In general terms, the local community is concerned with the impact which businesses in their local area are having on jobs and prosperity, aswell as their impact on the local environment and infrastructure.</a:t>
            </a:r>
          </a:p>
        </p:txBody>
      </p:sp>
    </p:spTree>
    <p:extLst>
      <p:ext uri="{BB962C8B-B14F-4D97-AF65-F5344CB8AC3E}">
        <p14:creationId xmlns:p14="http://schemas.microsoft.com/office/powerpoint/2010/main" val="97647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0438-B87A-41C5-99D4-3696ED904CD6}"/>
              </a:ext>
            </a:extLst>
          </p:cNvPr>
          <p:cNvSpPr>
            <a:spLocks noGrp="1"/>
          </p:cNvSpPr>
          <p:nvPr>
            <p:ph type="title"/>
          </p:nvPr>
        </p:nvSpPr>
        <p:spPr/>
        <p:txBody>
          <a:bodyPr/>
          <a:lstStyle/>
          <a:p>
            <a:r>
              <a:rPr lang="en-GB" dirty="0"/>
              <a:t>External Stakeholders:</a:t>
            </a:r>
            <a:br>
              <a:rPr lang="en-GB" dirty="0"/>
            </a:br>
            <a:r>
              <a:rPr lang="en-GB" dirty="0"/>
              <a:t>Communities</a:t>
            </a:r>
          </a:p>
        </p:txBody>
      </p:sp>
      <p:sp>
        <p:nvSpPr>
          <p:cNvPr id="3" name="Content Placeholder 2">
            <a:extLst>
              <a:ext uri="{FF2B5EF4-FFF2-40B4-BE49-F238E27FC236}">
                <a16:creationId xmlns:a16="http://schemas.microsoft.com/office/drawing/2014/main" id="{31000F1F-7C46-4500-8465-668E6CAC8518}"/>
              </a:ext>
            </a:extLst>
          </p:cNvPr>
          <p:cNvSpPr>
            <a:spLocks noGrp="1"/>
          </p:cNvSpPr>
          <p:nvPr>
            <p:ph idx="1"/>
          </p:nvPr>
        </p:nvSpPr>
        <p:spPr/>
        <p:txBody>
          <a:bodyPr>
            <a:normAutofit fontScale="85000" lnSpcReduction="10000"/>
          </a:bodyPr>
          <a:lstStyle/>
          <a:p>
            <a:r>
              <a:rPr lang="en-GB" dirty="0"/>
              <a:t>For example, if a business was providing hundreds of jobs across a local community, this would be seen positively across the community. However, if the same business was damaging the local environment through its operations,  this would be seen negatively and may cause unrest across the community.</a:t>
            </a:r>
          </a:p>
          <a:p>
            <a:r>
              <a:rPr lang="en-GB" dirty="0"/>
              <a:t>If the community is generally happy with a selected business, they are likely to shop with this business and provide positive word of mouth etc.</a:t>
            </a:r>
          </a:p>
          <a:p>
            <a:r>
              <a:rPr lang="en-GB" dirty="0"/>
              <a:t>However, if the community is unhappy with the actions of a business, they may initially stop shopping with the business but this could lead to protesting and petitioning over the long term if issues aren’t resolved.</a:t>
            </a:r>
          </a:p>
        </p:txBody>
      </p:sp>
    </p:spTree>
    <p:extLst>
      <p:ext uri="{BB962C8B-B14F-4D97-AF65-F5344CB8AC3E}">
        <p14:creationId xmlns:p14="http://schemas.microsoft.com/office/powerpoint/2010/main" val="300402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0438-B87A-41C5-99D4-3696ED904CD6}"/>
              </a:ext>
            </a:extLst>
          </p:cNvPr>
          <p:cNvSpPr>
            <a:spLocks noGrp="1"/>
          </p:cNvSpPr>
          <p:nvPr>
            <p:ph type="title"/>
          </p:nvPr>
        </p:nvSpPr>
        <p:spPr/>
        <p:txBody>
          <a:bodyPr/>
          <a:lstStyle/>
          <a:p>
            <a:r>
              <a:rPr lang="en-GB" dirty="0"/>
              <a:t>External Stakeholders:</a:t>
            </a:r>
            <a:br>
              <a:rPr lang="en-GB" dirty="0"/>
            </a:br>
            <a:r>
              <a:rPr lang="en-GB" dirty="0"/>
              <a:t>Communities</a:t>
            </a:r>
          </a:p>
        </p:txBody>
      </p:sp>
      <p:sp>
        <p:nvSpPr>
          <p:cNvPr id="3" name="Content Placeholder 2">
            <a:extLst>
              <a:ext uri="{FF2B5EF4-FFF2-40B4-BE49-F238E27FC236}">
                <a16:creationId xmlns:a16="http://schemas.microsoft.com/office/drawing/2014/main" id="{31000F1F-7C46-4500-8465-668E6CAC8518}"/>
              </a:ext>
            </a:extLst>
          </p:cNvPr>
          <p:cNvSpPr>
            <a:spLocks noGrp="1"/>
          </p:cNvSpPr>
          <p:nvPr>
            <p:ph idx="1"/>
          </p:nvPr>
        </p:nvSpPr>
        <p:spPr/>
        <p:txBody>
          <a:bodyPr>
            <a:normAutofit fontScale="77500" lnSpcReduction="20000"/>
          </a:bodyPr>
          <a:lstStyle/>
          <a:p>
            <a:pPr marL="0" indent="0">
              <a:buNone/>
            </a:pPr>
            <a:r>
              <a:rPr lang="en-GB" b="1" dirty="0"/>
              <a:t>Activity 15</a:t>
            </a:r>
            <a:r>
              <a:rPr lang="en-GB" dirty="0"/>
              <a:t>: The Impact of Communities.</a:t>
            </a:r>
          </a:p>
          <a:p>
            <a:pPr marL="0" indent="0">
              <a:buNone/>
            </a:pPr>
            <a:endParaRPr lang="en-GB" dirty="0"/>
          </a:p>
          <a:p>
            <a:pPr marL="0" indent="0">
              <a:buNone/>
            </a:pPr>
            <a:r>
              <a:rPr lang="en-GB" dirty="0"/>
              <a:t>Read the case study ‘Starbucks drive thru at Windle Island gets the green light’ and answer the questions below.</a:t>
            </a:r>
          </a:p>
          <a:p>
            <a:pPr marL="514350" indent="-514350">
              <a:buFont typeface="+mj-lt"/>
              <a:buAutoNum type="arabicPeriod"/>
            </a:pPr>
            <a:r>
              <a:rPr lang="en-GB" dirty="0"/>
              <a:t>Why were members of the local community concerned about the opening of a Starbucks drive thru?</a:t>
            </a:r>
          </a:p>
          <a:p>
            <a:pPr marL="514350" indent="-514350">
              <a:buFont typeface="+mj-lt"/>
              <a:buAutoNum type="arabicPeriod"/>
            </a:pPr>
            <a:r>
              <a:rPr lang="en-GB" dirty="0"/>
              <a:t>What did members of the local community do and how did it impact the opening of the Starbucks drive thru?</a:t>
            </a:r>
          </a:p>
          <a:p>
            <a:pPr marL="514350" indent="-514350">
              <a:buFont typeface="+mj-lt"/>
              <a:buAutoNum type="arabicPeriod"/>
            </a:pPr>
            <a:r>
              <a:rPr lang="en-GB" dirty="0"/>
              <a:t>What potential benefits would the Starbucks drive thru provide the local community?</a:t>
            </a:r>
          </a:p>
          <a:p>
            <a:pPr marL="514350" indent="-514350">
              <a:buFont typeface="+mj-lt"/>
              <a:buAutoNum type="arabicPeriod"/>
            </a:pPr>
            <a:r>
              <a:rPr lang="en-GB" dirty="0"/>
              <a:t>Do you agree with the decision to allow the Starbucks drive thru to go ahead with set conditions? Justify your answer either way. </a:t>
            </a:r>
          </a:p>
          <a:p>
            <a:pPr marL="514350" indent="-514350">
              <a:buFont typeface="+mj-lt"/>
              <a:buAutoNum type="arabicPeriod"/>
            </a:pPr>
            <a:endParaRPr lang="en-GB" dirty="0"/>
          </a:p>
        </p:txBody>
      </p:sp>
    </p:spTree>
    <p:extLst>
      <p:ext uri="{BB962C8B-B14F-4D97-AF65-F5344CB8AC3E}">
        <p14:creationId xmlns:p14="http://schemas.microsoft.com/office/powerpoint/2010/main" val="32948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0438-B87A-41C5-99D4-3696ED904CD6}"/>
              </a:ext>
            </a:extLst>
          </p:cNvPr>
          <p:cNvSpPr>
            <a:spLocks noGrp="1"/>
          </p:cNvSpPr>
          <p:nvPr>
            <p:ph type="title"/>
          </p:nvPr>
        </p:nvSpPr>
        <p:spPr>
          <a:xfrm>
            <a:off x="218535" y="3269770"/>
            <a:ext cx="2468166" cy="2452687"/>
          </a:xfrm>
        </p:spPr>
        <p:txBody>
          <a:bodyPr anchor="ctr">
            <a:normAutofit/>
          </a:bodyPr>
          <a:lstStyle/>
          <a:p>
            <a:r>
              <a:rPr lang="en-GB" sz="2600" dirty="0"/>
              <a:t>External Stakeholders:</a:t>
            </a:r>
            <a:br>
              <a:rPr lang="en-GB" sz="2600" dirty="0"/>
            </a:br>
            <a:r>
              <a:rPr lang="en-GB" sz="2600" dirty="0"/>
              <a:t>Pressure Groups</a:t>
            </a:r>
          </a:p>
        </p:txBody>
      </p:sp>
      <p:pic>
        <p:nvPicPr>
          <p:cNvPr id="4" name="Picture 6" descr="morningstaronline.co.uk/sites/default/files/sty...">
            <a:extLst>
              <a:ext uri="{FF2B5EF4-FFF2-40B4-BE49-F238E27FC236}">
                <a16:creationId xmlns:a16="http://schemas.microsoft.com/office/drawing/2014/main" id="{9B70DD9A-D34F-44E0-8267-6556837CA62C}"/>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t="18021"/>
          <a:stretch/>
        </p:blipFill>
        <p:spPr bwMode="auto">
          <a:xfrm>
            <a:off x="20" y="10"/>
            <a:ext cx="9143980" cy="2731698"/>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1000F1F-7C46-4500-8465-668E6CAC8518}"/>
              </a:ext>
            </a:extLst>
          </p:cNvPr>
          <p:cNvSpPr>
            <a:spLocks noGrp="1"/>
          </p:cNvSpPr>
          <p:nvPr>
            <p:ph idx="1"/>
          </p:nvPr>
        </p:nvSpPr>
        <p:spPr>
          <a:xfrm>
            <a:off x="2513163" y="2731708"/>
            <a:ext cx="6412302" cy="4036254"/>
          </a:xfrm>
        </p:spPr>
        <p:txBody>
          <a:bodyPr anchor="ctr">
            <a:noAutofit/>
          </a:bodyPr>
          <a:lstStyle/>
          <a:p>
            <a:r>
              <a:rPr lang="en-GB" sz="1400" dirty="0"/>
              <a:t>Pressure groups exist to put pressure on businesses to influence their actions in what they deem to be a positive and progressive manner. </a:t>
            </a:r>
          </a:p>
          <a:p>
            <a:r>
              <a:rPr lang="en-GB" sz="1400" dirty="0"/>
              <a:t>Pressure groups can be formed for any reason where a collective group of people share the same values and beliefs with the aim of influencing change. </a:t>
            </a:r>
          </a:p>
          <a:p>
            <a:r>
              <a:rPr lang="en-GB" sz="1400" dirty="0"/>
              <a:t>There are thousands of pressure groups which exist across the world and it’s important to be aware that they don’t exist to take power away from businesses or want any power themselves, they just want to influence those in power. </a:t>
            </a:r>
          </a:p>
          <a:p>
            <a:r>
              <a:rPr lang="en-GB" sz="1400" dirty="0"/>
              <a:t>For example, the typical pressure group will aim to influence businesses to act in a more ethical manner and environmentally friendly way. </a:t>
            </a:r>
          </a:p>
          <a:p>
            <a:r>
              <a:rPr lang="en-GB" sz="1400" dirty="0"/>
              <a:t>There are many ways in which a pressure group can influence change in a business such as: physically protesting and organising demonstrations, running marketing campaigns against the business, and writing formally to MPs and the press so the business receives negative publicity and scrutiny with the hope that this pressures the business to change according to the focus of the campaign. </a:t>
            </a:r>
          </a:p>
          <a:p>
            <a:endParaRPr lang="en-GB" sz="1400" dirty="0"/>
          </a:p>
        </p:txBody>
      </p:sp>
    </p:spTree>
    <p:extLst>
      <p:ext uri="{BB962C8B-B14F-4D97-AF65-F5344CB8AC3E}">
        <p14:creationId xmlns:p14="http://schemas.microsoft.com/office/powerpoint/2010/main" val="387214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0438-B87A-41C5-99D4-3696ED904CD6}"/>
              </a:ext>
            </a:extLst>
          </p:cNvPr>
          <p:cNvSpPr>
            <a:spLocks noGrp="1"/>
          </p:cNvSpPr>
          <p:nvPr>
            <p:ph type="title"/>
          </p:nvPr>
        </p:nvSpPr>
        <p:spPr/>
        <p:txBody>
          <a:bodyPr/>
          <a:lstStyle/>
          <a:p>
            <a:r>
              <a:rPr lang="en-GB" dirty="0"/>
              <a:t>External Stakeholders:</a:t>
            </a:r>
            <a:br>
              <a:rPr lang="en-GB" dirty="0"/>
            </a:br>
            <a:r>
              <a:rPr lang="en-GB" dirty="0"/>
              <a:t>Interest Groups</a:t>
            </a:r>
          </a:p>
        </p:txBody>
      </p:sp>
      <p:sp>
        <p:nvSpPr>
          <p:cNvPr id="3" name="Content Placeholder 2">
            <a:extLst>
              <a:ext uri="{FF2B5EF4-FFF2-40B4-BE49-F238E27FC236}">
                <a16:creationId xmlns:a16="http://schemas.microsoft.com/office/drawing/2014/main" id="{31000F1F-7C46-4500-8465-668E6CAC8518}"/>
              </a:ext>
            </a:extLst>
          </p:cNvPr>
          <p:cNvSpPr>
            <a:spLocks noGrp="1"/>
          </p:cNvSpPr>
          <p:nvPr>
            <p:ph idx="1"/>
          </p:nvPr>
        </p:nvSpPr>
        <p:spPr/>
        <p:txBody>
          <a:bodyPr>
            <a:normAutofit lnSpcReduction="10000"/>
          </a:bodyPr>
          <a:lstStyle/>
          <a:p>
            <a:r>
              <a:rPr lang="en-GB" dirty="0"/>
              <a:t>Interest groups are a collection of members (people and/or organisations) who have a shared interest or concern e.g. about a particular business or an entire industry. </a:t>
            </a:r>
          </a:p>
          <a:p>
            <a:r>
              <a:rPr lang="en-GB" dirty="0"/>
              <a:t>Collectively the members of an interest group aim to influence factors such as public policy or regulators to benefit themselves or their cause. </a:t>
            </a:r>
          </a:p>
          <a:p>
            <a:r>
              <a:rPr lang="en-GB" dirty="0"/>
              <a:t>They aim to influence change by lobbying against the policy makers e.g. a collection of farmers might lobby against the government to increase the subsidies farmers receive.  </a:t>
            </a:r>
          </a:p>
        </p:txBody>
      </p:sp>
    </p:spTree>
    <p:extLst>
      <p:ext uri="{BB962C8B-B14F-4D97-AF65-F5344CB8AC3E}">
        <p14:creationId xmlns:p14="http://schemas.microsoft.com/office/powerpoint/2010/main" val="385209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0438-B87A-41C5-99D4-3696ED904CD6}"/>
              </a:ext>
            </a:extLst>
          </p:cNvPr>
          <p:cNvSpPr>
            <a:spLocks noGrp="1"/>
          </p:cNvSpPr>
          <p:nvPr>
            <p:ph type="title"/>
          </p:nvPr>
        </p:nvSpPr>
        <p:spPr/>
        <p:txBody>
          <a:bodyPr/>
          <a:lstStyle/>
          <a:p>
            <a:r>
              <a:rPr lang="en-GB" dirty="0"/>
              <a:t>Stakeholders</a:t>
            </a:r>
          </a:p>
        </p:txBody>
      </p:sp>
      <p:sp>
        <p:nvSpPr>
          <p:cNvPr id="7" name="Content Placeholder 6">
            <a:extLst>
              <a:ext uri="{FF2B5EF4-FFF2-40B4-BE49-F238E27FC236}">
                <a16:creationId xmlns:a16="http://schemas.microsoft.com/office/drawing/2014/main" id="{3EB58B5A-CB28-49B8-AE27-CB1017BABCC1}"/>
              </a:ext>
            </a:extLst>
          </p:cNvPr>
          <p:cNvSpPr>
            <a:spLocks noGrp="1"/>
          </p:cNvSpPr>
          <p:nvPr>
            <p:ph idx="1"/>
          </p:nvPr>
        </p:nvSpPr>
        <p:spPr/>
        <p:txBody>
          <a:bodyPr/>
          <a:lstStyle/>
          <a:p>
            <a:pPr marL="0" indent="0">
              <a:buNone/>
            </a:pPr>
            <a:r>
              <a:rPr lang="en-GB" b="1" dirty="0"/>
              <a:t>Activity 16</a:t>
            </a:r>
            <a:r>
              <a:rPr lang="en-GB" dirty="0"/>
              <a:t>: Stakeholder Conflict Scenario.</a:t>
            </a:r>
          </a:p>
          <a:p>
            <a:r>
              <a:rPr lang="en-GB" dirty="0"/>
              <a:t>A UK car manufacturer is planning to move its production overseas to reduce the labour costs involved in making its cars.</a:t>
            </a:r>
          </a:p>
          <a:p>
            <a:r>
              <a:rPr lang="en-GB" dirty="0"/>
              <a:t>Evaluate all the possible conflicts that may occur between stakeholders over this issue.</a:t>
            </a:r>
          </a:p>
          <a:p>
            <a:endParaRPr lang="en-GB" dirty="0"/>
          </a:p>
        </p:txBody>
      </p:sp>
    </p:spTree>
    <p:extLst>
      <p:ext uri="{BB962C8B-B14F-4D97-AF65-F5344CB8AC3E}">
        <p14:creationId xmlns:p14="http://schemas.microsoft.com/office/powerpoint/2010/main" val="383762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0438-B87A-41C5-99D4-3696ED904CD6}"/>
              </a:ext>
            </a:extLst>
          </p:cNvPr>
          <p:cNvSpPr>
            <a:spLocks noGrp="1"/>
          </p:cNvSpPr>
          <p:nvPr>
            <p:ph type="title"/>
          </p:nvPr>
        </p:nvSpPr>
        <p:spPr/>
        <p:txBody>
          <a:bodyPr/>
          <a:lstStyle/>
          <a:p>
            <a:r>
              <a:rPr lang="en-GB" dirty="0"/>
              <a:t>Stakeholders and CSR</a:t>
            </a:r>
          </a:p>
        </p:txBody>
      </p:sp>
      <p:sp>
        <p:nvSpPr>
          <p:cNvPr id="3" name="Content Placeholder 2">
            <a:extLst>
              <a:ext uri="{FF2B5EF4-FFF2-40B4-BE49-F238E27FC236}">
                <a16:creationId xmlns:a16="http://schemas.microsoft.com/office/drawing/2014/main" id="{31000F1F-7C46-4500-8465-668E6CAC8518}"/>
              </a:ext>
            </a:extLst>
          </p:cNvPr>
          <p:cNvSpPr>
            <a:spLocks noGrp="1"/>
          </p:cNvSpPr>
          <p:nvPr>
            <p:ph idx="1"/>
          </p:nvPr>
        </p:nvSpPr>
        <p:spPr/>
        <p:txBody>
          <a:bodyPr>
            <a:normAutofit fontScale="70000" lnSpcReduction="20000"/>
          </a:bodyPr>
          <a:lstStyle/>
          <a:p>
            <a:r>
              <a:rPr lang="en-GB" dirty="0"/>
              <a:t>Corporate Social Responsibility (CSR) is a business’ commitment to society and the environment. </a:t>
            </a:r>
          </a:p>
          <a:p>
            <a:r>
              <a:rPr lang="en-GB" dirty="0"/>
              <a:t>In today’s business world, it is crucial that businesses have a CSR strategy and many stakeholders will be involved in this strategy, either influencing its direction or required to execute the strategy. </a:t>
            </a:r>
          </a:p>
          <a:p>
            <a:r>
              <a:rPr lang="en-GB" dirty="0"/>
              <a:t>Here’s a few examples: </a:t>
            </a:r>
          </a:p>
          <a:p>
            <a:pPr lvl="1"/>
            <a:r>
              <a:rPr lang="en-GB" b="1" dirty="0"/>
              <a:t>Employees</a:t>
            </a:r>
            <a:r>
              <a:rPr lang="en-GB" dirty="0"/>
              <a:t> are commonly involved in a business’ CSR strategy e.g. through volunteering in community projects and working with community groups. </a:t>
            </a:r>
          </a:p>
          <a:p>
            <a:pPr lvl="1"/>
            <a:r>
              <a:rPr lang="en-GB" b="1" dirty="0"/>
              <a:t>Pressure groups </a:t>
            </a:r>
            <a:r>
              <a:rPr lang="en-GB" dirty="0"/>
              <a:t>and </a:t>
            </a:r>
            <a:r>
              <a:rPr lang="en-GB" b="1" dirty="0"/>
              <a:t>interest groups </a:t>
            </a:r>
            <a:r>
              <a:rPr lang="en-GB" dirty="0"/>
              <a:t>typically influence the direction of corporate CSR strategies, highlighting issues in the industry they operate within or directly targeting an issue within the business itself which the business can then acknowledge and aim to rectify in its CSR strategy.</a:t>
            </a:r>
          </a:p>
          <a:p>
            <a:pPr lvl="1"/>
            <a:r>
              <a:rPr lang="en-GB" dirty="0"/>
              <a:t>The</a:t>
            </a:r>
            <a:r>
              <a:rPr lang="en-GB" b="1" dirty="0"/>
              <a:t> community </a:t>
            </a:r>
            <a:r>
              <a:rPr lang="en-GB" dirty="0"/>
              <a:t>or </a:t>
            </a:r>
            <a:r>
              <a:rPr lang="en-GB" b="1" dirty="0"/>
              <a:t>local council</a:t>
            </a:r>
            <a:r>
              <a:rPr lang="en-GB" dirty="0"/>
              <a:t> situated in the area of the business may highlight some critical issues on a local level which the business can address in its CSR strategy.  </a:t>
            </a:r>
          </a:p>
          <a:p>
            <a:pPr lvl="1"/>
            <a:endParaRPr lang="en-GB" dirty="0"/>
          </a:p>
        </p:txBody>
      </p:sp>
    </p:spTree>
    <p:extLst>
      <p:ext uri="{BB962C8B-B14F-4D97-AF65-F5344CB8AC3E}">
        <p14:creationId xmlns:p14="http://schemas.microsoft.com/office/powerpoint/2010/main" val="73014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p:txBody>
          <a:bodyPr/>
          <a:lstStyle/>
          <a:p>
            <a:r>
              <a:rPr lang="en-GB" dirty="0"/>
              <a:t>Ownership and Liability:</a:t>
            </a:r>
          </a:p>
        </p:txBody>
      </p:sp>
      <p:sp>
        <p:nvSpPr>
          <p:cNvPr id="3" name="Content Placeholder 2">
            <a:extLst>
              <a:ext uri="{FF2B5EF4-FFF2-40B4-BE49-F238E27FC236}">
                <a16:creationId xmlns:a16="http://schemas.microsoft.com/office/drawing/2014/main" id="{3DF7CA50-7F1B-4A13-A813-2030A8F39DBB}"/>
              </a:ext>
            </a:extLst>
          </p:cNvPr>
          <p:cNvSpPr>
            <a:spLocks noGrp="1"/>
          </p:cNvSpPr>
          <p:nvPr>
            <p:ph idx="1"/>
          </p:nvPr>
        </p:nvSpPr>
        <p:spPr/>
        <p:txBody>
          <a:bodyPr>
            <a:normAutofit fontScale="92500" lnSpcReduction="20000"/>
          </a:bodyPr>
          <a:lstStyle/>
          <a:p>
            <a:pPr marL="0" indent="0">
              <a:lnSpc>
                <a:spcPct val="100000"/>
              </a:lnSpc>
              <a:buNone/>
            </a:pPr>
            <a:r>
              <a:rPr lang="en-GB" sz="2400" b="1" dirty="0"/>
              <a:t>Activity 2</a:t>
            </a:r>
            <a:r>
              <a:rPr lang="en-GB" sz="2400" dirty="0"/>
              <a:t>: Ownership and Liability.</a:t>
            </a:r>
          </a:p>
          <a:p>
            <a:pPr marL="0" indent="0">
              <a:lnSpc>
                <a:spcPct val="100000"/>
              </a:lnSpc>
              <a:buNone/>
            </a:pPr>
            <a:endParaRPr lang="en-GB" sz="2400" dirty="0"/>
          </a:p>
          <a:p>
            <a:pPr marL="0" indent="0">
              <a:lnSpc>
                <a:spcPct val="100000"/>
              </a:lnSpc>
              <a:buNone/>
            </a:pPr>
            <a:r>
              <a:rPr lang="en-GB" sz="2400" dirty="0"/>
              <a:t>Watch the video on the various types of business ownership on the following slide and complete the tasks below in your activity workbook:</a:t>
            </a:r>
          </a:p>
          <a:p>
            <a:pPr marL="0" indent="0">
              <a:lnSpc>
                <a:spcPct val="100000"/>
              </a:lnSpc>
              <a:buNone/>
            </a:pPr>
            <a:endParaRPr lang="en-GB" sz="2400" b="1" dirty="0">
              <a:solidFill>
                <a:srgbClr val="000000"/>
              </a:solidFill>
            </a:endParaRPr>
          </a:p>
          <a:p>
            <a:pPr marL="342900" indent="-342900">
              <a:lnSpc>
                <a:spcPct val="100000"/>
              </a:lnSpc>
              <a:buFont typeface="+mj-lt"/>
              <a:buAutoNum type="arabicPeriod"/>
            </a:pPr>
            <a:r>
              <a:rPr lang="en-GB" sz="2400" dirty="0">
                <a:effectLst/>
                <a:ea typeface="Calibri" panose="020F0502020204030204" pitchFamily="34" charset="0"/>
              </a:rPr>
              <a:t>Sole Trader vs Partnership Starting a Business Scenario.</a:t>
            </a:r>
            <a:endParaRPr lang="en-GB" sz="2400" dirty="0">
              <a:ea typeface="Calibri" panose="020F0502020204030204" pitchFamily="34" charset="0"/>
            </a:endParaRPr>
          </a:p>
          <a:p>
            <a:pPr marL="342900" indent="-342900">
              <a:lnSpc>
                <a:spcPct val="100000"/>
              </a:lnSpc>
              <a:buFont typeface="+mj-lt"/>
              <a:buAutoNum type="arabicPeriod"/>
            </a:pPr>
            <a:r>
              <a:rPr lang="en-GB" sz="2400" dirty="0">
                <a:effectLst/>
                <a:ea typeface="Calibri" panose="020F0502020204030204" pitchFamily="34" charset="0"/>
              </a:rPr>
              <a:t>Becoming a Limited Company Scenario: Private vs Public.</a:t>
            </a:r>
          </a:p>
          <a:p>
            <a:pPr marL="342900" indent="-342900">
              <a:lnSpc>
                <a:spcPct val="100000"/>
              </a:lnSpc>
              <a:buFont typeface="+mj-lt"/>
              <a:buAutoNum type="arabicPeriod"/>
            </a:pPr>
            <a:r>
              <a:rPr lang="en-GB" sz="2400" dirty="0">
                <a:effectLst/>
                <a:ea typeface="Calibri" panose="020F0502020204030204" pitchFamily="34" charset="0"/>
              </a:rPr>
              <a:t>Finding out about Franchises.</a:t>
            </a:r>
          </a:p>
          <a:p>
            <a:pPr marL="342900" indent="-342900">
              <a:lnSpc>
                <a:spcPct val="100000"/>
              </a:lnSpc>
              <a:buFont typeface="+mj-lt"/>
              <a:buAutoNum type="arabicPeriod"/>
            </a:pPr>
            <a:endParaRPr lang="en-GB" sz="2400" dirty="0">
              <a:effectLst/>
              <a:ea typeface="Calibri" panose="020F0502020204030204" pitchFamily="34" charset="0"/>
            </a:endParaRPr>
          </a:p>
          <a:p>
            <a:pPr marL="0" indent="0">
              <a:lnSpc>
                <a:spcPct val="100000"/>
              </a:lnSpc>
              <a:buNone/>
            </a:pPr>
            <a:r>
              <a:rPr lang="en-GB" sz="2400" b="1" dirty="0">
                <a:ea typeface="Calibri" panose="020F0502020204030204" pitchFamily="34" charset="0"/>
              </a:rPr>
              <a:t>Extension task</a:t>
            </a:r>
            <a:r>
              <a:rPr lang="en-GB" sz="2400" dirty="0">
                <a:ea typeface="Calibri" panose="020F0502020204030204" pitchFamily="34" charset="0"/>
              </a:rPr>
              <a:t>: types of business ownership wordsearch. </a:t>
            </a:r>
          </a:p>
          <a:p>
            <a:pPr marL="0" indent="0">
              <a:lnSpc>
                <a:spcPct val="100000"/>
              </a:lnSpc>
              <a:buNone/>
            </a:pPr>
            <a:endParaRPr lang="en-GB" sz="2400" dirty="0">
              <a:effectLst/>
              <a:ea typeface="Calibri" panose="020F0502020204030204" pitchFamily="34" charset="0"/>
            </a:endParaRPr>
          </a:p>
          <a:p>
            <a:pPr marL="0" indent="0">
              <a:lnSpc>
                <a:spcPct val="100000"/>
              </a:lnSpc>
              <a:buNone/>
            </a:pPr>
            <a:endParaRPr lang="en-GB" sz="2400" b="1" dirty="0">
              <a:solidFill>
                <a:srgbClr val="000000"/>
              </a:solidFill>
            </a:endParaRPr>
          </a:p>
        </p:txBody>
      </p:sp>
    </p:spTree>
    <p:extLst>
      <p:ext uri="{BB962C8B-B14F-4D97-AF65-F5344CB8AC3E}">
        <p14:creationId xmlns:p14="http://schemas.microsoft.com/office/powerpoint/2010/main" val="129380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p:txBody>
          <a:bodyPr/>
          <a:lstStyle/>
          <a:p>
            <a:r>
              <a:rPr lang="en-GB" dirty="0"/>
              <a:t>Learning Aim A3</a:t>
            </a:r>
          </a:p>
        </p:txBody>
      </p:sp>
      <p:sp>
        <p:nvSpPr>
          <p:cNvPr id="3" name="Content Placeholder 2">
            <a:extLst>
              <a:ext uri="{FF2B5EF4-FFF2-40B4-BE49-F238E27FC236}">
                <a16:creationId xmlns:a16="http://schemas.microsoft.com/office/drawing/2014/main" id="{3DF7CA50-7F1B-4A13-A813-2030A8F39DBB}"/>
              </a:ext>
            </a:extLst>
          </p:cNvPr>
          <p:cNvSpPr>
            <a:spLocks noGrp="1"/>
          </p:cNvSpPr>
          <p:nvPr>
            <p:ph idx="1"/>
          </p:nvPr>
        </p:nvSpPr>
        <p:spPr/>
        <p:txBody>
          <a:bodyPr/>
          <a:lstStyle/>
          <a:p>
            <a:pPr marL="0" indent="0" algn="ctr">
              <a:buNone/>
            </a:pPr>
            <a:endParaRPr lang="en-GB" b="1" dirty="0">
              <a:solidFill>
                <a:srgbClr val="000000"/>
              </a:solidFill>
            </a:endParaRPr>
          </a:p>
          <a:p>
            <a:pPr marL="0" indent="0" algn="ctr">
              <a:buNone/>
            </a:pPr>
            <a:endParaRPr lang="en-GB" b="1" dirty="0">
              <a:solidFill>
                <a:srgbClr val="000000"/>
              </a:solidFill>
            </a:endParaRPr>
          </a:p>
          <a:p>
            <a:pPr marL="0" indent="0" algn="ctr">
              <a:buNone/>
            </a:pPr>
            <a:r>
              <a:rPr lang="en-GB" sz="3600" b="1" dirty="0">
                <a:solidFill>
                  <a:srgbClr val="000000"/>
                </a:solidFill>
              </a:rPr>
              <a:t>Effective Business Communications</a:t>
            </a:r>
          </a:p>
        </p:txBody>
      </p:sp>
    </p:spTree>
    <p:extLst>
      <p:ext uri="{BB962C8B-B14F-4D97-AF65-F5344CB8AC3E}">
        <p14:creationId xmlns:p14="http://schemas.microsoft.com/office/powerpoint/2010/main" val="11867151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9B46-8CE4-4750-8766-B6F369A6C6A6}"/>
              </a:ext>
            </a:extLst>
          </p:cNvPr>
          <p:cNvSpPr>
            <a:spLocks noGrp="1"/>
          </p:cNvSpPr>
          <p:nvPr>
            <p:ph type="title"/>
          </p:nvPr>
        </p:nvSpPr>
        <p:spPr/>
        <p:txBody>
          <a:bodyPr/>
          <a:lstStyle/>
          <a:p>
            <a:r>
              <a:rPr lang="en-GB" dirty="0"/>
              <a:t>Effective Business Communications</a:t>
            </a:r>
          </a:p>
        </p:txBody>
      </p:sp>
      <p:sp>
        <p:nvSpPr>
          <p:cNvPr id="3" name="Content Placeholder 2">
            <a:extLst>
              <a:ext uri="{FF2B5EF4-FFF2-40B4-BE49-F238E27FC236}">
                <a16:creationId xmlns:a16="http://schemas.microsoft.com/office/drawing/2014/main" id="{93D304F7-235D-41BE-88FC-09D929A2E27C}"/>
              </a:ext>
            </a:extLst>
          </p:cNvPr>
          <p:cNvSpPr>
            <a:spLocks noGrp="1"/>
          </p:cNvSpPr>
          <p:nvPr>
            <p:ph idx="1"/>
          </p:nvPr>
        </p:nvSpPr>
        <p:spPr/>
        <p:txBody>
          <a:bodyPr>
            <a:normAutofit/>
          </a:bodyPr>
          <a:lstStyle/>
          <a:p>
            <a:pPr marL="0" indent="0">
              <a:buNone/>
            </a:pPr>
            <a:r>
              <a:rPr lang="en-GB" sz="2000" b="1" dirty="0"/>
              <a:t>Activity 17</a:t>
            </a:r>
            <a:r>
              <a:rPr lang="en-GB" sz="2000" dirty="0"/>
              <a:t>: Effective Business Communications </a:t>
            </a:r>
          </a:p>
          <a:p>
            <a:pPr marL="0" indent="0">
              <a:buNone/>
            </a:pPr>
            <a:endParaRPr lang="en-GB" sz="2000" dirty="0"/>
          </a:p>
          <a:p>
            <a:pPr marL="0" indent="0">
              <a:buNone/>
            </a:pPr>
            <a:r>
              <a:rPr lang="en-GB" sz="2000" dirty="0"/>
              <a:t>Apply the following tasks to your workplace or place of study.</a:t>
            </a:r>
          </a:p>
          <a:p>
            <a:pPr marL="0" indent="0">
              <a:buNone/>
            </a:pPr>
            <a:endParaRPr lang="en-GB" sz="2000" dirty="0"/>
          </a:p>
          <a:p>
            <a:pPr marL="457200" indent="-457200">
              <a:buFont typeface="+mj-lt"/>
              <a:buAutoNum type="arabicPeriod"/>
            </a:pPr>
            <a:r>
              <a:rPr lang="en-GB" sz="2000" dirty="0"/>
              <a:t>Why is being able to communicate effectively important in your workplace or place of study? List and explain all the possible reasons with supporting examples. </a:t>
            </a:r>
          </a:p>
          <a:p>
            <a:pPr marL="457200" indent="-457200">
              <a:buFont typeface="+mj-lt"/>
              <a:buAutoNum type="arabicPeriod"/>
            </a:pPr>
            <a:r>
              <a:rPr lang="en-GB" sz="2000" dirty="0"/>
              <a:t>How can you communicate effectively in your workplace or place of study? List and explain all the possible methods which can be used with supporting examples. </a:t>
            </a:r>
          </a:p>
        </p:txBody>
      </p:sp>
    </p:spTree>
    <p:extLst>
      <p:ext uri="{BB962C8B-B14F-4D97-AF65-F5344CB8AC3E}">
        <p14:creationId xmlns:p14="http://schemas.microsoft.com/office/powerpoint/2010/main" val="86354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9B46-8CE4-4750-8766-B6F369A6C6A6}"/>
              </a:ext>
            </a:extLst>
          </p:cNvPr>
          <p:cNvSpPr>
            <a:spLocks noGrp="1"/>
          </p:cNvSpPr>
          <p:nvPr>
            <p:ph type="title"/>
          </p:nvPr>
        </p:nvSpPr>
        <p:spPr/>
        <p:txBody>
          <a:bodyPr/>
          <a:lstStyle/>
          <a:p>
            <a:r>
              <a:rPr lang="en-GB" dirty="0"/>
              <a:t>Effective Business Communications</a:t>
            </a:r>
          </a:p>
        </p:txBody>
      </p:sp>
      <p:sp>
        <p:nvSpPr>
          <p:cNvPr id="3" name="Content Placeholder 2">
            <a:extLst>
              <a:ext uri="{FF2B5EF4-FFF2-40B4-BE49-F238E27FC236}">
                <a16:creationId xmlns:a16="http://schemas.microsoft.com/office/drawing/2014/main" id="{93D304F7-235D-41BE-88FC-09D929A2E27C}"/>
              </a:ext>
            </a:extLst>
          </p:cNvPr>
          <p:cNvSpPr>
            <a:spLocks noGrp="1"/>
          </p:cNvSpPr>
          <p:nvPr>
            <p:ph idx="1"/>
          </p:nvPr>
        </p:nvSpPr>
        <p:spPr/>
        <p:txBody>
          <a:bodyPr>
            <a:normAutofit fontScale="92500" lnSpcReduction="10000"/>
          </a:bodyPr>
          <a:lstStyle/>
          <a:p>
            <a:r>
              <a:rPr lang="en-GB" dirty="0"/>
              <a:t>If a business is able to communicate effectively with both internal and external stakeholders it helps to develop the relationship with them and is a key characteristic of any successful business. </a:t>
            </a:r>
          </a:p>
          <a:p>
            <a:r>
              <a:rPr lang="en-GB" dirty="0"/>
              <a:t>For example, if a business communicates effectively, it is likely to experience:</a:t>
            </a:r>
          </a:p>
          <a:p>
            <a:pPr lvl="1"/>
            <a:r>
              <a:rPr lang="en-GB" sz="2000" dirty="0"/>
              <a:t>Faster and more effective decision making, which helps the business to take advantage of opportunities and solve problems more efficiently.</a:t>
            </a:r>
          </a:p>
          <a:p>
            <a:pPr lvl="1"/>
            <a:r>
              <a:rPr lang="en-GB" sz="2000" dirty="0"/>
              <a:t>Improved employee satisfaction, which ultimately leads to increased productivity and reduced employee turnover.</a:t>
            </a:r>
          </a:p>
          <a:p>
            <a:pPr lvl="1"/>
            <a:r>
              <a:rPr lang="en-GB" sz="2000" dirty="0"/>
              <a:t>Customers clearly understand why the business exists and marketing messages are clearer and more persuasive leading to increased sales and brand awareness. </a:t>
            </a:r>
          </a:p>
        </p:txBody>
      </p:sp>
    </p:spTree>
    <p:extLst>
      <p:ext uri="{BB962C8B-B14F-4D97-AF65-F5344CB8AC3E}">
        <p14:creationId xmlns:p14="http://schemas.microsoft.com/office/powerpoint/2010/main" val="386852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9B46-8CE4-4750-8766-B6F369A6C6A6}"/>
              </a:ext>
            </a:extLst>
          </p:cNvPr>
          <p:cNvSpPr>
            <a:spLocks noGrp="1"/>
          </p:cNvSpPr>
          <p:nvPr>
            <p:ph type="title"/>
          </p:nvPr>
        </p:nvSpPr>
        <p:spPr>
          <a:xfrm>
            <a:off x="491490" y="365125"/>
            <a:ext cx="3840085" cy="1692794"/>
          </a:xfrm>
        </p:spPr>
        <p:txBody>
          <a:bodyPr>
            <a:normAutofit/>
          </a:bodyPr>
          <a:lstStyle/>
          <a:p>
            <a:r>
              <a:rPr lang="en-GB" sz="2400" dirty="0"/>
              <a:t>Appropriate Presentation and Delivery of Information to a Given Audience</a:t>
            </a: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3D304F7-235D-41BE-88FC-09D929A2E27C}"/>
              </a:ext>
            </a:extLst>
          </p:cNvPr>
          <p:cNvSpPr>
            <a:spLocks noGrp="1"/>
          </p:cNvSpPr>
          <p:nvPr>
            <p:ph idx="1"/>
          </p:nvPr>
        </p:nvSpPr>
        <p:spPr>
          <a:xfrm>
            <a:off x="491490" y="2575034"/>
            <a:ext cx="3840085" cy="3462228"/>
          </a:xfrm>
        </p:spPr>
        <p:txBody>
          <a:bodyPr>
            <a:normAutofit/>
          </a:bodyPr>
          <a:lstStyle/>
          <a:p>
            <a:r>
              <a:rPr lang="en-GB" sz="1400" b="0" i="0" dirty="0">
                <a:effectLst/>
                <a:latin typeface="PT Serif"/>
              </a:rPr>
              <a:t>Therefore, it’s crucial that businesses have the resources to appropriately present and deliver information to a given audience on both a formal and informal basis, which is typically done through either written or oral communication methods.  </a:t>
            </a:r>
          </a:p>
          <a:p>
            <a:r>
              <a:rPr lang="en-GB" sz="1400" dirty="0"/>
              <a:t>It is very common for businesses to use </a:t>
            </a:r>
            <a:r>
              <a:rPr lang="en-GB" sz="1400" b="1" dirty="0"/>
              <a:t>written communication</a:t>
            </a:r>
            <a:r>
              <a:rPr lang="en-GB" sz="1400" dirty="0"/>
              <a:t>, both on a formal or informal basis.</a:t>
            </a:r>
          </a:p>
          <a:p>
            <a:r>
              <a:rPr lang="en-GB" sz="1400" dirty="0"/>
              <a:t>Written communication is the use of written words to deliver information and in business, written communication is often used between a wide variety of stakeholders e.g. between the owners and employees or between managers and suppliers.</a:t>
            </a:r>
          </a:p>
        </p:txBody>
      </p:sp>
      <p:pic>
        <p:nvPicPr>
          <p:cNvPr id="11266" name="Picture 2" descr="Poor written communication and its crippling effects on business | Coster  Content">
            <a:extLst>
              <a:ext uri="{FF2B5EF4-FFF2-40B4-BE49-F238E27FC236}">
                <a16:creationId xmlns:a16="http://schemas.microsoft.com/office/drawing/2014/main" id="{4488455E-493F-403F-8808-61F5011C52E8}"/>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30942" r="22972" b="-1"/>
          <a:stretch/>
        </p:blipFill>
        <p:spPr bwMode="auto">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17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9B46-8CE4-4750-8766-B6F369A6C6A6}"/>
              </a:ext>
            </a:extLst>
          </p:cNvPr>
          <p:cNvSpPr>
            <a:spLocks noGrp="1"/>
          </p:cNvSpPr>
          <p:nvPr>
            <p:ph type="title"/>
          </p:nvPr>
        </p:nvSpPr>
        <p:spPr/>
        <p:txBody>
          <a:bodyPr>
            <a:noAutofit/>
          </a:bodyPr>
          <a:lstStyle/>
          <a:p>
            <a:r>
              <a:rPr lang="en-GB" sz="3200" dirty="0"/>
              <a:t>Appropriate Presentation and Delivery of Information to a Given Audience</a:t>
            </a:r>
          </a:p>
        </p:txBody>
      </p:sp>
      <p:sp>
        <p:nvSpPr>
          <p:cNvPr id="3" name="Content Placeholder 2">
            <a:extLst>
              <a:ext uri="{FF2B5EF4-FFF2-40B4-BE49-F238E27FC236}">
                <a16:creationId xmlns:a16="http://schemas.microsoft.com/office/drawing/2014/main" id="{93D304F7-235D-41BE-88FC-09D929A2E27C}"/>
              </a:ext>
            </a:extLst>
          </p:cNvPr>
          <p:cNvSpPr>
            <a:spLocks noGrp="1"/>
          </p:cNvSpPr>
          <p:nvPr>
            <p:ph idx="1"/>
          </p:nvPr>
        </p:nvSpPr>
        <p:spPr/>
        <p:txBody>
          <a:bodyPr>
            <a:normAutofit fontScale="77500" lnSpcReduction="20000"/>
          </a:bodyPr>
          <a:lstStyle/>
          <a:p>
            <a:r>
              <a:rPr lang="en-GB" dirty="0"/>
              <a:t>There are many advantages for a business using written communication, these include:</a:t>
            </a:r>
          </a:p>
          <a:p>
            <a:pPr lvl="1"/>
            <a:r>
              <a:rPr lang="en-GB" dirty="0"/>
              <a:t>There is evidence of the communication which can help the parties involved to settle any disputes at a later date.</a:t>
            </a:r>
          </a:p>
          <a:p>
            <a:pPr lvl="1"/>
            <a:r>
              <a:rPr lang="en-GB" dirty="0"/>
              <a:t>The message communicated is consistent as everyone who is sent the written communication receives the same message. </a:t>
            </a:r>
          </a:p>
          <a:p>
            <a:pPr lvl="1"/>
            <a:r>
              <a:rPr lang="en-GB" dirty="0"/>
              <a:t>Often very cost effective.</a:t>
            </a:r>
          </a:p>
          <a:p>
            <a:r>
              <a:rPr lang="en-GB" dirty="0"/>
              <a:t>However, it’s important to be aware of the potential disadvantages of written communication, these include:</a:t>
            </a:r>
          </a:p>
          <a:p>
            <a:pPr lvl="1"/>
            <a:r>
              <a:rPr lang="en-GB" dirty="0"/>
              <a:t>Dependent on the method used, there can be a delay in the intended recipient reading the written communication.</a:t>
            </a:r>
          </a:p>
          <a:p>
            <a:pPr lvl="1"/>
            <a:r>
              <a:rPr lang="en-GB" dirty="0"/>
              <a:t>Sometimes there is no proof that the recipient has read the message.</a:t>
            </a:r>
          </a:p>
          <a:p>
            <a:pPr lvl="1"/>
            <a:r>
              <a:rPr lang="en-GB" dirty="0"/>
              <a:t>The message may be seen by others who it wasn’t intended for e.g. a letter maybe left out or emails maybe left unlocked in an open office. </a:t>
            </a:r>
          </a:p>
        </p:txBody>
      </p:sp>
    </p:spTree>
    <p:extLst>
      <p:ext uri="{BB962C8B-B14F-4D97-AF65-F5344CB8AC3E}">
        <p14:creationId xmlns:p14="http://schemas.microsoft.com/office/powerpoint/2010/main" val="87974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9B46-8CE4-4750-8766-B6F369A6C6A6}"/>
              </a:ext>
            </a:extLst>
          </p:cNvPr>
          <p:cNvSpPr>
            <a:spLocks noGrp="1"/>
          </p:cNvSpPr>
          <p:nvPr>
            <p:ph type="title"/>
          </p:nvPr>
        </p:nvSpPr>
        <p:spPr/>
        <p:txBody>
          <a:bodyPr>
            <a:noAutofit/>
          </a:bodyPr>
          <a:lstStyle/>
          <a:p>
            <a:r>
              <a:rPr lang="en-GB" sz="3200" dirty="0"/>
              <a:t>Appropriate Presentation and Delivery of Information to a Given Audience</a:t>
            </a:r>
          </a:p>
        </p:txBody>
      </p:sp>
      <p:sp>
        <p:nvSpPr>
          <p:cNvPr id="3" name="Content Placeholder 2">
            <a:extLst>
              <a:ext uri="{FF2B5EF4-FFF2-40B4-BE49-F238E27FC236}">
                <a16:creationId xmlns:a16="http://schemas.microsoft.com/office/drawing/2014/main" id="{93D304F7-235D-41BE-88FC-09D929A2E27C}"/>
              </a:ext>
            </a:extLst>
          </p:cNvPr>
          <p:cNvSpPr>
            <a:spLocks noGrp="1"/>
          </p:cNvSpPr>
          <p:nvPr>
            <p:ph idx="1"/>
          </p:nvPr>
        </p:nvSpPr>
        <p:spPr/>
        <p:txBody>
          <a:bodyPr>
            <a:normAutofit fontScale="92500" lnSpcReduction="10000"/>
          </a:bodyPr>
          <a:lstStyle/>
          <a:p>
            <a:r>
              <a:rPr lang="en-GB" dirty="0"/>
              <a:t>Importantly, the recipient of written communication doesn’t have body language or tone of voice to judge the manner of the written communication which can sometimes lead to a misjudgement in the message being sent. </a:t>
            </a:r>
          </a:p>
          <a:p>
            <a:r>
              <a:rPr lang="en-GB" dirty="0"/>
              <a:t>Therefore, it is crucial that the sender pays fine attention to detail and has sufficient skills in written communication which typically relies on grammar and punctuation. </a:t>
            </a:r>
          </a:p>
          <a:p>
            <a:r>
              <a:rPr lang="en-GB" dirty="0"/>
              <a:t>Whilst the choice of words and terminology used are essential to ensure the written communication being sent is received accurately. </a:t>
            </a:r>
          </a:p>
        </p:txBody>
      </p:sp>
    </p:spTree>
    <p:extLst>
      <p:ext uri="{BB962C8B-B14F-4D97-AF65-F5344CB8AC3E}">
        <p14:creationId xmlns:p14="http://schemas.microsoft.com/office/powerpoint/2010/main" val="262899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9B46-8CE4-4750-8766-B6F369A6C6A6}"/>
              </a:ext>
            </a:extLst>
          </p:cNvPr>
          <p:cNvSpPr>
            <a:spLocks noGrp="1"/>
          </p:cNvSpPr>
          <p:nvPr>
            <p:ph type="title"/>
          </p:nvPr>
        </p:nvSpPr>
        <p:spPr>
          <a:xfrm>
            <a:off x="360759" y="3752849"/>
            <a:ext cx="2468166" cy="2452687"/>
          </a:xfrm>
        </p:spPr>
        <p:txBody>
          <a:bodyPr anchor="ctr">
            <a:normAutofit/>
          </a:bodyPr>
          <a:lstStyle/>
          <a:p>
            <a:r>
              <a:rPr lang="en-GB" sz="2600" dirty="0"/>
              <a:t>Appropriate Presentation and Delivery of Information to a Given Audience</a:t>
            </a:r>
          </a:p>
        </p:txBody>
      </p:sp>
      <p:pic>
        <p:nvPicPr>
          <p:cNvPr id="18434" name="Picture 2" descr="Business Report Writing Certification">
            <a:extLst>
              <a:ext uri="{FF2B5EF4-FFF2-40B4-BE49-F238E27FC236}">
                <a16:creationId xmlns:a16="http://schemas.microsoft.com/office/drawing/2014/main" id="{DD8577E0-9C26-4889-8C35-DA1ECDFBB345}"/>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t="10412" b="11173"/>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3D304F7-235D-41BE-88FC-09D929A2E27C}"/>
              </a:ext>
            </a:extLst>
          </p:cNvPr>
          <p:cNvSpPr>
            <a:spLocks noGrp="1"/>
          </p:cNvSpPr>
          <p:nvPr>
            <p:ph idx="1"/>
          </p:nvPr>
        </p:nvSpPr>
        <p:spPr>
          <a:xfrm>
            <a:off x="3167986" y="3752850"/>
            <a:ext cx="5614060" cy="2452687"/>
          </a:xfrm>
        </p:spPr>
        <p:txBody>
          <a:bodyPr anchor="ctr">
            <a:noAutofit/>
          </a:bodyPr>
          <a:lstStyle/>
          <a:p>
            <a:pPr marL="0" indent="0">
              <a:buNone/>
            </a:pPr>
            <a:r>
              <a:rPr lang="en-GB" sz="1800" dirty="0"/>
              <a:t>Common methods of written communication used in business include: </a:t>
            </a:r>
          </a:p>
          <a:p>
            <a:r>
              <a:rPr lang="en-GB" sz="1800" b="1" dirty="0"/>
              <a:t>Reports</a:t>
            </a:r>
            <a:r>
              <a:rPr lang="en-GB" sz="1800" dirty="0"/>
              <a:t> – which are mainly used to communicate formal information and data about a business and its associated performance on either a financial or non-financial basis. </a:t>
            </a:r>
          </a:p>
          <a:p>
            <a:r>
              <a:rPr lang="en-GB" sz="1800" dirty="0"/>
              <a:t>For example, a report may be produced which provides analysis of the business’ annual financial performance for the relevant stakeholders.</a:t>
            </a:r>
          </a:p>
        </p:txBody>
      </p:sp>
    </p:spTree>
    <p:extLst>
      <p:ext uri="{BB962C8B-B14F-4D97-AF65-F5344CB8AC3E}">
        <p14:creationId xmlns:p14="http://schemas.microsoft.com/office/powerpoint/2010/main" val="380477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9B46-8CE4-4750-8766-B6F369A6C6A6}"/>
              </a:ext>
            </a:extLst>
          </p:cNvPr>
          <p:cNvSpPr>
            <a:spLocks noGrp="1"/>
          </p:cNvSpPr>
          <p:nvPr>
            <p:ph type="title"/>
          </p:nvPr>
        </p:nvSpPr>
        <p:spPr>
          <a:xfrm>
            <a:off x="491490" y="365125"/>
            <a:ext cx="3840085" cy="1692794"/>
          </a:xfrm>
        </p:spPr>
        <p:txBody>
          <a:bodyPr>
            <a:normAutofit/>
          </a:bodyPr>
          <a:lstStyle/>
          <a:p>
            <a:r>
              <a:rPr lang="en-GB" sz="2400" dirty="0"/>
              <a:t>Appropriate Presentation and Delivery of Information to a Given Audience</a:t>
            </a: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3D304F7-235D-41BE-88FC-09D929A2E27C}"/>
              </a:ext>
            </a:extLst>
          </p:cNvPr>
          <p:cNvSpPr>
            <a:spLocks noGrp="1"/>
          </p:cNvSpPr>
          <p:nvPr>
            <p:ph idx="1"/>
          </p:nvPr>
        </p:nvSpPr>
        <p:spPr>
          <a:xfrm>
            <a:off x="491490" y="2379502"/>
            <a:ext cx="4327801" cy="3462228"/>
          </a:xfrm>
        </p:spPr>
        <p:txBody>
          <a:bodyPr>
            <a:noAutofit/>
          </a:bodyPr>
          <a:lstStyle/>
          <a:p>
            <a:pPr marL="0" indent="0">
              <a:buNone/>
            </a:pPr>
            <a:r>
              <a:rPr lang="en-GB" sz="1800" dirty="0"/>
              <a:t>Common methods of written communication used in business include: </a:t>
            </a:r>
          </a:p>
          <a:p>
            <a:pPr marL="0" indent="0">
              <a:buNone/>
            </a:pPr>
            <a:endParaRPr lang="en-GB" sz="1800" b="1" dirty="0"/>
          </a:p>
          <a:p>
            <a:r>
              <a:rPr lang="en-GB" sz="1800" b="1" dirty="0"/>
              <a:t>Letters</a:t>
            </a:r>
            <a:r>
              <a:rPr lang="en-GB" sz="1800" dirty="0"/>
              <a:t> – which are commonly used to communicate important information and messages on a formal basis between a wide range of stakeholders. </a:t>
            </a:r>
          </a:p>
          <a:p>
            <a:r>
              <a:rPr lang="en-GB" sz="1800" dirty="0"/>
              <a:t>For example, this could be a letter sent from the HR department to an employee to confirm the outcome of a disciplinary or a letter which is sent to a customer to confirm the details of their insurance agreement. </a:t>
            </a:r>
          </a:p>
          <a:p>
            <a:pPr marL="457200" lvl="1" indent="0">
              <a:buNone/>
            </a:pPr>
            <a:endParaRPr lang="en-GB" sz="1800" dirty="0"/>
          </a:p>
        </p:txBody>
      </p:sp>
      <p:pic>
        <p:nvPicPr>
          <p:cNvPr id="19458" name="Picture 2" descr="Writing Wallpaper In English - 1600x900 - Download HD Wallpaper -  WallpaperTip">
            <a:extLst>
              <a:ext uri="{FF2B5EF4-FFF2-40B4-BE49-F238E27FC236}">
                <a16:creationId xmlns:a16="http://schemas.microsoft.com/office/drawing/2014/main" id="{2009C4D5-D589-4516-B5F0-60C02F059F3E}"/>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23673" r="37491"/>
          <a:stretch/>
        </p:blipFill>
        <p:spPr bwMode="auto">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68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4" name="Picture 4" descr="May, 2020 - Fast Earning Ideas">
            <a:extLst>
              <a:ext uri="{FF2B5EF4-FFF2-40B4-BE49-F238E27FC236}">
                <a16:creationId xmlns:a16="http://schemas.microsoft.com/office/drawing/2014/main" id="{D4B9ECE5-9516-46F7-896D-F5E3840C8C06}"/>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2430" r="8569" b="-1"/>
          <a:stretch/>
        </p:blipFill>
        <p:spPr bwMode="auto">
          <a:xfrm>
            <a:off x="20" y="10"/>
            <a:ext cx="9143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4512879"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2" name="Title 1">
            <a:extLst>
              <a:ext uri="{FF2B5EF4-FFF2-40B4-BE49-F238E27FC236}">
                <a16:creationId xmlns:a16="http://schemas.microsoft.com/office/drawing/2014/main" id="{8D1F9B46-8CE4-4750-8766-B6F369A6C6A6}"/>
              </a:ext>
            </a:extLst>
          </p:cNvPr>
          <p:cNvSpPr>
            <a:spLocks noGrp="1"/>
          </p:cNvSpPr>
          <p:nvPr>
            <p:ph type="title"/>
          </p:nvPr>
        </p:nvSpPr>
        <p:spPr>
          <a:xfrm>
            <a:off x="532086" y="1913950"/>
            <a:ext cx="3153102" cy="1342754"/>
          </a:xfrm>
        </p:spPr>
        <p:txBody>
          <a:bodyPr>
            <a:normAutofit/>
          </a:bodyPr>
          <a:lstStyle/>
          <a:p>
            <a:pPr algn="ctr"/>
            <a:r>
              <a:rPr lang="en-GB" sz="1900" dirty="0"/>
              <a:t>Appropriate Presentation and Delivery of Information to a Given Audience</a:t>
            </a:r>
          </a:p>
        </p:txBody>
      </p:sp>
      <p:cxnSp>
        <p:nvCxnSpPr>
          <p:cNvPr id="139" name="Straight Connector 138">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15288" y="3337139"/>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3D304F7-235D-41BE-88FC-09D929A2E27C}"/>
              </a:ext>
            </a:extLst>
          </p:cNvPr>
          <p:cNvSpPr>
            <a:spLocks noGrp="1"/>
          </p:cNvSpPr>
          <p:nvPr>
            <p:ph idx="1"/>
          </p:nvPr>
        </p:nvSpPr>
        <p:spPr>
          <a:xfrm>
            <a:off x="457398" y="4172479"/>
            <a:ext cx="3444765" cy="2619839"/>
          </a:xfrm>
        </p:spPr>
        <p:txBody>
          <a:bodyPr anchor="ctr">
            <a:noAutofit/>
          </a:bodyPr>
          <a:lstStyle/>
          <a:p>
            <a:pPr marL="0" indent="0">
              <a:buNone/>
            </a:pPr>
            <a:r>
              <a:rPr lang="en-GB" sz="1600" dirty="0"/>
              <a:t>Common methods of written communication used in business include: </a:t>
            </a:r>
          </a:p>
          <a:p>
            <a:r>
              <a:rPr lang="en-GB" sz="1600" b="1" dirty="0"/>
              <a:t>Blogs </a:t>
            </a:r>
            <a:r>
              <a:rPr lang="en-GB" sz="1600" dirty="0"/>
              <a:t>– which are typically used by businesses to engage their target audience with the brand by writing about topics related to the business’ activities, the industry it operates within, or its audiences interests. </a:t>
            </a:r>
          </a:p>
          <a:p>
            <a:r>
              <a:rPr lang="en-GB" sz="1600" dirty="0"/>
              <a:t>An effective blog can help to develop the knowledge of its readers whilst at the same time build trust in the business. </a:t>
            </a:r>
          </a:p>
          <a:p>
            <a:pPr marL="457200" lvl="1" indent="0">
              <a:buNone/>
            </a:pPr>
            <a:endParaRPr lang="en-GB" sz="1600" dirty="0"/>
          </a:p>
          <a:p>
            <a:pPr marL="457200" lvl="1" indent="0">
              <a:buNone/>
            </a:pPr>
            <a:endParaRPr lang="en-GB" sz="1600" dirty="0"/>
          </a:p>
          <a:p>
            <a:pPr marL="457200" lvl="1" indent="0">
              <a:buNone/>
            </a:pPr>
            <a:endParaRPr lang="en-GB" sz="1600" dirty="0"/>
          </a:p>
        </p:txBody>
      </p:sp>
    </p:spTree>
    <p:extLst>
      <p:ext uri="{BB962C8B-B14F-4D97-AF65-F5344CB8AC3E}">
        <p14:creationId xmlns:p14="http://schemas.microsoft.com/office/powerpoint/2010/main" val="323580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9B46-8CE4-4750-8766-B6F369A6C6A6}"/>
              </a:ext>
            </a:extLst>
          </p:cNvPr>
          <p:cNvSpPr>
            <a:spLocks noGrp="1"/>
          </p:cNvSpPr>
          <p:nvPr>
            <p:ph type="title"/>
          </p:nvPr>
        </p:nvSpPr>
        <p:spPr>
          <a:xfrm>
            <a:off x="491490" y="365125"/>
            <a:ext cx="3840085" cy="1692794"/>
          </a:xfrm>
        </p:spPr>
        <p:txBody>
          <a:bodyPr>
            <a:normAutofit/>
          </a:bodyPr>
          <a:lstStyle/>
          <a:p>
            <a:r>
              <a:rPr lang="en-GB" sz="2400" dirty="0"/>
              <a:t>Appropriate Presentation and Delivery of Information to a Given Audience</a:t>
            </a:r>
          </a:p>
        </p:txBody>
      </p:sp>
      <p:cxnSp>
        <p:nvCxnSpPr>
          <p:cNvPr id="74" name="Straight Arrow Connector 7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3D304F7-235D-41BE-88FC-09D929A2E27C}"/>
              </a:ext>
            </a:extLst>
          </p:cNvPr>
          <p:cNvSpPr>
            <a:spLocks noGrp="1"/>
          </p:cNvSpPr>
          <p:nvPr>
            <p:ph idx="1"/>
          </p:nvPr>
        </p:nvSpPr>
        <p:spPr>
          <a:xfrm>
            <a:off x="448573" y="2421148"/>
            <a:ext cx="4750279" cy="3616114"/>
          </a:xfrm>
        </p:spPr>
        <p:txBody>
          <a:bodyPr>
            <a:noAutofit/>
          </a:bodyPr>
          <a:lstStyle/>
          <a:p>
            <a:pPr marL="0" indent="0">
              <a:buNone/>
            </a:pPr>
            <a:r>
              <a:rPr lang="en-GB" sz="1500" dirty="0"/>
              <a:t>Common methods of written communication used in business include: </a:t>
            </a:r>
          </a:p>
          <a:p>
            <a:pPr lvl="1"/>
            <a:r>
              <a:rPr lang="en-GB" sz="1500" b="1" dirty="0"/>
              <a:t>Text </a:t>
            </a:r>
            <a:r>
              <a:rPr lang="en-GB" sz="1500" dirty="0"/>
              <a:t>- which is an area of growth for business communication. It is commonly used to communicate with the employees of a business regarding key information or changes i.e. a business may text its employees to inform them that the business is going to be closed due to adverse weather. </a:t>
            </a:r>
          </a:p>
          <a:p>
            <a:pPr lvl="1"/>
            <a:r>
              <a:rPr lang="en-GB" sz="1500" dirty="0"/>
              <a:t>Text messaging is also a highly effective marketing tool which allows the business to communicate offers and promotions directly to the mobile phones of customers who agree to receive them with much higher conversion rates in comparison to emails which can often get filtered into spam and junk folders.  </a:t>
            </a:r>
          </a:p>
        </p:txBody>
      </p:sp>
      <p:pic>
        <p:nvPicPr>
          <p:cNvPr id="21508" name="Picture 4" descr="SMS for Business Communication: How to Enable Text Messaging for Your  Business">
            <a:extLst>
              <a:ext uri="{FF2B5EF4-FFF2-40B4-BE49-F238E27FC236}">
                <a16:creationId xmlns:a16="http://schemas.microsoft.com/office/drawing/2014/main" id="{AB8CEB5F-1C5D-4CB0-B24C-37A9F438AAD2}"/>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43924" r="12925"/>
          <a:stretch/>
        </p:blipFill>
        <p:spPr bwMode="auto">
          <a:xfrm>
            <a:off x="5049328" y="10"/>
            <a:ext cx="4094671"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43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41367</TotalTime>
  <Words>13863</Words>
  <Application>Microsoft Office PowerPoint</Application>
  <PresentationFormat>On-screen Show (4:3)</PresentationFormat>
  <Paragraphs>774</Paragraphs>
  <Slides>128</Slides>
  <Notes>23</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128</vt:i4>
      </vt:variant>
    </vt:vector>
  </HeadingPairs>
  <TitlesOfParts>
    <vt:vector size="137" baseType="lpstr">
      <vt:lpstr>Arial</vt:lpstr>
      <vt:lpstr>Arial</vt:lpstr>
      <vt:lpstr>Calibri</vt:lpstr>
      <vt:lpstr>cormorant</vt:lpstr>
      <vt:lpstr>PT Serif</vt:lpstr>
      <vt:lpstr>ReithSans</vt:lpstr>
      <vt:lpstr>Times New Roman</vt:lpstr>
      <vt:lpstr>Verdana</vt:lpstr>
      <vt:lpstr>Office Theme</vt:lpstr>
      <vt:lpstr>BTEC Level 3 in Business</vt:lpstr>
      <vt:lpstr>Learning Aim A</vt:lpstr>
      <vt:lpstr>Learning Aim A1</vt:lpstr>
      <vt:lpstr>Features of Businesses</vt:lpstr>
      <vt:lpstr>Features of Businesses</vt:lpstr>
      <vt:lpstr>Ownership and Liability:</vt:lpstr>
      <vt:lpstr>Ownership and Liability:</vt:lpstr>
      <vt:lpstr>Ownership and Liability:</vt:lpstr>
      <vt:lpstr>Ownership and Liability:</vt:lpstr>
      <vt:lpstr>Ownership and Liability:</vt:lpstr>
      <vt:lpstr>Ownership and Liability: Private – Sole Trader</vt:lpstr>
      <vt:lpstr>Ownership and Liability: Private – Partnership</vt:lpstr>
      <vt:lpstr>Ownership and Liability: Private – Private Limited Company</vt:lpstr>
      <vt:lpstr>Ownership and Liability: Private – Public Limited Company</vt:lpstr>
      <vt:lpstr>Ownership and Liability: Private – Cooperative </vt:lpstr>
      <vt:lpstr>Ownership and Liability: Private - Franchise</vt:lpstr>
      <vt:lpstr>Ownership and Liability: Public</vt:lpstr>
      <vt:lpstr>Ownership and Liability: Public</vt:lpstr>
      <vt:lpstr>Ownership and Liability: Public</vt:lpstr>
      <vt:lpstr>Ownership and Liability: Not for profit</vt:lpstr>
      <vt:lpstr>Ownership and Liability: Not for profit</vt:lpstr>
      <vt:lpstr>Ownership and Liability</vt:lpstr>
      <vt:lpstr>Purposes</vt:lpstr>
      <vt:lpstr>Purposes</vt:lpstr>
      <vt:lpstr>Purposes</vt:lpstr>
      <vt:lpstr>Sectors:</vt:lpstr>
      <vt:lpstr>Sectors: Primary</vt:lpstr>
      <vt:lpstr>Sectors: Secondary</vt:lpstr>
      <vt:lpstr>Sectors: Tertiary</vt:lpstr>
      <vt:lpstr>Sectors: Quaternary</vt:lpstr>
      <vt:lpstr>Sectors:</vt:lpstr>
      <vt:lpstr>Scope of Business Activities:</vt:lpstr>
      <vt:lpstr>Scope of Business Activities: Local</vt:lpstr>
      <vt:lpstr>Scope of Business Activities: Local</vt:lpstr>
      <vt:lpstr>Scope of Business Activities: Local</vt:lpstr>
      <vt:lpstr>Scope of Business Activities: National</vt:lpstr>
      <vt:lpstr>Scope of Business Activities: National</vt:lpstr>
      <vt:lpstr>Scope of Business Activities: National</vt:lpstr>
      <vt:lpstr>Scope of Business Activities: National</vt:lpstr>
      <vt:lpstr>Scope of Business Activities: International</vt:lpstr>
      <vt:lpstr>Scope of Business Activities: International</vt:lpstr>
      <vt:lpstr>Scope of Business Activities: International</vt:lpstr>
      <vt:lpstr>Scope of Business Activities: International</vt:lpstr>
      <vt:lpstr>Size</vt:lpstr>
      <vt:lpstr>Size: Micro</vt:lpstr>
      <vt:lpstr>Size: Micro</vt:lpstr>
      <vt:lpstr>Size: Micro</vt:lpstr>
      <vt:lpstr>Size: Small and Medium Enterprises (SMEs)</vt:lpstr>
      <vt:lpstr>Size: Small and Medium Enterprises (SMEs)</vt:lpstr>
      <vt:lpstr>Size:  Large</vt:lpstr>
      <vt:lpstr>Size: Large</vt:lpstr>
      <vt:lpstr>Size: Large</vt:lpstr>
      <vt:lpstr>Size</vt:lpstr>
      <vt:lpstr>Reasons for Success</vt:lpstr>
      <vt:lpstr>Features of Businesses</vt:lpstr>
      <vt:lpstr>Learning Aim A2</vt:lpstr>
      <vt:lpstr>Stakeholders</vt:lpstr>
      <vt:lpstr>Stakeholders</vt:lpstr>
      <vt:lpstr>Stakeholders</vt:lpstr>
      <vt:lpstr>Internal Stakeholders</vt:lpstr>
      <vt:lpstr>Internal Stakeholders:  Owners/ Shareholders</vt:lpstr>
      <vt:lpstr>Internal Stakeholders: Owners/ Shareholders</vt:lpstr>
      <vt:lpstr>Internal Stakeholders: Owners/ Shareholders</vt:lpstr>
      <vt:lpstr>Internal Stakeholders: Owners/ Shareholders</vt:lpstr>
      <vt:lpstr>Internal Stakeholders: Managers</vt:lpstr>
      <vt:lpstr>Internal Stakeholders: Managers</vt:lpstr>
      <vt:lpstr>Internal Stakeholders: Employees</vt:lpstr>
      <vt:lpstr>Internal Stakeholders: Employees</vt:lpstr>
      <vt:lpstr>Internal Stakeholders</vt:lpstr>
      <vt:lpstr>External Stakeholders</vt:lpstr>
      <vt:lpstr>External Stakeholders: Suppliers</vt:lpstr>
      <vt:lpstr>External Stakeholders: Suppliers</vt:lpstr>
      <vt:lpstr>External Stakeholders: Lenders</vt:lpstr>
      <vt:lpstr>External Stakeholders: Lenders</vt:lpstr>
      <vt:lpstr>External Stakeholders: Competitors</vt:lpstr>
      <vt:lpstr>External Stakeholders: Debtors</vt:lpstr>
      <vt:lpstr>External Stakeholders: Debtors</vt:lpstr>
      <vt:lpstr>External Stakeholders: Creditors</vt:lpstr>
      <vt:lpstr>External Stakeholders: Customers</vt:lpstr>
      <vt:lpstr>External Stakeholders: Customers</vt:lpstr>
      <vt:lpstr>External Stakeholders: Government Agencies and Departments</vt:lpstr>
      <vt:lpstr>External Stakeholders: Government Agencies and Departments</vt:lpstr>
      <vt:lpstr>External Stakeholders: Communities</vt:lpstr>
      <vt:lpstr>External Stakeholders: Communities</vt:lpstr>
      <vt:lpstr>External Stakeholders: Communities</vt:lpstr>
      <vt:lpstr>External Stakeholders: Pressure Groups</vt:lpstr>
      <vt:lpstr>External Stakeholders: Interest Groups</vt:lpstr>
      <vt:lpstr>Stakeholders</vt:lpstr>
      <vt:lpstr>Stakeholders and CSR</vt:lpstr>
      <vt:lpstr>Learning Aim A3</vt:lpstr>
      <vt:lpstr>Effective Business Communications</vt:lpstr>
      <vt:lpstr>Effective Business Communications</vt:lpstr>
      <vt:lpstr>Appropriate Presentation and Delivery of Information to a Given Audience</vt:lpstr>
      <vt:lpstr>Appropriate Presentation and Delivery of Information to a Given Audience</vt:lpstr>
      <vt:lpstr>Appropriate Presentation and Delivery of Information to a Given Audience</vt:lpstr>
      <vt:lpstr>Appropriate Presentation and Delivery of Information to a Given Audience</vt:lpstr>
      <vt:lpstr>Appropriate Presentation and Delivery of Information to a Given Audience</vt:lpstr>
      <vt:lpstr>Appropriate Presentation and Delivery of Information to a Given Audience</vt:lpstr>
      <vt:lpstr>Appropriate Presentation and Delivery of Information to a Given Audience</vt:lpstr>
      <vt:lpstr>Appropriate Presentation and Delivery of Information to a Given Audience</vt:lpstr>
      <vt:lpstr>Appropriate Presentation and Delivery of Information to a Given Audience</vt:lpstr>
      <vt:lpstr>Appropriate Presentation and Delivery of Information to a Given Audience</vt:lpstr>
      <vt:lpstr>Appropriate Presentation and Delivery of Information to a Given Audience</vt:lpstr>
      <vt:lpstr>Appropriate Presentation and Delivery of Information to a Given Audience</vt:lpstr>
      <vt:lpstr>Appropriate Presentation and Delivery of Information to a Given Audience</vt:lpstr>
      <vt:lpstr>Appropriate Presentation and Delivery of Information to a Given Audience</vt:lpstr>
      <vt:lpstr>Appropriate Presentation and Delivery of Information to a Given Audience</vt:lpstr>
      <vt:lpstr>Appropriate Presentation and Delivery of Information to a Given Audience</vt:lpstr>
      <vt:lpstr>Appropriate Presentation and Delivery of Information to a Given Audience</vt:lpstr>
      <vt:lpstr>Appropriate Presentation and Delivery of Information to a Given Audience</vt:lpstr>
      <vt:lpstr>Appropriate Presentation and Delivery of Information to a Given Audience</vt:lpstr>
      <vt:lpstr>Appropriate Presentation and Delivery of Information to a Given Audience</vt:lpstr>
      <vt:lpstr>Appropriate Presentation and Delivery of Information to a Given Audience</vt:lpstr>
      <vt:lpstr>Appropriate Presentation and Delivery of Information to a Given Audience</vt:lpstr>
      <vt:lpstr>Appropriate Presentation and Delivery of Information to a Given Audience</vt:lpstr>
      <vt:lpstr>Importance of Communication to aid Business Success</vt:lpstr>
      <vt:lpstr>Importance of Communication to aid Business Success</vt:lpstr>
      <vt:lpstr>Importance of Communication to aid Business Success</vt:lpstr>
      <vt:lpstr>Importance of Communication to aid Business Success</vt:lpstr>
      <vt:lpstr>Importance of Communication to aid Business Success</vt:lpstr>
      <vt:lpstr> Activity 21: Learning Aim A Crossword  </vt:lpstr>
      <vt:lpstr> Activity 21: Learning Aim A Crossword Answers  </vt:lpstr>
      <vt:lpstr>Activity 22: Learning Aim A  Word Scramble</vt:lpstr>
      <vt:lpstr>Activity 22: Learning Aim A  Word Scramble Answers</vt:lpstr>
      <vt:lpstr>Activity 23: Learning Aim A Word Search </vt:lpstr>
      <vt:lpstr>Activity 23: Learning Aim A  Word Search Answers</vt:lpstr>
      <vt:lpstr>Activity 24: Kahoot Quiz Learning Aim A</vt:lpstr>
      <vt:lpstr>Activity 25: Specification Checklist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BTEC Level 3 in Business</dc:title>
  <dc:creator>Alex Norbury</dc:creator>
  <cp:lastModifiedBy>Dan Bigmore</cp:lastModifiedBy>
  <cp:revision>691</cp:revision>
  <dcterms:created xsi:type="dcterms:W3CDTF">2021-01-27T10:56:11Z</dcterms:created>
  <dcterms:modified xsi:type="dcterms:W3CDTF">2024-06-25T12:28:02Z</dcterms:modified>
</cp:coreProperties>
</file>