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9" r:id="rId2"/>
    <p:sldId id="270" r:id="rId3"/>
    <p:sldId id="257" r:id="rId4"/>
    <p:sldId id="258" r:id="rId5"/>
    <p:sldId id="264" r:id="rId6"/>
    <p:sldId id="262" r:id="rId7"/>
    <p:sldId id="263" r:id="rId8"/>
    <p:sldId id="260" r:id="rId9"/>
    <p:sldId id="266" r:id="rId10"/>
    <p:sldId id="267" r:id="rId11"/>
    <p:sldId id="268"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re Howard-Saunders" initials="CH" lastIdx="1" clrIdx="0">
    <p:extLst>
      <p:ext uri="{19B8F6BF-5375-455C-9EA6-DF929625EA0E}">
        <p15:presenceInfo xmlns:p15="http://schemas.microsoft.com/office/powerpoint/2012/main" userId="c21fb37210b29a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59" autoAdjust="0"/>
    <p:restoredTop sz="94660"/>
  </p:normalViewPr>
  <p:slideViewPr>
    <p:cSldViewPr snapToGrid="0">
      <p:cViewPr varScale="1">
        <p:scale>
          <a:sx n="115" d="100"/>
          <a:sy n="115" d="100"/>
        </p:scale>
        <p:origin x="1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8-20T18:37:44.076" idx="1">
    <p:pos x="10" y="10"/>
    <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56F65A-9D04-4A62-ABAF-CA3CE2EF5F0C}" type="datetimeFigureOut">
              <a:rPr lang="en-GB" smtClean="0"/>
              <a:t>05/09/2023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7E2210-7C5F-4DF5-AB3D-F7C0D1DE2D75}" type="slidenum">
              <a:rPr lang="en-GB" smtClean="0"/>
              <a:t>‹#›</a:t>
            </a:fld>
            <a:endParaRPr lang="en-GB"/>
          </a:p>
        </p:txBody>
      </p:sp>
    </p:spTree>
    <p:extLst>
      <p:ext uri="{BB962C8B-B14F-4D97-AF65-F5344CB8AC3E}">
        <p14:creationId xmlns:p14="http://schemas.microsoft.com/office/powerpoint/2010/main" val="346891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3F8E717-ACE4-453D-8FB3-8A2931F7BBE1}" type="slidenum">
              <a:rPr lang="en-GB" smtClean="0"/>
              <a:t>1</a:t>
            </a:fld>
            <a:endParaRPr lang="en-GB"/>
          </a:p>
        </p:txBody>
      </p:sp>
      <p:sp>
        <p:nvSpPr>
          <p:cNvPr id="5" name="Header Placeholder 4"/>
          <p:cNvSpPr>
            <a:spLocks noGrp="1"/>
          </p:cNvSpPr>
          <p:nvPr>
            <p:ph type="hdr" sz="quarter" idx="11"/>
          </p:nvPr>
        </p:nvSpPr>
        <p:spPr/>
        <p:txBody>
          <a:bodyPr/>
          <a:lstStyle/>
          <a:p>
            <a:r>
              <a:rPr lang="en-GB"/>
              <a:t>Term 1 Lesson 1</a:t>
            </a:r>
          </a:p>
        </p:txBody>
      </p:sp>
    </p:spTree>
    <p:extLst>
      <p:ext uri="{BB962C8B-B14F-4D97-AF65-F5344CB8AC3E}">
        <p14:creationId xmlns:p14="http://schemas.microsoft.com/office/powerpoint/2010/main" val="974692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028323-4C64-4E0E-B1AC-23555B2C159D}"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3930510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028323-4C64-4E0E-B1AC-23555B2C159D}"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407374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028323-4C64-4E0E-B1AC-23555B2C159D}"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329149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028323-4C64-4E0E-B1AC-23555B2C159D}"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1972928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028323-4C64-4E0E-B1AC-23555B2C159D}" type="datetimeFigureOut">
              <a:rPr lang="en-GB" smtClean="0"/>
              <a:t>05/09/2023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3740327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028323-4C64-4E0E-B1AC-23555B2C159D}" type="datetimeFigureOut">
              <a:rPr lang="en-GB" smtClean="0"/>
              <a:t>05/09/2023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1482162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028323-4C64-4E0E-B1AC-23555B2C159D}" type="datetimeFigureOut">
              <a:rPr lang="en-GB" smtClean="0"/>
              <a:t>05/09/2023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766675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028323-4C64-4E0E-B1AC-23555B2C159D}" type="datetimeFigureOut">
              <a:rPr lang="en-GB" smtClean="0"/>
              <a:t>05/09/2023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5052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28323-4C64-4E0E-B1AC-23555B2C159D}" type="datetimeFigureOut">
              <a:rPr lang="en-GB" smtClean="0"/>
              <a:t>05/09/2023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296151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028323-4C64-4E0E-B1AC-23555B2C159D}" type="datetimeFigureOut">
              <a:rPr lang="en-GB" smtClean="0"/>
              <a:t>05/09/2023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2045920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8028323-4C64-4E0E-B1AC-23555B2C159D}" type="datetimeFigureOut">
              <a:rPr lang="en-GB" smtClean="0"/>
              <a:t>05/09/2023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ECF6E2D-29D8-4BDA-A3D2-2981A5023761}" type="slidenum">
              <a:rPr lang="en-GB" smtClean="0"/>
              <a:t>‹#›</a:t>
            </a:fld>
            <a:endParaRPr lang="en-GB"/>
          </a:p>
        </p:txBody>
      </p:sp>
    </p:spTree>
    <p:extLst>
      <p:ext uri="{BB962C8B-B14F-4D97-AF65-F5344CB8AC3E}">
        <p14:creationId xmlns:p14="http://schemas.microsoft.com/office/powerpoint/2010/main" val="728671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28323-4C64-4E0E-B1AC-23555B2C159D}" type="datetimeFigureOut">
              <a:rPr lang="en-GB" smtClean="0"/>
              <a:t>05/09/2023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F6E2D-29D8-4BDA-A3D2-2981A5023761}" type="slidenum">
              <a:rPr lang="en-GB" smtClean="0"/>
              <a:t>‹#›</a:t>
            </a:fld>
            <a:endParaRPr lang="en-GB"/>
          </a:p>
        </p:txBody>
      </p:sp>
    </p:spTree>
    <p:extLst>
      <p:ext uri="{BB962C8B-B14F-4D97-AF65-F5344CB8AC3E}">
        <p14:creationId xmlns:p14="http://schemas.microsoft.com/office/powerpoint/2010/main" val="1344093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ortune.com/fortune500/nike/" TargetMode="External"/><Relationship Id="rId2" Type="http://schemas.openxmlformats.org/officeDocument/2006/relationships/hyperlink" Target="http://time.com/5386204/colin-kaepernick-nike-keeps-winning/" TargetMode="External"/><Relationship Id="rId1" Type="http://schemas.openxmlformats.org/officeDocument/2006/relationships/slideLayout" Target="../slideLayouts/slideLayout2.xml"/><Relationship Id="rId4" Type="http://schemas.openxmlformats.org/officeDocument/2006/relationships/hyperlink" Target="https://trends.edison.tech/research-nike-labor-day-2018.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mreQsQrDF-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rwlopXMTzS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fini0Y5Vwx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4726608"/>
            <a:ext cx="6858000" cy="767569"/>
          </a:xfrm>
        </p:spPr>
        <p:txBody>
          <a:bodyPr>
            <a:normAutofit fontScale="92500" lnSpcReduction="20000"/>
          </a:bodyPr>
          <a:lstStyle/>
          <a:p>
            <a:r>
              <a:rPr lang="en-GB" sz="3200" dirty="0"/>
              <a:t>LO: to begin to develop understanding of the Media Studies Framework</a:t>
            </a:r>
          </a:p>
        </p:txBody>
      </p:sp>
      <p:sp>
        <p:nvSpPr>
          <p:cNvPr id="4" name="Footer Placeholder 3"/>
          <p:cNvSpPr>
            <a:spLocks noGrp="1"/>
          </p:cNvSpPr>
          <p:nvPr>
            <p:ph type="ftr" sz="quarter" idx="11"/>
          </p:nvPr>
        </p:nvSpPr>
        <p:spPr/>
        <p:txBody>
          <a:bodyPr/>
          <a:lstStyle/>
          <a:p>
            <a:r>
              <a:rPr lang="en-GB"/>
              <a:t>Term 1 Lesson 1</a:t>
            </a:r>
          </a:p>
        </p:txBody>
      </p:sp>
      <p:sp>
        <p:nvSpPr>
          <p:cNvPr id="5" name="Slide Number Placeholder 4"/>
          <p:cNvSpPr>
            <a:spLocks noGrp="1"/>
          </p:cNvSpPr>
          <p:nvPr>
            <p:ph type="sldNum" sz="quarter" idx="12"/>
          </p:nvPr>
        </p:nvSpPr>
        <p:spPr/>
        <p:txBody>
          <a:bodyPr/>
          <a:lstStyle/>
          <a:p>
            <a:fld id="{9D9F2017-00EC-410E-BC58-683B3B49D387}" type="slidenum">
              <a:rPr lang="en-GB" smtClean="0"/>
              <a:t>1</a:t>
            </a:fld>
            <a:endParaRPr lang="en-GB"/>
          </a:p>
        </p:txBody>
      </p:sp>
      <p:sp>
        <p:nvSpPr>
          <p:cNvPr id="6" name="Title 5"/>
          <p:cNvSpPr>
            <a:spLocks noGrp="1"/>
          </p:cNvSpPr>
          <p:nvPr>
            <p:ph type="ctrTitle"/>
          </p:nvPr>
        </p:nvSpPr>
        <p:spPr>
          <a:xfrm>
            <a:off x="0" y="834887"/>
            <a:ext cx="9144000" cy="1497496"/>
          </a:xfrm>
          <a:solidFill>
            <a:srgbClr val="FFFF00"/>
          </a:solidFill>
        </p:spPr>
        <p:txBody>
          <a:bodyPr>
            <a:noAutofit/>
          </a:bodyPr>
          <a:lstStyle/>
          <a:p>
            <a:r>
              <a:rPr lang="en-GB" sz="9600" b="1" dirty="0">
                <a:latin typeface="+mn-lt"/>
              </a:rPr>
              <a:t>L0: COM 1 SEC A</a:t>
            </a:r>
          </a:p>
        </p:txBody>
      </p:sp>
      <p:sp>
        <p:nvSpPr>
          <p:cNvPr id="8" name="Title 1"/>
          <p:cNvSpPr txBox="1">
            <a:spLocks/>
          </p:cNvSpPr>
          <p:nvPr/>
        </p:nvSpPr>
        <p:spPr>
          <a:xfrm>
            <a:off x="0" y="2601291"/>
            <a:ext cx="9144000" cy="1856409"/>
          </a:xfrm>
          <a:prstGeom prst="rect">
            <a:avLst/>
          </a:prstGeom>
          <a:solidFill>
            <a:schemeClr val="bg1">
              <a:lumMod val="65000"/>
            </a:schemeClr>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b="1"/>
              <a:t>Introducing the Media Studies Framework</a:t>
            </a:r>
            <a:endParaRPr lang="en-GB" b="1" dirty="0"/>
          </a:p>
        </p:txBody>
      </p:sp>
    </p:spTree>
    <p:extLst>
      <p:ext uri="{BB962C8B-B14F-4D97-AF65-F5344CB8AC3E}">
        <p14:creationId xmlns:p14="http://schemas.microsoft.com/office/powerpoint/2010/main" val="10400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9144000" cy="1325563"/>
          </a:xfrm>
          <a:solidFill>
            <a:schemeClr val="accent4"/>
          </a:solidFill>
        </p:spPr>
        <p:txBody>
          <a:bodyPr/>
          <a:lstStyle/>
          <a:p>
            <a:r>
              <a:rPr lang="en-GB" b="1" dirty="0">
                <a:latin typeface="+mn-lt"/>
              </a:rPr>
              <a:t>Do you think the gamble paid off for Nike?</a:t>
            </a:r>
          </a:p>
        </p:txBody>
      </p:sp>
      <p:sp>
        <p:nvSpPr>
          <p:cNvPr id="3" name="Content Placeholder 2"/>
          <p:cNvSpPr>
            <a:spLocks noGrp="1"/>
          </p:cNvSpPr>
          <p:nvPr>
            <p:ph idx="1"/>
          </p:nvPr>
        </p:nvSpPr>
        <p:spPr>
          <a:xfrm>
            <a:off x="208722" y="2141536"/>
            <a:ext cx="8617226" cy="4351338"/>
          </a:xfrm>
        </p:spPr>
        <p:txBody>
          <a:bodyPr/>
          <a:lstStyle/>
          <a:p>
            <a:r>
              <a:rPr lang="en-GB" dirty="0"/>
              <a:t>Despite the backlash in the wake of </a:t>
            </a:r>
            <a:r>
              <a:rPr lang="en-GB" dirty="0">
                <a:hlinkClick r:id="rId2"/>
              </a:rPr>
              <a:t>Nike’s endorsement deal with Colin Kaepernick</a:t>
            </a:r>
            <a:r>
              <a:rPr lang="en-GB" dirty="0"/>
              <a:t>, the sportswear company has reported a 31% increase in sales.</a:t>
            </a:r>
          </a:p>
          <a:p>
            <a:endParaRPr lang="en-GB" dirty="0"/>
          </a:p>
          <a:p>
            <a:r>
              <a:rPr lang="en-GB" dirty="0">
                <a:hlinkClick r:id="rId3"/>
              </a:rPr>
              <a:t>Nike</a:t>
            </a:r>
            <a:r>
              <a:rPr lang="en-GB" dirty="0"/>
              <a:t> sales grew 31% from Sunday through Tuesday over the </a:t>
            </a:r>
            <a:r>
              <a:rPr lang="en-GB" dirty="0" err="1"/>
              <a:t>Labor</a:t>
            </a:r>
            <a:r>
              <a:rPr lang="en-GB" dirty="0"/>
              <a:t> Day holiday that year compared with the previous year, </a:t>
            </a:r>
            <a:r>
              <a:rPr lang="en-GB" dirty="0">
                <a:hlinkClick r:id="rId4"/>
              </a:rPr>
              <a:t>according to Edison Trends</a:t>
            </a:r>
            <a:r>
              <a:rPr lang="en-GB" dirty="0"/>
              <a:t>. (Published Saturday 8</a:t>
            </a:r>
            <a:r>
              <a:rPr lang="en-GB" baseline="30000" dirty="0"/>
              <a:t>th</a:t>
            </a:r>
            <a:r>
              <a:rPr lang="en-GB" dirty="0"/>
              <a:t> Sept)</a:t>
            </a:r>
          </a:p>
          <a:p>
            <a:endParaRPr lang="en-GB" dirty="0"/>
          </a:p>
        </p:txBody>
      </p:sp>
    </p:spTree>
    <p:extLst>
      <p:ext uri="{BB962C8B-B14F-4D97-AF65-F5344CB8AC3E}">
        <p14:creationId xmlns:p14="http://schemas.microsoft.com/office/powerpoint/2010/main" val="24742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9144000" cy="926961"/>
          </a:xfrm>
          <a:solidFill>
            <a:schemeClr val="accent4"/>
          </a:solidFill>
        </p:spPr>
        <p:txBody>
          <a:bodyPr/>
          <a:lstStyle/>
          <a:p>
            <a:r>
              <a:rPr lang="en-GB" b="1" dirty="0">
                <a:latin typeface="+mn-lt"/>
              </a:rPr>
              <a:t>Task</a:t>
            </a:r>
          </a:p>
        </p:txBody>
      </p:sp>
      <p:sp>
        <p:nvSpPr>
          <p:cNvPr id="3" name="Content Placeholder 2"/>
          <p:cNvSpPr>
            <a:spLocks noGrp="1"/>
          </p:cNvSpPr>
          <p:nvPr>
            <p:ph idx="1"/>
          </p:nvPr>
        </p:nvSpPr>
        <p:spPr>
          <a:xfrm>
            <a:off x="134178" y="1555128"/>
            <a:ext cx="8875644" cy="4351338"/>
          </a:xfrm>
        </p:spPr>
        <p:txBody>
          <a:bodyPr>
            <a:noAutofit/>
          </a:bodyPr>
          <a:lstStyle/>
          <a:p>
            <a:pPr marL="0" indent="0">
              <a:buNone/>
            </a:pPr>
            <a:r>
              <a:rPr lang="en-GB" sz="2500" dirty="0"/>
              <a:t>Go back to the original print advert.  Now that you know the whole story, make more notes around it.  Try to include ideas about:</a:t>
            </a:r>
          </a:p>
          <a:p>
            <a:pPr marL="0" indent="0">
              <a:buNone/>
            </a:pPr>
            <a:endParaRPr lang="en-GB" sz="2500" dirty="0"/>
          </a:p>
          <a:p>
            <a:r>
              <a:rPr lang="en-GB" sz="2500" dirty="0"/>
              <a:t>Context</a:t>
            </a:r>
          </a:p>
          <a:p>
            <a:r>
              <a:rPr lang="en-GB" sz="2500" dirty="0"/>
              <a:t>More media Language</a:t>
            </a:r>
          </a:p>
          <a:p>
            <a:r>
              <a:rPr lang="en-GB" sz="2500" dirty="0"/>
              <a:t>Audience</a:t>
            </a:r>
          </a:p>
          <a:p>
            <a:r>
              <a:rPr lang="en-GB" sz="2500" dirty="0"/>
              <a:t>Industry</a:t>
            </a:r>
          </a:p>
          <a:p>
            <a:r>
              <a:rPr lang="en-GB" sz="2500" dirty="0"/>
              <a:t>Audience</a:t>
            </a:r>
          </a:p>
          <a:p>
            <a:endParaRPr lang="en-GB" sz="2500" dirty="0"/>
          </a:p>
          <a:p>
            <a:pPr marL="0" indent="0">
              <a:buNone/>
            </a:pPr>
            <a:r>
              <a:rPr lang="en-GB" sz="2500" dirty="0"/>
              <a:t>If time, visit other people’s work and get more ideas to add to your own.</a:t>
            </a:r>
          </a:p>
        </p:txBody>
      </p:sp>
    </p:spTree>
    <p:extLst>
      <p:ext uri="{BB962C8B-B14F-4D97-AF65-F5344CB8AC3E}">
        <p14:creationId xmlns:p14="http://schemas.microsoft.com/office/powerpoint/2010/main" val="2536377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4824" y="124057"/>
            <a:ext cx="7886700" cy="1325563"/>
          </a:xfrm>
          <a:solidFill>
            <a:schemeClr val="accent4"/>
          </a:solidFill>
        </p:spPr>
        <p:txBody>
          <a:bodyPr/>
          <a:lstStyle/>
          <a:p>
            <a:r>
              <a:rPr lang="en-GB" b="1" dirty="0" smtClean="0"/>
              <a:t>Final thoughts:</a:t>
            </a:r>
            <a:endParaRPr lang="en-GB" b="1" dirty="0"/>
          </a:p>
        </p:txBody>
      </p:sp>
      <p:sp>
        <p:nvSpPr>
          <p:cNvPr id="3" name="Content Placeholder 2"/>
          <p:cNvSpPr>
            <a:spLocks noGrp="1"/>
          </p:cNvSpPr>
          <p:nvPr>
            <p:ph idx="1"/>
          </p:nvPr>
        </p:nvSpPr>
        <p:spPr>
          <a:xfrm>
            <a:off x="266009" y="1903614"/>
            <a:ext cx="8578734" cy="3275821"/>
          </a:xfrm>
        </p:spPr>
        <p:txBody>
          <a:bodyPr>
            <a:noAutofit/>
          </a:bodyPr>
          <a:lstStyle/>
          <a:p>
            <a:r>
              <a:rPr lang="en-GB" sz="2000" dirty="0" smtClean="0"/>
              <a:t>Without looking, can you remember the four areas of the media framework? </a:t>
            </a:r>
          </a:p>
          <a:p>
            <a:r>
              <a:rPr lang="en-GB" sz="2000" dirty="0" smtClean="0"/>
              <a:t>How does this one media event link with the world we live in today, five years later?</a:t>
            </a:r>
          </a:p>
          <a:p>
            <a:endParaRPr lang="en-GB" sz="2000" dirty="0"/>
          </a:p>
          <a:p>
            <a:pPr marL="0" indent="0">
              <a:buNone/>
            </a:pPr>
            <a:r>
              <a:rPr lang="en-GB" sz="2000" b="1" dirty="0" smtClean="0">
                <a:solidFill>
                  <a:srgbClr val="FF0000"/>
                </a:solidFill>
              </a:rPr>
              <a:t>Homework: </a:t>
            </a:r>
          </a:p>
          <a:p>
            <a:r>
              <a:rPr lang="en-GB" sz="2000" dirty="0" smtClean="0">
                <a:solidFill>
                  <a:schemeClr val="accent5">
                    <a:lumMod val="75000"/>
                  </a:schemeClr>
                </a:solidFill>
              </a:rPr>
              <a:t>read the ‘model’ answer for an essay question based on this advert.  </a:t>
            </a:r>
          </a:p>
          <a:p>
            <a:r>
              <a:rPr lang="en-GB" sz="2000" dirty="0" smtClean="0">
                <a:solidFill>
                  <a:schemeClr val="accent5">
                    <a:lumMod val="75000"/>
                  </a:schemeClr>
                </a:solidFill>
              </a:rPr>
              <a:t>go </a:t>
            </a:r>
            <a:r>
              <a:rPr lang="en-GB" sz="2000" dirty="0">
                <a:solidFill>
                  <a:schemeClr val="accent5">
                    <a:lumMod val="75000"/>
                  </a:schemeClr>
                </a:solidFill>
              </a:rPr>
              <a:t>online and see if you can find </a:t>
            </a:r>
            <a:r>
              <a:rPr lang="en-GB" sz="2000" dirty="0" smtClean="0">
                <a:solidFill>
                  <a:schemeClr val="accent5">
                    <a:lumMod val="75000"/>
                  </a:schemeClr>
                </a:solidFill>
              </a:rPr>
              <a:t>five examples </a:t>
            </a:r>
            <a:r>
              <a:rPr lang="en-GB" sz="2000" dirty="0">
                <a:solidFill>
                  <a:schemeClr val="accent5">
                    <a:lumMod val="75000"/>
                  </a:schemeClr>
                </a:solidFill>
              </a:rPr>
              <a:t>of </a:t>
            </a:r>
            <a:r>
              <a:rPr lang="en-GB" sz="2000" b="1" dirty="0">
                <a:solidFill>
                  <a:schemeClr val="accent5">
                    <a:lumMod val="75000"/>
                  </a:schemeClr>
                </a:solidFill>
              </a:rPr>
              <a:t>media texts </a:t>
            </a:r>
            <a:r>
              <a:rPr lang="en-GB" sz="2000" dirty="0">
                <a:solidFill>
                  <a:schemeClr val="accent5">
                    <a:lumMod val="75000"/>
                  </a:schemeClr>
                </a:solidFill>
              </a:rPr>
              <a:t>that could be considered ‘seminal</a:t>
            </a:r>
            <a:r>
              <a:rPr lang="en-GB" sz="2000" dirty="0" smtClean="0">
                <a:solidFill>
                  <a:schemeClr val="accent5">
                    <a:lumMod val="75000"/>
                  </a:schemeClr>
                </a:solidFill>
              </a:rPr>
              <a:t>’. Put an image of the text into a word doc and explain underneath why you have chosen it – what is the significance of the text?</a:t>
            </a:r>
          </a:p>
          <a:p>
            <a:r>
              <a:rPr lang="en-GB" sz="2000" dirty="0" smtClean="0">
                <a:solidFill>
                  <a:schemeClr val="accent5">
                    <a:lumMod val="75000"/>
                  </a:schemeClr>
                </a:solidFill>
              </a:rPr>
              <a:t>Source a ring binder folder and begin to file things away. On Friday, when I give out the handbook, we will spend some time organising</a:t>
            </a:r>
          </a:p>
          <a:p>
            <a:pPr marL="0" indent="0">
              <a:buNone/>
            </a:pPr>
            <a:endParaRPr lang="en-GB" sz="2000" dirty="0"/>
          </a:p>
          <a:p>
            <a:endParaRPr lang="en-GB" sz="2000" dirty="0"/>
          </a:p>
        </p:txBody>
      </p:sp>
    </p:spTree>
    <p:extLst>
      <p:ext uri="{BB962C8B-B14F-4D97-AF65-F5344CB8AC3E}">
        <p14:creationId xmlns:p14="http://schemas.microsoft.com/office/powerpoint/2010/main" val="310083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168042" y="713955"/>
            <a:ext cx="2538499" cy="1821426"/>
          </a:xfrm>
          <a:solidFill>
            <a:schemeClr val="accent4"/>
          </a:solidFill>
        </p:spPr>
        <p:txBody>
          <a:bodyPr>
            <a:normAutofit fontScale="90000"/>
          </a:bodyPr>
          <a:lstStyle/>
          <a:p>
            <a:r>
              <a:rPr lang="en-GB" b="1" dirty="0" smtClean="0"/>
              <a:t>What is happening here?</a:t>
            </a:r>
            <a:endParaRPr lang="en-GB" b="1" dirty="0"/>
          </a:p>
        </p:txBody>
      </p:sp>
      <p:sp>
        <p:nvSpPr>
          <p:cNvPr id="3" name="Content Placeholder 2"/>
          <p:cNvSpPr>
            <a:spLocks noGrp="1"/>
          </p:cNvSpPr>
          <p:nvPr>
            <p:ph idx="1"/>
          </p:nvPr>
        </p:nvSpPr>
        <p:spPr/>
        <p:txBody>
          <a:bodyPr/>
          <a:lstStyle/>
          <a:p>
            <a:endParaRPr lang="en-GB" dirty="0"/>
          </a:p>
        </p:txBody>
      </p:sp>
      <p:pic>
        <p:nvPicPr>
          <p:cNvPr id="1032" name="Picture 8" descr="Great Britain women's football team will take the knee at 2020 Tokyo  Olympics | Other | Sport | Express.co.u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90" y="91282"/>
            <a:ext cx="5619750" cy="333375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England to take a knee before World Cup opener against Iran as James  Maddison ruled out with injury | Football News | Sky Sport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9867" y="3698876"/>
            <a:ext cx="5472643" cy="3078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1009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30629" y="6081486"/>
            <a:ext cx="8911771" cy="653142"/>
          </a:xfrm>
        </p:spPr>
        <p:txBody>
          <a:bodyPr>
            <a:normAutofit fontScale="85000" lnSpcReduction="20000"/>
          </a:bodyPr>
          <a:lstStyle/>
          <a:p>
            <a:pPr marL="0" indent="0">
              <a:buNone/>
            </a:pPr>
            <a:r>
              <a:rPr lang="en-GB" dirty="0"/>
              <a:t>What do you already know about this advert (released Sept 3rd 2018)?  What guesses can you make about it?</a:t>
            </a:r>
          </a:p>
        </p:txBody>
      </p:sp>
      <p:pic>
        <p:nvPicPr>
          <p:cNvPr id="1026" name="Picture 2" descr="Image result for colin kaepernick nike print 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89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4107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6114" y="118383"/>
            <a:ext cx="8862516" cy="737651"/>
          </a:xfrm>
          <a:solidFill>
            <a:schemeClr val="accent4"/>
          </a:solidFill>
        </p:spPr>
        <p:txBody>
          <a:bodyPr/>
          <a:lstStyle/>
          <a:p>
            <a:r>
              <a:rPr lang="en-GB" b="1" dirty="0"/>
              <a:t>Today</a:t>
            </a:r>
          </a:p>
        </p:txBody>
      </p:sp>
      <p:sp>
        <p:nvSpPr>
          <p:cNvPr id="3" name="Content Placeholder 2"/>
          <p:cNvSpPr>
            <a:spLocks noGrp="1"/>
          </p:cNvSpPr>
          <p:nvPr>
            <p:ph idx="1"/>
          </p:nvPr>
        </p:nvSpPr>
        <p:spPr>
          <a:xfrm>
            <a:off x="116114" y="1132113"/>
            <a:ext cx="8938433" cy="5358139"/>
          </a:xfrm>
        </p:spPr>
        <p:txBody>
          <a:bodyPr>
            <a:normAutofit/>
          </a:bodyPr>
          <a:lstStyle/>
          <a:p>
            <a:pPr marL="0" indent="0">
              <a:buNone/>
            </a:pPr>
            <a:r>
              <a:rPr lang="en-GB" sz="2500" dirty="0"/>
              <a:t>We will use one advert to trace the complex interweaving of:</a:t>
            </a:r>
          </a:p>
          <a:p>
            <a:pPr marL="0" indent="0">
              <a:buNone/>
            </a:pPr>
            <a:endParaRPr lang="en-GB" sz="2500" dirty="0"/>
          </a:p>
          <a:p>
            <a:pPr marL="0" indent="0">
              <a:buNone/>
            </a:pPr>
            <a:endParaRPr lang="en-GB" sz="2500" dirty="0"/>
          </a:p>
          <a:p>
            <a:pPr marL="0" indent="0">
              <a:buNone/>
            </a:pPr>
            <a:endParaRPr lang="en-GB" sz="2500" dirty="0"/>
          </a:p>
          <a:p>
            <a:pPr marL="0" indent="0">
              <a:buNone/>
            </a:pPr>
            <a:endParaRPr lang="en-GB" sz="2500" dirty="0"/>
          </a:p>
          <a:p>
            <a:pPr marL="0" indent="0">
              <a:buNone/>
            </a:pPr>
            <a:endParaRPr lang="en-GB" sz="2500" dirty="0"/>
          </a:p>
          <a:p>
            <a:pPr marL="0" indent="0">
              <a:buNone/>
            </a:pPr>
            <a:endParaRPr lang="en-GB" sz="2500" dirty="0"/>
          </a:p>
          <a:p>
            <a:pPr marL="0" indent="0">
              <a:buNone/>
            </a:pPr>
            <a:endParaRPr lang="en-GB" sz="2500" dirty="0"/>
          </a:p>
          <a:p>
            <a:pPr marL="0" indent="0">
              <a:buNone/>
            </a:pPr>
            <a:endParaRPr lang="en-GB" sz="2500" dirty="0"/>
          </a:p>
          <a:p>
            <a:pPr marL="0" indent="0">
              <a:buNone/>
            </a:pPr>
            <a:r>
              <a:rPr lang="en-GB" sz="2500" dirty="0"/>
              <a:t>These are the </a:t>
            </a:r>
            <a:r>
              <a:rPr lang="en-GB" sz="2500" dirty="0" smtClean="0"/>
              <a:t>four </a:t>
            </a:r>
            <a:r>
              <a:rPr lang="en-GB" sz="2500" dirty="0"/>
              <a:t>key areas of media studies A-level.  Together they are known as </a:t>
            </a:r>
            <a:r>
              <a:rPr lang="en-GB" sz="2500" b="1" dirty="0"/>
              <a:t>THE MEDIA FRAMEWORK</a:t>
            </a:r>
            <a:r>
              <a:rPr lang="en-GB" sz="2500" b="1" dirty="0" smtClean="0"/>
              <a:t>. </a:t>
            </a:r>
            <a:endParaRPr lang="en-GB" sz="2500" b="1" dirty="0"/>
          </a:p>
        </p:txBody>
      </p:sp>
      <p:sp>
        <p:nvSpPr>
          <p:cNvPr id="4" name="TextBox 3">
            <a:extLst>
              <a:ext uri="{FF2B5EF4-FFF2-40B4-BE49-F238E27FC236}">
                <a16:creationId xmlns:a16="http://schemas.microsoft.com/office/drawing/2014/main" id="{D8540419-0A15-741A-4223-2B85BF94B261}"/>
              </a:ext>
            </a:extLst>
          </p:cNvPr>
          <p:cNvSpPr txBox="1"/>
          <p:nvPr/>
        </p:nvSpPr>
        <p:spPr>
          <a:xfrm>
            <a:off x="522199" y="2298975"/>
            <a:ext cx="4377791" cy="2028248"/>
          </a:xfrm>
          <a:prstGeom prst="rect">
            <a:avLst/>
          </a:prstGeom>
          <a:solidFill>
            <a:schemeClr val="accent6">
              <a:lumMod val="40000"/>
              <a:lumOff val="60000"/>
            </a:schemeClr>
          </a:solidFill>
        </p:spPr>
        <p:txBody>
          <a:bodyPr wrap="square" rtlCol="0">
            <a:spAutoFit/>
          </a:bodyPr>
          <a:lstStyle/>
          <a:p>
            <a:pPr marL="285750" indent="-285750" algn="l" rtl="0" eaLnBrk="1" latinLnBrk="0" hangingPunct="1">
              <a:lnSpc>
                <a:spcPct val="90000"/>
              </a:lnSpc>
              <a:spcBef>
                <a:spcPts val="1000"/>
              </a:spcBef>
              <a:spcAft>
                <a:spcPts val="0"/>
              </a:spcAft>
              <a:buClrTx/>
              <a:buSzPts val="2800"/>
              <a:buFont typeface="Arial" panose="020B0604020202020204" pitchFamily="34" charset="0"/>
              <a:buChar char="•"/>
            </a:pPr>
            <a:r>
              <a:rPr lang="en-GB" sz="2800" dirty="0" smtClean="0">
                <a:solidFill>
                  <a:srgbClr val="000000"/>
                </a:solidFill>
                <a:latin typeface="Calibri" panose="020F0502020204030204" pitchFamily="34" charset="0"/>
              </a:rPr>
              <a:t>LANGUAGE</a:t>
            </a:r>
            <a:endParaRPr lang="en-GB" sz="2800" dirty="0">
              <a:solidFill>
                <a:srgbClr val="000000"/>
              </a:solidFill>
              <a:latin typeface="Calibri" panose="020F0502020204030204" pitchFamily="34" charset="0"/>
            </a:endParaRPr>
          </a:p>
          <a:p>
            <a:pPr marL="285750" indent="-285750">
              <a:lnSpc>
                <a:spcPct val="90000"/>
              </a:lnSpc>
              <a:spcBef>
                <a:spcPts val="1000"/>
              </a:spcBef>
              <a:buSzPts val="2800"/>
              <a:buFont typeface="Arial" panose="020B0604020202020204" pitchFamily="34" charset="0"/>
              <a:buChar char="•"/>
            </a:pPr>
            <a:r>
              <a:rPr lang="en-GB" sz="2800" dirty="0" smtClean="0">
                <a:solidFill>
                  <a:srgbClr val="000000"/>
                </a:solidFill>
                <a:latin typeface="Calibri" panose="020F0502020204030204" pitchFamily="34" charset="0"/>
              </a:rPr>
              <a:t>REPRESENTATION</a:t>
            </a:r>
          </a:p>
          <a:p>
            <a:pPr marL="285750" indent="-285750">
              <a:lnSpc>
                <a:spcPct val="90000"/>
              </a:lnSpc>
              <a:spcBef>
                <a:spcPts val="1000"/>
              </a:spcBef>
              <a:buSzPts val="2800"/>
              <a:buFont typeface="Arial" panose="020B0604020202020204" pitchFamily="34" charset="0"/>
              <a:buChar char="•"/>
            </a:pPr>
            <a:r>
              <a:rPr lang="en-GB" sz="2800" dirty="0" smtClean="0">
                <a:solidFill>
                  <a:srgbClr val="000000"/>
                </a:solidFill>
                <a:latin typeface="Calibri" panose="020F0502020204030204" pitchFamily="34" charset="0"/>
              </a:rPr>
              <a:t>AUDIENCE</a:t>
            </a:r>
            <a:endParaRPr lang="en-GB" sz="2800" dirty="0">
              <a:solidFill>
                <a:srgbClr val="000000"/>
              </a:solidFill>
              <a:latin typeface="Calibri" panose="020F0502020204030204" pitchFamily="34" charset="0"/>
            </a:endParaRPr>
          </a:p>
          <a:p>
            <a:pPr marL="285750" indent="-285750">
              <a:lnSpc>
                <a:spcPct val="90000"/>
              </a:lnSpc>
              <a:spcBef>
                <a:spcPts val="1000"/>
              </a:spcBef>
              <a:buSzPts val="2800"/>
              <a:buFont typeface="Arial" panose="020B0604020202020204" pitchFamily="34" charset="0"/>
              <a:buChar char="•"/>
            </a:pPr>
            <a:r>
              <a:rPr lang="en-GB" sz="2800" dirty="0" smtClean="0">
                <a:solidFill>
                  <a:srgbClr val="000000"/>
                </a:solidFill>
                <a:latin typeface="Calibri" panose="020F0502020204030204" pitchFamily="34" charset="0"/>
              </a:rPr>
              <a:t>INDUSTRY</a:t>
            </a:r>
            <a:endParaRPr lang="en-GB" sz="2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650171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3463" y="490451"/>
            <a:ext cx="8696527" cy="2360814"/>
          </a:xfrm>
          <a:solidFill>
            <a:schemeClr val="accent4"/>
          </a:solidFill>
        </p:spPr>
        <p:txBody>
          <a:bodyPr>
            <a:noAutofit/>
          </a:bodyPr>
          <a:lstStyle/>
          <a:p>
            <a:r>
              <a:rPr lang="en-GB" sz="3200" b="1" dirty="0" smtClean="0">
                <a:latin typeface="+mn-lt"/>
              </a:rPr>
              <a:t>This year, I will teach the bulk of the syllabus. On Thursday, you will have Miss Cheng. She will begin with theoretical approaches and then she will focus on revision lessons, consolidating and applying the learning you have done so far. </a:t>
            </a:r>
            <a:endParaRPr lang="en-GB" sz="3200" b="1" dirty="0">
              <a:latin typeface="+mn-lt"/>
            </a:endParaRPr>
          </a:p>
        </p:txBody>
      </p:sp>
      <p:sp>
        <p:nvSpPr>
          <p:cNvPr id="3" name="Content Placeholder 2"/>
          <p:cNvSpPr>
            <a:spLocks noGrp="1"/>
          </p:cNvSpPr>
          <p:nvPr>
            <p:ph idx="1"/>
          </p:nvPr>
        </p:nvSpPr>
        <p:spPr>
          <a:xfrm>
            <a:off x="628650" y="3429000"/>
            <a:ext cx="7886700" cy="1759509"/>
          </a:xfrm>
        </p:spPr>
        <p:txBody>
          <a:bodyPr>
            <a:normAutofit fontScale="85000" lnSpcReduction="20000"/>
          </a:bodyPr>
          <a:lstStyle/>
          <a:p>
            <a:r>
              <a:rPr lang="en-GB" dirty="0" smtClean="0"/>
              <a:t>On Friday</a:t>
            </a:r>
            <a:r>
              <a:rPr lang="en-GB" dirty="0" smtClean="0"/>
              <a:t>, </a:t>
            </a:r>
            <a:r>
              <a:rPr lang="en-GB" dirty="0" smtClean="0"/>
              <a:t>you will receive a Media Handbook</a:t>
            </a:r>
          </a:p>
          <a:p>
            <a:r>
              <a:rPr lang="en-GB" dirty="0" smtClean="0"/>
              <a:t>A note about folders and organisation </a:t>
            </a:r>
          </a:p>
          <a:p>
            <a:r>
              <a:rPr lang="en-GB" dirty="0" smtClean="0"/>
              <a:t>This </a:t>
            </a:r>
            <a:r>
              <a:rPr lang="en-GB" dirty="0"/>
              <a:t>lesson will be an introduction for </a:t>
            </a:r>
            <a:r>
              <a:rPr lang="en-GB" dirty="0" smtClean="0"/>
              <a:t>the MEDIA FRAMEWORK, </a:t>
            </a:r>
            <a:r>
              <a:rPr lang="en-GB" dirty="0"/>
              <a:t>using one advert as a case </a:t>
            </a:r>
            <a:r>
              <a:rPr lang="en-GB" dirty="0" smtClean="0"/>
              <a:t>study</a:t>
            </a:r>
            <a:endParaRPr lang="en-GB" dirty="0"/>
          </a:p>
          <a:p>
            <a:r>
              <a:rPr lang="en-GB" dirty="0"/>
              <a:t>Take great notes!</a:t>
            </a:r>
          </a:p>
        </p:txBody>
      </p:sp>
    </p:spTree>
    <p:extLst>
      <p:ext uri="{BB962C8B-B14F-4D97-AF65-F5344CB8AC3E}">
        <p14:creationId xmlns:p14="http://schemas.microsoft.com/office/powerpoint/2010/main" val="7913053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3999" cy="1974853"/>
          </a:xfrm>
          <a:solidFill>
            <a:schemeClr val="accent4"/>
          </a:solidFill>
        </p:spPr>
        <p:txBody>
          <a:bodyPr>
            <a:noAutofit/>
          </a:bodyPr>
          <a:lstStyle/>
          <a:p>
            <a:r>
              <a:rPr lang="en-GB" b="1" dirty="0">
                <a:latin typeface="+mn-lt"/>
              </a:rPr>
              <a:t>MEDIA LANGUAGE</a:t>
            </a:r>
            <a:r>
              <a:rPr lang="en-GB" sz="1800" dirty="0">
                <a:latin typeface="+mn-lt"/>
              </a:rPr>
              <a:t/>
            </a:r>
            <a:br>
              <a:rPr lang="en-GB" sz="1800" dirty="0">
                <a:latin typeface="+mn-lt"/>
              </a:rPr>
            </a:br>
            <a:r>
              <a:rPr lang="en-GB" sz="2400" dirty="0">
                <a:latin typeface="+mn-lt"/>
              </a:rPr>
              <a:t>Media language is the language in which media products communicate through their forms, codes and conventions and techniques. It includes colour choices, design choices, symbolic codes of clothing, gesture etc.  </a:t>
            </a:r>
          </a:p>
        </p:txBody>
      </p:sp>
      <p:sp>
        <p:nvSpPr>
          <p:cNvPr id="3" name="Content Placeholder 2"/>
          <p:cNvSpPr>
            <a:spLocks noGrp="1"/>
          </p:cNvSpPr>
          <p:nvPr>
            <p:ph idx="1"/>
          </p:nvPr>
        </p:nvSpPr>
        <p:spPr/>
        <p:txBody>
          <a:bodyPr/>
          <a:lstStyle/>
          <a:p>
            <a:endParaRPr lang="en-GB" dirty="0"/>
          </a:p>
        </p:txBody>
      </p:sp>
      <p:pic>
        <p:nvPicPr>
          <p:cNvPr id="4" name="Picture 2" descr="Image result for colin kaepernick nike print 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195" y="2203710"/>
            <a:ext cx="6520515" cy="420211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8540419-0A15-741A-4223-2B85BF94B261}"/>
              </a:ext>
            </a:extLst>
          </p:cNvPr>
          <p:cNvSpPr txBox="1"/>
          <p:nvPr/>
        </p:nvSpPr>
        <p:spPr>
          <a:xfrm>
            <a:off x="6942708" y="5299010"/>
            <a:ext cx="2109352" cy="1474250"/>
          </a:xfrm>
          <a:prstGeom prst="rect">
            <a:avLst/>
          </a:prstGeom>
          <a:solidFill>
            <a:schemeClr val="accent6">
              <a:lumMod val="40000"/>
              <a:lumOff val="60000"/>
            </a:schemeClr>
          </a:solidFill>
        </p:spPr>
        <p:txBody>
          <a:bodyPr wrap="square" rtlCol="0">
            <a:spAutoFit/>
          </a:bodyPr>
          <a:lstStyle/>
          <a:p>
            <a:pPr marL="285750" indent="-285750" algn="l" rtl="0" eaLnBrk="1" latinLnBrk="0" hangingPunct="1">
              <a:lnSpc>
                <a:spcPct val="90000"/>
              </a:lnSpc>
              <a:spcBef>
                <a:spcPts val="1000"/>
              </a:spcBef>
              <a:spcAft>
                <a:spcPts val="0"/>
              </a:spcAft>
              <a:buClrTx/>
              <a:buSzPts val="2800"/>
              <a:buFont typeface="Arial" panose="020B0604020202020204" pitchFamily="34" charset="0"/>
              <a:buChar char="•"/>
            </a:pPr>
            <a:r>
              <a:rPr lang="en-GB" dirty="0" smtClean="0">
                <a:solidFill>
                  <a:srgbClr val="000000"/>
                </a:solidFill>
                <a:latin typeface="Calibri" panose="020F0502020204030204" pitchFamily="34" charset="0"/>
              </a:rPr>
              <a:t>LANGUAGE</a:t>
            </a:r>
            <a:endParaRPr lang="en-GB" dirty="0">
              <a:solidFill>
                <a:srgbClr val="000000"/>
              </a:solidFill>
              <a:latin typeface="Calibri" panose="020F0502020204030204" pitchFamily="34" charset="0"/>
            </a:endParaRPr>
          </a:p>
          <a:p>
            <a:pPr marL="285750" indent="-285750">
              <a:lnSpc>
                <a:spcPct val="90000"/>
              </a:lnSpc>
              <a:spcBef>
                <a:spcPts val="1000"/>
              </a:spcBef>
              <a:buSzPts val="2800"/>
              <a:buFont typeface="Arial" panose="020B0604020202020204" pitchFamily="34" charset="0"/>
              <a:buChar char="•"/>
            </a:pPr>
            <a:r>
              <a:rPr lang="en-GB" dirty="0" smtClean="0">
                <a:solidFill>
                  <a:srgbClr val="000000"/>
                </a:solidFill>
                <a:latin typeface="Calibri" panose="020F0502020204030204" pitchFamily="34" charset="0"/>
              </a:rPr>
              <a:t>REPRESENTATION</a:t>
            </a:r>
          </a:p>
          <a:p>
            <a:pPr marL="285750" indent="-285750">
              <a:lnSpc>
                <a:spcPct val="90000"/>
              </a:lnSpc>
              <a:spcBef>
                <a:spcPts val="1000"/>
              </a:spcBef>
              <a:buSzPts val="2800"/>
              <a:buFont typeface="Arial" panose="020B0604020202020204" pitchFamily="34" charset="0"/>
              <a:buChar char="•"/>
            </a:pPr>
            <a:r>
              <a:rPr lang="en-GB" dirty="0" smtClean="0">
                <a:solidFill>
                  <a:srgbClr val="000000"/>
                </a:solidFill>
                <a:latin typeface="Calibri" panose="020F0502020204030204" pitchFamily="34" charset="0"/>
              </a:rPr>
              <a:t>AUDIENCE</a:t>
            </a:r>
            <a:endParaRPr lang="en-GB" dirty="0">
              <a:solidFill>
                <a:srgbClr val="000000"/>
              </a:solidFill>
              <a:latin typeface="Calibri" panose="020F0502020204030204" pitchFamily="34" charset="0"/>
            </a:endParaRPr>
          </a:p>
          <a:p>
            <a:pPr marL="285750" indent="-285750">
              <a:lnSpc>
                <a:spcPct val="90000"/>
              </a:lnSpc>
              <a:spcBef>
                <a:spcPts val="1000"/>
              </a:spcBef>
              <a:buSzPts val="2800"/>
              <a:buFont typeface="Arial" panose="020B0604020202020204" pitchFamily="34" charset="0"/>
              <a:buChar char="•"/>
            </a:pPr>
            <a:r>
              <a:rPr lang="en-GB" dirty="0" smtClean="0">
                <a:solidFill>
                  <a:srgbClr val="000000"/>
                </a:solidFill>
                <a:latin typeface="Calibri" panose="020F0502020204030204" pitchFamily="34" charset="0"/>
              </a:rPr>
              <a:t>INDUSTRY</a:t>
            </a:r>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950346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9144000" cy="2030204"/>
          </a:xfrm>
          <a:solidFill>
            <a:schemeClr val="accent4"/>
          </a:solidFill>
        </p:spPr>
        <p:txBody>
          <a:bodyPr>
            <a:noAutofit/>
          </a:bodyPr>
          <a:lstStyle/>
          <a:p>
            <a:r>
              <a:rPr lang="en-GB" b="1" dirty="0">
                <a:latin typeface="+mn-lt"/>
              </a:rPr>
              <a:t>REPRESENTATION</a:t>
            </a:r>
            <a:r>
              <a:rPr lang="en-GB" sz="2400" dirty="0">
                <a:latin typeface="+mn-lt"/>
              </a:rPr>
              <a:t/>
            </a:r>
            <a:br>
              <a:rPr lang="en-GB" sz="2400" dirty="0">
                <a:latin typeface="+mn-lt"/>
              </a:rPr>
            </a:br>
            <a:r>
              <a:rPr lang="en-GB" sz="2400" dirty="0">
                <a:latin typeface="+mn-lt"/>
              </a:rPr>
              <a:t>How does the media production represent people, places, social groups and events?  Does it leave certain people or places out?  If so, what is the effect of that?  </a:t>
            </a:r>
          </a:p>
        </p:txBody>
      </p:sp>
      <p:sp>
        <p:nvSpPr>
          <p:cNvPr id="3" name="Content Placeholder 2"/>
          <p:cNvSpPr>
            <a:spLocks noGrp="1"/>
          </p:cNvSpPr>
          <p:nvPr>
            <p:ph idx="1"/>
          </p:nvPr>
        </p:nvSpPr>
        <p:spPr>
          <a:xfrm>
            <a:off x="628650" y="3271233"/>
            <a:ext cx="7886700" cy="2905729"/>
          </a:xfrm>
        </p:spPr>
        <p:txBody>
          <a:bodyPr/>
          <a:lstStyle/>
          <a:p>
            <a:r>
              <a:rPr lang="en-GB" dirty="0">
                <a:hlinkClick r:id="rId2"/>
              </a:rPr>
              <a:t>https://www.youtube.com/watch?v=mreQsQrDF-A</a:t>
            </a:r>
            <a:endParaRPr lang="en-GB" dirty="0"/>
          </a:p>
          <a:p>
            <a:r>
              <a:rPr lang="en-GB" dirty="0"/>
              <a:t>How is media language used to help create some of these representations?  (Zoom in on the young wrestler)</a:t>
            </a:r>
          </a:p>
        </p:txBody>
      </p:sp>
      <p:sp>
        <p:nvSpPr>
          <p:cNvPr id="6" name="TextBox 5">
            <a:extLst>
              <a:ext uri="{FF2B5EF4-FFF2-40B4-BE49-F238E27FC236}">
                <a16:creationId xmlns:a16="http://schemas.microsoft.com/office/drawing/2014/main" id="{D8540419-0A15-741A-4223-2B85BF94B261}"/>
              </a:ext>
            </a:extLst>
          </p:cNvPr>
          <p:cNvSpPr txBox="1"/>
          <p:nvPr/>
        </p:nvSpPr>
        <p:spPr>
          <a:xfrm>
            <a:off x="6942708" y="5299010"/>
            <a:ext cx="2109352" cy="1474250"/>
          </a:xfrm>
          <a:prstGeom prst="rect">
            <a:avLst/>
          </a:prstGeom>
          <a:solidFill>
            <a:schemeClr val="accent6">
              <a:lumMod val="40000"/>
              <a:lumOff val="60000"/>
            </a:schemeClr>
          </a:solidFill>
        </p:spPr>
        <p:txBody>
          <a:bodyPr wrap="square" rtlCol="0">
            <a:spAutoFit/>
          </a:bodyPr>
          <a:lstStyle/>
          <a:p>
            <a:pPr marL="285750" indent="-285750" algn="l" rtl="0" eaLnBrk="1" latinLnBrk="0" hangingPunct="1">
              <a:lnSpc>
                <a:spcPct val="90000"/>
              </a:lnSpc>
              <a:spcBef>
                <a:spcPts val="1000"/>
              </a:spcBef>
              <a:spcAft>
                <a:spcPts val="0"/>
              </a:spcAft>
              <a:buClrTx/>
              <a:buSzPts val="2800"/>
              <a:buFont typeface="Arial" panose="020B0604020202020204" pitchFamily="34" charset="0"/>
              <a:buChar char="•"/>
            </a:pPr>
            <a:r>
              <a:rPr lang="en-GB" dirty="0" smtClean="0">
                <a:solidFill>
                  <a:srgbClr val="000000"/>
                </a:solidFill>
                <a:latin typeface="Calibri" panose="020F0502020204030204" pitchFamily="34" charset="0"/>
              </a:rPr>
              <a:t>LANGUAGE</a:t>
            </a:r>
            <a:endParaRPr lang="en-GB" dirty="0">
              <a:solidFill>
                <a:srgbClr val="000000"/>
              </a:solidFill>
              <a:latin typeface="Calibri" panose="020F0502020204030204" pitchFamily="34" charset="0"/>
            </a:endParaRPr>
          </a:p>
          <a:p>
            <a:pPr marL="285750" indent="-285750">
              <a:lnSpc>
                <a:spcPct val="90000"/>
              </a:lnSpc>
              <a:spcBef>
                <a:spcPts val="1000"/>
              </a:spcBef>
              <a:buSzPts val="2800"/>
              <a:buFont typeface="Arial" panose="020B0604020202020204" pitchFamily="34" charset="0"/>
              <a:buChar char="•"/>
            </a:pPr>
            <a:r>
              <a:rPr lang="en-GB" dirty="0" smtClean="0">
                <a:solidFill>
                  <a:srgbClr val="000000"/>
                </a:solidFill>
                <a:latin typeface="Calibri" panose="020F0502020204030204" pitchFamily="34" charset="0"/>
              </a:rPr>
              <a:t>REPRESENTATION</a:t>
            </a:r>
          </a:p>
          <a:p>
            <a:pPr marL="285750" indent="-285750">
              <a:lnSpc>
                <a:spcPct val="90000"/>
              </a:lnSpc>
              <a:spcBef>
                <a:spcPts val="1000"/>
              </a:spcBef>
              <a:buSzPts val="2800"/>
              <a:buFont typeface="Arial" panose="020B0604020202020204" pitchFamily="34" charset="0"/>
              <a:buChar char="•"/>
            </a:pPr>
            <a:r>
              <a:rPr lang="en-GB" dirty="0" smtClean="0">
                <a:solidFill>
                  <a:srgbClr val="000000"/>
                </a:solidFill>
                <a:latin typeface="Calibri" panose="020F0502020204030204" pitchFamily="34" charset="0"/>
              </a:rPr>
              <a:t>AUDIENCE</a:t>
            </a:r>
            <a:endParaRPr lang="en-GB" dirty="0">
              <a:solidFill>
                <a:srgbClr val="000000"/>
              </a:solidFill>
              <a:latin typeface="Calibri" panose="020F0502020204030204" pitchFamily="34" charset="0"/>
            </a:endParaRPr>
          </a:p>
          <a:p>
            <a:pPr marL="285750" indent="-285750">
              <a:lnSpc>
                <a:spcPct val="90000"/>
              </a:lnSpc>
              <a:spcBef>
                <a:spcPts val="1000"/>
              </a:spcBef>
              <a:buSzPts val="2800"/>
              <a:buFont typeface="Arial" panose="020B0604020202020204" pitchFamily="34" charset="0"/>
              <a:buChar char="•"/>
            </a:pPr>
            <a:r>
              <a:rPr lang="en-GB" dirty="0" smtClean="0">
                <a:solidFill>
                  <a:srgbClr val="000000"/>
                </a:solidFill>
                <a:latin typeface="Calibri" panose="020F0502020204030204" pitchFamily="34" charset="0"/>
              </a:rPr>
              <a:t>INDUSTRY</a:t>
            </a:r>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1254367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9144000" cy="1325563"/>
          </a:xfrm>
          <a:solidFill>
            <a:schemeClr val="accent4"/>
          </a:solidFill>
        </p:spPr>
        <p:txBody>
          <a:bodyPr/>
          <a:lstStyle/>
          <a:p>
            <a:r>
              <a:rPr lang="en-GB" b="1" dirty="0">
                <a:latin typeface="+mn-lt"/>
              </a:rPr>
              <a:t>CONTEXT</a:t>
            </a:r>
          </a:p>
        </p:txBody>
      </p:sp>
      <p:sp>
        <p:nvSpPr>
          <p:cNvPr id="3" name="Content Placeholder 2"/>
          <p:cNvSpPr>
            <a:spLocks noGrp="1"/>
          </p:cNvSpPr>
          <p:nvPr>
            <p:ph idx="1"/>
          </p:nvPr>
        </p:nvSpPr>
        <p:spPr/>
        <p:txBody>
          <a:bodyPr/>
          <a:lstStyle/>
          <a:p>
            <a:r>
              <a:rPr lang="en-GB" dirty="0" smtClean="0"/>
              <a:t>2018, America</a:t>
            </a:r>
          </a:p>
          <a:p>
            <a:r>
              <a:rPr lang="en-GB" dirty="0" smtClean="0"/>
              <a:t>Colin </a:t>
            </a:r>
            <a:r>
              <a:rPr lang="en-GB" dirty="0" err="1"/>
              <a:t>Kaepernick</a:t>
            </a:r>
            <a:endParaRPr lang="en-GB" dirty="0"/>
          </a:p>
          <a:p>
            <a:r>
              <a:rPr lang="en-GB" dirty="0">
                <a:hlinkClick r:id="rId2"/>
              </a:rPr>
              <a:t>https://www.youtube.com/watch?v=rwlopXMTzS4</a:t>
            </a:r>
            <a:endParaRPr lang="en-GB" dirty="0"/>
          </a:p>
          <a:p>
            <a:endParaRPr lang="en-GB" dirty="0"/>
          </a:p>
          <a:p>
            <a:endParaRPr lang="en-GB" dirty="0"/>
          </a:p>
          <a:p>
            <a:r>
              <a:rPr lang="en-GB" dirty="0"/>
              <a:t>Black Lives Matter</a:t>
            </a:r>
          </a:p>
          <a:p>
            <a:r>
              <a:rPr lang="en-GB" dirty="0"/>
              <a:t>Nike</a:t>
            </a:r>
          </a:p>
          <a:p>
            <a:r>
              <a:rPr lang="en-GB" dirty="0"/>
              <a:t>American Politics</a:t>
            </a:r>
          </a:p>
        </p:txBody>
      </p:sp>
    </p:spTree>
    <p:extLst>
      <p:ext uri="{BB962C8B-B14F-4D97-AF65-F5344CB8AC3E}">
        <p14:creationId xmlns:p14="http://schemas.microsoft.com/office/powerpoint/2010/main" val="3126646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9144000" cy="1325563"/>
          </a:xfrm>
          <a:solidFill>
            <a:schemeClr val="accent4"/>
          </a:solidFill>
        </p:spPr>
        <p:txBody>
          <a:bodyPr/>
          <a:lstStyle/>
          <a:p>
            <a:r>
              <a:rPr lang="en-GB" b="1" dirty="0">
                <a:latin typeface="+mn-lt"/>
              </a:rPr>
              <a:t>INDUSTRY AND AUDIENCE</a:t>
            </a:r>
          </a:p>
        </p:txBody>
      </p:sp>
      <p:sp>
        <p:nvSpPr>
          <p:cNvPr id="3" name="Content Placeholder 2"/>
          <p:cNvSpPr>
            <a:spLocks noGrp="1"/>
          </p:cNvSpPr>
          <p:nvPr>
            <p:ph idx="1"/>
          </p:nvPr>
        </p:nvSpPr>
        <p:spPr/>
        <p:txBody>
          <a:bodyPr/>
          <a:lstStyle/>
          <a:p>
            <a:r>
              <a:rPr lang="en-GB" dirty="0">
                <a:hlinkClick r:id="rId2"/>
              </a:rPr>
              <a:t>https://www.youtube.com/watch?v=fini0Y5VwxE</a:t>
            </a:r>
            <a:endParaRPr lang="en-GB" dirty="0"/>
          </a:p>
          <a:p>
            <a:endParaRPr lang="en-GB" dirty="0"/>
          </a:p>
        </p:txBody>
      </p:sp>
      <p:sp>
        <p:nvSpPr>
          <p:cNvPr id="6" name="TextBox 5">
            <a:extLst>
              <a:ext uri="{FF2B5EF4-FFF2-40B4-BE49-F238E27FC236}">
                <a16:creationId xmlns:a16="http://schemas.microsoft.com/office/drawing/2014/main" id="{D8540419-0A15-741A-4223-2B85BF94B261}"/>
              </a:ext>
            </a:extLst>
          </p:cNvPr>
          <p:cNvSpPr txBox="1"/>
          <p:nvPr/>
        </p:nvSpPr>
        <p:spPr>
          <a:xfrm>
            <a:off x="6942708" y="5299010"/>
            <a:ext cx="2109352" cy="1474250"/>
          </a:xfrm>
          <a:prstGeom prst="rect">
            <a:avLst/>
          </a:prstGeom>
          <a:solidFill>
            <a:schemeClr val="accent6">
              <a:lumMod val="40000"/>
              <a:lumOff val="60000"/>
            </a:schemeClr>
          </a:solidFill>
        </p:spPr>
        <p:txBody>
          <a:bodyPr wrap="square" rtlCol="0">
            <a:spAutoFit/>
          </a:bodyPr>
          <a:lstStyle/>
          <a:p>
            <a:pPr marL="285750" indent="-285750" algn="l" rtl="0" eaLnBrk="1" latinLnBrk="0" hangingPunct="1">
              <a:lnSpc>
                <a:spcPct val="90000"/>
              </a:lnSpc>
              <a:spcBef>
                <a:spcPts val="1000"/>
              </a:spcBef>
              <a:spcAft>
                <a:spcPts val="0"/>
              </a:spcAft>
              <a:buClrTx/>
              <a:buSzPts val="2800"/>
              <a:buFont typeface="Arial" panose="020B0604020202020204" pitchFamily="34" charset="0"/>
              <a:buChar char="•"/>
            </a:pPr>
            <a:r>
              <a:rPr lang="en-GB" dirty="0" smtClean="0">
                <a:solidFill>
                  <a:srgbClr val="000000"/>
                </a:solidFill>
                <a:latin typeface="Calibri" panose="020F0502020204030204" pitchFamily="34" charset="0"/>
              </a:rPr>
              <a:t>LANGUAGE</a:t>
            </a:r>
            <a:endParaRPr lang="en-GB" dirty="0">
              <a:solidFill>
                <a:srgbClr val="000000"/>
              </a:solidFill>
              <a:latin typeface="Calibri" panose="020F0502020204030204" pitchFamily="34" charset="0"/>
            </a:endParaRPr>
          </a:p>
          <a:p>
            <a:pPr marL="285750" indent="-285750">
              <a:lnSpc>
                <a:spcPct val="90000"/>
              </a:lnSpc>
              <a:spcBef>
                <a:spcPts val="1000"/>
              </a:spcBef>
              <a:buSzPts val="2800"/>
              <a:buFont typeface="Arial" panose="020B0604020202020204" pitchFamily="34" charset="0"/>
              <a:buChar char="•"/>
            </a:pPr>
            <a:r>
              <a:rPr lang="en-GB" dirty="0" smtClean="0">
                <a:solidFill>
                  <a:srgbClr val="000000"/>
                </a:solidFill>
                <a:latin typeface="Calibri" panose="020F0502020204030204" pitchFamily="34" charset="0"/>
              </a:rPr>
              <a:t>REPRESENTATION</a:t>
            </a:r>
          </a:p>
          <a:p>
            <a:pPr marL="285750" indent="-285750">
              <a:lnSpc>
                <a:spcPct val="90000"/>
              </a:lnSpc>
              <a:spcBef>
                <a:spcPts val="1000"/>
              </a:spcBef>
              <a:buSzPts val="2800"/>
              <a:buFont typeface="Arial" panose="020B0604020202020204" pitchFamily="34" charset="0"/>
              <a:buChar char="•"/>
            </a:pPr>
            <a:r>
              <a:rPr lang="en-GB" dirty="0" smtClean="0">
                <a:solidFill>
                  <a:srgbClr val="000000"/>
                </a:solidFill>
                <a:latin typeface="Calibri" panose="020F0502020204030204" pitchFamily="34" charset="0"/>
              </a:rPr>
              <a:t>AUDIENCE</a:t>
            </a:r>
            <a:endParaRPr lang="en-GB" dirty="0">
              <a:solidFill>
                <a:srgbClr val="000000"/>
              </a:solidFill>
              <a:latin typeface="Calibri" panose="020F0502020204030204" pitchFamily="34" charset="0"/>
            </a:endParaRPr>
          </a:p>
          <a:p>
            <a:pPr marL="285750" indent="-285750">
              <a:lnSpc>
                <a:spcPct val="90000"/>
              </a:lnSpc>
              <a:spcBef>
                <a:spcPts val="1000"/>
              </a:spcBef>
              <a:buSzPts val="2800"/>
              <a:buFont typeface="Arial" panose="020B0604020202020204" pitchFamily="34" charset="0"/>
              <a:buChar char="•"/>
            </a:pPr>
            <a:r>
              <a:rPr lang="en-GB" dirty="0" smtClean="0">
                <a:solidFill>
                  <a:srgbClr val="000000"/>
                </a:solidFill>
                <a:latin typeface="Calibri" panose="020F0502020204030204" pitchFamily="34" charset="0"/>
              </a:rPr>
              <a:t>INDUSTRY</a:t>
            </a:r>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819305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439</Words>
  <Application>Microsoft Office PowerPoint</Application>
  <PresentationFormat>On-screen Show (4:3)</PresentationFormat>
  <Paragraphs>78</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L0: COM 1 SEC A</vt:lpstr>
      <vt:lpstr>What is happening here?</vt:lpstr>
      <vt:lpstr>PowerPoint Presentation</vt:lpstr>
      <vt:lpstr>Today</vt:lpstr>
      <vt:lpstr>This year, I will teach the bulk of the syllabus. On Thursday, you will have Miss Cheng. She will begin with theoretical approaches and then she will focus on revision lessons, consolidating and applying the learning you have done so far. </vt:lpstr>
      <vt:lpstr>MEDIA LANGUAGE Media language is the language in which media products communicate through their forms, codes and conventions and techniques. It includes colour choices, design choices, symbolic codes of clothing, gesture etc.  </vt:lpstr>
      <vt:lpstr>REPRESENTATION How does the media production represent people, places, social groups and events?  Does it leave certain people or places out?  If so, what is the effect of that?  </vt:lpstr>
      <vt:lpstr>CONTEXT</vt:lpstr>
      <vt:lpstr>INDUSTRY AND AUDIENCE</vt:lpstr>
      <vt:lpstr>Do you think the gamble paid off for Nike?</vt:lpstr>
      <vt:lpstr>Task</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Media Studies: Component 1, Section A</dc:title>
  <dc:creator>Clare Howard-Saunders</dc:creator>
  <cp:lastModifiedBy>Clare HOWARD-SAUNDERS</cp:lastModifiedBy>
  <cp:revision>19</cp:revision>
  <dcterms:created xsi:type="dcterms:W3CDTF">2018-09-07T16:56:02Z</dcterms:created>
  <dcterms:modified xsi:type="dcterms:W3CDTF">2023-09-05T11:48:44Z</dcterms:modified>
</cp:coreProperties>
</file>