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72" r:id="rId14"/>
    <p:sldId id="273" r:id="rId15"/>
    <p:sldId id="275" r:id="rId16"/>
    <p:sldId id="276" r:id="rId17"/>
    <p:sldId id="269" r:id="rId18"/>
    <p:sldId id="270" r:id="rId19"/>
    <p:sldId id="271"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5" d="100"/>
          <a:sy n="75" d="100"/>
        </p:scale>
        <p:origin x="139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88140-AE07-4E23-BB83-B7A73C15FE0E}" type="datetimeFigureOut">
              <a:rPr lang="en-GB" smtClean="0"/>
              <a:t>16/10/2023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516829-24D4-4724-B5D6-4F7B09D12A1A}" type="slidenum">
              <a:rPr lang="en-GB" smtClean="0"/>
              <a:t>‹#›</a:t>
            </a:fld>
            <a:endParaRPr lang="en-GB"/>
          </a:p>
        </p:txBody>
      </p:sp>
    </p:spTree>
    <p:extLst>
      <p:ext uri="{BB962C8B-B14F-4D97-AF65-F5344CB8AC3E}">
        <p14:creationId xmlns:p14="http://schemas.microsoft.com/office/powerpoint/2010/main" val="314397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enough terminology, doesn’t really answer question in a focused enough way.</a:t>
            </a:r>
            <a:r>
              <a:rPr lang="en-GB" baseline="0" dirty="0"/>
              <a:t> Too much theory, not enough analysis. </a:t>
            </a:r>
            <a:endParaRPr lang="en-GB" dirty="0"/>
          </a:p>
        </p:txBody>
      </p:sp>
      <p:sp>
        <p:nvSpPr>
          <p:cNvPr id="4" name="Slide Number Placeholder 3"/>
          <p:cNvSpPr>
            <a:spLocks noGrp="1"/>
          </p:cNvSpPr>
          <p:nvPr>
            <p:ph type="sldNum" sz="quarter" idx="10"/>
          </p:nvPr>
        </p:nvSpPr>
        <p:spPr/>
        <p:txBody>
          <a:bodyPr/>
          <a:lstStyle/>
          <a:p>
            <a:fld id="{6E516829-24D4-4724-B5D6-4F7B09D12A1A}" type="slidenum">
              <a:rPr lang="en-GB" smtClean="0"/>
              <a:t>12</a:t>
            </a:fld>
            <a:endParaRPr lang="en-GB"/>
          </a:p>
        </p:txBody>
      </p:sp>
    </p:spTree>
    <p:extLst>
      <p:ext uri="{BB962C8B-B14F-4D97-AF65-F5344CB8AC3E}">
        <p14:creationId xmlns:p14="http://schemas.microsoft.com/office/powerpoint/2010/main" val="2705412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requirements of the question.</a:t>
            </a:r>
            <a:r>
              <a:rPr lang="en-GB" baseline="0" dirty="0"/>
              <a:t> Jot down ideas of the types of things you might want to look for – perhaps even create a note-taking chart before you see the video – has to be flexible. Decide how many examples you are going to need to have enough material for an 18 minute question. It’s only going to be 2 – 3 paragraphs. </a:t>
            </a:r>
            <a:endParaRPr lang="en-GB" dirty="0"/>
          </a:p>
        </p:txBody>
      </p:sp>
      <p:sp>
        <p:nvSpPr>
          <p:cNvPr id="4" name="Slide Number Placeholder 3"/>
          <p:cNvSpPr>
            <a:spLocks noGrp="1"/>
          </p:cNvSpPr>
          <p:nvPr>
            <p:ph type="sldNum" sz="quarter" idx="10"/>
          </p:nvPr>
        </p:nvSpPr>
        <p:spPr/>
        <p:txBody>
          <a:bodyPr/>
          <a:lstStyle/>
          <a:p>
            <a:fld id="{6E516829-24D4-4724-B5D6-4F7B09D12A1A}" type="slidenum">
              <a:rPr lang="en-GB" smtClean="0"/>
              <a:t>17</a:t>
            </a:fld>
            <a:endParaRPr lang="en-GB"/>
          </a:p>
        </p:txBody>
      </p:sp>
    </p:spTree>
    <p:extLst>
      <p:ext uri="{BB962C8B-B14F-4D97-AF65-F5344CB8AC3E}">
        <p14:creationId xmlns:p14="http://schemas.microsoft.com/office/powerpoint/2010/main" val="3888225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420848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390361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24233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2A6C1-6A91-4D99-9E7B-4358F64F7BC6}"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14417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32A6C1-6A91-4D99-9E7B-4358F64F7BC6}" type="datetimeFigureOut">
              <a:rPr lang="en-GB" smtClean="0"/>
              <a:t>16/10/2023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90807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2A6C1-6A91-4D99-9E7B-4358F64F7BC6}"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71038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32A6C1-6A91-4D99-9E7B-4358F64F7BC6}" type="datetimeFigureOut">
              <a:rPr lang="en-GB" smtClean="0"/>
              <a:t>16/10/2023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305268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32A6C1-6A91-4D99-9E7B-4358F64F7BC6}" type="datetimeFigureOut">
              <a:rPr lang="en-GB" smtClean="0"/>
              <a:t>16/10/2023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46416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2A6C1-6A91-4D99-9E7B-4358F64F7BC6}" type="datetimeFigureOut">
              <a:rPr lang="en-GB" smtClean="0"/>
              <a:t>16/10/2023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10559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32A6C1-6A91-4D99-9E7B-4358F64F7BC6}"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68268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32A6C1-6A91-4D99-9E7B-4358F64F7BC6}" type="datetimeFigureOut">
              <a:rPr lang="en-GB" smtClean="0"/>
              <a:t>16/10/2023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AB8732-EEEB-43E5-A5E8-F4D61A340B15}" type="slidenum">
              <a:rPr lang="en-GB" smtClean="0"/>
              <a:t>‹#›</a:t>
            </a:fld>
            <a:endParaRPr lang="en-GB"/>
          </a:p>
        </p:txBody>
      </p:sp>
    </p:spTree>
    <p:extLst>
      <p:ext uri="{BB962C8B-B14F-4D97-AF65-F5344CB8AC3E}">
        <p14:creationId xmlns:p14="http://schemas.microsoft.com/office/powerpoint/2010/main" val="4235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A6C1-6A91-4D99-9E7B-4358F64F7BC6}" type="datetimeFigureOut">
              <a:rPr lang="en-GB" smtClean="0"/>
              <a:t>16/10/2023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B8732-EEEB-43E5-A5E8-F4D61A340B15}" type="slidenum">
              <a:rPr lang="en-GB" smtClean="0"/>
              <a:t>‹#›</a:t>
            </a:fld>
            <a:endParaRPr lang="en-GB"/>
          </a:p>
        </p:txBody>
      </p:sp>
    </p:spTree>
    <p:extLst>
      <p:ext uri="{BB962C8B-B14F-4D97-AF65-F5344CB8AC3E}">
        <p14:creationId xmlns:p14="http://schemas.microsoft.com/office/powerpoint/2010/main" val="3807748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WAifgn2Cvo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bg1">
              <a:lumMod val="65000"/>
            </a:schemeClr>
          </a:solidFill>
        </p:spPr>
        <p:txBody>
          <a:bodyPr>
            <a:normAutofit/>
          </a:bodyPr>
          <a:lstStyle/>
          <a:p>
            <a:r>
              <a:rPr lang="en-GB" b="1" dirty="0"/>
              <a:t>Introducing the Media Studies Framework</a:t>
            </a:r>
          </a:p>
        </p:txBody>
      </p:sp>
      <p:sp>
        <p:nvSpPr>
          <p:cNvPr id="5" name="Subtitle 2"/>
          <p:cNvSpPr txBox="1">
            <a:spLocks/>
          </p:cNvSpPr>
          <p:nvPr/>
        </p:nvSpPr>
        <p:spPr>
          <a:xfrm>
            <a:off x="251520" y="4581128"/>
            <a:ext cx="8568952" cy="201622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kumimoji="0" lang="en-GB" sz="3200" b="0" i="0" u="none" strike="noStrike" kern="1200" cap="none" spc="0" normalizeH="0" baseline="0" noProof="0" dirty="0">
                <a:ln>
                  <a:noFill/>
                </a:ln>
                <a:solidFill>
                  <a:prstClr val="black"/>
                </a:solidFill>
                <a:effectLst/>
                <a:uLnTx/>
                <a:uFillTx/>
                <a:latin typeface="Calibri"/>
                <a:ea typeface="+mn-ea"/>
                <a:cs typeface="+mn-cs"/>
              </a:rPr>
              <a:t>LO: To </a:t>
            </a:r>
            <a:r>
              <a:rPr lang="en-GB" sz="3200" noProof="0" dirty="0">
                <a:solidFill>
                  <a:prstClr val="black"/>
                </a:solidFill>
                <a:latin typeface="Calibri"/>
              </a:rPr>
              <a:t>apply</a:t>
            </a:r>
            <a:r>
              <a:rPr kumimoji="0" lang="en-GB" sz="3200" b="0" i="0" u="none" strike="noStrike" kern="1200" cap="none" spc="0" normalizeH="0" baseline="0" noProof="0" dirty="0">
                <a:ln>
                  <a:noFill/>
                </a:ln>
                <a:solidFill>
                  <a:prstClr val="black"/>
                </a:solidFill>
                <a:effectLst/>
                <a:uLnTx/>
                <a:uFillTx/>
                <a:latin typeface="Calibri"/>
                <a:ea typeface="+mn-ea"/>
                <a:cs typeface="+mn-cs"/>
              </a:rPr>
              <a:t> </a:t>
            </a:r>
            <a:r>
              <a:rPr kumimoji="0" lang="en-GB" sz="3200" b="1" i="0" u="none" strike="noStrike" kern="1200" cap="none" spc="0" normalizeH="0" baseline="0" noProof="0" dirty="0">
                <a:ln>
                  <a:noFill/>
                </a:ln>
                <a:solidFill>
                  <a:prstClr val="black"/>
                </a:solidFill>
                <a:effectLst/>
                <a:uLnTx/>
                <a:uFillTx/>
                <a:latin typeface="Calibri"/>
                <a:ea typeface="+mn-ea"/>
                <a:cs typeface="+mn-cs"/>
              </a:rPr>
              <a:t>THEORIES </a:t>
            </a:r>
            <a:r>
              <a:rPr lang="en-GB" sz="3200" dirty="0">
                <a:solidFill>
                  <a:prstClr val="black"/>
                </a:solidFill>
                <a:latin typeface="Calibri"/>
              </a:rPr>
              <a:t>to</a:t>
            </a:r>
            <a:r>
              <a:rPr kumimoji="0" lang="en-GB" sz="3200" b="0" i="0" u="none" strike="noStrike" kern="1200" cap="none" spc="0" normalizeH="0" baseline="0" noProof="0" dirty="0">
                <a:ln>
                  <a:noFill/>
                </a:ln>
                <a:solidFill>
                  <a:prstClr val="black"/>
                </a:solidFill>
                <a:effectLst/>
                <a:uLnTx/>
                <a:uFillTx/>
                <a:latin typeface="Calibri"/>
                <a:ea typeface="+mn-ea"/>
                <a:cs typeface="+mn-cs"/>
              </a:rPr>
              <a:t> </a:t>
            </a:r>
            <a:r>
              <a:rPr lang="en-GB" sz="3200" noProof="0" dirty="0">
                <a:solidFill>
                  <a:prstClr val="black"/>
                </a:solidFill>
              </a:rPr>
              <a:t>‘Turntables’ by Janelle </a:t>
            </a:r>
            <a:r>
              <a:rPr lang="en-GB" sz="3200" noProof="0" dirty="0" err="1">
                <a:solidFill>
                  <a:prstClr val="black"/>
                </a:solidFill>
              </a:rPr>
              <a:t>Monae</a:t>
            </a:r>
            <a:r>
              <a:rPr lang="en-GB" sz="3200" noProof="0" dirty="0">
                <a:solidFill>
                  <a:prstClr val="black"/>
                </a:solidFill>
              </a:rPr>
              <a:t> and practise quick note-taking for Q1</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5"/>
          <p:cNvSpPr txBox="1">
            <a:spLocks/>
          </p:cNvSpPr>
          <p:nvPr/>
        </p:nvSpPr>
        <p:spPr>
          <a:xfrm>
            <a:off x="0" y="834887"/>
            <a:ext cx="9144000" cy="1497496"/>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9600" b="1" i="0" u="none" strike="noStrike" kern="1200" cap="none" spc="0" normalizeH="0" baseline="0" noProof="0" dirty="0">
                <a:ln>
                  <a:noFill/>
                </a:ln>
                <a:solidFill>
                  <a:prstClr val="black"/>
                </a:solidFill>
                <a:effectLst/>
                <a:uLnTx/>
                <a:uFillTx/>
                <a:latin typeface="Calibri"/>
                <a:ea typeface="+mj-ea"/>
                <a:cs typeface="+mj-cs"/>
              </a:rPr>
              <a:t>L11: COM 1 SEC A</a:t>
            </a:r>
          </a:p>
        </p:txBody>
      </p:sp>
    </p:spTree>
    <p:extLst>
      <p:ext uri="{BB962C8B-B14F-4D97-AF65-F5344CB8AC3E}">
        <p14:creationId xmlns:p14="http://schemas.microsoft.com/office/powerpoint/2010/main" val="146933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dirty="0"/>
              <a:t>Theory application – what does it look like? </a:t>
            </a:r>
          </a:p>
        </p:txBody>
      </p:sp>
      <p:pic>
        <p:nvPicPr>
          <p:cNvPr id="4" name="Content Placeholder 3"/>
          <p:cNvPicPr>
            <a:picLocks noGrp="1" noChangeAspect="1"/>
          </p:cNvPicPr>
          <p:nvPr>
            <p:ph idx="1"/>
          </p:nvPr>
        </p:nvPicPr>
        <p:blipFill>
          <a:blip r:embed="rId2"/>
          <a:stretch>
            <a:fillRect/>
          </a:stretch>
        </p:blipFill>
        <p:spPr>
          <a:xfrm>
            <a:off x="1747443" y="2810503"/>
            <a:ext cx="5649113" cy="2381582"/>
          </a:xfrm>
          <a:prstGeom prst="rect">
            <a:avLst/>
          </a:prstGeom>
        </p:spPr>
      </p:pic>
    </p:spTree>
    <p:extLst>
      <p:ext uri="{BB962C8B-B14F-4D97-AF65-F5344CB8AC3E}">
        <p14:creationId xmlns:p14="http://schemas.microsoft.com/office/powerpoint/2010/main" val="18134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60"/>
            <a:ext cx="9144000" cy="1610429"/>
          </a:xfrm>
          <a:solidFill>
            <a:schemeClr val="accent4">
              <a:lumMod val="40000"/>
              <a:lumOff val="60000"/>
            </a:schemeClr>
          </a:solidFill>
        </p:spPr>
        <p:txBody>
          <a:bodyPr>
            <a:noAutofit/>
          </a:bodyPr>
          <a:lstStyle/>
          <a:p>
            <a:r>
              <a:rPr lang="en-GB" sz="2700" b="1" dirty="0"/>
              <a:t>Imagine you have been asked to answer this question in an exam: </a:t>
            </a:r>
            <a:br>
              <a:rPr lang="en-GB" sz="2700" b="1" dirty="0"/>
            </a:br>
            <a:br>
              <a:rPr lang="en-GB" sz="2700" dirty="0"/>
            </a:br>
            <a:r>
              <a:rPr lang="en-GB" sz="2700" i="1" dirty="0"/>
              <a:t>How do </a:t>
            </a:r>
            <a:r>
              <a:rPr lang="en-GB" sz="2700" i="1" dirty="0">
                <a:solidFill>
                  <a:schemeClr val="accent1">
                    <a:lumMod val="75000"/>
                  </a:schemeClr>
                </a:solidFill>
              </a:rPr>
              <a:t>visual elements </a:t>
            </a:r>
            <a:r>
              <a:rPr lang="en-GB" sz="2700" i="1" dirty="0"/>
              <a:t>create </a:t>
            </a:r>
            <a:r>
              <a:rPr lang="en-GB" sz="2700" i="1" dirty="0">
                <a:solidFill>
                  <a:schemeClr val="accent1">
                    <a:lumMod val="75000"/>
                  </a:schemeClr>
                </a:solidFill>
              </a:rPr>
              <a:t>meaning</a:t>
            </a:r>
            <a:r>
              <a:rPr lang="en-GB" sz="2700" i="1" dirty="0"/>
              <a:t> in this music video? [15 marks – 20 </a:t>
            </a:r>
            <a:r>
              <a:rPr lang="en-GB" sz="2700" i="1" dirty="0">
                <a:solidFill>
                  <a:schemeClr val="accent1">
                    <a:lumMod val="75000"/>
                  </a:schemeClr>
                </a:solidFill>
              </a:rPr>
              <a:t>(24) </a:t>
            </a:r>
            <a:r>
              <a:rPr lang="en-GB" sz="2700" i="1" dirty="0" err="1"/>
              <a:t>mins</a:t>
            </a:r>
            <a:r>
              <a:rPr lang="en-GB" sz="2700" i="1" dirty="0"/>
              <a:t>]</a:t>
            </a:r>
          </a:p>
        </p:txBody>
      </p:sp>
      <p:pic>
        <p:nvPicPr>
          <p:cNvPr id="4" name="Content Placeholder 3"/>
          <p:cNvPicPr>
            <a:picLocks noGrp="1" noChangeAspect="1"/>
          </p:cNvPicPr>
          <p:nvPr>
            <p:ph idx="1"/>
          </p:nvPr>
        </p:nvPicPr>
        <p:blipFill>
          <a:blip r:embed="rId2"/>
          <a:stretch>
            <a:fillRect/>
          </a:stretch>
        </p:blipFill>
        <p:spPr>
          <a:xfrm>
            <a:off x="5836356" y="2625040"/>
            <a:ext cx="3089846" cy="2381582"/>
          </a:xfrm>
          <a:prstGeom prst="rect">
            <a:avLst/>
          </a:prstGeom>
        </p:spPr>
      </p:pic>
      <p:sp>
        <p:nvSpPr>
          <p:cNvPr id="3" name="TextBox 2"/>
          <p:cNvSpPr txBox="1"/>
          <p:nvPr/>
        </p:nvSpPr>
        <p:spPr>
          <a:xfrm>
            <a:off x="338665" y="1840089"/>
            <a:ext cx="5192889" cy="4801314"/>
          </a:xfrm>
          <a:prstGeom prst="rect">
            <a:avLst/>
          </a:prstGeom>
          <a:noFill/>
        </p:spPr>
        <p:txBody>
          <a:bodyPr wrap="square" rtlCol="0">
            <a:spAutoFit/>
          </a:bodyPr>
          <a:lstStyle/>
          <a:p>
            <a:r>
              <a:rPr lang="en-GB" b="1" dirty="0"/>
              <a:t>Brainstorm for this frame: </a:t>
            </a:r>
          </a:p>
          <a:p>
            <a:pPr marL="285750" indent="-285750">
              <a:buFont typeface="Arial" panose="020B0604020202020204" pitchFamily="34" charset="0"/>
              <a:buChar char="•"/>
            </a:pPr>
            <a:r>
              <a:rPr lang="en-GB" dirty="0"/>
              <a:t>Codes of clothing? Codes of colour? </a:t>
            </a:r>
          </a:p>
          <a:p>
            <a:pPr marL="285750" indent="-285750">
              <a:buFont typeface="Arial" panose="020B0604020202020204" pitchFamily="34" charset="0"/>
              <a:buChar char="•"/>
            </a:pPr>
            <a:r>
              <a:rPr lang="en-GB" dirty="0"/>
              <a:t>Symbols – hair = power, honouring roots, wholesome foods, flowers = care, hope, growth</a:t>
            </a:r>
          </a:p>
          <a:p>
            <a:pPr marL="285750" indent="-285750">
              <a:buFont typeface="Arial" panose="020B0604020202020204" pitchFamily="34" charset="0"/>
              <a:buChar char="•"/>
            </a:pPr>
            <a:r>
              <a:rPr lang="en-GB" dirty="0" err="1"/>
              <a:t>Mise</a:t>
            </a:r>
            <a:r>
              <a:rPr lang="en-GB" dirty="0"/>
              <a:t> </a:t>
            </a:r>
            <a:r>
              <a:rPr lang="en-GB" dirty="0" err="1"/>
              <a:t>en</a:t>
            </a:r>
            <a:r>
              <a:rPr lang="en-GB" dirty="0"/>
              <a:t> scene – domestic, family, relatable </a:t>
            </a:r>
          </a:p>
          <a:p>
            <a:pPr marL="285750" indent="-285750">
              <a:buFont typeface="Arial" panose="020B0604020202020204" pitchFamily="34" charset="0"/>
              <a:buChar char="•"/>
            </a:pPr>
            <a:r>
              <a:rPr lang="en-GB" dirty="0"/>
              <a:t>Theory – bell hooks – </a:t>
            </a:r>
            <a:r>
              <a:rPr lang="en-GB" dirty="0" err="1"/>
              <a:t>Monae’s</a:t>
            </a:r>
            <a:r>
              <a:rPr lang="en-GB" dirty="0"/>
              <a:t> active use of platform to challenge gender norms through visual codes</a:t>
            </a:r>
          </a:p>
          <a:p>
            <a:pPr marL="285750" indent="-285750">
              <a:buFont typeface="Arial" panose="020B0604020202020204" pitchFamily="34" charset="0"/>
              <a:buChar char="•"/>
            </a:pPr>
            <a:r>
              <a:rPr lang="en-GB" dirty="0"/>
              <a:t>Gilroy – challenges post-colonial representations of blackness by making it relatable through the </a:t>
            </a:r>
            <a:r>
              <a:rPr lang="en-GB" dirty="0" err="1"/>
              <a:t>mise</a:t>
            </a:r>
            <a:r>
              <a:rPr lang="en-GB" dirty="0"/>
              <a:t>-</a:t>
            </a:r>
            <a:r>
              <a:rPr lang="en-GB" dirty="0" err="1"/>
              <a:t>en</a:t>
            </a:r>
            <a:r>
              <a:rPr lang="en-GB" dirty="0"/>
              <a:t>-scene etc. Undoes the binary opposition of ‘them’ and ‘us’. Also, powerful through symbolic use of hair, gender subversion etc. </a:t>
            </a:r>
          </a:p>
          <a:p>
            <a:pPr marL="285750" indent="-285750">
              <a:buFont typeface="Arial" panose="020B0604020202020204" pitchFamily="34" charset="0"/>
              <a:buChar char="•"/>
            </a:pPr>
            <a:endParaRPr lang="en-GB" dirty="0"/>
          </a:p>
          <a:p>
            <a:r>
              <a:rPr lang="en-GB" dirty="0"/>
              <a:t>A ‘galaxy of signifiers’. So much to say! So little time! – what advice could you give yourself to ensure you manage your time well for this question?  </a:t>
            </a:r>
          </a:p>
        </p:txBody>
      </p:sp>
    </p:spTree>
    <p:extLst>
      <p:ext uri="{BB962C8B-B14F-4D97-AF65-F5344CB8AC3E}">
        <p14:creationId xmlns:p14="http://schemas.microsoft.com/office/powerpoint/2010/main" val="695417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886700" cy="666044"/>
          </a:xfrm>
          <a:solidFill>
            <a:schemeClr val="accent4">
              <a:lumMod val="40000"/>
              <a:lumOff val="60000"/>
            </a:schemeClr>
          </a:solidFill>
        </p:spPr>
        <p:txBody>
          <a:bodyPr>
            <a:normAutofit fontScale="90000"/>
          </a:bodyPr>
          <a:lstStyle/>
          <a:p>
            <a:r>
              <a:rPr lang="en-GB" b="1" dirty="0"/>
              <a:t>Writing it down</a:t>
            </a:r>
          </a:p>
        </p:txBody>
      </p:sp>
      <p:sp>
        <p:nvSpPr>
          <p:cNvPr id="3" name="Content Placeholder 2"/>
          <p:cNvSpPr>
            <a:spLocks noGrp="1"/>
          </p:cNvSpPr>
          <p:nvPr>
            <p:ph idx="1"/>
          </p:nvPr>
        </p:nvSpPr>
        <p:spPr>
          <a:xfrm>
            <a:off x="90311" y="936978"/>
            <a:ext cx="8952089" cy="5757333"/>
          </a:xfrm>
        </p:spPr>
        <p:txBody>
          <a:bodyPr>
            <a:noAutofit/>
          </a:bodyPr>
          <a:lstStyle/>
          <a:p>
            <a:pPr marL="0" indent="0">
              <a:lnSpc>
                <a:spcPct val="100000"/>
              </a:lnSpc>
              <a:spcAft>
                <a:spcPts val="1200"/>
              </a:spcAft>
              <a:buNone/>
            </a:pPr>
            <a:r>
              <a:rPr lang="en-GB" sz="2000" dirty="0"/>
              <a:t>At about 1 minute in the audience see a domestic scene in which the visual elements combine to create a relatable yet powerful portrayal of a black family. </a:t>
            </a:r>
            <a:r>
              <a:rPr lang="en-GB" sz="2000" dirty="0" err="1"/>
              <a:t>Monae</a:t>
            </a:r>
            <a:r>
              <a:rPr lang="en-GB" sz="2000" dirty="0"/>
              <a:t> uses her platform as a music artist to challenge gender stereotypes: the father is putting the food on the table having cooked it in a previous shot and this symbolic reversal suggests that </a:t>
            </a:r>
            <a:r>
              <a:rPr lang="en-GB" sz="2000" dirty="0" err="1"/>
              <a:t>Monae</a:t>
            </a:r>
            <a:r>
              <a:rPr lang="en-GB" sz="2000" dirty="0"/>
              <a:t> is an activist when it comes to feminism, which according to bell hooks is a more authentic form of feminism. </a:t>
            </a:r>
            <a:r>
              <a:rPr lang="en-GB" sz="2000" dirty="0" err="1"/>
              <a:t>Monae</a:t>
            </a:r>
            <a:r>
              <a:rPr lang="en-GB" sz="2000" dirty="0"/>
              <a:t> is also exploring intersectionality as the family is black. The mother has a very striking hairstyle, symbolising pride and the importance of black hair: the portrayals of both gender and ethnicity intersect here in a way that is both powerful and positive with this particular visual code. bell hooks asserts that </a:t>
            </a:r>
            <a:r>
              <a:rPr lang="en-GB" sz="2000" dirty="0">
                <a:solidFill>
                  <a:srgbClr val="000000"/>
                </a:solidFill>
                <a:latin typeface="Calibri" panose="020F0502020204030204" pitchFamily="34" charset="0"/>
              </a:rPr>
              <a:t>race and class as well as sex determine the extent to which individuals are exploited, and </a:t>
            </a:r>
            <a:r>
              <a:rPr lang="en-GB" sz="2000" dirty="0" err="1">
                <a:solidFill>
                  <a:srgbClr val="000000"/>
                </a:solidFill>
                <a:latin typeface="Calibri" panose="020F0502020204030204" pitchFamily="34" charset="0"/>
              </a:rPr>
              <a:t>Monae</a:t>
            </a:r>
            <a:r>
              <a:rPr lang="en-GB" sz="2000" dirty="0">
                <a:solidFill>
                  <a:srgbClr val="000000"/>
                </a:solidFill>
                <a:latin typeface="Calibri" panose="020F0502020204030204" pitchFamily="34" charset="0"/>
              </a:rPr>
              <a:t> explores this through the representation of this family.</a:t>
            </a:r>
          </a:p>
          <a:p>
            <a:pPr>
              <a:lnSpc>
                <a:spcPct val="100000"/>
              </a:lnSpc>
            </a:pPr>
            <a:r>
              <a:rPr lang="en-GB" sz="2000" dirty="0">
                <a:solidFill>
                  <a:schemeClr val="accent1">
                    <a:lumMod val="75000"/>
                  </a:schemeClr>
                </a:solidFill>
                <a:latin typeface="Calibri" panose="020F0502020204030204" pitchFamily="34" charset="0"/>
              </a:rPr>
              <a:t>What’s wrong with this? I know it sounds sophisticated, but actually there are problems (see mark scheme on next slide)</a:t>
            </a:r>
          </a:p>
          <a:p>
            <a:pPr>
              <a:lnSpc>
                <a:spcPct val="100000"/>
              </a:lnSpc>
            </a:pPr>
            <a:r>
              <a:rPr lang="en-GB" sz="2000" dirty="0">
                <a:solidFill>
                  <a:schemeClr val="accent1">
                    <a:lumMod val="75000"/>
                  </a:schemeClr>
                </a:solidFill>
                <a:latin typeface="Calibri" panose="020F0502020204030204" pitchFamily="34" charset="0"/>
              </a:rPr>
              <a:t>Can you improve it? </a:t>
            </a:r>
          </a:p>
          <a:p>
            <a:pPr marL="0" indent="0">
              <a:lnSpc>
                <a:spcPct val="100000"/>
              </a:lnSpc>
              <a:buNone/>
            </a:pPr>
            <a:r>
              <a:rPr lang="en-GB" sz="2000" dirty="0">
                <a:solidFill>
                  <a:srgbClr val="FF0000"/>
                </a:solidFill>
                <a:latin typeface="Calibri" panose="020F0502020204030204" pitchFamily="34" charset="0"/>
              </a:rPr>
              <a:t>Task: 10 minutes silent work, trying to make this paragraph better. Do another paragraph if you have time (use your Five Frames From… for </a:t>
            </a:r>
            <a:r>
              <a:rPr lang="en-GB" sz="2000" dirty="0" err="1">
                <a:solidFill>
                  <a:srgbClr val="FF0000"/>
                </a:solidFill>
                <a:latin typeface="Calibri" panose="020F0502020204030204" pitchFamily="34" charset="0"/>
              </a:rPr>
              <a:t>inspo</a:t>
            </a:r>
            <a:r>
              <a:rPr lang="en-GB" sz="2000" dirty="0">
                <a:solidFill>
                  <a:srgbClr val="FF0000"/>
                </a:solidFill>
                <a:latin typeface="Calibri" panose="020F0502020204030204" pitchFamily="34" charset="0"/>
              </a:rPr>
              <a:t> if you need it). </a:t>
            </a:r>
            <a:endParaRPr lang="en-GB" sz="2000" dirty="0">
              <a:solidFill>
                <a:srgbClr val="FF0000"/>
              </a:solidFill>
            </a:endParaRPr>
          </a:p>
        </p:txBody>
      </p:sp>
    </p:spTree>
    <p:extLst>
      <p:ext uri="{BB962C8B-B14F-4D97-AF65-F5344CB8AC3E}">
        <p14:creationId xmlns:p14="http://schemas.microsoft.com/office/powerpoint/2010/main" val="21112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1822" y="138016"/>
            <a:ext cx="7416800" cy="6632441"/>
          </a:xfrm>
          <a:prstGeom prst="rect">
            <a:avLst/>
          </a:prstGeom>
        </p:spPr>
      </p:pic>
      <p:sp>
        <p:nvSpPr>
          <p:cNvPr id="6" name="Oval 5"/>
          <p:cNvSpPr/>
          <p:nvPr/>
        </p:nvSpPr>
        <p:spPr>
          <a:xfrm>
            <a:off x="5960533" y="1407155"/>
            <a:ext cx="733778" cy="485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904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865363"/>
          </a:xfrm>
          <a:solidFill>
            <a:schemeClr val="accent4">
              <a:lumMod val="40000"/>
              <a:lumOff val="60000"/>
            </a:schemeClr>
          </a:solidFill>
        </p:spPr>
        <p:txBody>
          <a:bodyPr>
            <a:normAutofit/>
          </a:bodyPr>
          <a:lstStyle/>
          <a:p>
            <a:r>
              <a:rPr lang="en-GB" sz="4000" b="1" dirty="0"/>
              <a:t>How is this possible if it’s an unseen text? </a:t>
            </a:r>
          </a:p>
        </p:txBody>
      </p:sp>
      <p:sp>
        <p:nvSpPr>
          <p:cNvPr id="3" name="Content Placeholder 2"/>
          <p:cNvSpPr>
            <a:spLocks noGrp="1"/>
          </p:cNvSpPr>
          <p:nvPr>
            <p:ph idx="1"/>
          </p:nvPr>
        </p:nvSpPr>
        <p:spPr>
          <a:xfrm>
            <a:off x="628650" y="2438399"/>
            <a:ext cx="7886700" cy="3738563"/>
          </a:xfrm>
        </p:spPr>
        <p:txBody>
          <a:bodyPr>
            <a:normAutofit lnSpcReduction="10000"/>
          </a:bodyPr>
          <a:lstStyle/>
          <a:p>
            <a:r>
              <a:rPr lang="en-GB" dirty="0"/>
              <a:t>Writing a response under calm, prepared conditions is one thing. </a:t>
            </a:r>
          </a:p>
          <a:p>
            <a:r>
              <a:rPr lang="en-GB" dirty="0"/>
              <a:t>Doing it under exam conditions with a text you have never seen requires practice!</a:t>
            </a:r>
          </a:p>
          <a:p>
            <a:r>
              <a:rPr lang="en-GB" dirty="0"/>
              <a:t>The following slides suggest methods that might work for you. Tweak to suit your style of writing. </a:t>
            </a:r>
          </a:p>
          <a:p>
            <a:r>
              <a:rPr lang="en-GB" dirty="0"/>
              <a:t>Note: the exam board are very clear that PLANNING is a key element of success when writing a response. </a:t>
            </a:r>
          </a:p>
        </p:txBody>
      </p:sp>
    </p:spTree>
    <p:extLst>
      <p:ext uri="{BB962C8B-B14F-4D97-AF65-F5344CB8AC3E}">
        <p14:creationId xmlns:p14="http://schemas.microsoft.com/office/powerpoint/2010/main" val="24063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79376"/>
            <a:ext cx="7886700" cy="730249"/>
          </a:xfrm>
          <a:solidFill>
            <a:srgbClr val="FFC000"/>
          </a:solidFill>
        </p:spPr>
        <p:txBody>
          <a:bodyPr/>
          <a:lstStyle/>
          <a:p>
            <a:r>
              <a:rPr lang="en-GB" dirty="0"/>
              <a:t>Printed texts: a suggested method</a:t>
            </a:r>
          </a:p>
        </p:txBody>
      </p:sp>
      <p:sp>
        <p:nvSpPr>
          <p:cNvPr id="3" name="Content Placeholder 2"/>
          <p:cNvSpPr>
            <a:spLocks noGrp="1"/>
          </p:cNvSpPr>
          <p:nvPr>
            <p:ph idx="1"/>
          </p:nvPr>
        </p:nvSpPr>
        <p:spPr>
          <a:xfrm>
            <a:off x="266700" y="1304925"/>
            <a:ext cx="8534400" cy="4448175"/>
          </a:xfrm>
          <a:solidFill>
            <a:schemeClr val="accent3">
              <a:lumMod val="60000"/>
              <a:lumOff val="40000"/>
            </a:schemeClr>
          </a:solidFill>
        </p:spPr>
        <p:txBody>
          <a:bodyPr>
            <a:normAutofit fontScale="70000" lnSpcReduction="20000"/>
          </a:bodyPr>
          <a:lstStyle/>
          <a:p>
            <a:pPr>
              <a:spcAft>
                <a:spcPts val="1200"/>
              </a:spcAft>
            </a:pPr>
            <a:r>
              <a:rPr lang="en-GB" dirty="0">
                <a:solidFill>
                  <a:srgbClr val="FF0000"/>
                </a:solidFill>
              </a:rPr>
              <a:t>Step 1</a:t>
            </a:r>
            <a:r>
              <a:rPr lang="en-GB" dirty="0"/>
              <a:t> – circle all the important signifiers (elements that create meaning). Briefly note what meaning they create</a:t>
            </a:r>
          </a:p>
          <a:p>
            <a:pPr>
              <a:spcAft>
                <a:spcPts val="1200"/>
              </a:spcAft>
            </a:pPr>
            <a:r>
              <a:rPr lang="en-GB" dirty="0">
                <a:solidFill>
                  <a:srgbClr val="FFFF00"/>
                </a:solidFill>
              </a:rPr>
              <a:t>Step 2</a:t>
            </a:r>
            <a:r>
              <a:rPr lang="en-GB" dirty="0">
                <a:solidFill>
                  <a:srgbClr val="FF0000"/>
                </a:solidFill>
              </a:rPr>
              <a:t> </a:t>
            </a:r>
            <a:r>
              <a:rPr lang="en-GB" dirty="0"/>
              <a:t>– link related ideas together. So, if you have circled the pink dress and the black cloak, these are both ‘codes of clothing’ and ‘codes of colour’ </a:t>
            </a:r>
          </a:p>
          <a:p>
            <a:pPr>
              <a:spcAft>
                <a:spcPts val="1200"/>
              </a:spcAft>
            </a:pPr>
            <a:r>
              <a:rPr lang="en-GB" dirty="0">
                <a:solidFill>
                  <a:srgbClr val="FF0000"/>
                </a:solidFill>
              </a:rPr>
              <a:t>Step 3</a:t>
            </a:r>
            <a:r>
              <a:rPr lang="en-GB" dirty="0"/>
              <a:t> – choose </a:t>
            </a:r>
            <a:r>
              <a:rPr lang="en-GB" b="1" dirty="0"/>
              <a:t>three</a:t>
            </a:r>
            <a:r>
              <a:rPr lang="en-GB" dirty="0"/>
              <a:t> linked ideas to write about </a:t>
            </a:r>
            <a:r>
              <a:rPr lang="en-GB" dirty="0" err="1"/>
              <a:t>e.g</a:t>
            </a:r>
            <a:r>
              <a:rPr lang="en-GB" dirty="0"/>
              <a:t>: codes of clothing, codes of colour, </a:t>
            </a:r>
            <a:r>
              <a:rPr lang="en-GB" dirty="0" err="1"/>
              <a:t>mise</a:t>
            </a:r>
            <a:r>
              <a:rPr lang="en-GB" dirty="0"/>
              <a:t>-</a:t>
            </a:r>
            <a:r>
              <a:rPr lang="en-GB" dirty="0" err="1"/>
              <a:t>en</a:t>
            </a:r>
            <a:r>
              <a:rPr lang="en-GB" dirty="0"/>
              <a:t>-scene. These are now your three paragraphs. </a:t>
            </a:r>
          </a:p>
          <a:p>
            <a:pPr>
              <a:spcAft>
                <a:spcPts val="1200"/>
              </a:spcAft>
            </a:pPr>
            <a:r>
              <a:rPr lang="en-GB" dirty="0">
                <a:solidFill>
                  <a:srgbClr val="FFFF00"/>
                </a:solidFill>
              </a:rPr>
              <a:t>Step 4 </a:t>
            </a:r>
            <a:r>
              <a:rPr lang="en-GB" dirty="0"/>
              <a:t>– start writing, using the three linked ideas to create your opening sentence for each paragraph. E.G </a:t>
            </a:r>
            <a:r>
              <a:rPr lang="en-GB" b="1" i="1" dirty="0"/>
              <a:t>‘One way that meaning is created in the KOTV poster is through the use of codes of clothing. </a:t>
            </a:r>
            <a:r>
              <a:rPr lang="en-GB" i="1" dirty="0"/>
              <a:t>For example…(describe in detail, using adjectives for precision). This connotes…Another example is…’</a:t>
            </a:r>
          </a:p>
          <a:p>
            <a:pPr>
              <a:spcAft>
                <a:spcPts val="1200"/>
              </a:spcAft>
            </a:pPr>
            <a:r>
              <a:rPr lang="en-GB" dirty="0">
                <a:solidFill>
                  <a:srgbClr val="FF0000"/>
                </a:solidFill>
              </a:rPr>
              <a:t>Step 5</a:t>
            </a:r>
            <a:r>
              <a:rPr lang="en-GB" i="1" dirty="0"/>
              <a:t> – </a:t>
            </a:r>
            <a:r>
              <a:rPr lang="en-GB" dirty="0"/>
              <a:t>keep an eye on time. Remember to use terminology and theory (if appropriate). Words like ‘signifier’ and ‘connote’ are very useful, alongside tentative language (this might suggest…this could connote…it could be argued that…). If you feel like you aren’t writing enough, find another signifier in the text to write about. There’s plenty of them. </a:t>
            </a:r>
            <a:endParaRPr lang="en-GB" i="1" dirty="0"/>
          </a:p>
        </p:txBody>
      </p:sp>
    </p:spTree>
    <p:extLst>
      <p:ext uri="{BB962C8B-B14F-4D97-AF65-F5344CB8AC3E}">
        <p14:creationId xmlns:p14="http://schemas.microsoft.com/office/powerpoint/2010/main" val="2550859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4220"/>
            <a:ext cx="4484482" cy="6862220"/>
          </a:xfrm>
          <a:prstGeom prst="rect">
            <a:avLst/>
          </a:prstGeom>
        </p:spPr>
      </p:pic>
      <p:pic>
        <p:nvPicPr>
          <p:cNvPr id="6" name="Picture 5"/>
          <p:cNvPicPr>
            <a:picLocks noChangeAspect="1"/>
          </p:cNvPicPr>
          <p:nvPr/>
        </p:nvPicPr>
        <p:blipFill>
          <a:blip r:embed="rId3"/>
          <a:stretch>
            <a:fillRect/>
          </a:stretch>
        </p:blipFill>
        <p:spPr>
          <a:xfrm>
            <a:off x="4572000" y="1247458"/>
            <a:ext cx="4520775" cy="2372042"/>
          </a:xfrm>
          <a:prstGeom prst="rect">
            <a:avLst/>
          </a:prstGeom>
        </p:spPr>
      </p:pic>
    </p:spTree>
    <p:extLst>
      <p:ext uri="{BB962C8B-B14F-4D97-AF65-F5344CB8AC3E}">
        <p14:creationId xmlns:p14="http://schemas.microsoft.com/office/powerpoint/2010/main" val="93799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219199"/>
          </a:xfrm>
          <a:solidFill>
            <a:schemeClr val="accent4"/>
          </a:solidFill>
        </p:spPr>
        <p:txBody>
          <a:bodyPr>
            <a:normAutofit/>
          </a:bodyPr>
          <a:lstStyle/>
          <a:p>
            <a:r>
              <a:rPr lang="en-GB" sz="2400" b="1" dirty="0"/>
              <a:t>Audio-visual texts are harder as you don’t have the text in front of you for the whole time. Here is what the exam will say:</a:t>
            </a:r>
          </a:p>
        </p:txBody>
      </p:sp>
      <p:sp>
        <p:nvSpPr>
          <p:cNvPr id="6" name="TextBox 5"/>
          <p:cNvSpPr txBox="1"/>
          <p:nvPr/>
        </p:nvSpPr>
        <p:spPr>
          <a:xfrm>
            <a:off x="327380" y="4345525"/>
            <a:ext cx="8455376" cy="2031325"/>
          </a:xfrm>
          <a:prstGeom prst="rect">
            <a:avLst/>
          </a:prstGeom>
          <a:noFill/>
        </p:spPr>
        <p:txBody>
          <a:bodyPr wrap="square" rtlCol="0">
            <a:spAutoFit/>
          </a:bodyPr>
          <a:lstStyle/>
          <a:p>
            <a:r>
              <a:rPr lang="en-GB" dirty="0"/>
              <a:t>Notice the word ‘extract’. It might be the whole video, it might be an extract. We will practise using whole videos and then extracts will seem very easy…</a:t>
            </a:r>
          </a:p>
          <a:p>
            <a:endParaRPr lang="en-GB" dirty="0"/>
          </a:p>
          <a:p>
            <a:pPr marL="285750" indent="-285750">
              <a:buFont typeface="Arial" panose="020B0604020202020204" pitchFamily="34" charset="0"/>
              <a:buChar char="•"/>
            </a:pPr>
            <a:r>
              <a:rPr lang="en-GB" dirty="0"/>
              <a:t>What is the best way to use the first minute where you are reading the question?</a:t>
            </a:r>
          </a:p>
          <a:p>
            <a:pPr marL="285750" indent="-285750">
              <a:buFont typeface="Arial" panose="020B0604020202020204" pitchFamily="34" charset="0"/>
              <a:buChar char="•"/>
            </a:pPr>
            <a:r>
              <a:rPr lang="en-GB" dirty="0"/>
              <a:t>What is the best way to use the first viewing?</a:t>
            </a:r>
          </a:p>
          <a:p>
            <a:pPr marL="285750" indent="-285750">
              <a:buFont typeface="Arial" panose="020B0604020202020204" pitchFamily="34" charset="0"/>
              <a:buChar char="•"/>
            </a:pPr>
            <a:r>
              <a:rPr lang="en-GB" dirty="0"/>
              <a:t>What is the best way to use the second viewing and the next five minutes? </a:t>
            </a:r>
          </a:p>
          <a:p>
            <a:pPr marL="285750" indent="-285750">
              <a:buFont typeface="Arial" panose="020B0604020202020204" pitchFamily="34" charset="0"/>
              <a:buChar char="•"/>
            </a:pPr>
            <a:r>
              <a:rPr lang="en-GB" dirty="0"/>
              <a:t>What is the best way to use the third viewing? </a:t>
            </a:r>
          </a:p>
        </p:txBody>
      </p:sp>
      <p:pic>
        <p:nvPicPr>
          <p:cNvPr id="8" name="Picture 7"/>
          <p:cNvPicPr>
            <a:picLocks noChangeAspect="1"/>
          </p:cNvPicPr>
          <p:nvPr/>
        </p:nvPicPr>
        <p:blipFill>
          <a:blip r:embed="rId3"/>
          <a:stretch>
            <a:fillRect/>
          </a:stretch>
        </p:blipFill>
        <p:spPr>
          <a:xfrm>
            <a:off x="692594" y="1530183"/>
            <a:ext cx="7720709" cy="2148231"/>
          </a:xfrm>
          <a:prstGeom prst="rect">
            <a:avLst/>
          </a:prstGeom>
        </p:spPr>
      </p:pic>
    </p:spTree>
    <p:extLst>
      <p:ext uri="{BB962C8B-B14F-4D97-AF65-F5344CB8AC3E}">
        <p14:creationId xmlns:p14="http://schemas.microsoft.com/office/powerpoint/2010/main" val="166447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505"/>
            <a:ext cx="9144000" cy="797630"/>
          </a:xfrm>
          <a:solidFill>
            <a:schemeClr val="accent4"/>
          </a:solidFill>
        </p:spPr>
        <p:txBody>
          <a:bodyPr/>
          <a:lstStyle/>
          <a:p>
            <a:r>
              <a:rPr lang="en-GB" dirty="0"/>
              <a:t>Audio-visual texts: a suggested method</a:t>
            </a:r>
          </a:p>
        </p:txBody>
      </p:sp>
      <p:sp>
        <p:nvSpPr>
          <p:cNvPr id="3" name="Content Placeholder 2"/>
          <p:cNvSpPr>
            <a:spLocks noGrp="1"/>
          </p:cNvSpPr>
          <p:nvPr>
            <p:ph idx="1"/>
          </p:nvPr>
        </p:nvSpPr>
        <p:spPr>
          <a:xfrm>
            <a:off x="0" y="1396647"/>
            <a:ext cx="8816622" cy="5382331"/>
          </a:xfrm>
        </p:spPr>
        <p:txBody>
          <a:bodyPr>
            <a:normAutofit fontScale="77500" lnSpcReduction="20000"/>
          </a:bodyPr>
          <a:lstStyle/>
          <a:p>
            <a:pPr marL="514350" indent="-514350">
              <a:buFont typeface="+mj-lt"/>
              <a:buAutoNum type="arabicPeriod"/>
            </a:pPr>
            <a:r>
              <a:rPr lang="en-GB" dirty="0"/>
              <a:t>Read question and create a note-taking chart that focuses on the demands of the question. Make sure the chart has ample space so you can include things you might not have anticipated. Remind yourself of ‘allowed’ theories for this type of text. Write them down</a:t>
            </a:r>
          </a:p>
          <a:p>
            <a:pPr marL="514350" indent="-514350">
              <a:buFont typeface="+mj-lt"/>
              <a:buAutoNum type="arabicPeriod"/>
            </a:pPr>
            <a:endParaRPr lang="en-GB" dirty="0"/>
          </a:p>
          <a:p>
            <a:pPr marL="514350" indent="-514350">
              <a:buFont typeface="+mj-lt"/>
              <a:buAutoNum type="arabicPeriod"/>
            </a:pPr>
            <a:r>
              <a:rPr lang="en-GB" dirty="0">
                <a:solidFill>
                  <a:schemeClr val="accent1">
                    <a:lumMod val="75000"/>
                  </a:schemeClr>
                </a:solidFill>
              </a:rPr>
              <a:t>Watch video, absorb the narrative, have clever thoughts about the best bits to write about and why (no pens)</a:t>
            </a:r>
          </a:p>
          <a:p>
            <a:pPr marL="514350" indent="-514350">
              <a:buFont typeface="+mj-lt"/>
              <a:buAutoNum type="arabicPeriod"/>
            </a:pPr>
            <a:endParaRPr lang="en-GB" dirty="0">
              <a:solidFill>
                <a:schemeClr val="accent1">
                  <a:lumMod val="75000"/>
                </a:schemeClr>
              </a:solidFill>
            </a:endParaRPr>
          </a:p>
          <a:p>
            <a:pPr marL="514350" indent="-514350">
              <a:buFont typeface="+mj-lt"/>
              <a:buAutoNum type="arabicPeriod"/>
            </a:pPr>
            <a:r>
              <a:rPr lang="en-GB" dirty="0"/>
              <a:t>Watch video again trying to pick out 3 key moments that will help with answering the question. Have pen in hand and note chart ready</a:t>
            </a:r>
          </a:p>
          <a:p>
            <a:pPr marL="514350" indent="-514350">
              <a:buFont typeface="+mj-lt"/>
              <a:buAutoNum type="arabicPeriod"/>
            </a:pPr>
            <a:endParaRPr lang="en-GB" dirty="0"/>
          </a:p>
          <a:p>
            <a:pPr marL="514350" indent="-514350">
              <a:buFont typeface="+mj-lt"/>
              <a:buAutoNum type="arabicPeriod"/>
            </a:pPr>
            <a:r>
              <a:rPr lang="en-GB" dirty="0">
                <a:solidFill>
                  <a:schemeClr val="accent1">
                    <a:lumMod val="75000"/>
                  </a:schemeClr>
                </a:solidFill>
              </a:rPr>
              <a:t>In the five minutes after the video, write about the 3 key moments, trying to rough out some paragraphs, thinking about theory that might be appropriate</a:t>
            </a:r>
          </a:p>
          <a:p>
            <a:pPr marL="514350" indent="-514350">
              <a:buFont typeface="+mj-lt"/>
              <a:buAutoNum type="arabicPeriod"/>
            </a:pPr>
            <a:endParaRPr lang="en-GB" dirty="0">
              <a:solidFill>
                <a:schemeClr val="accent1">
                  <a:lumMod val="75000"/>
                </a:schemeClr>
              </a:solidFill>
            </a:endParaRPr>
          </a:p>
          <a:p>
            <a:pPr marL="514350" indent="-514350">
              <a:buFont typeface="+mj-lt"/>
              <a:buAutoNum type="arabicPeriod"/>
            </a:pPr>
            <a:r>
              <a:rPr lang="en-GB" dirty="0"/>
              <a:t>In the third watch, check your ideas work, jot down any final thoughts that might be useful to you</a:t>
            </a:r>
          </a:p>
        </p:txBody>
      </p:sp>
    </p:spTree>
    <p:extLst>
      <p:ext uri="{BB962C8B-B14F-4D97-AF65-F5344CB8AC3E}">
        <p14:creationId xmlns:p14="http://schemas.microsoft.com/office/powerpoint/2010/main" val="193342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normAutofit/>
          </a:bodyPr>
          <a:lstStyle/>
          <a:p>
            <a:r>
              <a:rPr lang="en-US" sz="3600" dirty="0">
                <a:hlinkClick r:id="rId2"/>
              </a:rPr>
              <a:t>Sam Fender - Seventeen Going Under (Official Video) - YouTube</a:t>
            </a:r>
            <a:endParaRPr lang="en-GB" sz="3600" dirty="0"/>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Question 1 is based on the unseen audio-visual resource Sam Fender’s </a:t>
            </a:r>
            <a:r>
              <a:rPr lang="en-GB" i="1" dirty="0"/>
              <a:t>17 Going Under </a:t>
            </a:r>
            <a:r>
              <a:rPr lang="en-GB" dirty="0"/>
              <a:t>music video.</a:t>
            </a:r>
          </a:p>
          <a:p>
            <a:pPr marL="0" indent="0">
              <a:buNone/>
            </a:pPr>
            <a:endParaRPr lang="en-GB" dirty="0"/>
          </a:p>
          <a:p>
            <a:r>
              <a:rPr lang="en-GB" i="1" dirty="0"/>
              <a:t>How do </a:t>
            </a:r>
            <a:r>
              <a:rPr lang="en-GB" i="1" dirty="0">
                <a:solidFill>
                  <a:schemeClr val="accent1">
                    <a:lumMod val="75000"/>
                  </a:schemeClr>
                </a:solidFill>
              </a:rPr>
              <a:t>visual elements </a:t>
            </a:r>
            <a:r>
              <a:rPr lang="en-GB" i="1" dirty="0"/>
              <a:t>create </a:t>
            </a:r>
            <a:r>
              <a:rPr lang="en-GB" i="1" dirty="0">
                <a:solidFill>
                  <a:schemeClr val="accent1">
                    <a:lumMod val="75000"/>
                  </a:schemeClr>
                </a:solidFill>
              </a:rPr>
              <a:t>meaning</a:t>
            </a:r>
            <a:r>
              <a:rPr lang="en-GB" i="1" dirty="0"/>
              <a:t> in this music video? [15 marks – 20 </a:t>
            </a:r>
            <a:r>
              <a:rPr lang="en-GB" i="1" dirty="0">
                <a:solidFill>
                  <a:schemeClr val="accent1">
                    <a:lumMod val="75000"/>
                  </a:schemeClr>
                </a:solidFill>
              </a:rPr>
              <a:t>(24) </a:t>
            </a:r>
            <a:r>
              <a:rPr lang="en-GB" i="1" dirty="0" err="1"/>
              <a:t>mins</a:t>
            </a:r>
            <a:r>
              <a:rPr lang="en-GB" i="1" dirty="0"/>
              <a:t>]</a:t>
            </a:r>
            <a:endParaRPr lang="en-GB" dirty="0"/>
          </a:p>
          <a:p>
            <a:endParaRPr lang="en-GB" dirty="0"/>
          </a:p>
        </p:txBody>
      </p:sp>
    </p:spTree>
    <p:extLst>
      <p:ext uri="{BB962C8B-B14F-4D97-AF65-F5344CB8AC3E}">
        <p14:creationId xmlns:p14="http://schemas.microsoft.com/office/powerpoint/2010/main" val="245105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AA0D-392D-4551-D7EB-18BF1904D25E}"/>
              </a:ext>
            </a:extLst>
          </p:cNvPr>
          <p:cNvSpPr>
            <a:spLocks noGrp="1"/>
          </p:cNvSpPr>
          <p:nvPr>
            <p:ph type="title"/>
          </p:nvPr>
        </p:nvSpPr>
        <p:spPr>
          <a:xfrm>
            <a:off x="0" y="-98249"/>
            <a:ext cx="7886700" cy="1325563"/>
          </a:xfrm>
        </p:spPr>
        <p:txBody>
          <a:bodyPr/>
          <a:lstStyle/>
          <a:p>
            <a:r>
              <a:rPr lang="en-GB" b="1" dirty="0">
                <a:highlight>
                  <a:srgbClr val="FFFF00"/>
                </a:highlight>
              </a:rPr>
              <a:t>ADMIN</a:t>
            </a:r>
          </a:p>
        </p:txBody>
      </p:sp>
      <p:sp>
        <p:nvSpPr>
          <p:cNvPr id="3" name="Content Placeholder 2">
            <a:extLst>
              <a:ext uri="{FF2B5EF4-FFF2-40B4-BE49-F238E27FC236}">
                <a16:creationId xmlns:a16="http://schemas.microsoft.com/office/drawing/2014/main" id="{100A1647-FAFA-B62D-3E5A-701CCB600095}"/>
              </a:ext>
            </a:extLst>
          </p:cNvPr>
          <p:cNvSpPr>
            <a:spLocks noGrp="1"/>
          </p:cNvSpPr>
          <p:nvPr>
            <p:ph idx="1"/>
          </p:nvPr>
        </p:nvSpPr>
        <p:spPr>
          <a:xfrm>
            <a:off x="245935" y="967670"/>
            <a:ext cx="8613422" cy="4351338"/>
          </a:xfrm>
        </p:spPr>
        <p:txBody>
          <a:bodyPr>
            <a:normAutofit/>
          </a:bodyPr>
          <a:lstStyle/>
          <a:p>
            <a:r>
              <a:rPr lang="en-GB" sz="2400" dirty="0"/>
              <a:t>PLEASE HAND IN HOMEWORK</a:t>
            </a:r>
          </a:p>
          <a:p>
            <a:r>
              <a:rPr lang="en-GB" sz="2400" dirty="0"/>
              <a:t>Mia! I haven’t forgotten you!</a:t>
            </a:r>
          </a:p>
          <a:p>
            <a:r>
              <a:rPr lang="en-GB" sz="2400" dirty="0"/>
              <a:t>Why did I put this pic at the end of your model essay? </a:t>
            </a:r>
          </a:p>
          <a:p>
            <a:pPr marL="0" indent="0">
              <a:buNone/>
            </a:pPr>
            <a:endParaRPr lang="en-GB" sz="2400" dirty="0"/>
          </a:p>
        </p:txBody>
      </p:sp>
      <p:pic>
        <p:nvPicPr>
          <p:cNvPr id="4" name="image1.png"/>
          <p:cNvPicPr/>
          <p:nvPr/>
        </p:nvPicPr>
        <p:blipFill>
          <a:blip r:embed="rId2"/>
          <a:srcRect/>
          <a:stretch>
            <a:fillRect/>
          </a:stretch>
        </p:blipFill>
        <p:spPr>
          <a:xfrm>
            <a:off x="723458" y="2349677"/>
            <a:ext cx="7658376" cy="4340578"/>
          </a:xfrm>
          <a:prstGeom prst="rect">
            <a:avLst/>
          </a:prstGeom>
          <a:ln/>
        </p:spPr>
      </p:pic>
      <p:cxnSp>
        <p:nvCxnSpPr>
          <p:cNvPr id="7" name="Straight Connector 6"/>
          <p:cNvCxnSpPr/>
          <p:nvPr/>
        </p:nvCxnSpPr>
        <p:spPr>
          <a:xfrm flipV="1">
            <a:off x="1998133" y="3905957"/>
            <a:ext cx="4421129" cy="11814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370667" y="3826933"/>
            <a:ext cx="4560711" cy="8353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788356" y="3826933"/>
            <a:ext cx="3635022" cy="26144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219986" y="3905956"/>
            <a:ext cx="4082281" cy="1241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197600" y="3968044"/>
            <a:ext cx="63526" cy="564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949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820207"/>
          </a:xfrm>
          <a:solidFill>
            <a:schemeClr val="accent4">
              <a:lumMod val="40000"/>
              <a:lumOff val="60000"/>
            </a:schemeClr>
          </a:solidFill>
        </p:spPr>
        <p:txBody>
          <a:bodyPr/>
          <a:lstStyle/>
          <a:p>
            <a:r>
              <a:rPr lang="en-GB" b="1" dirty="0"/>
              <a:t>Task and homework (start in lesson)</a:t>
            </a:r>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Task:</a:t>
            </a:r>
          </a:p>
          <a:p>
            <a:r>
              <a:rPr lang="en-GB" dirty="0"/>
              <a:t>Create a Five Frames For… for this music video.</a:t>
            </a:r>
          </a:p>
          <a:p>
            <a:endParaRPr lang="en-GB" dirty="0"/>
          </a:p>
          <a:p>
            <a:pPr marL="0" indent="0">
              <a:buNone/>
            </a:pPr>
            <a:r>
              <a:rPr lang="en-GB" b="1" dirty="0"/>
              <a:t>Homework:</a:t>
            </a:r>
          </a:p>
          <a:p>
            <a:r>
              <a:rPr lang="en-GB" dirty="0">
                <a:solidFill>
                  <a:schemeClr val="accent1">
                    <a:lumMod val="75000"/>
                  </a:schemeClr>
                </a:solidFill>
              </a:rPr>
              <a:t>Answer the question that you have taken notes for </a:t>
            </a:r>
            <a:r>
              <a:rPr lang="en-GB" i="1" dirty="0">
                <a:solidFill>
                  <a:schemeClr val="accent1">
                    <a:lumMod val="75000"/>
                  </a:schemeClr>
                </a:solidFill>
              </a:rPr>
              <a:t>(Sam Fender – how do visual elements create meaning in this music video)</a:t>
            </a:r>
          </a:p>
          <a:p>
            <a:r>
              <a:rPr lang="en-GB" dirty="0"/>
              <a:t>Label how far you’ve got in 30 (37) </a:t>
            </a:r>
            <a:r>
              <a:rPr lang="en-GB" dirty="0" err="1"/>
              <a:t>mins</a:t>
            </a:r>
            <a:endParaRPr lang="en-GB" dirty="0"/>
          </a:p>
          <a:p>
            <a:r>
              <a:rPr lang="en-GB" dirty="0">
                <a:solidFill>
                  <a:schemeClr val="accent1">
                    <a:lumMod val="75000"/>
                  </a:schemeClr>
                </a:solidFill>
              </a:rPr>
              <a:t>Carry on until you feel you’ve finished, even if it takes longer than 30 (37) </a:t>
            </a:r>
            <a:r>
              <a:rPr lang="en-GB" dirty="0" err="1">
                <a:solidFill>
                  <a:schemeClr val="accent1">
                    <a:lumMod val="75000"/>
                  </a:schemeClr>
                </a:solidFill>
              </a:rPr>
              <a:t>mins</a:t>
            </a:r>
            <a:endParaRPr lang="en-GB" dirty="0">
              <a:solidFill>
                <a:schemeClr val="accent1">
                  <a:lumMod val="75000"/>
                </a:schemeClr>
              </a:solidFill>
            </a:endParaRPr>
          </a:p>
          <a:p>
            <a:r>
              <a:rPr lang="en-GB" dirty="0"/>
              <a:t>Hand in next Wed</a:t>
            </a:r>
          </a:p>
          <a:p>
            <a:r>
              <a:rPr lang="en-GB" dirty="0">
                <a:solidFill>
                  <a:schemeClr val="accent1">
                    <a:lumMod val="75000"/>
                  </a:schemeClr>
                </a:solidFill>
              </a:rPr>
              <a:t>If you haven’t finished the </a:t>
            </a:r>
            <a:r>
              <a:rPr lang="en-GB" i="1" dirty="0">
                <a:solidFill>
                  <a:schemeClr val="accent1">
                    <a:lumMod val="75000"/>
                  </a:schemeClr>
                </a:solidFill>
              </a:rPr>
              <a:t>Five Frames For</a:t>
            </a:r>
            <a:r>
              <a:rPr lang="en-GB" dirty="0">
                <a:solidFill>
                  <a:schemeClr val="accent1">
                    <a:lumMod val="75000"/>
                  </a:schemeClr>
                </a:solidFill>
              </a:rPr>
              <a:t>…(Sam Fender, 17 Going Under), complete that as well.</a:t>
            </a:r>
          </a:p>
          <a:p>
            <a:endParaRPr lang="en-GB" dirty="0"/>
          </a:p>
        </p:txBody>
      </p:sp>
    </p:spTree>
    <p:extLst>
      <p:ext uri="{BB962C8B-B14F-4D97-AF65-F5344CB8AC3E}">
        <p14:creationId xmlns:p14="http://schemas.microsoft.com/office/powerpoint/2010/main" val="347618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144000" cy="890237"/>
          </a:xfrm>
          <a:solidFill>
            <a:schemeClr val="accent4">
              <a:lumMod val="40000"/>
              <a:lumOff val="60000"/>
            </a:schemeClr>
          </a:solidFill>
        </p:spPr>
        <p:txBody>
          <a:bodyPr/>
          <a:lstStyle/>
          <a:p>
            <a:r>
              <a:rPr lang="en-GB" dirty="0"/>
              <a:t>Starter: what do you remember? </a:t>
            </a:r>
          </a:p>
        </p:txBody>
      </p:sp>
      <p:sp>
        <p:nvSpPr>
          <p:cNvPr id="3" name="Content Placeholder 2"/>
          <p:cNvSpPr>
            <a:spLocks noGrp="1"/>
          </p:cNvSpPr>
          <p:nvPr>
            <p:ph idx="1"/>
          </p:nvPr>
        </p:nvSpPr>
        <p:spPr/>
        <p:txBody>
          <a:bodyPr/>
          <a:lstStyle/>
          <a:p>
            <a:pPr marL="514350" indent="-514350">
              <a:buFont typeface="+mj-lt"/>
              <a:buAutoNum type="arabicPeriod"/>
            </a:pPr>
            <a:r>
              <a:rPr lang="en-GB" dirty="0"/>
              <a:t>Name the four areas of the media framework.</a:t>
            </a:r>
          </a:p>
          <a:p>
            <a:pPr marL="514350" indent="-514350">
              <a:buFont typeface="+mj-lt"/>
              <a:buAutoNum type="arabicPeriod"/>
            </a:pPr>
            <a:r>
              <a:rPr lang="en-GB" dirty="0"/>
              <a:t>Which of those are tested in COM 1 Section A?</a:t>
            </a:r>
          </a:p>
          <a:p>
            <a:pPr marL="514350" indent="-514350">
              <a:buFont typeface="+mj-lt"/>
              <a:buAutoNum type="arabicPeriod"/>
            </a:pPr>
            <a:r>
              <a:rPr lang="en-GB" dirty="0"/>
              <a:t>What is NON-DIAGETIC SOUND?</a:t>
            </a:r>
          </a:p>
          <a:p>
            <a:pPr marL="514350" indent="-514350">
              <a:buFont typeface="+mj-lt"/>
              <a:buAutoNum type="arabicPeriod"/>
            </a:pPr>
            <a:r>
              <a:rPr lang="en-GB" dirty="0"/>
              <a:t>What is the difference between an ICON, an INDEX and a SYMBOL?</a:t>
            </a:r>
          </a:p>
          <a:p>
            <a:pPr marL="514350" indent="-514350">
              <a:buFont typeface="+mj-lt"/>
              <a:buAutoNum type="arabicPeriod"/>
            </a:pPr>
            <a:r>
              <a:rPr lang="en-GB" dirty="0"/>
              <a:t>How many questions will you have in your COM 1 SEC A exam?</a:t>
            </a:r>
          </a:p>
          <a:p>
            <a:pPr marL="514350" indent="-514350">
              <a:buFont typeface="+mj-lt"/>
              <a:buAutoNum type="arabicPeriod"/>
            </a:pPr>
            <a:r>
              <a:rPr lang="en-GB" dirty="0"/>
              <a:t>What SET TEXTS have we studied already in COM 1 SEC A? </a:t>
            </a:r>
          </a:p>
          <a:p>
            <a:pPr marL="514350" indent="-514350">
              <a:buFont typeface="+mj-lt"/>
              <a:buAutoNum type="arabicPeriod"/>
            </a:pPr>
            <a:endParaRPr lang="en-GB" dirty="0"/>
          </a:p>
        </p:txBody>
      </p:sp>
    </p:spTree>
    <p:extLst>
      <p:ext uri="{BB962C8B-B14F-4D97-AF65-F5344CB8AC3E}">
        <p14:creationId xmlns:p14="http://schemas.microsoft.com/office/powerpoint/2010/main" val="328465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a:t>1 : Name the four areas of the media framework.</a:t>
            </a:r>
          </a:p>
        </p:txBody>
      </p:sp>
      <p:sp>
        <p:nvSpPr>
          <p:cNvPr id="3" name="Content Placeholder 2"/>
          <p:cNvSpPr>
            <a:spLocks noGrp="1"/>
          </p:cNvSpPr>
          <p:nvPr>
            <p:ph idx="1"/>
          </p:nvPr>
        </p:nvSpPr>
        <p:spPr/>
        <p:txBody>
          <a:bodyPr/>
          <a:lstStyle/>
          <a:p>
            <a:r>
              <a:rPr lang="en-GB" dirty="0"/>
              <a:t>Media </a:t>
            </a:r>
            <a:r>
              <a:rPr lang="en-GB" b="1" dirty="0"/>
              <a:t>Language</a:t>
            </a:r>
          </a:p>
          <a:p>
            <a:r>
              <a:rPr lang="en-GB" dirty="0"/>
              <a:t>Media </a:t>
            </a:r>
            <a:r>
              <a:rPr lang="en-GB" b="1" dirty="0"/>
              <a:t>Representation</a:t>
            </a:r>
          </a:p>
          <a:p>
            <a:r>
              <a:rPr lang="en-GB" dirty="0"/>
              <a:t>Media </a:t>
            </a:r>
            <a:r>
              <a:rPr lang="en-GB" b="1" dirty="0"/>
              <a:t>Audiences</a:t>
            </a:r>
          </a:p>
          <a:p>
            <a:r>
              <a:rPr lang="en-GB" dirty="0"/>
              <a:t>Media </a:t>
            </a:r>
            <a:r>
              <a:rPr lang="en-GB" b="1" dirty="0"/>
              <a:t>Industries</a:t>
            </a:r>
          </a:p>
          <a:p>
            <a:endParaRPr lang="en-GB" dirty="0"/>
          </a:p>
          <a:p>
            <a:pPr marL="0" indent="0">
              <a:buNone/>
            </a:pPr>
            <a:r>
              <a:rPr lang="en-GB" b="1" dirty="0">
                <a:solidFill>
                  <a:schemeClr val="accent1">
                    <a:lumMod val="75000"/>
                  </a:schemeClr>
                </a:solidFill>
              </a:rPr>
              <a:t>BONUS: What is the FIFTH AREA that links to everything? (Begins with ‘C’)</a:t>
            </a:r>
          </a:p>
        </p:txBody>
      </p:sp>
    </p:spTree>
    <p:extLst>
      <p:ext uri="{BB962C8B-B14F-4D97-AF65-F5344CB8AC3E}">
        <p14:creationId xmlns:p14="http://schemas.microsoft.com/office/powerpoint/2010/main" val="303841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a:t>2: Which of those are tested in COM 1 Section A?</a:t>
            </a:r>
          </a:p>
        </p:txBody>
      </p:sp>
      <p:sp>
        <p:nvSpPr>
          <p:cNvPr id="3" name="Content Placeholder 2"/>
          <p:cNvSpPr>
            <a:spLocks noGrp="1"/>
          </p:cNvSpPr>
          <p:nvPr>
            <p:ph idx="1"/>
          </p:nvPr>
        </p:nvSpPr>
        <p:spPr/>
        <p:txBody>
          <a:bodyPr/>
          <a:lstStyle/>
          <a:p>
            <a:r>
              <a:rPr lang="en-GB" dirty="0"/>
              <a:t>Media Language</a:t>
            </a:r>
          </a:p>
          <a:p>
            <a:r>
              <a:rPr lang="en-GB" dirty="0"/>
              <a:t>Media Representation</a:t>
            </a:r>
          </a:p>
        </p:txBody>
      </p:sp>
    </p:spTree>
    <p:extLst>
      <p:ext uri="{BB962C8B-B14F-4D97-AF65-F5344CB8AC3E}">
        <p14:creationId xmlns:p14="http://schemas.microsoft.com/office/powerpoint/2010/main" val="235587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a:bodyPr>
          <a:lstStyle/>
          <a:p>
            <a:r>
              <a:rPr lang="en-GB" sz="3600" b="1" dirty="0"/>
              <a:t>3: What is NON-DIAGETIC SOUND?</a:t>
            </a:r>
          </a:p>
        </p:txBody>
      </p:sp>
      <p:sp>
        <p:nvSpPr>
          <p:cNvPr id="3" name="Content Placeholder 2"/>
          <p:cNvSpPr>
            <a:spLocks noGrp="1"/>
          </p:cNvSpPr>
          <p:nvPr>
            <p:ph idx="1"/>
          </p:nvPr>
        </p:nvSpPr>
        <p:spPr/>
        <p:txBody>
          <a:bodyPr/>
          <a:lstStyle/>
          <a:p>
            <a:r>
              <a:rPr lang="en-GB" b="1" dirty="0"/>
              <a:t>Non-diegetic sound </a:t>
            </a:r>
            <a:r>
              <a:rPr lang="en-GB" dirty="0"/>
              <a:t>- Sound that comes from outside the fictional world, for example a voiceover, romantic mood music etc.</a:t>
            </a:r>
          </a:p>
        </p:txBody>
      </p:sp>
    </p:spTree>
    <p:extLst>
      <p:ext uri="{BB962C8B-B14F-4D97-AF65-F5344CB8AC3E}">
        <p14:creationId xmlns:p14="http://schemas.microsoft.com/office/powerpoint/2010/main" val="232475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a:t>4: What is the difference between an ICON, an INDEX and a SYMBOL?</a:t>
            </a:r>
          </a:p>
        </p:txBody>
      </p:sp>
      <p:sp>
        <p:nvSpPr>
          <p:cNvPr id="3" name="Content Placeholder 2"/>
          <p:cNvSpPr>
            <a:spLocks noGrp="1"/>
          </p:cNvSpPr>
          <p:nvPr>
            <p:ph idx="1"/>
          </p:nvPr>
        </p:nvSpPr>
        <p:spPr/>
        <p:txBody>
          <a:bodyPr/>
          <a:lstStyle/>
          <a:p>
            <a:pPr marL="0" indent="0">
              <a:buNone/>
            </a:pPr>
            <a:r>
              <a:rPr lang="en-GB" b="1" dirty="0"/>
              <a:t>Icon: </a:t>
            </a:r>
            <a:r>
              <a:rPr lang="en-GB" dirty="0"/>
              <a:t>a sign that resembles the thing or idea being represented or </a:t>
            </a:r>
            <a:r>
              <a:rPr lang="en-GB" i="1" dirty="0"/>
              <a:t>signified</a:t>
            </a:r>
          </a:p>
          <a:p>
            <a:pPr marL="0" indent="0">
              <a:buNone/>
            </a:pPr>
            <a:r>
              <a:rPr lang="en-GB" b="1" dirty="0"/>
              <a:t>Index:</a:t>
            </a:r>
            <a:r>
              <a:rPr lang="en-GB" dirty="0"/>
              <a:t> a sign that has a link with the thing being represented or </a:t>
            </a:r>
            <a:r>
              <a:rPr lang="en-GB" i="1" dirty="0"/>
              <a:t>signified</a:t>
            </a:r>
          </a:p>
          <a:p>
            <a:pPr marL="0" indent="0">
              <a:buNone/>
            </a:pPr>
            <a:r>
              <a:rPr lang="en-GB" b="1" dirty="0"/>
              <a:t>Symbol: </a:t>
            </a:r>
            <a:r>
              <a:rPr lang="en-GB" dirty="0"/>
              <a:t>a sign that has no obvious connection with the </a:t>
            </a:r>
            <a:r>
              <a:rPr lang="en-GB" i="1" dirty="0"/>
              <a:t>signified</a:t>
            </a:r>
          </a:p>
        </p:txBody>
      </p:sp>
    </p:spTree>
    <p:extLst>
      <p:ext uri="{BB962C8B-B14F-4D97-AF65-F5344CB8AC3E}">
        <p14:creationId xmlns:p14="http://schemas.microsoft.com/office/powerpoint/2010/main" val="217944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a:t>5: How many questions will you have in your COM 1 SEC A exam?</a:t>
            </a:r>
          </a:p>
        </p:txBody>
      </p:sp>
      <p:pic>
        <p:nvPicPr>
          <p:cNvPr id="4" name="Content Placeholder 3"/>
          <p:cNvPicPr>
            <a:picLocks noGrp="1" noChangeAspect="1"/>
          </p:cNvPicPr>
          <p:nvPr>
            <p:ph idx="1"/>
          </p:nvPr>
        </p:nvPicPr>
        <p:blipFill rotWithShape="1">
          <a:blip r:embed="rId2"/>
          <a:srcRect l="849" t="3286" r="1256"/>
          <a:stretch/>
        </p:blipFill>
        <p:spPr>
          <a:xfrm>
            <a:off x="201478" y="1135395"/>
            <a:ext cx="8513544" cy="3039498"/>
          </a:xfrm>
          <a:prstGeom prst="rect">
            <a:avLst/>
          </a:prstGeom>
          <a:ln w="57150">
            <a:solidFill>
              <a:schemeClr val="bg1"/>
            </a:solidFill>
          </a:ln>
        </p:spPr>
      </p:pic>
      <p:sp>
        <p:nvSpPr>
          <p:cNvPr id="5" name="TextBox 4"/>
          <p:cNvSpPr txBox="1"/>
          <p:nvPr/>
        </p:nvSpPr>
        <p:spPr>
          <a:xfrm>
            <a:off x="179761" y="4549676"/>
            <a:ext cx="8784477" cy="2308324"/>
          </a:xfrm>
          <a:prstGeom prst="rect">
            <a:avLst/>
          </a:prstGeom>
          <a:noFill/>
        </p:spPr>
        <p:txBody>
          <a:bodyPr wrap="square" rtlCol="0">
            <a:spAutoFit/>
          </a:bodyPr>
          <a:lstStyle/>
          <a:p>
            <a:r>
              <a:rPr lang="en-GB" sz="2400" dirty="0"/>
              <a:t>So, </a:t>
            </a:r>
            <a:r>
              <a:rPr lang="en-GB" sz="2400" b="1" dirty="0"/>
              <a:t>TWO</a:t>
            </a:r>
            <a:r>
              <a:rPr lang="en-GB" sz="2400" dirty="0"/>
              <a:t> questions. </a:t>
            </a:r>
          </a:p>
          <a:p>
            <a:pPr marL="342900" indent="-342900">
              <a:buFont typeface="Arial" panose="020B0604020202020204" pitchFamily="34" charset="0"/>
              <a:buChar char="•"/>
            </a:pPr>
            <a:r>
              <a:rPr lang="en-GB" sz="2400" dirty="0"/>
              <a:t>One will be shorter, on an unseen text (audio-visual or print). </a:t>
            </a:r>
            <a:r>
              <a:rPr lang="en-GB" sz="2400" dirty="0">
                <a:solidFill>
                  <a:schemeClr val="accent1">
                    <a:lumMod val="75000"/>
                  </a:schemeClr>
                </a:solidFill>
              </a:rPr>
              <a:t>15 marks</a:t>
            </a:r>
          </a:p>
          <a:p>
            <a:pPr marL="342900" indent="-342900">
              <a:buFont typeface="Arial" panose="020B0604020202020204" pitchFamily="34" charset="0"/>
              <a:buChar char="•"/>
            </a:pPr>
            <a:r>
              <a:rPr lang="en-GB" sz="2400" dirty="0"/>
              <a:t>One will be a longer, comparative question. You will compare one of the set texts (products) to an unseen resource (audio-visual or print) </a:t>
            </a:r>
            <a:r>
              <a:rPr lang="en-GB" sz="2400" dirty="0">
                <a:solidFill>
                  <a:schemeClr val="accent1">
                    <a:lumMod val="75000"/>
                  </a:schemeClr>
                </a:solidFill>
              </a:rPr>
              <a:t>30 marks</a:t>
            </a:r>
          </a:p>
        </p:txBody>
      </p:sp>
    </p:spTree>
    <p:extLst>
      <p:ext uri="{BB962C8B-B14F-4D97-AF65-F5344CB8AC3E}">
        <p14:creationId xmlns:p14="http://schemas.microsoft.com/office/powerpoint/2010/main" val="316262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1892"/>
          </a:xfrm>
          <a:solidFill>
            <a:schemeClr val="accent4">
              <a:lumMod val="40000"/>
              <a:lumOff val="60000"/>
            </a:schemeClr>
          </a:solidFill>
        </p:spPr>
        <p:txBody>
          <a:bodyPr>
            <a:normAutofit fontScale="90000"/>
          </a:bodyPr>
          <a:lstStyle/>
          <a:p>
            <a:r>
              <a:rPr lang="en-GB" sz="3600" b="1" dirty="0"/>
              <a:t>6: What SET TEXTS have we studied already in COM 1 SEC A? </a:t>
            </a:r>
          </a:p>
        </p:txBody>
      </p:sp>
      <p:sp>
        <p:nvSpPr>
          <p:cNvPr id="3" name="Content Placeholder 2"/>
          <p:cNvSpPr>
            <a:spLocks noGrp="1"/>
          </p:cNvSpPr>
          <p:nvPr>
            <p:ph idx="1"/>
          </p:nvPr>
        </p:nvSpPr>
        <p:spPr/>
        <p:txBody>
          <a:bodyPr>
            <a:normAutofit lnSpcReduction="10000"/>
          </a:bodyPr>
          <a:lstStyle/>
          <a:p>
            <a:r>
              <a:rPr lang="en-GB" i="1" dirty="0"/>
              <a:t>Tide</a:t>
            </a:r>
            <a:r>
              <a:rPr lang="en-GB" dirty="0"/>
              <a:t> print advert</a:t>
            </a:r>
          </a:p>
          <a:p>
            <a:r>
              <a:rPr lang="en-GB" i="1" dirty="0"/>
              <a:t>Super. Human. </a:t>
            </a:r>
            <a:r>
              <a:rPr lang="en-GB" dirty="0"/>
              <a:t>Audio-visual advert</a:t>
            </a:r>
          </a:p>
          <a:p>
            <a:r>
              <a:rPr lang="en-GB" i="1" dirty="0"/>
              <a:t>Janelle </a:t>
            </a:r>
            <a:r>
              <a:rPr lang="en-GB" i="1" dirty="0" err="1"/>
              <a:t>Monae</a:t>
            </a:r>
            <a:r>
              <a:rPr lang="en-GB" i="1" dirty="0"/>
              <a:t>: Turntables </a:t>
            </a:r>
            <a:r>
              <a:rPr lang="en-GB" dirty="0"/>
              <a:t>music video</a:t>
            </a:r>
          </a:p>
          <a:p>
            <a:endParaRPr lang="en-GB" dirty="0"/>
          </a:p>
          <a:p>
            <a:pPr marL="0" indent="0">
              <a:buNone/>
            </a:pPr>
            <a:r>
              <a:rPr lang="en-GB" b="1" dirty="0">
                <a:solidFill>
                  <a:schemeClr val="accent1">
                    <a:lumMod val="75000"/>
                  </a:schemeClr>
                </a:solidFill>
              </a:rPr>
              <a:t>Still to go: </a:t>
            </a:r>
          </a:p>
          <a:p>
            <a:r>
              <a:rPr lang="en-GB" dirty="0">
                <a:solidFill>
                  <a:schemeClr val="accent1">
                    <a:lumMod val="75000"/>
                  </a:schemeClr>
                </a:solidFill>
              </a:rPr>
              <a:t>Sam Fender, </a:t>
            </a:r>
            <a:r>
              <a:rPr lang="en-GB" i="1" dirty="0">
                <a:solidFill>
                  <a:schemeClr val="accent1">
                    <a:lumMod val="75000"/>
                  </a:schemeClr>
                </a:solidFill>
              </a:rPr>
              <a:t>Seventeen Going Under </a:t>
            </a:r>
            <a:r>
              <a:rPr lang="en-GB" dirty="0">
                <a:solidFill>
                  <a:schemeClr val="accent1">
                    <a:lumMod val="75000"/>
                  </a:schemeClr>
                </a:solidFill>
              </a:rPr>
              <a:t>(music video)</a:t>
            </a:r>
          </a:p>
          <a:p>
            <a:r>
              <a:rPr lang="en-GB" dirty="0">
                <a:solidFill>
                  <a:schemeClr val="accent1">
                    <a:lumMod val="75000"/>
                  </a:schemeClr>
                </a:solidFill>
              </a:rPr>
              <a:t>The Mirror front page and article (newspaper)</a:t>
            </a:r>
          </a:p>
          <a:p>
            <a:r>
              <a:rPr lang="en-GB" dirty="0">
                <a:solidFill>
                  <a:schemeClr val="accent1">
                    <a:lumMod val="75000"/>
                  </a:schemeClr>
                </a:solidFill>
              </a:rPr>
              <a:t>The Times front page from the same day (newspaper)</a:t>
            </a:r>
          </a:p>
        </p:txBody>
      </p:sp>
    </p:spTree>
    <p:extLst>
      <p:ext uri="{BB962C8B-B14F-4D97-AF65-F5344CB8AC3E}">
        <p14:creationId xmlns:p14="http://schemas.microsoft.com/office/powerpoint/2010/main" val="1544637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1635</Words>
  <Application>Microsoft Office PowerPoint</Application>
  <PresentationFormat>On-screen Show (4:3)</PresentationFormat>
  <Paragraphs>107</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Introducing the Media Studies Framework</vt:lpstr>
      <vt:lpstr>ADMIN</vt:lpstr>
      <vt:lpstr>Starter: what do you remember? </vt:lpstr>
      <vt:lpstr>1 : Name the four areas of the media framework.</vt:lpstr>
      <vt:lpstr>2: Which of those are tested in COM 1 Section A?</vt:lpstr>
      <vt:lpstr>3: What is NON-DIAGETIC SOUND?</vt:lpstr>
      <vt:lpstr>4: What is the difference between an ICON, an INDEX and a SYMBOL?</vt:lpstr>
      <vt:lpstr>5: How many questions will you have in your COM 1 SEC A exam?</vt:lpstr>
      <vt:lpstr>6: What SET TEXTS have we studied already in COM 1 SEC A? </vt:lpstr>
      <vt:lpstr>Theory application – what does it look like? </vt:lpstr>
      <vt:lpstr>Imagine you have been asked to answer this question in an exam:   How do visual elements create meaning in this music video? [15 marks – 20 (24) mins]</vt:lpstr>
      <vt:lpstr>Writing it down</vt:lpstr>
      <vt:lpstr>PowerPoint Presentation</vt:lpstr>
      <vt:lpstr>How is this possible if it’s an unseen text? </vt:lpstr>
      <vt:lpstr>Printed texts: a suggested method</vt:lpstr>
      <vt:lpstr>PowerPoint Presentation</vt:lpstr>
      <vt:lpstr>Audio-visual texts are harder as you don’t have the text in front of you for the whole time. Here is what the exam will say:</vt:lpstr>
      <vt:lpstr>Audio-visual texts: a suggested method</vt:lpstr>
      <vt:lpstr>Sam Fender - Seventeen Going Under (Official Video) - YouTube</vt:lpstr>
      <vt:lpstr>Task and homework (start in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Media Studies Framework</dc:title>
  <dc:creator>Clare HOWARD-SAUNDERS</dc:creator>
  <cp:lastModifiedBy>Clare Howard-Saunders</cp:lastModifiedBy>
  <cp:revision>27</cp:revision>
  <dcterms:created xsi:type="dcterms:W3CDTF">2022-11-25T10:20:06Z</dcterms:created>
  <dcterms:modified xsi:type="dcterms:W3CDTF">2023-10-16T14:41:12Z</dcterms:modified>
</cp:coreProperties>
</file>