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6" r:id="rId5"/>
    <p:sldId id="258" r:id="rId6"/>
    <p:sldId id="261" r:id="rId7"/>
    <p:sldId id="263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8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43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8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36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98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0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7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5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8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F142F-F7ED-4F39-937C-8630D326E80B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8A53-C1AD-4B10-B0CC-D5816DC9A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5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TRk3Y6Bnq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NmwvntMF5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332383"/>
            <a:ext cx="9144000" cy="182862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GB" b="1" dirty="0"/>
              <a:t>Introducing the Media Studies Framework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4581128"/>
            <a:ext cx="856895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3200" dirty="0">
                <a:solidFill>
                  <a:prstClr val="black"/>
                </a:solidFill>
                <a:latin typeface="Calibri"/>
              </a:rPr>
              <a:t>LO: To explore David </a:t>
            </a:r>
            <a:r>
              <a:rPr lang="en-GB" sz="3200" dirty="0" err="1">
                <a:solidFill>
                  <a:prstClr val="black"/>
                </a:solidFill>
                <a:latin typeface="Calibri"/>
              </a:rPr>
              <a:t>Gauntlett’s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 theory of IDENTITY</a:t>
            </a:r>
            <a:endParaRPr lang="en-GB" sz="3200" b="1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8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  <a:p>
            <a:pPr algn="l">
              <a:defRPr/>
            </a:pPr>
            <a:endParaRPr lang="en-GB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834887"/>
            <a:ext cx="9144000" cy="14974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9600" b="1" dirty="0">
                <a:solidFill>
                  <a:prstClr val="black"/>
                </a:solidFill>
                <a:latin typeface="Calibri"/>
              </a:rPr>
              <a:t>L13: COM 1 SEC A</a:t>
            </a:r>
          </a:p>
        </p:txBody>
      </p:sp>
    </p:spTree>
    <p:extLst>
      <p:ext uri="{BB962C8B-B14F-4D97-AF65-F5344CB8AC3E}">
        <p14:creationId xmlns:p14="http://schemas.microsoft.com/office/powerpoint/2010/main" val="206926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2431-071A-5DDD-E00D-C51E2E8A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35" y="365126"/>
            <a:ext cx="8706255" cy="212515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When you are finished, post your </a:t>
            </a:r>
            <a:r>
              <a:rPr lang="en-GB" dirty="0" err="1"/>
              <a:t>powerpoint</a:t>
            </a:r>
            <a:r>
              <a:rPr lang="en-GB" dirty="0"/>
              <a:t> to the assignment in the Google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D3A2B-777E-127F-C67B-E007AFFCF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10127"/>
            <a:ext cx="7886700" cy="2966835"/>
          </a:xfrm>
        </p:spPr>
        <p:txBody>
          <a:bodyPr/>
          <a:lstStyle/>
          <a:p>
            <a:r>
              <a:rPr lang="en-GB" dirty="0"/>
              <a:t>Once you have done that, you can start the revision homework</a:t>
            </a:r>
          </a:p>
        </p:txBody>
      </p:sp>
    </p:spTree>
    <p:extLst>
      <p:ext uri="{BB962C8B-B14F-4D97-AF65-F5344CB8AC3E}">
        <p14:creationId xmlns:p14="http://schemas.microsoft.com/office/powerpoint/2010/main" val="85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" y="3380605"/>
            <a:ext cx="4970876" cy="3477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463358" y="1"/>
            <a:ext cx="4753070" cy="25440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30" y="146824"/>
            <a:ext cx="2992736" cy="547878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Real or Fake?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358" y="579702"/>
            <a:ext cx="1951019" cy="13348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600" dirty="0" smtClean="0"/>
              <a:t>This shows a headline from the Telegraph. It relates to a story that M&amp;S supported Palestinian Genocide in their latest Christmas advert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599852"/>
            <a:ext cx="3077004" cy="30388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7003" y="3718917"/>
            <a:ext cx="18938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This shows a headline from ‘Conservative Post’. It relates to a story that BLM protesters blocked the road, stopping rescue workers from getting through during a serious hurricane.</a:t>
            </a:r>
            <a:endParaRPr lang="en-GB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682" y="146824"/>
            <a:ext cx="2743583" cy="22005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44" y="932195"/>
            <a:ext cx="3057952" cy="2229161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5115208" y="3250194"/>
            <a:ext cx="4028791" cy="33885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9701" y="3380605"/>
            <a:ext cx="3820564" cy="20091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08219" y="5691072"/>
            <a:ext cx="2755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Did a serving government minister really say this???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6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88C0-B575-5161-F9CA-2BB4B903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29" y="102480"/>
            <a:ext cx="8885000" cy="83137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E43C8-AA3F-C259-4E44-835504260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94" y="1051937"/>
            <a:ext cx="8826635" cy="5703583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Hand in Sam Fender homework </a:t>
            </a:r>
            <a:r>
              <a:rPr lang="en-GB" dirty="0"/>
              <a:t>please – I have madly ambitious plans to get this back to you next week via Mrs. Atkins. I’m not entirely sure when this epic marking event will happen, given that I am visiting many relatives this weekend, so expect teacher failure</a:t>
            </a:r>
          </a:p>
          <a:p>
            <a:endParaRPr lang="en-GB" dirty="0"/>
          </a:p>
          <a:p>
            <a:r>
              <a:rPr lang="en-GB" b="1" dirty="0"/>
              <a:t>Next term </a:t>
            </a:r>
            <a:r>
              <a:rPr lang="en-GB" dirty="0"/>
              <a:t>I plan to start giving you marks for all your longer pieces as you are now at the stage where this is unlikely to crush your hopes and dreams; instead I’m hoping you will be spurred on to make small accretional gains in a methodical and resilient fashion</a:t>
            </a:r>
          </a:p>
          <a:p>
            <a:endParaRPr lang="en-GB" dirty="0"/>
          </a:p>
          <a:p>
            <a:r>
              <a:rPr lang="en-GB" b="1" dirty="0"/>
              <a:t>Holiday work </a:t>
            </a:r>
            <a:r>
              <a:rPr lang="en-GB" dirty="0"/>
              <a:t>– during assessment week next term (3 weeks in I think), you will do a complete COM 1 paper across the lessons. Use the holidays to review your notes for both SEC A and SEC B and fill in any gaps. For example, you might not have completed the Five Frames From for all of the audio-visual texts. Check you have all the fact sheets. Re-test yourself using the </a:t>
            </a:r>
            <a:r>
              <a:rPr lang="en-GB" dirty="0" err="1"/>
              <a:t>kahoot</a:t>
            </a:r>
            <a:r>
              <a:rPr lang="en-GB" dirty="0"/>
              <a:t> quiz and use this quiz as a model to create new quizzes for yourself. Revise imaginatively </a:t>
            </a:r>
          </a:p>
        </p:txBody>
      </p:sp>
    </p:spTree>
    <p:extLst>
      <p:ext uri="{BB962C8B-B14F-4D97-AF65-F5344CB8AC3E}">
        <p14:creationId xmlns:p14="http://schemas.microsoft.com/office/powerpoint/2010/main" val="38475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80D5-EF49-6AE4-566E-B5120358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160846"/>
            <a:ext cx="8920264" cy="850831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Revision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A7CD-8A16-5282-F9E0-C92BD3FF6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04" y="1332689"/>
            <a:ext cx="8920264" cy="484427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Re-write notes using the Cornell system (do not just copy out but prettier – this is a complete waste of your brain power)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Create quizzes for all of the texts. This forces revision</a:t>
            </a:r>
          </a:p>
          <a:p>
            <a:r>
              <a:rPr lang="en-GB" dirty="0"/>
              <a:t>Apply the theories to random media texts. Practise the ‘game’ of analysis. 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Buddy up. Test your friend. Do they really know what they claim to know? What are they avoiding? </a:t>
            </a:r>
          </a:p>
          <a:p>
            <a:r>
              <a:rPr lang="en-GB" dirty="0"/>
              <a:t>Write down your worst nightmare question. Revise this area first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Look back over all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homeworks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and remind yourself of the feedback and your targets. Plan what reminders you will write at the top of your assessment paper (e.g. ‘DON’T FORGET TERMINOLOGY!!!’)</a:t>
            </a:r>
          </a:p>
          <a:p>
            <a:r>
              <a:rPr lang="en-GB" dirty="0"/>
              <a:t>Google great revision techniques. Do some of them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Go back over the ppts. They are all lined up beautifully on my google classroom. Use today’s lesson to join up: part of this lesson 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requires you to do so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6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45" y="365127"/>
            <a:ext cx="8828689" cy="72795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 smtClean="0"/>
              <a:t>Quick WCF from last week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Look at individual meanings for each element, but also think about how these elements combine (well done to those of you who you used this exact phrase)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Some language that might help:</a:t>
            </a:r>
          </a:p>
          <a:p>
            <a:r>
              <a:rPr lang="en-GB" dirty="0" smtClean="0"/>
              <a:t>This feature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reinforces</a:t>
            </a:r>
            <a:r>
              <a:rPr lang="en-GB" dirty="0" smtClean="0"/>
              <a:t> the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earlier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message</a:t>
            </a:r>
            <a:r>
              <a:rPr lang="en-GB" dirty="0" smtClean="0"/>
              <a:t> of…</a:t>
            </a:r>
          </a:p>
          <a:p>
            <a:r>
              <a:rPr lang="en-GB" dirty="0" smtClean="0"/>
              <a:t>This signifier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supports</a:t>
            </a:r>
            <a:r>
              <a:rPr lang="en-GB" dirty="0" smtClean="0"/>
              <a:t> the </a:t>
            </a:r>
            <a:r>
              <a:rPr lang="en-GB" b="1" dirty="0" smtClean="0">
                <a:solidFill>
                  <a:srgbClr val="FF0000"/>
                </a:solidFill>
              </a:rPr>
              <a:t>overall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tone</a:t>
            </a:r>
            <a:r>
              <a:rPr lang="en-GB" dirty="0" smtClean="0"/>
              <a:t> of…</a:t>
            </a:r>
          </a:p>
          <a:p>
            <a:r>
              <a:rPr lang="en-GB" dirty="0" smtClean="0"/>
              <a:t>When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combined</a:t>
            </a:r>
            <a:r>
              <a:rPr lang="en-GB" dirty="0" smtClean="0"/>
              <a:t> with the codes of clothing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previously discussed</a:t>
            </a:r>
            <a:r>
              <a:rPr lang="en-GB" dirty="0" smtClean="0"/>
              <a:t>, the codes of colour 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compound</a:t>
            </a:r>
            <a:r>
              <a:rPr lang="en-GB" dirty="0" smtClean="0"/>
              <a:t> the </a:t>
            </a:r>
            <a:r>
              <a:rPr lang="en-GB" b="1" dirty="0" smtClean="0">
                <a:solidFill>
                  <a:srgbClr val="FF0000"/>
                </a:solidFill>
              </a:rPr>
              <a:t>theme</a:t>
            </a:r>
            <a:r>
              <a:rPr lang="en-GB" dirty="0" smtClean="0"/>
              <a:t> of…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88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29B81-5C01-C2DD-3342-B7485C44D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32" y="160845"/>
            <a:ext cx="9027268" cy="1142661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Here’s the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DC621-B061-9C8A-82EB-10C3E3824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016" y="1825624"/>
            <a:ext cx="7886700" cy="4351338"/>
          </a:xfrm>
        </p:spPr>
        <p:txBody>
          <a:bodyPr/>
          <a:lstStyle/>
          <a:p>
            <a:r>
              <a:rPr lang="en-GB" dirty="0">
                <a:hlinkClick r:id="rId2"/>
              </a:rPr>
              <a:t>Mrs Fisher's guide to </a:t>
            </a:r>
            <a:r>
              <a:rPr lang="en-GB" dirty="0" err="1">
                <a:hlinkClick r:id="rId2"/>
              </a:rPr>
              <a:t>Gauntlett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4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6333-E48E-2759-C1C8-075A6C22F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45D10-776C-D6C1-1AFE-5C4A70121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will research this theory by applying it to yourself.</a:t>
            </a:r>
          </a:p>
        </p:txBody>
      </p:sp>
    </p:spTree>
    <p:extLst>
      <p:ext uri="{BB962C8B-B14F-4D97-AF65-F5344CB8AC3E}">
        <p14:creationId xmlns:p14="http://schemas.microsoft.com/office/powerpoint/2010/main" val="18413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62ED0-972F-4AEE-9171-2BCBB5101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9056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3200" b="1" dirty="0"/>
              <a:t>Your task: choose three media texts that you have chosen to be a regular audience for. Make connections between them and your own identity. Present your findings in a </a:t>
            </a:r>
            <a:r>
              <a:rPr lang="en-GB" sz="3200" b="1" dirty="0" err="1"/>
              <a:t>powerpoint</a:t>
            </a:r>
            <a:r>
              <a:rPr lang="en-GB" sz="3200" b="1" dirty="0"/>
              <a:t>. Explore the dangers of your media consumption as well: what are you missing?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40540-D8C3-4F45-9F25-195A4476A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004" y="296386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Here’s mine</a:t>
            </a:r>
          </a:p>
          <a:p>
            <a:endParaRPr lang="en-GB" dirty="0"/>
          </a:p>
          <a:p>
            <a:r>
              <a:rPr lang="en-GB" dirty="0"/>
              <a:t>Short form media ‘choices’: Tova Leigh, Brad Mondo, </a:t>
            </a:r>
            <a:r>
              <a:rPr lang="en-GB" dirty="0" err="1"/>
              <a:t>Freeda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, Howard Lee, Daniel LaBelle, The Independent, England Football Team, </a:t>
            </a:r>
            <a:r>
              <a:rPr lang="en-GB" dirty="0" err="1"/>
              <a:t>Dr.</a:t>
            </a:r>
            <a:r>
              <a:rPr lang="en-GB" dirty="0"/>
              <a:t> Karan, Jonathan Pie, </a:t>
            </a:r>
            <a:r>
              <a:rPr lang="en-GB" dirty="0" err="1"/>
              <a:t>Shannypants</a:t>
            </a:r>
            <a:r>
              <a:rPr lang="en-GB" dirty="0"/>
              <a:t> </a:t>
            </a:r>
          </a:p>
          <a:p>
            <a:r>
              <a:rPr lang="en-GB" dirty="0"/>
              <a:t>The Guardian</a:t>
            </a:r>
          </a:p>
          <a:p>
            <a:r>
              <a:rPr lang="en-GB" dirty="0"/>
              <a:t>Private Eye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6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95C8-FA8F-5ABD-04C6-D6AD8349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98" y="365126"/>
            <a:ext cx="885217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Dangers: echo chambers, filter bubbles, cognitive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65D39-C741-7387-A301-056A0C9C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Cognitive bias - why our brains love fake news</a:t>
            </a:r>
            <a:endParaRPr lang="en-GB" dirty="0"/>
          </a:p>
          <a:p>
            <a:endParaRPr lang="en-GB" dirty="0"/>
          </a:p>
          <a:p>
            <a:r>
              <a:rPr lang="en-GB" dirty="0"/>
              <a:t>We often choose media that bolsters our identity and values and doesn’t challenge our ideology and world view in any way. Questioning and testing your own beliefs is crucial.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8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D10AA-4FD2-AD8C-00DF-32E3E1FD3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93ACC-D3CA-CD0A-AEF3-D6C714EA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27ED04-5F7D-602D-E4AB-C087E33E9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85" y="1973454"/>
            <a:ext cx="8420830" cy="291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92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717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Introducing the Media Studies Framework</vt:lpstr>
      <vt:lpstr>Admin</vt:lpstr>
      <vt:lpstr>Revision ideas</vt:lpstr>
      <vt:lpstr>Quick WCF from last week</vt:lpstr>
      <vt:lpstr>Here’s the theory</vt:lpstr>
      <vt:lpstr>Today:</vt:lpstr>
      <vt:lpstr>Your task: choose three media texts that you have chosen to be a regular audience for. Make connections between them and your own identity. Present your findings in a powerpoint. Explore the dangers of your media consumption as well: what are you missing?</vt:lpstr>
      <vt:lpstr>Dangers: echo chambers, filter bubbles, cognitive bias</vt:lpstr>
      <vt:lpstr>PowerPoint Presentation</vt:lpstr>
      <vt:lpstr>When you are finished, post your powerpoint to the assignment in the Google classroom</vt:lpstr>
      <vt:lpstr>Real or Fake?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the Media Studies Framework</dc:title>
  <dc:creator>Clare Howard-Saunders</dc:creator>
  <cp:lastModifiedBy>Clare HOWARD-SAUNDERS</cp:lastModifiedBy>
  <cp:revision>8</cp:revision>
  <dcterms:created xsi:type="dcterms:W3CDTF">2022-12-13T16:16:27Z</dcterms:created>
  <dcterms:modified xsi:type="dcterms:W3CDTF">2023-11-03T14:14:18Z</dcterms:modified>
</cp:coreProperties>
</file>