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7" r:id="rId3"/>
    <p:sldId id="258" r:id="rId4"/>
    <p:sldId id="259" r:id="rId5"/>
    <p:sldId id="260" r:id="rId6"/>
    <p:sldId id="261" r:id="rId7"/>
    <p:sldId id="262" r:id="rId8"/>
    <p:sldId id="263" r:id="rId9"/>
    <p:sldId id="264" r:id="rId10"/>
    <p:sldId id="275"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01" d="100"/>
          <a:sy n="101" d="100"/>
        </p:scale>
        <p:origin x="12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8FEDB6-6734-44BC-A35A-03E5E5B49FF8}"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355043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FEDB6-6734-44BC-A35A-03E5E5B49FF8}"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74600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FEDB6-6734-44BC-A35A-03E5E5B49FF8}"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61520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8FEDB6-6734-44BC-A35A-03E5E5B49FF8}"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259399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8FEDB6-6734-44BC-A35A-03E5E5B49FF8}"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173878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8FEDB6-6734-44BC-A35A-03E5E5B49FF8}"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47302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8FEDB6-6734-44BC-A35A-03E5E5B49FF8}" type="datetimeFigureOut">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81002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8FEDB6-6734-44BC-A35A-03E5E5B49FF8}" type="datetimeFigureOut">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87605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FEDB6-6734-44BC-A35A-03E5E5B49FF8}" type="datetimeFigureOut">
              <a:rPr lang="en-GB" smtClean="0"/>
              <a:t>17/11/2023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2956767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8FEDB6-6734-44BC-A35A-03E5E5B49FF8}"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406147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8FEDB6-6734-44BC-A35A-03E5E5B49FF8}"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2A5F19-8F73-4400-998B-E0603BBEE713}" type="slidenum">
              <a:rPr lang="en-GB" smtClean="0"/>
              <a:t>‹#›</a:t>
            </a:fld>
            <a:endParaRPr lang="en-GB"/>
          </a:p>
        </p:txBody>
      </p:sp>
    </p:spTree>
    <p:extLst>
      <p:ext uri="{BB962C8B-B14F-4D97-AF65-F5344CB8AC3E}">
        <p14:creationId xmlns:p14="http://schemas.microsoft.com/office/powerpoint/2010/main" val="274339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FEDB6-6734-44BC-A35A-03E5E5B49FF8}" type="datetimeFigureOut">
              <a:rPr lang="en-GB" smtClean="0"/>
              <a:t>17/11/2023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A5F19-8F73-4400-998B-E0603BBEE713}" type="slidenum">
              <a:rPr lang="en-GB" smtClean="0"/>
              <a:t>‹#›</a:t>
            </a:fld>
            <a:endParaRPr lang="en-GB"/>
          </a:p>
        </p:txBody>
      </p:sp>
    </p:spTree>
    <p:extLst>
      <p:ext uri="{BB962C8B-B14F-4D97-AF65-F5344CB8AC3E}">
        <p14:creationId xmlns:p14="http://schemas.microsoft.com/office/powerpoint/2010/main" val="246787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Working with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3200" dirty="0">
                <a:solidFill>
                  <a:prstClr val="black"/>
                </a:solidFill>
                <a:latin typeface="Calibri"/>
              </a:rPr>
              <a:t>LO: To explore the way media language incorporates viewpoints and ideologies in newspapers</a:t>
            </a:r>
            <a:endParaRPr lang="en-GB" sz="3200" b="1" dirty="0">
              <a:solidFill>
                <a:prstClr val="black"/>
              </a:solidFill>
              <a:latin typeface="Calibri"/>
            </a:endParaRPr>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9600" b="1" dirty="0">
                <a:solidFill>
                  <a:prstClr val="black"/>
                </a:solidFill>
                <a:latin typeface="Calibri"/>
              </a:rPr>
              <a:t>L16: COM 1 SEC A</a:t>
            </a:r>
          </a:p>
        </p:txBody>
      </p:sp>
    </p:spTree>
    <p:extLst>
      <p:ext uri="{BB962C8B-B14F-4D97-AF65-F5344CB8AC3E}">
        <p14:creationId xmlns:p14="http://schemas.microsoft.com/office/powerpoint/2010/main" val="127109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FB2-F7BB-6D6C-F842-B8745A52EF3A}"/>
              </a:ext>
            </a:extLst>
          </p:cNvPr>
          <p:cNvSpPr>
            <a:spLocks noGrp="1"/>
          </p:cNvSpPr>
          <p:nvPr>
            <p:ph type="title"/>
          </p:nvPr>
        </p:nvSpPr>
        <p:spPr>
          <a:xfrm>
            <a:off x="0" y="365126"/>
            <a:ext cx="9144000" cy="820207"/>
          </a:xfrm>
          <a:solidFill>
            <a:schemeClr val="accent4">
              <a:lumMod val="20000"/>
              <a:lumOff val="80000"/>
            </a:schemeClr>
          </a:solidFill>
        </p:spPr>
        <p:txBody>
          <a:bodyPr/>
          <a:lstStyle/>
          <a:p>
            <a:r>
              <a:rPr lang="en-GB" b="1" dirty="0"/>
              <a:t>Admin</a:t>
            </a:r>
          </a:p>
        </p:txBody>
      </p:sp>
      <p:sp>
        <p:nvSpPr>
          <p:cNvPr id="3" name="Content Placeholder 2">
            <a:extLst>
              <a:ext uri="{FF2B5EF4-FFF2-40B4-BE49-F238E27FC236}">
                <a16:creationId xmlns:a16="http://schemas.microsoft.com/office/drawing/2014/main" id="{6BAEC92D-F007-CFF6-B290-82D3260032F6}"/>
              </a:ext>
            </a:extLst>
          </p:cNvPr>
          <p:cNvSpPr>
            <a:spLocks noGrp="1"/>
          </p:cNvSpPr>
          <p:nvPr>
            <p:ph idx="1"/>
          </p:nvPr>
        </p:nvSpPr>
        <p:spPr/>
        <p:txBody>
          <a:bodyPr/>
          <a:lstStyle/>
          <a:p>
            <a:pPr marL="0" indent="0">
              <a:buNone/>
            </a:pPr>
            <a:r>
              <a:rPr lang="en-GB" dirty="0" smtClean="0"/>
              <a:t>Welcome to </a:t>
            </a:r>
            <a:r>
              <a:rPr lang="en-GB" dirty="0" err="1" smtClean="0"/>
              <a:t>Tapiwa</a:t>
            </a:r>
            <a:r>
              <a:rPr lang="en-GB" dirty="0" smtClean="0"/>
              <a:t>!</a:t>
            </a:r>
          </a:p>
          <a:p>
            <a:pPr marL="0" indent="0">
              <a:buNone/>
            </a:pPr>
            <a:endParaRPr lang="en-GB" dirty="0"/>
          </a:p>
          <a:p>
            <a:pPr marL="0" indent="0">
              <a:buNone/>
            </a:pPr>
            <a:r>
              <a:rPr lang="en-GB" dirty="0" smtClean="0"/>
              <a:t>Tips for catching up</a:t>
            </a:r>
            <a:r>
              <a:rPr lang="en-GB" dirty="0" smtClean="0"/>
              <a:t>?</a:t>
            </a:r>
          </a:p>
          <a:p>
            <a:pPr marL="0" indent="0">
              <a:buNone/>
            </a:pPr>
            <a:endParaRPr lang="en-GB" dirty="0"/>
          </a:p>
          <a:p>
            <a:pPr marL="0" indent="0">
              <a:buNone/>
            </a:pPr>
            <a:r>
              <a:rPr lang="en-GB" dirty="0" smtClean="0"/>
              <a:t>Homework </a:t>
            </a:r>
            <a:endParaRPr lang="en-GB" dirty="0"/>
          </a:p>
        </p:txBody>
      </p:sp>
    </p:spTree>
    <p:extLst>
      <p:ext uri="{BB962C8B-B14F-4D97-AF65-F5344CB8AC3E}">
        <p14:creationId xmlns:p14="http://schemas.microsoft.com/office/powerpoint/2010/main" val="16436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6216-8B7E-2C1A-6E12-0D55A53DECA1}"/>
              </a:ext>
            </a:extLst>
          </p:cNvPr>
          <p:cNvSpPr>
            <a:spLocks noGrp="1"/>
          </p:cNvSpPr>
          <p:nvPr>
            <p:ph type="title"/>
          </p:nvPr>
        </p:nvSpPr>
        <p:spPr>
          <a:xfrm>
            <a:off x="0" y="582"/>
            <a:ext cx="5184843" cy="579022"/>
          </a:xfrm>
          <a:solidFill>
            <a:schemeClr val="accent6">
              <a:lumMod val="40000"/>
              <a:lumOff val="60000"/>
            </a:schemeClr>
          </a:solidFill>
        </p:spPr>
        <p:txBody>
          <a:bodyPr>
            <a:normAutofit fontScale="90000"/>
          </a:bodyPr>
          <a:lstStyle/>
          <a:p>
            <a:r>
              <a:rPr lang="en-GB" b="1" dirty="0"/>
              <a:t>Media language: images</a:t>
            </a:r>
          </a:p>
        </p:txBody>
      </p:sp>
      <p:sp>
        <p:nvSpPr>
          <p:cNvPr id="3" name="Content Placeholder 2">
            <a:extLst>
              <a:ext uri="{FF2B5EF4-FFF2-40B4-BE49-F238E27FC236}">
                <a16:creationId xmlns:a16="http://schemas.microsoft.com/office/drawing/2014/main" id="{65637D67-4983-1960-492B-DA297D256B97}"/>
              </a:ext>
            </a:extLst>
          </p:cNvPr>
          <p:cNvSpPr>
            <a:spLocks noGrp="1"/>
          </p:cNvSpPr>
          <p:nvPr>
            <p:ph idx="1"/>
          </p:nvPr>
        </p:nvSpPr>
        <p:spPr>
          <a:xfrm>
            <a:off x="281639" y="3693395"/>
            <a:ext cx="2513384" cy="2995168"/>
          </a:xfrm>
        </p:spPr>
        <p:txBody>
          <a:bodyPr>
            <a:noAutofit/>
          </a:bodyPr>
          <a:lstStyle/>
          <a:p>
            <a:pPr>
              <a:lnSpc>
                <a:spcPct val="100000"/>
              </a:lnSpc>
              <a:spcBef>
                <a:spcPts val="0"/>
              </a:spcBef>
            </a:pPr>
            <a:r>
              <a:rPr lang="en-GB" sz="2200" dirty="0"/>
              <a:t>Statesman-like</a:t>
            </a:r>
          </a:p>
          <a:p>
            <a:pPr>
              <a:lnSpc>
                <a:spcPct val="100000"/>
              </a:lnSpc>
              <a:spcBef>
                <a:spcPts val="0"/>
              </a:spcBef>
            </a:pPr>
            <a:r>
              <a:rPr lang="en-GB" sz="2200" dirty="0"/>
              <a:t>Idiotic</a:t>
            </a:r>
          </a:p>
          <a:p>
            <a:pPr>
              <a:lnSpc>
                <a:spcPct val="100000"/>
              </a:lnSpc>
              <a:spcBef>
                <a:spcPts val="0"/>
              </a:spcBef>
            </a:pPr>
            <a:r>
              <a:rPr lang="en-GB" sz="2200" dirty="0"/>
              <a:t>Intellectual</a:t>
            </a:r>
          </a:p>
          <a:p>
            <a:pPr>
              <a:lnSpc>
                <a:spcPct val="100000"/>
              </a:lnSpc>
              <a:spcBef>
                <a:spcPts val="0"/>
              </a:spcBef>
            </a:pPr>
            <a:r>
              <a:rPr lang="en-GB" sz="2200" dirty="0"/>
              <a:t>Profligate</a:t>
            </a:r>
          </a:p>
          <a:p>
            <a:pPr>
              <a:lnSpc>
                <a:spcPct val="100000"/>
              </a:lnSpc>
              <a:spcBef>
                <a:spcPts val="0"/>
              </a:spcBef>
            </a:pPr>
            <a:r>
              <a:rPr lang="en-GB" sz="2200" dirty="0"/>
              <a:t>Hedonistic</a:t>
            </a:r>
          </a:p>
          <a:p>
            <a:pPr>
              <a:lnSpc>
                <a:spcPct val="100000"/>
              </a:lnSpc>
              <a:spcBef>
                <a:spcPts val="0"/>
              </a:spcBef>
            </a:pPr>
            <a:r>
              <a:rPr lang="en-GB" sz="2200" dirty="0"/>
              <a:t>Risible</a:t>
            </a:r>
          </a:p>
          <a:p>
            <a:pPr>
              <a:lnSpc>
                <a:spcPct val="100000"/>
              </a:lnSpc>
              <a:spcBef>
                <a:spcPts val="0"/>
              </a:spcBef>
            </a:pPr>
            <a:r>
              <a:rPr lang="en-GB" sz="2200" dirty="0"/>
              <a:t>Affable</a:t>
            </a:r>
          </a:p>
          <a:p>
            <a:pPr>
              <a:lnSpc>
                <a:spcPct val="100000"/>
              </a:lnSpc>
              <a:spcBef>
                <a:spcPts val="0"/>
              </a:spcBef>
            </a:pPr>
            <a:r>
              <a:rPr lang="en-GB" sz="2200" dirty="0"/>
              <a:t>Competent</a:t>
            </a:r>
          </a:p>
          <a:p>
            <a:pPr>
              <a:lnSpc>
                <a:spcPct val="100000"/>
              </a:lnSpc>
              <a:spcBef>
                <a:spcPts val="0"/>
              </a:spcBef>
            </a:pPr>
            <a:endParaRPr lang="en-GB" sz="2200" dirty="0"/>
          </a:p>
        </p:txBody>
      </p:sp>
      <p:pic>
        <p:nvPicPr>
          <p:cNvPr id="7" name="Picture 6">
            <a:extLst>
              <a:ext uri="{FF2B5EF4-FFF2-40B4-BE49-F238E27FC236}">
                <a16:creationId xmlns:a16="http://schemas.microsoft.com/office/drawing/2014/main" id="{9EB2EB66-9BF2-7307-CB17-95F7A7DD06EA}"/>
              </a:ext>
            </a:extLst>
          </p:cNvPr>
          <p:cNvPicPr>
            <a:picLocks noChangeAspect="1"/>
          </p:cNvPicPr>
          <p:nvPr/>
        </p:nvPicPr>
        <p:blipFill>
          <a:blip r:embed="rId2"/>
          <a:stretch>
            <a:fillRect/>
          </a:stretch>
        </p:blipFill>
        <p:spPr>
          <a:xfrm>
            <a:off x="84392" y="736248"/>
            <a:ext cx="2119647" cy="2800503"/>
          </a:xfrm>
          <a:prstGeom prst="rect">
            <a:avLst/>
          </a:prstGeom>
        </p:spPr>
      </p:pic>
      <p:pic>
        <p:nvPicPr>
          <p:cNvPr id="9" name="Picture 8">
            <a:extLst>
              <a:ext uri="{FF2B5EF4-FFF2-40B4-BE49-F238E27FC236}">
                <a16:creationId xmlns:a16="http://schemas.microsoft.com/office/drawing/2014/main" id="{6238BB86-0690-91D1-E603-2A729594D2D3}"/>
              </a:ext>
            </a:extLst>
          </p:cNvPr>
          <p:cNvPicPr>
            <a:picLocks noChangeAspect="1"/>
          </p:cNvPicPr>
          <p:nvPr/>
        </p:nvPicPr>
        <p:blipFill>
          <a:blip r:embed="rId3"/>
          <a:stretch>
            <a:fillRect/>
          </a:stretch>
        </p:blipFill>
        <p:spPr>
          <a:xfrm>
            <a:off x="2465450" y="736248"/>
            <a:ext cx="2179063" cy="2843480"/>
          </a:xfrm>
          <a:prstGeom prst="rect">
            <a:avLst/>
          </a:prstGeom>
        </p:spPr>
      </p:pic>
      <p:pic>
        <p:nvPicPr>
          <p:cNvPr id="11" name="Picture 10">
            <a:extLst>
              <a:ext uri="{FF2B5EF4-FFF2-40B4-BE49-F238E27FC236}">
                <a16:creationId xmlns:a16="http://schemas.microsoft.com/office/drawing/2014/main" id="{3D0C62D7-3C8B-CC4F-CE69-4271D56B65C4}"/>
              </a:ext>
            </a:extLst>
          </p:cNvPr>
          <p:cNvPicPr>
            <a:picLocks noChangeAspect="1"/>
          </p:cNvPicPr>
          <p:nvPr/>
        </p:nvPicPr>
        <p:blipFill>
          <a:blip r:embed="rId4"/>
          <a:stretch>
            <a:fillRect/>
          </a:stretch>
        </p:blipFill>
        <p:spPr>
          <a:xfrm>
            <a:off x="4866807" y="736248"/>
            <a:ext cx="3995554" cy="2882795"/>
          </a:xfrm>
          <a:prstGeom prst="rect">
            <a:avLst/>
          </a:prstGeom>
        </p:spPr>
      </p:pic>
      <p:pic>
        <p:nvPicPr>
          <p:cNvPr id="13" name="Picture 12">
            <a:extLst>
              <a:ext uri="{FF2B5EF4-FFF2-40B4-BE49-F238E27FC236}">
                <a16:creationId xmlns:a16="http://schemas.microsoft.com/office/drawing/2014/main" id="{2A9C704E-61A7-32DC-31E3-A68EBB37DBBF}"/>
              </a:ext>
            </a:extLst>
          </p:cNvPr>
          <p:cNvPicPr>
            <a:picLocks noChangeAspect="1"/>
          </p:cNvPicPr>
          <p:nvPr/>
        </p:nvPicPr>
        <p:blipFill>
          <a:blip r:embed="rId5"/>
          <a:stretch>
            <a:fillRect/>
          </a:stretch>
        </p:blipFill>
        <p:spPr>
          <a:xfrm>
            <a:off x="4790891" y="3935283"/>
            <a:ext cx="4071470" cy="2683883"/>
          </a:xfrm>
          <a:prstGeom prst="rect">
            <a:avLst/>
          </a:prstGeom>
        </p:spPr>
      </p:pic>
      <p:pic>
        <p:nvPicPr>
          <p:cNvPr id="3074" name="Picture 2" descr="Like a damp towel on a line': the day Boris Johnson got stuck on a zip wire  | Olympic Games 2012 | The Guardian">
            <a:extLst>
              <a:ext uri="{FF2B5EF4-FFF2-40B4-BE49-F238E27FC236}">
                <a16:creationId xmlns:a16="http://schemas.microsoft.com/office/drawing/2014/main" id="{9E41B5EB-11D7-2FB0-7215-9E3324359483}"/>
              </a:ext>
            </a:extLst>
          </p:cNvPr>
          <p:cNvPicPr>
            <a:picLocks noChangeAspect="1" noChangeArrowheads="1"/>
          </p:cNvPicPr>
          <p:nvPr/>
        </p:nvPicPr>
        <p:blipFill>
          <a:blip r:embed="rId6" cstate="print">
            <a:alphaModFix amt="70000"/>
            <a:extLst>
              <a:ext uri="{28A0092B-C50C-407E-A947-70E740481C1C}">
                <a14:useLocalDpi xmlns:a14="http://schemas.microsoft.com/office/drawing/2010/main" val="0"/>
              </a:ext>
            </a:extLst>
          </a:blip>
          <a:srcRect/>
          <a:stretch>
            <a:fillRect/>
          </a:stretch>
        </p:blipFill>
        <p:spPr bwMode="auto">
          <a:xfrm>
            <a:off x="1751454" y="3805770"/>
            <a:ext cx="3039437" cy="3039437"/>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3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D1A0-8B9E-4350-BAC0-35B306820F9E}"/>
              </a:ext>
            </a:extLst>
          </p:cNvPr>
          <p:cNvSpPr>
            <a:spLocks noGrp="1"/>
          </p:cNvSpPr>
          <p:nvPr>
            <p:ph type="title"/>
          </p:nvPr>
        </p:nvSpPr>
        <p:spPr>
          <a:xfrm>
            <a:off x="3625024" y="543070"/>
            <a:ext cx="5153216" cy="1003628"/>
          </a:xfrm>
          <a:solidFill>
            <a:schemeClr val="accent6">
              <a:lumMod val="40000"/>
              <a:lumOff val="60000"/>
            </a:schemeClr>
          </a:solidFill>
        </p:spPr>
        <p:txBody>
          <a:bodyPr>
            <a:normAutofit/>
          </a:bodyPr>
          <a:lstStyle/>
          <a:p>
            <a:r>
              <a:rPr lang="en-GB" sz="3500" b="1" dirty="0"/>
              <a:t>Media language: anchorage</a:t>
            </a:r>
          </a:p>
        </p:txBody>
      </p:sp>
      <p:pic>
        <p:nvPicPr>
          <p:cNvPr id="1028" name="Picture 4" descr="What Is the Point of Boris Johnson? - The Atlantic">
            <a:extLst>
              <a:ext uri="{FF2B5EF4-FFF2-40B4-BE49-F238E27FC236}">
                <a16:creationId xmlns:a16="http://schemas.microsoft.com/office/drawing/2014/main" id="{B3381CC3-8E3F-D7C1-10F3-16D90E32B2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67" r="7115" b="-2"/>
          <a:stretch/>
        </p:blipFill>
        <p:spPr bwMode="auto">
          <a:xfrm>
            <a:off x="20" y="1"/>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rry is the hardest word for Boris Johnson – POLITICO">
            <a:extLst>
              <a:ext uri="{FF2B5EF4-FFF2-40B4-BE49-F238E27FC236}">
                <a16:creationId xmlns:a16="http://schemas.microsoft.com/office/drawing/2014/main" id="{CF5954DF-139E-EE03-94FC-072F2DD4B1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9" r="-1" b="-1"/>
          <a:stretch/>
        </p:blipFill>
        <p:spPr bwMode="auto">
          <a:xfrm>
            <a:off x="20" y="2342320"/>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oris Johnson: The billionaires' useful idiot | Middle East Eye">
            <a:extLst>
              <a:ext uri="{FF2B5EF4-FFF2-40B4-BE49-F238E27FC236}">
                <a16:creationId xmlns:a16="http://schemas.microsoft.com/office/drawing/2014/main" id="{20AB0F44-4C5E-0843-A575-5DDF39F071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92" r="10690" b="-2"/>
          <a:stretch/>
        </p:blipFill>
        <p:spPr bwMode="auto">
          <a:xfrm>
            <a:off x="20" y="4693680"/>
            <a:ext cx="3140313"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3C5DAD-0533-69B4-4AAA-C3AB38D92EFC}"/>
              </a:ext>
            </a:extLst>
          </p:cNvPr>
          <p:cNvSpPr>
            <a:spLocks noGrp="1"/>
          </p:cNvSpPr>
          <p:nvPr>
            <p:ph idx="1"/>
          </p:nvPr>
        </p:nvSpPr>
        <p:spPr>
          <a:xfrm>
            <a:off x="3625024" y="2399720"/>
            <a:ext cx="5153216" cy="3736507"/>
          </a:xfrm>
        </p:spPr>
        <p:txBody>
          <a:bodyPr>
            <a:normAutofit/>
          </a:bodyPr>
          <a:lstStyle/>
          <a:p>
            <a:r>
              <a:rPr lang="en-GB" sz="2400" dirty="0"/>
              <a:t>‘What is the point of Boris Johnson?’ The Atlantic</a:t>
            </a:r>
          </a:p>
          <a:p>
            <a:endParaRPr lang="en-GB" sz="2400" dirty="0"/>
          </a:p>
          <a:p>
            <a:r>
              <a:rPr lang="en-GB" sz="2400" dirty="0"/>
              <a:t>‘Boris Johnson: the billionaires useful idiot’ Middle East Eye</a:t>
            </a:r>
          </a:p>
          <a:p>
            <a:endParaRPr lang="en-GB" sz="2400" dirty="0"/>
          </a:p>
          <a:p>
            <a:r>
              <a:rPr lang="en-GB" sz="2400" dirty="0"/>
              <a:t>‘Sorry is the hardest word for Boris Johnson’ POLITICO</a:t>
            </a:r>
          </a:p>
        </p:txBody>
      </p:sp>
    </p:spTree>
    <p:extLst>
      <p:ext uri="{BB962C8B-B14F-4D97-AF65-F5344CB8AC3E}">
        <p14:creationId xmlns:p14="http://schemas.microsoft.com/office/powerpoint/2010/main" val="419938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CD7B-1BCB-CB28-CD8D-C5326CD0A2E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1667771-C90C-DE7B-0A42-69C196A326C8}"/>
              </a:ext>
            </a:extLst>
          </p:cNvPr>
          <p:cNvSpPr>
            <a:spLocks noGrp="1"/>
          </p:cNvSpPr>
          <p:nvPr>
            <p:ph idx="1"/>
          </p:nvPr>
        </p:nvSpPr>
        <p:spPr>
          <a:xfrm>
            <a:off x="5506720" y="1825625"/>
            <a:ext cx="3008630" cy="4351338"/>
          </a:xfrm>
        </p:spPr>
        <p:txBody>
          <a:bodyPr/>
          <a:lstStyle/>
          <a:p>
            <a:pPr marL="0" indent="0">
              <a:buNone/>
            </a:pPr>
            <a:r>
              <a:rPr lang="en-GB" dirty="0"/>
              <a:t>Captions as anchorage</a:t>
            </a:r>
          </a:p>
        </p:txBody>
      </p:sp>
      <p:pic>
        <p:nvPicPr>
          <p:cNvPr id="5" name="Picture 4">
            <a:extLst>
              <a:ext uri="{FF2B5EF4-FFF2-40B4-BE49-F238E27FC236}">
                <a16:creationId xmlns:a16="http://schemas.microsoft.com/office/drawing/2014/main" id="{8621A18B-D96F-ACA1-4895-0C7B808303D8}"/>
              </a:ext>
            </a:extLst>
          </p:cNvPr>
          <p:cNvPicPr>
            <a:picLocks noChangeAspect="1"/>
          </p:cNvPicPr>
          <p:nvPr/>
        </p:nvPicPr>
        <p:blipFill>
          <a:blip r:embed="rId2"/>
          <a:stretch>
            <a:fillRect/>
          </a:stretch>
        </p:blipFill>
        <p:spPr>
          <a:xfrm>
            <a:off x="0" y="0"/>
            <a:ext cx="4846320" cy="6873861"/>
          </a:xfrm>
          <a:prstGeom prst="rect">
            <a:avLst/>
          </a:prstGeom>
        </p:spPr>
      </p:pic>
    </p:spTree>
    <p:extLst>
      <p:ext uri="{BB962C8B-B14F-4D97-AF65-F5344CB8AC3E}">
        <p14:creationId xmlns:p14="http://schemas.microsoft.com/office/powerpoint/2010/main" val="2867480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D1A0-8B9E-4350-BAC0-35B306820F9E}"/>
              </a:ext>
            </a:extLst>
          </p:cNvPr>
          <p:cNvSpPr>
            <a:spLocks noGrp="1"/>
          </p:cNvSpPr>
          <p:nvPr>
            <p:ph type="title"/>
          </p:nvPr>
        </p:nvSpPr>
        <p:spPr>
          <a:xfrm>
            <a:off x="222105" y="315077"/>
            <a:ext cx="3276451" cy="1956841"/>
          </a:xfrm>
          <a:solidFill>
            <a:schemeClr val="accent6">
              <a:lumMod val="40000"/>
              <a:lumOff val="60000"/>
            </a:schemeClr>
          </a:solidFill>
        </p:spPr>
        <p:txBody>
          <a:bodyPr anchor="b">
            <a:normAutofit fontScale="90000"/>
          </a:bodyPr>
          <a:lstStyle/>
          <a:p>
            <a:r>
              <a:rPr lang="en-GB" sz="4000" dirty="0"/>
              <a:t>Media language: linguistic </a:t>
            </a:r>
            <a:r>
              <a:rPr lang="en-GB" sz="4000" dirty="0" smtClean="0"/>
              <a:t>codes</a:t>
            </a:r>
            <a:br>
              <a:rPr lang="en-GB" sz="4000" dirty="0" smtClean="0"/>
            </a:br>
            <a:r>
              <a:rPr lang="en-GB" sz="4000" b="1" dirty="0" smtClean="0"/>
              <a:t>When anchorage goes wrong…</a:t>
            </a:r>
            <a:endParaRPr lang="en-GB" sz="4000" b="1" dirty="0"/>
          </a:p>
        </p:txBody>
      </p:sp>
      <p:sp>
        <p:nvSpPr>
          <p:cNvPr id="3" name="Content Placeholder 2">
            <a:extLst>
              <a:ext uri="{FF2B5EF4-FFF2-40B4-BE49-F238E27FC236}">
                <a16:creationId xmlns:a16="http://schemas.microsoft.com/office/drawing/2014/main" id="{153C5DAD-0533-69B4-4AAA-C3AB38D92EFC}"/>
              </a:ext>
            </a:extLst>
          </p:cNvPr>
          <p:cNvSpPr>
            <a:spLocks noGrp="1"/>
          </p:cNvSpPr>
          <p:nvPr>
            <p:ph idx="1"/>
          </p:nvPr>
        </p:nvSpPr>
        <p:spPr>
          <a:xfrm>
            <a:off x="155644" y="2872899"/>
            <a:ext cx="3599724" cy="3320668"/>
          </a:xfrm>
        </p:spPr>
        <p:txBody>
          <a:bodyPr>
            <a:noAutofit/>
          </a:bodyPr>
          <a:lstStyle/>
          <a:p>
            <a:pPr marL="0" indent="0">
              <a:buNone/>
            </a:pPr>
            <a:r>
              <a:rPr lang="en-GB" sz="1800" dirty="0"/>
              <a:t>Newspaper headlines are a rich source of encoded ideology, often using playful puns and sensational, emotive language to point the reader towards a particular opinion. Online news is often funded by advertising and clicks on headlines increase the exposure of advertising. Therefore, the more the headline encourages readers to click on it, the more revenue the publication will receive. This has given rise to ‘clickbait’ – headlines that are designed to draw you in with their promise of sensational news. </a:t>
            </a:r>
          </a:p>
        </p:txBody>
      </p:sp>
      <p:pic>
        <p:nvPicPr>
          <p:cNvPr id="4" name="Picture 2">
            <a:extLst>
              <a:ext uri="{FF2B5EF4-FFF2-40B4-BE49-F238E27FC236}">
                <a16:creationId xmlns:a16="http://schemas.microsoft.com/office/drawing/2014/main" id="{1CFCEABA-A26B-4FEF-2C1C-4F3FEE1B67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
          <a:stretch/>
        </p:blipFill>
        <p:spPr bwMode="auto">
          <a:xfrm>
            <a:off x="3911012" y="10"/>
            <a:ext cx="523184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9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4E59-93C0-47C5-27D0-7A0AEA256D10}"/>
              </a:ext>
            </a:extLst>
          </p:cNvPr>
          <p:cNvSpPr>
            <a:spLocks noGrp="1"/>
          </p:cNvSpPr>
          <p:nvPr>
            <p:ph type="title"/>
          </p:nvPr>
        </p:nvSpPr>
        <p:spPr>
          <a:xfrm>
            <a:off x="155643" y="0"/>
            <a:ext cx="8891080" cy="1690689"/>
          </a:xfrm>
          <a:solidFill>
            <a:schemeClr val="accent6">
              <a:lumMod val="40000"/>
              <a:lumOff val="60000"/>
            </a:schemeClr>
          </a:solidFill>
        </p:spPr>
        <p:txBody>
          <a:bodyPr>
            <a:normAutofit fontScale="90000"/>
          </a:bodyPr>
          <a:lstStyle/>
          <a:p>
            <a:r>
              <a:rPr lang="en-GB" b="1" dirty="0"/>
              <a:t>Headlines from the day Boris Johnson resigned – can you put them on the left wing/right wing spectrum? </a:t>
            </a:r>
          </a:p>
        </p:txBody>
      </p:sp>
      <p:sp>
        <p:nvSpPr>
          <p:cNvPr id="3" name="Content Placeholder 2">
            <a:extLst>
              <a:ext uri="{FF2B5EF4-FFF2-40B4-BE49-F238E27FC236}">
                <a16:creationId xmlns:a16="http://schemas.microsoft.com/office/drawing/2014/main" id="{F94C9023-EE11-6307-5BA7-91772A7626DC}"/>
              </a:ext>
            </a:extLst>
          </p:cNvPr>
          <p:cNvSpPr>
            <a:spLocks noGrp="1"/>
          </p:cNvSpPr>
          <p:nvPr>
            <p:ph idx="1"/>
          </p:nvPr>
        </p:nvSpPr>
        <p:spPr/>
        <p:txBody>
          <a:bodyPr>
            <a:normAutofit fontScale="92500"/>
          </a:bodyPr>
          <a:lstStyle/>
          <a:p>
            <a:pPr marL="514350" indent="-514350">
              <a:buFont typeface="+mj-lt"/>
              <a:buAutoNum type="arabicPeriod"/>
            </a:pPr>
            <a:r>
              <a:rPr lang="en-GB" dirty="0"/>
              <a:t>It’s (almost) over</a:t>
            </a:r>
          </a:p>
          <a:p>
            <a:pPr marL="514350" indent="-514350">
              <a:buFont typeface="+mj-lt"/>
              <a:buAutoNum type="arabicPeriod"/>
            </a:pPr>
            <a:r>
              <a:rPr lang="en-GB" dirty="0"/>
              <a:t>Johnson quits, defiant to the end</a:t>
            </a:r>
          </a:p>
          <a:p>
            <a:pPr marL="514350" indent="-514350">
              <a:buFont typeface="+mj-lt"/>
              <a:buAutoNum type="arabicPeriod"/>
            </a:pPr>
            <a:r>
              <a:rPr lang="en-GB" dirty="0"/>
              <a:t>Clinging on for one last party</a:t>
            </a:r>
          </a:p>
          <a:p>
            <a:pPr marL="514350" indent="-514350">
              <a:buFont typeface="+mj-lt"/>
              <a:buAutoNum type="arabicPeriod"/>
            </a:pPr>
            <a:r>
              <a:rPr lang="en-GB" dirty="0"/>
              <a:t>Johnson throws in towel</a:t>
            </a:r>
          </a:p>
          <a:p>
            <a:pPr marL="514350" indent="-514350">
              <a:buFont typeface="+mj-lt"/>
              <a:buAutoNum type="arabicPeriod"/>
            </a:pPr>
            <a:r>
              <a:rPr lang="en-GB" dirty="0"/>
              <a:t>PM’s long goodbye leaves UK ‘in state of paralysis’</a:t>
            </a:r>
          </a:p>
          <a:p>
            <a:pPr marL="514350" indent="-514350">
              <a:buFont typeface="+mj-lt"/>
              <a:buAutoNum type="arabicPeriod"/>
            </a:pPr>
            <a:r>
              <a:rPr lang="en-GB" dirty="0"/>
              <a:t>What the hell have they done? </a:t>
            </a:r>
          </a:p>
          <a:p>
            <a:pPr marL="514350" indent="-514350">
              <a:buFont typeface="+mj-lt"/>
              <a:buAutoNum type="arabicPeriod"/>
            </a:pPr>
            <a:r>
              <a:rPr lang="en-GB" dirty="0"/>
              <a:t>Thank you Boris…you gave Britain back its freedom</a:t>
            </a:r>
          </a:p>
          <a:p>
            <a:pPr marL="514350" indent="-514350">
              <a:buFont typeface="+mj-lt"/>
              <a:buAutoNum type="arabicPeriod"/>
            </a:pPr>
            <a:r>
              <a:rPr lang="en-GB" dirty="0"/>
              <a:t>KISS GOODBYE…and thanks for Brexit, Boris</a:t>
            </a:r>
          </a:p>
          <a:p>
            <a:pPr marL="514350" indent="-514350">
              <a:buFont typeface="+mj-lt"/>
              <a:buAutoNum type="arabicPeriod"/>
            </a:pPr>
            <a:r>
              <a:rPr lang="en-GB" dirty="0"/>
              <a:t>Worst PM ever </a:t>
            </a:r>
          </a:p>
        </p:txBody>
      </p:sp>
    </p:spTree>
    <p:extLst>
      <p:ext uri="{BB962C8B-B14F-4D97-AF65-F5344CB8AC3E}">
        <p14:creationId xmlns:p14="http://schemas.microsoft.com/office/powerpoint/2010/main" val="3568457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FFB-9F6D-DA36-4EAA-FDEA82D84C09}"/>
              </a:ext>
            </a:extLst>
          </p:cNvPr>
          <p:cNvSpPr>
            <a:spLocks noGrp="1"/>
          </p:cNvSpPr>
          <p:nvPr>
            <p:ph type="title"/>
          </p:nvPr>
        </p:nvSpPr>
        <p:spPr>
          <a:xfrm>
            <a:off x="142240" y="365127"/>
            <a:ext cx="8373110" cy="904874"/>
          </a:xfrm>
          <a:solidFill>
            <a:schemeClr val="accent6">
              <a:lumMod val="40000"/>
              <a:lumOff val="60000"/>
            </a:schemeClr>
          </a:solidFill>
        </p:spPr>
        <p:txBody>
          <a:bodyPr/>
          <a:lstStyle/>
          <a:p>
            <a:r>
              <a:rPr lang="en-GB" b="1" dirty="0"/>
              <a:t>Media language and mastheads</a:t>
            </a:r>
          </a:p>
        </p:txBody>
      </p:sp>
      <p:sp>
        <p:nvSpPr>
          <p:cNvPr id="5" name="TextBox 4">
            <a:extLst>
              <a:ext uri="{FF2B5EF4-FFF2-40B4-BE49-F238E27FC236}">
                <a16:creationId xmlns:a16="http://schemas.microsoft.com/office/drawing/2014/main" id="{44951125-F2E4-09DE-19E8-009E21B30AD1}"/>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11" name="TextBox 10">
            <a:extLst>
              <a:ext uri="{FF2B5EF4-FFF2-40B4-BE49-F238E27FC236}">
                <a16:creationId xmlns:a16="http://schemas.microsoft.com/office/drawing/2014/main" id="{44DB0289-B556-E611-8640-39DD5FC800E3}"/>
              </a:ext>
            </a:extLst>
          </p:cNvPr>
          <p:cNvSpPr txBox="1"/>
          <p:nvPr/>
        </p:nvSpPr>
        <p:spPr>
          <a:xfrm>
            <a:off x="2286000" y="3244334"/>
            <a:ext cx="4572000" cy="369332"/>
          </a:xfrm>
          <a:prstGeom prst="rect">
            <a:avLst/>
          </a:prstGeom>
          <a:noFill/>
        </p:spPr>
        <p:txBody>
          <a:bodyPr wrap="square">
            <a:spAutoFit/>
          </a:bodyPr>
          <a:lstStyle/>
          <a:p>
            <a:r>
              <a:rPr lang="en-GB" b="0" dirty="0">
                <a:effectLst/>
              </a:rPr>
              <a:t> </a:t>
            </a:r>
            <a:endParaRPr lang="en-GB" dirty="0"/>
          </a:p>
        </p:txBody>
      </p:sp>
      <p:sp>
        <p:nvSpPr>
          <p:cNvPr id="12" name="Content Placeholder 11">
            <a:extLst>
              <a:ext uri="{FF2B5EF4-FFF2-40B4-BE49-F238E27FC236}">
                <a16:creationId xmlns:a16="http://schemas.microsoft.com/office/drawing/2014/main" id="{E72DCF12-B9BF-A687-2013-6E33B626566C}"/>
              </a:ext>
            </a:extLst>
          </p:cNvPr>
          <p:cNvSpPr>
            <a:spLocks noGrp="1"/>
          </p:cNvSpPr>
          <p:nvPr>
            <p:ph idx="1"/>
          </p:nvPr>
        </p:nvSpPr>
        <p:spPr/>
        <p:txBody>
          <a:bodyPr/>
          <a:lstStyle/>
          <a:p>
            <a:endParaRPr lang="en-GB" dirty="0"/>
          </a:p>
        </p:txBody>
      </p:sp>
      <p:pic>
        <p:nvPicPr>
          <p:cNvPr id="16" name="Picture 15">
            <a:extLst>
              <a:ext uri="{FF2B5EF4-FFF2-40B4-BE49-F238E27FC236}">
                <a16:creationId xmlns:a16="http://schemas.microsoft.com/office/drawing/2014/main" id="{44C9C014-0BF4-31CC-E111-339143D7F2C1}"/>
              </a:ext>
            </a:extLst>
          </p:cNvPr>
          <p:cNvPicPr>
            <a:picLocks noChangeAspect="1"/>
          </p:cNvPicPr>
          <p:nvPr/>
        </p:nvPicPr>
        <p:blipFill>
          <a:blip r:embed="rId2"/>
          <a:stretch>
            <a:fillRect/>
          </a:stretch>
        </p:blipFill>
        <p:spPr>
          <a:xfrm>
            <a:off x="0" y="4103000"/>
            <a:ext cx="5334812" cy="1879441"/>
          </a:xfrm>
          <a:prstGeom prst="rect">
            <a:avLst/>
          </a:prstGeom>
        </p:spPr>
      </p:pic>
      <p:pic>
        <p:nvPicPr>
          <p:cNvPr id="18" name="Picture 17">
            <a:extLst>
              <a:ext uri="{FF2B5EF4-FFF2-40B4-BE49-F238E27FC236}">
                <a16:creationId xmlns:a16="http://schemas.microsoft.com/office/drawing/2014/main" id="{04ECDF09-6E09-A5B4-D59F-6876EE2153ED}"/>
              </a:ext>
            </a:extLst>
          </p:cNvPr>
          <p:cNvPicPr>
            <a:picLocks noChangeAspect="1"/>
          </p:cNvPicPr>
          <p:nvPr/>
        </p:nvPicPr>
        <p:blipFill>
          <a:blip r:embed="rId3"/>
          <a:stretch>
            <a:fillRect/>
          </a:stretch>
        </p:blipFill>
        <p:spPr>
          <a:xfrm>
            <a:off x="0" y="1744783"/>
            <a:ext cx="5233481" cy="1749049"/>
          </a:xfrm>
          <a:prstGeom prst="rect">
            <a:avLst/>
          </a:prstGeom>
        </p:spPr>
      </p:pic>
      <p:pic>
        <p:nvPicPr>
          <p:cNvPr id="20" name="Picture 19">
            <a:extLst>
              <a:ext uri="{FF2B5EF4-FFF2-40B4-BE49-F238E27FC236}">
                <a16:creationId xmlns:a16="http://schemas.microsoft.com/office/drawing/2014/main" id="{FDFA3F32-D373-9D8C-BA16-B89D38AE347F}"/>
              </a:ext>
            </a:extLst>
          </p:cNvPr>
          <p:cNvPicPr>
            <a:picLocks noChangeAspect="1"/>
          </p:cNvPicPr>
          <p:nvPr/>
        </p:nvPicPr>
        <p:blipFill>
          <a:blip r:embed="rId4"/>
          <a:stretch>
            <a:fillRect/>
          </a:stretch>
        </p:blipFill>
        <p:spPr>
          <a:xfrm>
            <a:off x="5489817" y="1744783"/>
            <a:ext cx="3633354" cy="1789723"/>
          </a:xfrm>
          <a:prstGeom prst="rect">
            <a:avLst/>
          </a:prstGeom>
        </p:spPr>
      </p:pic>
      <p:pic>
        <p:nvPicPr>
          <p:cNvPr id="22" name="Picture 21">
            <a:extLst>
              <a:ext uri="{FF2B5EF4-FFF2-40B4-BE49-F238E27FC236}">
                <a16:creationId xmlns:a16="http://schemas.microsoft.com/office/drawing/2014/main" id="{5D6BFFB5-FE79-69DF-C7AB-4A7B6B3A38CC}"/>
              </a:ext>
            </a:extLst>
          </p:cNvPr>
          <p:cNvPicPr>
            <a:picLocks noChangeAspect="1"/>
          </p:cNvPicPr>
          <p:nvPr/>
        </p:nvPicPr>
        <p:blipFill>
          <a:blip r:embed="rId5"/>
          <a:stretch>
            <a:fillRect/>
          </a:stretch>
        </p:blipFill>
        <p:spPr>
          <a:xfrm>
            <a:off x="5804372" y="4090130"/>
            <a:ext cx="3339628" cy="1892312"/>
          </a:xfrm>
          <a:prstGeom prst="rect">
            <a:avLst/>
          </a:prstGeom>
        </p:spPr>
      </p:pic>
    </p:spTree>
    <p:extLst>
      <p:ext uri="{BB962C8B-B14F-4D97-AF65-F5344CB8AC3E}">
        <p14:creationId xmlns:p14="http://schemas.microsoft.com/office/powerpoint/2010/main" val="2702620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0F9E-1859-2467-E23D-44D03C28E2B1}"/>
              </a:ext>
            </a:extLst>
          </p:cNvPr>
          <p:cNvSpPr>
            <a:spLocks noGrp="1"/>
          </p:cNvSpPr>
          <p:nvPr>
            <p:ph type="title"/>
          </p:nvPr>
        </p:nvSpPr>
        <p:spPr>
          <a:xfrm>
            <a:off x="5583676" y="365126"/>
            <a:ext cx="2931673" cy="1325563"/>
          </a:xfrm>
        </p:spPr>
        <p:txBody>
          <a:bodyPr>
            <a:normAutofit fontScale="90000"/>
          </a:bodyPr>
          <a:lstStyle/>
          <a:p>
            <a:r>
              <a:rPr lang="en-GB" dirty="0"/>
              <a:t>Task: answer the following</a:t>
            </a:r>
          </a:p>
        </p:txBody>
      </p:sp>
      <p:sp>
        <p:nvSpPr>
          <p:cNvPr id="3" name="Content Placeholder 2">
            <a:extLst>
              <a:ext uri="{FF2B5EF4-FFF2-40B4-BE49-F238E27FC236}">
                <a16:creationId xmlns:a16="http://schemas.microsoft.com/office/drawing/2014/main" id="{6ACD48E7-0E30-ED7D-4B39-AA6FD0CB5D0A}"/>
              </a:ext>
            </a:extLst>
          </p:cNvPr>
          <p:cNvSpPr>
            <a:spLocks noGrp="1"/>
          </p:cNvSpPr>
          <p:nvPr>
            <p:ph idx="1"/>
          </p:nvPr>
        </p:nvSpPr>
        <p:spPr>
          <a:xfrm>
            <a:off x="5583676" y="2782111"/>
            <a:ext cx="2931674" cy="3394852"/>
          </a:xfrm>
        </p:spPr>
        <p:txBody>
          <a:bodyPr>
            <a:normAutofit fontScale="92500" lnSpcReduction="10000"/>
          </a:bodyPr>
          <a:lstStyle/>
          <a:p>
            <a:pPr marL="0" indent="0">
              <a:buNone/>
            </a:pPr>
            <a:r>
              <a:rPr lang="en-GB" dirty="0"/>
              <a:t>How does the media language on the front page of the Mirror reflect the viewpoints and ideologies of the newspaper? </a:t>
            </a:r>
          </a:p>
          <a:p>
            <a:pPr marL="0" indent="0">
              <a:buNone/>
            </a:pPr>
            <a:endParaRPr lang="en-GB" dirty="0"/>
          </a:p>
          <a:p>
            <a:pPr marL="0" indent="0">
              <a:buNone/>
            </a:pPr>
            <a:r>
              <a:rPr lang="en-GB" dirty="0"/>
              <a:t>Use What, how, why</a:t>
            </a:r>
          </a:p>
        </p:txBody>
      </p:sp>
      <p:pic>
        <p:nvPicPr>
          <p:cNvPr id="5" name="Picture 4">
            <a:extLst>
              <a:ext uri="{FF2B5EF4-FFF2-40B4-BE49-F238E27FC236}">
                <a16:creationId xmlns:a16="http://schemas.microsoft.com/office/drawing/2014/main" id="{E0CB91A7-4E53-C395-37E7-28F996AD54D8}"/>
              </a:ext>
            </a:extLst>
          </p:cNvPr>
          <p:cNvPicPr>
            <a:picLocks noChangeAspect="1"/>
          </p:cNvPicPr>
          <p:nvPr/>
        </p:nvPicPr>
        <p:blipFill>
          <a:blip r:embed="rId2"/>
          <a:stretch>
            <a:fillRect/>
          </a:stretch>
        </p:blipFill>
        <p:spPr>
          <a:xfrm>
            <a:off x="0" y="0"/>
            <a:ext cx="5323840" cy="6862081"/>
          </a:xfrm>
          <a:prstGeom prst="rect">
            <a:avLst/>
          </a:prstGeom>
        </p:spPr>
      </p:pic>
    </p:spTree>
    <p:extLst>
      <p:ext uri="{BB962C8B-B14F-4D97-AF65-F5344CB8AC3E}">
        <p14:creationId xmlns:p14="http://schemas.microsoft.com/office/powerpoint/2010/main" val="632664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D48E7-0E30-ED7D-4B39-AA6FD0CB5D0A}"/>
              </a:ext>
            </a:extLst>
          </p:cNvPr>
          <p:cNvSpPr>
            <a:spLocks noGrp="1"/>
          </p:cNvSpPr>
          <p:nvPr>
            <p:ph idx="1"/>
          </p:nvPr>
        </p:nvSpPr>
        <p:spPr>
          <a:xfrm>
            <a:off x="2519464" y="365126"/>
            <a:ext cx="6361888" cy="6210772"/>
          </a:xfrm>
        </p:spPr>
        <p:txBody>
          <a:bodyPr>
            <a:normAutofit fontScale="92500" lnSpcReduction="20000"/>
          </a:bodyPr>
          <a:lstStyle/>
          <a:p>
            <a:pPr marL="0" indent="0">
              <a:buNone/>
            </a:pPr>
            <a:r>
              <a:rPr lang="en-GB" i="1" dirty="0"/>
              <a:t>How does the media language on the front page of the Mirror reflect the viewpoints and ideologies of the newspaper? </a:t>
            </a:r>
          </a:p>
          <a:p>
            <a:pPr marL="0" indent="0">
              <a:buNone/>
            </a:pPr>
            <a:endParaRPr lang="en-GB" dirty="0"/>
          </a:p>
          <a:p>
            <a:pPr marL="0" indent="0">
              <a:buNone/>
            </a:pPr>
            <a:r>
              <a:rPr lang="en-GB" b="1" dirty="0">
                <a:solidFill>
                  <a:srgbClr val="FF0000"/>
                </a:solidFill>
              </a:rPr>
              <a:t>Use What, how, why for </a:t>
            </a:r>
            <a:r>
              <a:rPr lang="en-GB" b="1">
                <a:solidFill>
                  <a:srgbClr val="FF0000"/>
                </a:solidFill>
              </a:rPr>
              <a:t>each paragraph</a:t>
            </a:r>
            <a:endParaRPr lang="en-GB" b="1" dirty="0">
              <a:solidFill>
                <a:srgbClr val="FF0000"/>
              </a:solidFill>
            </a:endParaRPr>
          </a:p>
          <a:p>
            <a:pPr marL="0" indent="0">
              <a:buNone/>
            </a:pPr>
            <a:endParaRPr lang="en-GB" dirty="0"/>
          </a:p>
          <a:p>
            <a:pPr marL="0" indent="0">
              <a:buNone/>
            </a:pPr>
            <a:r>
              <a:rPr lang="en-GB" b="1" dirty="0"/>
              <a:t>What:</a:t>
            </a:r>
          </a:p>
          <a:p>
            <a:pPr marL="0" indent="0">
              <a:buNone/>
            </a:pPr>
            <a:r>
              <a:rPr lang="en-GB" dirty="0"/>
              <a:t>One way that media language reflects the left-wing ideology of The Mirror is through the choice of linguistic codes. </a:t>
            </a:r>
          </a:p>
          <a:p>
            <a:pPr marL="0" indent="0">
              <a:buNone/>
            </a:pPr>
            <a:r>
              <a:rPr lang="en-GB" b="1" dirty="0"/>
              <a:t>How: </a:t>
            </a:r>
          </a:p>
          <a:p>
            <a:pPr marL="0" indent="0">
              <a:buNone/>
            </a:pPr>
            <a:r>
              <a:rPr lang="en-GB" dirty="0"/>
              <a:t>(find clear examples)</a:t>
            </a:r>
          </a:p>
          <a:p>
            <a:pPr marL="0" indent="0">
              <a:buNone/>
            </a:pPr>
            <a:r>
              <a:rPr lang="en-GB" b="1" dirty="0"/>
              <a:t>Why: </a:t>
            </a:r>
          </a:p>
          <a:p>
            <a:pPr marL="0" indent="0">
              <a:buNone/>
            </a:pPr>
            <a:r>
              <a:rPr lang="en-GB" sz="2800" dirty="0"/>
              <a:t>Explain why the examples you have picked have been included. What are their function and purpose? How do they link to the paper’s ideology? </a:t>
            </a:r>
          </a:p>
          <a:p>
            <a:pPr marL="0" indent="0">
              <a:buNone/>
            </a:pPr>
            <a:endParaRPr lang="en-GB" dirty="0"/>
          </a:p>
        </p:txBody>
      </p:sp>
      <p:pic>
        <p:nvPicPr>
          <p:cNvPr id="5" name="Picture 4">
            <a:extLst>
              <a:ext uri="{FF2B5EF4-FFF2-40B4-BE49-F238E27FC236}">
                <a16:creationId xmlns:a16="http://schemas.microsoft.com/office/drawing/2014/main" id="{E0CB91A7-4E53-C395-37E7-28F996AD54D8}"/>
              </a:ext>
            </a:extLst>
          </p:cNvPr>
          <p:cNvPicPr>
            <a:picLocks noChangeAspect="1"/>
          </p:cNvPicPr>
          <p:nvPr/>
        </p:nvPicPr>
        <p:blipFill>
          <a:blip r:embed="rId2"/>
          <a:stretch>
            <a:fillRect/>
          </a:stretch>
        </p:blipFill>
        <p:spPr>
          <a:xfrm>
            <a:off x="0" y="0"/>
            <a:ext cx="2237362" cy="6862081"/>
          </a:xfrm>
          <a:prstGeom prst="rect">
            <a:avLst/>
          </a:prstGeom>
        </p:spPr>
      </p:pic>
    </p:spTree>
    <p:extLst>
      <p:ext uri="{BB962C8B-B14F-4D97-AF65-F5344CB8AC3E}">
        <p14:creationId xmlns:p14="http://schemas.microsoft.com/office/powerpoint/2010/main" val="3422009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7979" y="3588906"/>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3200" dirty="0">
                <a:solidFill>
                  <a:prstClr val="black"/>
                </a:solidFill>
                <a:latin typeface="Calibri"/>
              </a:rPr>
              <a:t>LO: To explore the way media language incorporates viewpoints and ideologies in newspapers</a:t>
            </a:r>
            <a:endParaRPr lang="en-GB" sz="3200" b="1" dirty="0">
              <a:solidFill>
                <a:prstClr val="black"/>
              </a:solidFill>
              <a:latin typeface="Calibri"/>
            </a:endParaRPr>
          </a:p>
          <a:p>
            <a:pPr algn="l">
              <a:defRPr/>
            </a:pPr>
            <a:endParaRPr lang="en-GB" sz="8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a:p>
            <a:pPr algn="l">
              <a:defRPr/>
            </a:pPr>
            <a:endParaRPr lang="en-GB" sz="3200" dirty="0">
              <a:solidFill>
                <a:prstClr val="black"/>
              </a:solidFill>
              <a:latin typeface="Calibri"/>
            </a:endParaRPr>
          </a:p>
        </p:txBody>
      </p:sp>
      <p:sp>
        <p:nvSpPr>
          <p:cNvPr id="3" name="Title 2">
            <a:extLst>
              <a:ext uri="{FF2B5EF4-FFF2-40B4-BE49-F238E27FC236}">
                <a16:creationId xmlns:a16="http://schemas.microsoft.com/office/drawing/2014/main" id="{89008654-273D-765B-D0F7-2BCF5F92B85B}"/>
              </a:ext>
            </a:extLst>
          </p:cNvPr>
          <p:cNvSpPr>
            <a:spLocks noGrp="1"/>
          </p:cNvSpPr>
          <p:nvPr>
            <p:ph type="ctrTitle"/>
          </p:nvPr>
        </p:nvSpPr>
        <p:spPr>
          <a:xfrm>
            <a:off x="685800" y="1122363"/>
            <a:ext cx="7772400" cy="988539"/>
          </a:xfrm>
          <a:solidFill>
            <a:schemeClr val="accent6">
              <a:lumMod val="40000"/>
              <a:lumOff val="60000"/>
            </a:schemeClr>
          </a:solidFill>
        </p:spPr>
        <p:txBody>
          <a:bodyPr/>
          <a:lstStyle/>
          <a:p>
            <a:r>
              <a:rPr lang="en-GB" b="1" dirty="0"/>
              <a:t>TODAY</a:t>
            </a:r>
          </a:p>
        </p:txBody>
      </p:sp>
    </p:spTree>
    <p:extLst>
      <p:ext uri="{BB962C8B-B14F-4D97-AF65-F5344CB8AC3E}">
        <p14:creationId xmlns:p14="http://schemas.microsoft.com/office/powerpoint/2010/main" val="17711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149"/>
            <a:ext cx="2517422" cy="1325563"/>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a:normAutofit/>
          </a:bodyPr>
          <a:lstStyle/>
          <a:p>
            <a:r>
              <a:rPr lang="en-GB" sz="2400" b="1" dirty="0"/>
              <a:t>TASK: key vocabulary for newspapers</a:t>
            </a:r>
          </a:p>
        </p:txBody>
      </p:sp>
      <p:sp>
        <p:nvSpPr>
          <p:cNvPr id="3" name="Content Placeholder 2"/>
          <p:cNvSpPr>
            <a:spLocks noGrp="1"/>
          </p:cNvSpPr>
          <p:nvPr>
            <p:ph sz="half" idx="1"/>
          </p:nvPr>
        </p:nvSpPr>
        <p:spPr>
          <a:xfrm>
            <a:off x="628650" y="1825625"/>
            <a:ext cx="2944984" cy="5180524"/>
          </a:xfrm>
        </p:spPr>
        <p:txBody>
          <a:bodyPr>
            <a:normAutofit fontScale="77500" lnSpcReduction="20000"/>
          </a:bodyPr>
          <a:lstStyle/>
          <a:p>
            <a:r>
              <a:rPr lang="en-GB" dirty="0" smtClean="0"/>
              <a:t>Masthead </a:t>
            </a:r>
            <a:endParaRPr lang="en-GB" dirty="0"/>
          </a:p>
          <a:p>
            <a:r>
              <a:rPr lang="en-GB" dirty="0"/>
              <a:t>Slogan</a:t>
            </a:r>
          </a:p>
          <a:p>
            <a:r>
              <a:rPr lang="en-GB" dirty="0"/>
              <a:t>Headline</a:t>
            </a:r>
          </a:p>
          <a:p>
            <a:r>
              <a:rPr lang="en-GB" dirty="0"/>
              <a:t>Strapline</a:t>
            </a:r>
          </a:p>
          <a:p>
            <a:r>
              <a:rPr lang="en-GB" dirty="0">
                <a:solidFill>
                  <a:schemeClr val="bg1">
                    <a:lumMod val="75000"/>
                  </a:schemeClr>
                </a:solidFill>
              </a:rPr>
              <a:t>Plug</a:t>
            </a:r>
          </a:p>
          <a:p>
            <a:r>
              <a:rPr lang="en-GB" dirty="0">
                <a:solidFill>
                  <a:schemeClr val="bg1">
                    <a:lumMod val="75000"/>
                  </a:schemeClr>
                </a:solidFill>
              </a:rPr>
              <a:t>Sub-headings</a:t>
            </a:r>
          </a:p>
          <a:p>
            <a:r>
              <a:rPr lang="en-GB" dirty="0"/>
              <a:t>Caption</a:t>
            </a:r>
          </a:p>
          <a:p>
            <a:r>
              <a:rPr lang="en-GB" dirty="0">
                <a:solidFill>
                  <a:schemeClr val="bg1">
                    <a:lumMod val="75000"/>
                  </a:schemeClr>
                </a:solidFill>
              </a:rPr>
              <a:t>Anchoring</a:t>
            </a:r>
          </a:p>
          <a:p>
            <a:r>
              <a:rPr lang="en-GB" dirty="0" smtClean="0">
                <a:solidFill>
                  <a:schemeClr val="bg1">
                    <a:lumMod val="75000"/>
                  </a:schemeClr>
                </a:solidFill>
              </a:rPr>
              <a:t>Editorial</a:t>
            </a:r>
          </a:p>
          <a:p>
            <a:r>
              <a:rPr lang="en-GB" dirty="0" smtClean="0">
                <a:solidFill>
                  <a:schemeClr val="bg1">
                    <a:lumMod val="75000"/>
                  </a:schemeClr>
                </a:solidFill>
              </a:rPr>
              <a:t>Double Page Spread</a:t>
            </a:r>
          </a:p>
          <a:p>
            <a:r>
              <a:rPr lang="en-GB" dirty="0" smtClean="0"/>
              <a:t>Redtop – what this is!</a:t>
            </a:r>
          </a:p>
          <a:p>
            <a:r>
              <a:rPr lang="en-GB" dirty="0" err="1" smtClean="0">
                <a:solidFill>
                  <a:schemeClr val="bg1">
                    <a:lumMod val="75000"/>
                  </a:schemeClr>
                </a:solidFill>
              </a:rPr>
              <a:t>Pullquote</a:t>
            </a:r>
            <a:endParaRPr lang="en-GB" dirty="0" smtClean="0">
              <a:solidFill>
                <a:schemeClr val="bg1">
                  <a:lumMod val="75000"/>
                </a:schemeClr>
              </a:solidFill>
            </a:endParaRPr>
          </a:p>
          <a:p>
            <a:r>
              <a:rPr lang="en-GB" dirty="0" smtClean="0"/>
              <a:t>Tabloid – what this is!</a:t>
            </a:r>
          </a:p>
          <a:p>
            <a:r>
              <a:rPr lang="en-GB" dirty="0" err="1" smtClean="0">
                <a:solidFill>
                  <a:schemeClr val="bg1">
                    <a:lumMod val="75000"/>
                  </a:schemeClr>
                </a:solidFill>
              </a:rPr>
              <a:t>Standfirst</a:t>
            </a:r>
            <a:endParaRPr lang="en-GB" dirty="0">
              <a:solidFill>
                <a:schemeClr val="bg1">
                  <a:lumMod val="75000"/>
                </a:schemeClr>
              </a:solidFill>
            </a:endParaRPr>
          </a:p>
          <a:p>
            <a:endParaRPr lang="en-GB" dirty="0"/>
          </a:p>
        </p:txBody>
      </p:sp>
      <p:sp>
        <p:nvSpPr>
          <p:cNvPr id="4" name="Content Placeholder 3"/>
          <p:cNvSpPr>
            <a:spLocks noGrp="1"/>
          </p:cNvSpPr>
          <p:nvPr>
            <p:ph sz="half" idx="2"/>
          </p:nvPr>
        </p:nvSpPr>
        <p:spPr/>
        <p:txBody>
          <a:bodyPr>
            <a:normAutofit fontScale="77500" lnSpcReduction="20000"/>
          </a:bodyPr>
          <a:lstStyle/>
          <a:p>
            <a:r>
              <a:rPr lang="en-GB" dirty="0"/>
              <a:t>Double page spread</a:t>
            </a:r>
          </a:p>
          <a:p>
            <a:r>
              <a:rPr lang="en-GB" dirty="0"/>
              <a:t>Red top</a:t>
            </a:r>
          </a:p>
          <a:p>
            <a:r>
              <a:rPr lang="en-GB" dirty="0"/>
              <a:t>Tabloid</a:t>
            </a:r>
          </a:p>
          <a:p>
            <a:r>
              <a:rPr lang="en-GB" dirty="0"/>
              <a:t>Pull quote</a:t>
            </a:r>
          </a:p>
          <a:p>
            <a:r>
              <a:rPr lang="en-GB" dirty="0" err="1" smtClean="0"/>
              <a:t>Standfirst</a:t>
            </a:r>
            <a:endParaRPr lang="en-GB" dirty="0" smtClean="0"/>
          </a:p>
          <a:p>
            <a:endParaRPr lang="en-GB" b="1" dirty="0"/>
          </a:p>
          <a:p>
            <a:pPr marL="0" indent="0">
              <a:buNone/>
            </a:pPr>
            <a:r>
              <a:rPr lang="en-GB" b="1" dirty="0" smtClean="0"/>
              <a:t>TASK</a:t>
            </a:r>
            <a:r>
              <a:rPr lang="en-GB" b="1" dirty="0"/>
              <a:t>: </a:t>
            </a:r>
            <a:r>
              <a:rPr lang="en-GB" b="1" dirty="0" smtClean="0"/>
              <a:t>on the set texts, find and label as many of the technical terms as possible. </a:t>
            </a:r>
            <a:r>
              <a:rPr lang="en-GB" b="1" dirty="0"/>
              <a:t>R</a:t>
            </a:r>
            <a:r>
              <a:rPr lang="en-GB" b="1" dirty="0" smtClean="0"/>
              <a:t>esearch the terms on your phones if you don’t know them. This work will form the reference sheet for this vocabulary, so don’t miss any of them out.</a:t>
            </a:r>
            <a:endParaRPr lang="en-GB" b="1" dirty="0"/>
          </a:p>
        </p:txBody>
      </p:sp>
      <p:pic>
        <p:nvPicPr>
          <p:cNvPr id="5" name="Picture 4"/>
          <p:cNvPicPr>
            <a:picLocks noChangeAspect="1"/>
          </p:cNvPicPr>
          <p:nvPr/>
        </p:nvPicPr>
        <p:blipFill>
          <a:blip r:embed="rId2"/>
          <a:stretch>
            <a:fillRect/>
          </a:stretch>
        </p:blipFill>
        <p:spPr>
          <a:xfrm>
            <a:off x="3754609" y="0"/>
            <a:ext cx="5389391" cy="6858000"/>
          </a:xfrm>
          <a:prstGeom prst="rect">
            <a:avLst/>
          </a:prstGeom>
        </p:spPr>
      </p:pic>
      <p:cxnSp>
        <p:nvCxnSpPr>
          <p:cNvPr id="7" name="Straight Arrow Connector 6"/>
          <p:cNvCxnSpPr/>
          <p:nvPr/>
        </p:nvCxnSpPr>
        <p:spPr>
          <a:xfrm flipV="1">
            <a:off x="1975558" y="666751"/>
            <a:ext cx="2472617" cy="134267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48435" y="206351"/>
            <a:ext cx="4382380" cy="21998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28660" y="2692022"/>
            <a:ext cx="3594807" cy="3698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975558" y="1814231"/>
            <a:ext cx="2181225" cy="124777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61258" y="4165856"/>
            <a:ext cx="6921498" cy="110605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09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11" y="1665623"/>
            <a:ext cx="8737600" cy="5355312"/>
          </a:xfrm>
          <a:prstGeom prst="rect">
            <a:avLst/>
          </a:prstGeom>
        </p:spPr>
        <p:txBody>
          <a:bodyPr wrap="square">
            <a:spAutoFit/>
          </a:bodyPr>
          <a:lstStyle/>
          <a:p>
            <a:r>
              <a:rPr lang="en-US" b="1" dirty="0" smtClean="0">
                <a:solidFill>
                  <a:srgbClr val="000000"/>
                </a:solidFill>
                <a:latin typeface="Arial" panose="020B0604020202020204" pitchFamily="34" charset="0"/>
              </a:rPr>
              <a:t>What is Anchorage?</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Where the </a:t>
            </a:r>
            <a:r>
              <a:rPr lang="en-US" b="1" i="1" dirty="0">
                <a:solidFill>
                  <a:srgbClr val="000000"/>
                </a:solidFill>
                <a:latin typeface="Arial" panose="020B0604020202020204" pitchFamily="34" charset="0"/>
              </a:rPr>
              <a:t>meaning </a:t>
            </a:r>
            <a:r>
              <a:rPr lang="en-US" b="1" dirty="0">
                <a:solidFill>
                  <a:srgbClr val="000000"/>
                </a:solidFill>
                <a:latin typeface="Arial" panose="020B0604020202020204" pitchFamily="34" charset="0"/>
              </a:rPr>
              <a:t>of a media text is </a:t>
            </a:r>
            <a:r>
              <a:rPr lang="en-US" b="1" i="1" dirty="0">
                <a:solidFill>
                  <a:srgbClr val="000000"/>
                </a:solidFill>
                <a:latin typeface="Arial" panose="020B0604020202020204" pitchFamily="34" charset="0"/>
              </a:rPr>
              <a:t>fixed </a:t>
            </a:r>
            <a:r>
              <a:rPr lang="en-US" b="1" dirty="0">
                <a:solidFill>
                  <a:srgbClr val="000000"/>
                </a:solidFill>
                <a:latin typeface="Arial" panose="020B0604020202020204" pitchFamily="34" charset="0"/>
              </a:rPr>
              <a:t>or </a:t>
            </a:r>
            <a:r>
              <a:rPr lang="en-US" b="1" i="1" dirty="0" err="1">
                <a:solidFill>
                  <a:srgbClr val="000000"/>
                </a:solidFill>
                <a:latin typeface="Arial" panose="020B0604020202020204" pitchFamily="34" charset="0"/>
              </a:rPr>
              <a:t>stabilised</a:t>
            </a:r>
            <a:r>
              <a:rPr lang="en-US" b="1" i="1" dirty="0">
                <a:solidFill>
                  <a:srgbClr val="000000"/>
                </a:solidFill>
                <a:latin typeface="Arial" panose="020B0604020202020204" pitchFamily="34" charset="0"/>
              </a:rPr>
              <a:t> </a:t>
            </a:r>
            <a:r>
              <a:rPr lang="en-US" b="1" dirty="0">
                <a:solidFill>
                  <a:srgbClr val="000000"/>
                </a:solidFill>
                <a:latin typeface="Arial" panose="020B0604020202020204" pitchFamily="34" charset="0"/>
              </a:rPr>
              <a:t>by a caption, shot type, costume or so on</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Often, the elements of a media product, for example pictures in a newspaper, a camera angle in a TV </a:t>
            </a:r>
            <a:r>
              <a:rPr lang="en-US" dirty="0" err="1">
                <a:solidFill>
                  <a:srgbClr val="000000"/>
                </a:solidFill>
                <a:latin typeface="Arial" panose="020B0604020202020204" pitchFamily="34" charset="0"/>
              </a:rPr>
              <a:t>programme</a:t>
            </a:r>
            <a:r>
              <a:rPr lang="en-US" dirty="0">
                <a:solidFill>
                  <a:srgbClr val="000000"/>
                </a:solidFill>
                <a:latin typeface="Arial" panose="020B0604020202020204" pitchFamily="34" charset="0"/>
              </a:rPr>
              <a:t>, or a setting in a videogame tell us very little. Without the producer anchoring the image into a particular </a:t>
            </a:r>
            <a:r>
              <a:rPr lang="en-US" b="1" dirty="0">
                <a:solidFill>
                  <a:srgbClr val="000000"/>
                </a:solidFill>
                <a:latin typeface="Arial" panose="020B0604020202020204" pitchFamily="34" charset="0"/>
              </a:rPr>
              <a:t>ideology, </a:t>
            </a:r>
            <a:r>
              <a:rPr lang="en-US" dirty="0">
                <a:solidFill>
                  <a:srgbClr val="000000"/>
                </a:solidFill>
                <a:latin typeface="Arial" panose="020B0604020202020204" pitchFamily="34" charset="0"/>
              </a:rPr>
              <a:t>an audience could interpret a text in any way they choose. </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However, producers often have a point of view that they wish to disseminate to the audience, so they choose to fix a particular meaning. The most pertinent example of anchorage is where meaning is anchored by </a:t>
            </a:r>
            <a:r>
              <a:rPr lang="en-US" b="1" dirty="0">
                <a:solidFill>
                  <a:srgbClr val="000000"/>
                </a:solidFill>
                <a:latin typeface="Arial" panose="020B0604020202020204" pitchFamily="34" charset="0"/>
              </a:rPr>
              <a:t>newspaper captions. </a:t>
            </a:r>
            <a:endParaRPr lang="en-US" b="1" dirty="0" smtClean="0">
              <a:solidFill>
                <a:srgbClr val="000000"/>
              </a:solidFill>
              <a:latin typeface="Arial" panose="020B0604020202020204" pitchFamily="34" charset="0"/>
            </a:endParaRPr>
          </a:p>
          <a:p>
            <a:endParaRPr lang="en-US" b="1" dirty="0">
              <a:solidFill>
                <a:srgbClr val="000000"/>
              </a:solidFill>
              <a:latin typeface="Arial" panose="020B0604020202020204" pitchFamily="34" charset="0"/>
            </a:endParaRPr>
          </a:p>
          <a:p>
            <a:endParaRPr lang="en-US" dirty="0">
              <a:solidFill>
                <a:srgbClr val="FF0000"/>
              </a:solidFill>
              <a:latin typeface="Arial" panose="020B0604020202020204" pitchFamily="34" charset="0"/>
            </a:endParaRPr>
          </a:p>
          <a:p>
            <a:r>
              <a:rPr lang="en-US" dirty="0"/>
              <a:t/>
            </a:r>
            <a:br>
              <a:rPr lang="en-US" dirty="0"/>
            </a:br>
            <a:endParaRPr lang="en-GB" dirty="0"/>
          </a:p>
        </p:txBody>
      </p:sp>
      <p:sp>
        <p:nvSpPr>
          <p:cNvPr id="6" name="Title 1"/>
          <p:cNvSpPr txBox="1">
            <a:spLocks/>
          </p:cNvSpPr>
          <p:nvPr/>
        </p:nvSpPr>
        <p:spPr>
          <a:xfrm>
            <a:off x="0" y="0"/>
            <a:ext cx="2517422" cy="13255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t>TASK: key vocabulary for newspapers</a:t>
            </a:r>
            <a:endParaRPr lang="en-GB" sz="2400" b="1" dirty="0"/>
          </a:p>
        </p:txBody>
      </p:sp>
    </p:spTree>
    <p:extLst>
      <p:ext uri="{BB962C8B-B14F-4D97-AF65-F5344CB8AC3E}">
        <p14:creationId xmlns:p14="http://schemas.microsoft.com/office/powerpoint/2010/main" val="2617304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911" y="1665623"/>
            <a:ext cx="8794045" cy="6001643"/>
          </a:xfrm>
          <a:prstGeom prst="rect">
            <a:avLst/>
          </a:prstGeom>
        </p:spPr>
        <p:txBody>
          <a:bodyPr wrap="square">
            <a:spAutoFit/>
          </a:bodyPr>
          <a:lstStyle/>
          <a:p>
            <a:endParaRPr lang="en-US" sz="2400" b="1" dirty="0">
              <a:solidFill>
                <a:srgbClr val="000000"/>
              </a:solidFill>
              <a:latin typeface="Arial" panose="020B0604020202020204" pitchFamily="34" charset="0"/>
            </a:endParaRPr>
          </a:p>
          <a:p>
            <a:r>
              <a:rPr lang="en-US" sz="2400" b="1" dirty="0" smtClean="0"/>
              <a:t>What is a plug/puff</a:t>
            </a:r>
            <a:r>
              <a:rPr lang="en-US" sz="2400" dirty="0"/>
              <a:t>?</a:t>
            </a:r>
            <a:r>
              <a:rPr lang="en-US" sz="2400" dirty="0" smtClean="0"/>
              <a:t> </a:t>
            </a:r>
            <a:r>
              <a:rPr lang="en-US" sz="2400" dirty="0"/>
              <a:t>This is where a magazine puts an advert for a giveaway or competition so to grab the attention of the reader</a:t>
            </a:r>
            <a:r>
              <a:rPr lang="en-US" sz="2400" dirty="0" smtClean="0"/>
              <a:t>.</a:t>
            </a:r>
          </a:p>
          <a:p>
            <a:endParaRPr lang="en-US" sz="2400" dirty="0">
              <a:solidFill>
                <a:srgbClr val="FF0000"/>
              </a:solidFill>
              <a:latin typeface="Arial" panose="020B0604020202020204" pitchFamily="34" charset="0"/>
            </a:endParaRPr>
          </a:p>
          <a:p>
            <a:r>
              <a:rPr lang="en-US" sz="2400" b="1" dirty="0"/>
              <a:t>What is a </a:t>
            </a:r>
            <a:r>
              <a:rPr lang="en-US" sz="2400" b="1" dirty="0" err="1"/>
              <a:t>standfirst</a:t>
            </a:r>
            <a:r>
              <a:rPr lang="en-US" sz="2400" b="1" dirty="0"/>
              <a:t>?</a:t>
            </a:r>
          </a:p>
          <a:p>
            <a:r>
              <a:rPr lang="en-US" sz="2400" dirty="0"/>
              <a:t>A </a:t>
            </a:r>
            <a:r>
              <a:rPr lang="en-US" sz="2400" dirty="0" err="1"/>
              <a:t>standfirst</a:t>
            </a:r>
            <a:r>
              <a:rPr lang="en-US" sz="2400" dirty="0"/>
              <a:t> often </a:t>
            </a:r>
            <a:r>
              <a:rPr lang="en-US" sz="2400" dirty="0" err="1"/>
              <a:t>summarises</a:t>
            </a:r>
            <a:r>
              <a:rPr lang="en-US" sz="2400" dirty="0"/>
              <a:t> the article that follows, usually appearing soon after the main title or headline, with a font size that falls in-between that of the title and the main feature’s text</a:t>
            </a:r>
            <a:r>
              <a:rPr lang="en-US" sz="2400" dirty="0" smtClean="0"/>
              <a:t>.</a:t>
            </a:r>
          </a:p>
          <a:p>
            <a:endParaRPr lang="en-US" sz="2400" dirty="0"/>
          </a:p>
          <a:p>
            <a:r>
              <a:rPr lang="en-US" sz="2400" b="1" dirty="0" smtClean="0"/>
              <a:t>What is a tabloid?</a:t>
            </a:r>
            <a:r>
              <a:rPr lang="en-US" sz="2400" dirty="0" smtClean="0"/>
              <a:t> – it’s a newspaper that is traditionally smaller, and focuses on gossipy, sensational reporting. More focused on celebrity and more pictures. ‘The redtops’ are a collection of tabloids characterized by their red mastheads.</a:t>
            </a:r>
            <a:endParaRPr lang="en-US" sz="2400" dirty="0"/>
          </a:p>
          <a:p>
            <a:endParaRPr lang="en-US" sz="2400" dirty="0">
              <a:solidFill>
                <a:srgbClr val="FF0000"/>
              </a:solidFill>
              <a:latin typeface="Arial" panose="020B0604020202020204" pitchFamily="34" charset="0"/>
            </a:endParaRPr>
          </a:p>
          <a:p>
            <a:r>
              <a:rPr lang="en-US" sz="2400" dirty="0"/>
              <a:t/>
            </a:r>
            <a:br>
              <a:rPr lang="en-US" sz="2400" dirty="0"/>
            </a:br>
            <a:endParaRPr lang="en-GB" sz="2400" dirty="0"/>
          </a:p>
        </p:txBody>
      </p:sp>
      <p:sp>
        <p:nvSpPr>
          <p:cNvPr id="6" name="Title 1"/>
          <p:cNvSpPr txBox="1">
            <a:spLocks/>
          </p:cNvSpPr>
          <p:nvPr/>
        </p:nvSpPr>
        <p:spPr>
          <a:xfrm>
            <a:off x="0" y="148149"/>
            <a:ext cx="2517422" cy="13255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smtClean="0"/>
              <a:t>TASK: key vocabulary for newspapers</a:t>
            </a:r>
            <a:endParaRPr lang="en-GB" sz="2400" b="1" dirty="0"/>
          </a:p>
        </p:txBody>
      </p:sp>
    </p:spTree>
    <p:extLst>
      <p:ext uri="{BB962C8B-B14F-4D97-AF65-F5344CB8AC3E}">
        <p14:creationId xmlns:p14="http://schemas.microsoft.com/office/powerpoint/2010/main" val="1246387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2260" y="566242"/>
            <a:ext cx="1252779" cy="461665"/>
          </a:xfrm>
          <a:prstGeom prst="rect">
            <a:avLst/>
          </a:prstGeom>
          <a:solidFill>
            <a:srgbClr val="FFFF00"/>
          </a:solidFill>
        </p:spPr>
        <p:txBody>
          <a:bodyPr wrap="none" rtlCol="0">
            <a:spAutoFit/>
          </a:bodyPr>
          <a:lstStyle/>
          <a:p>
            <a:r>
              <a:rPr lang="en-GB" sz="2400" b="1" dirty="0" smtClean="0"/>
              <a:t>Editorial</a:t>
            </a:r>
            <a:endParaRPr lang="en-GB" sz="2400" b="1" dirty="0"/>
          </a:p>
        </p:txBody>
      </p:sp>
      <p:sp>
        <p:nvSpPr>
          <p:cNvPr id="7" name="TextBox 6"/>
          <p:cNvSpPr txBox="1"/>
          <p:nvPr/>
        </p:nvSpPr>
        <p:spPr>
          <a:xfrm>
            <a:off x="2260" y="3198167"/>
            <a:ext cx="9150262" cy="461665"/>
          </a:xfrm>
          <a:prstGeom prst="rect">
            <a:avLst/>
          </a:prstGeom>
          <a:solidFill>
            <a:srgbClr val="FFFF00"/>
          </a:solidFill>
        </p:spPr>
        <p:txBody>
          <a:bodyPr wrap="none" rtlCol="0">
            <a:spAutoFit/>
          </a:bodyPr>
          <a:lstStyle/>
          <a:p>
            <a:r>
              <a:rPr lang="en-GB" sz="2400" b="1" dirty="0" smtClean="0"/>
              <a:t>                                    Double Page Spread                                                         </a:t>
            </a:r>
            <a:endParaRPr lang="en-GB" sz="2400" b="1" dirty="0"/>
          </a:p>
        </p:txBody>
      </p:sp>
      <p:sp>
        <p:nvSpPr>
          <p:cNvPr id="8" name="TextBox 7"/>
          <p:cNvSpPr txBox="1"/>
          <p:nvPr/>
        </p:nvSpPr>
        <p:spPr>
          <a:xfrm>
            <a:off x="2716370" y="5291488"/>
            <a:ext cx="945515" cy="307777"/>
          </a:xfrm>
          <a:prstGeom prst="rect">
            <a:avLst/>
          </a:prstGeom>
          <a:solidFill>
            <a:srgbClr val="FFFF00"/>
          </a:solidFill>
        </p:spPr>
        <p:txBody>
          <a:bodyPr wrap="none" rtlCol="0">
            <a:spAutoFit/>
          </a:bodyPr>
          <a:lstStyle/>
          <a:p>
            <a:r>
              <a:rPr lang="en-GB" sz="1400" b="1" dirty="0" smtClean="0"/>
              <a:t>Pull quote</a:t>
            </a:r>
            <a:endParaRPr lang="en-GB" sz="1400" b="1" dirty="0"/>
          </a:p>
        </p:txBody>
      </p:sp>
      <p:sp>
        <p:nvSpPr>
          <p:cNvPr id="9" name="TextBox 8"/>
          <p:cNvSpPr txBox="1"/>
          <p:nvPr/>
        </p:nvSpPr>
        <p:spPr>
          <a:xfrm>
            <a:off x="8013447" y="681036"/>
            <a:ext cx="1041962" cy="523220"/>
          </a:xfrm>
          <a:prstGeom prst="rect">
            <a:avLst/>
          </a:prstGeom>
          <a:solidFill>
            <a:srgbClr val="FFFF00"/>
          </a:solidFill>
        </p:spPr>
        <p:txBody>
          <a:bodyPr wrap="square" rtlCol="0">
            <a:spAutoFit/>
          </a:bodyPr>
          <a:lstStyle/>
          <a:p>
            <a:r>
              <a:rPr lang="en-GB" sz="1400" b="1" dirty="0" smtClean="0"/>
              <a:t>Anchoring strapline</a:t>
            </a:r>
            <a:endParaRPr lang="en-GB" sz="1400" b="1" dirty="0"/>
          </a:p>
        </p:txBody>
      </p:sp>
      <p:sp>
        <p:nvSpPr>
          <p:cNvPr id="10" name="TextBox 9"/>
          <p:cNvSpPr txBox="1"/>
          <p:nvPr/>
        </p:nvSpPr>
        <p:spPr>
          <a:xfrm>
            <a:off x="88591" y="1258734"/>
            <a:ext cx="814520" cy="276999"/>
          </a:xfrm>
          <a:prstGeom prst="rect">
            <a:avLst/>
          </a:prstGeom>
          <a:solidFill>
            <a:srgbClr val="FFFF00"/>
          </a:solidFill>
        </p:spPr>
        <p:txBody>
          <a:bodyPr wrap="square" rtlCol="0">
            <a:spAutoFit/>
          </a:bodyPr>
          <a:lstStyle/>
          <a:p>
            <a:r>
              <a:rPr lang="en-GB" sz="1200" b="1" dirty="0" err="1" smtClean="0"/>
              <a:t>Standfirst</a:t>
            </a:r>
            <a:endParaRPr lang="en-GB" sz="1200" b="1" dirty="0"/>
          </a:p>
        </p:txBody>
      </p:sp>
    </p:spTree>
    <p:extLst>
      <p:ext uri="{BB962C8B-B14F-4D97-AF65-F5344CB8AC3E}">
        <p14:creationId xmlns:p14="http://schemas.microsoft.com/office/powerpoint/2010/main" val="243291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E7E0-E88D-5E82-8B69-B6B85562A709}"/>
              </a:ext>
            </a:extLst>
          </p:cNvPr>
          <p:cNvSpPr>
            <a:spLocks noGrp="1"/>
          </p:cNvSpPr>
          <p:nvPr>
            <p:ph type="title"/>
          </p:nvPr>
        </p:nvSpPr>
        <p:spPr>
          <a:xfrm>
            <a:off x="628650" y="365127"/>
            <a:ext cx="7886700" cy="773010"/>
          </a:xfrm>
          <a:solidFill>
            <a:schemeClr val="accent6">
              <a:lumMod val="40000"/>
              <a:lumOff val="60000"/>
            </a:schemeClr>
          </a:solidFill>
        </p:spPr>
        <p:txBody>
          <a:bodyPr/>
          <a:lstStyle/>
          <a:p>
            <a:r>
              <a:rPr lang="en-GB" dirty="0"/>
              <a:t>Key words</a:t>
            </a:r>
          </a:p>
        </p:txBody>
      </p:sp>
      <p:sp>
        <p:nvSpPr>
          <p:cNvPr id="3" name="Content Placeholder 2">
            <a:extLst>
              <a:ext uri="{FF2B5EF4-FFF2-40B4-BE49-F238E27FC236}">
                <a16:creationId xmlns:a16="http://schemas.microsoft.com/office/drawing/2014/main" id="{AB2CBC75-F128-716C-A65E-A7C0C13E3426}"/>
              </a:ext>
            </a:extLst>
          </p:cNvPr>
          <p:cNvSpPr>
            <a:spLocks noGrp="1"/>
          </p:cNvSpPr>
          <p:nvPr>
            <p:ph idx="1"/>
          </p:nvPr>
        </p:nvSpPr>
        <p:spPr>
          <a:xfrm>
            <a:off x="301557" y="1439694"/>
            <a:ext cx="8579796" cy="5053179"/>
          </a:xfrm>
        </p:spPr>
        <p:txBody>
          <a:bodyPr>
            <a:normAutofit fontScale="85000" lnSpcReduction="20000"/>
          </a:bodyPr>
          <a:lstStyle/>
          <a:p>
            <a:pPr marL="0" indent="0">
              <a:buNone/>
            </a:pPr>
            <a:r>
              <a:rPr lang="en-GB" b="1" dirty="0"/>
              <a:t>Media language </a:t>
            </a:r>
            <a:r>
              <a:rPr lang="en-GB" dirty="0"/>
              <a:t>- </a:t>
            </a:r>
            <a:r>
              <a:rPr lang="en-GB" dirty="0">
                <a:effectLst/>
                <a:ea typeface="Calibri" panose="020F0502020204030204" pitchFamily="34" charset="0"/>
              </a:rPr>
              <a:t>The specific elements of a media product that communicate meanings to audiences, e.g. visual codes, audio codes, technical codes, linguistic codes</a:t>
            </a:r>
            <a:endParaRPr lang="en-GB" dirty="0"/>
          </a:p>
          <a:p>
            <a:pPr marL="0" indent="0">
              <a:buNone/>
            </a:pPr>
            <a:endParaRPr lang="en-GB" dirty="0"/>
          </a:p>
          <a:p>
            <a:pPr marL="0" indent="0">
              <a:buNone/>
            </a:pPr>
            <a:r>
              <a:rPr lang="en-GB" b="1" dirty="0"/>
              <a:t>Viewpoints</a:t>
            </a:r>
            <a:r>
              <a:rPr lang="en-GB" dirty="0"/>
              <a:t> – points of view</a:t>
            </a:r>
          </a:p>
          <a:p>
            <a:pPr marL="0" indent="0">
              <a:buNone/>
            </a:pPr>
            <a:endParaRPr lang="en-GB" dirty="0"/>
          </a:p>
          <a:p>
            <a:pPr marL="0" indent="0">
              <a:buNone/>
            </a:pPr>
            <a:r>
              <a:rPr lang="en-GB" b="1" dirty="0"/>
              <a:t>Ideology</a:t>
            </a:r>
            <a:r>
              <a:rPr lang="en-GB" dirty="0"/>
              <a:t> – a </a:t>
            </a:r>
            <a:r>
              <a:rPr lang="en-GB" sz="2800" dirty="0">
                <a:effectLst/>
              </a:rPr>
              <a:t>set of messages, values and beliefs that may be encoded into media products.</a:t>
            </a:r>
          </a:p>
          <a:p>
            <a:pPr marL="0" indent="0">
              <a:buNone/>
            </a:pPr>
            <a:endParaRPr lang="en-GB" dirty="0"/>
          </a:p>
          <a:p>
            <a:pPr marL="0" indent="0">
              <a:buNone/>
            </a:pPr>
            <a:r>
              <a:rPr lang="en-GB" sz="3100" b="1" dirty="0"/>
              <a:t>Anchorage</a:t>
            </a:r>
            <a:r>
              <a:rPr lang="en-GB" sz="3100" dirty="0"/>
              <a:t> - </a:t>
            </a:r>
            <a:r>
              <a:rPr lang="en-GB" sz="3100" dirty="0">
                <a:effectLst/>
                <a:ea typeface="Calibri" panose="020F0502020204030204" pitchFamily="34" charset="0"/>
              </a:rPr>
              <a:t>The words that accompany an image (still or moving) contribute to the meaning associated with that image. If the caption or voice-over is changed then so may the way in which the audience interprets the image. An image with an anchor is a closed text; the audience are given a preferred reading. </a:t>
            </a:r>
            <a:endParaRPr lang="en-GB" sz="3100" dirty="0"/>
          </a:p>
        </p:txBody>
      </p:sp>
    </p:spTree>
    <p:extLst>
      <p:ext uri="{BB962C8B-B14F-4D97-AF65-F5344CB8AC3E}">
        <p14:creationId xmlns:p14="http://schemas.microsoft.com/office/powerpoint/2010/main" val="239290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1E6A-61C4-156A-616C-F7F59802FEE1}"/>
              </a:ext>
            </a:extLst>
          </p:cNvPr>
          <p:cNvSpPr>
            <a:spLocks noGrp="1"/>
          </p:cNvSpPr>
          <p:nvPr>
            <p:ph type="title"/>
          </p:nvPr>
        </p:nvSpPr>
        <p:spPr>
          <a:xfrm>
            <a:off x="126459" y="262647"/>
            <a:ext cx="8891081" cy="1848255"/>
          </a:xfrm>
          <a:solidFill>
            <a:schemeClr val="accent6">
              <a:lumMod val="40000"/>
              <a:lumOff val="60000"/>
            </a:schemeClr>
          </a:solidFill>
        </p:spPr>
        <p:txBody>
          <a:bodyPr>
            <a:normAutofit/>
          </a:bodyPr>
          <a:lstStyle/>
          <a:p>
            <a:r>
              <a:rPr lang="en-GB" sz="3600" b="1" dirty="0"/>
              <a:t>To find out a </a:t>
            </a:r>
            <a:r>
              <a:rPr lang="en-GB" sz="3600" b="1" dirty="0" smtClean="0"/>
              <a:t>media producer’s </a:t>
            </a:r>
            <a:r>
              <a:rPr lang="en-GB" sz="3600" b="1" dirty="0"/>
              <a:t>‘ideology’ it can be worth looking for a mission statement, or a statement of values. Go to the website…</a:t>
            </a:r>
          </a:p>
        </p:txBody>
      </p:sp>
      <p:sp>
        <p:nvSpPr>
          <p:cNvPr id="3" name="Content Placeholder 2">
            <a:extLst>
              <a:ext uri="{FF2B5EF4-FFF2-40B4-BE49-F238E27FC236}">
                <a16:creationId xmlns:a16="http://schemas.microsoft.com/office/drawing/2014/main" id="{AD164AF1-32BA-7427-C821-C9B22E458692}"/>
              </a:ext>
            </a:extLst>
          </p:cNvPr>
          <p:cNvSpPr>
            <a:spLocks noGrp="1"/>
          </p:cNvSpPr>
          <p:nvPr>
            <p:ph idx="1"/>
          </p:nvPr>
        </p:nvSpPr>
        <p:spPr>
          <a:xfrm>
            <a:off x="628650" y="3035030"/>
            <a:ext cx="7886700" cy="3141932"/>
          </a:xfrm>
        </p:spPr>
        <p:txBody>
          <a:bodyPr>
            <a:normAutofit lnSpcReduction="10000"/>
          </a:bodyPr>
          <a:lstStyle/>
          <a:p>
            <a:r>
              <a:rPr lang="en-GB" b="0" i="0" dirty="0">
                <a:solidFill>
                  <a:srgbClr val="35334E"/>
                </a:solidFill>
                <a:effectLst/>
                <a:latin typeface="Apercu"/>
              </a:rPr>
              <a:t>‘Politically the Mirror sits </a:t>
            </a:r>
            <a:r>
              <a:rPr lang="en-GB" b="1" i="0" dirty="0">
                <a:solidFill>
                  <a:srgbClr val="35334E"/>
                </a:solidFill>
                <a:effectLst/>
                <a:latin typeface="Apercu"/>
              </a:rPr>
              <a:t>left of centre</a:t>
            </a:r>
            <a:r>
              <a:rPr lang="en-GB" b="0" i="0" dirty="0">
                <a:solidFill>
                  <a:srgbClr val="35334E"/>
                </a:solidFill>
                <a:effectLst/>
                <a:latin typeface="Apercu"/>
              </a:rPr>
              <a:t>. It has backed the Labour Party in every election since 1945.’</a:t>
            </a:r>
          </a:p>
          <a:p>
            <a:r>
              <a:rPr lang="en-GB" b="0" i="0" dirty="0">
                <a:solidFill>
                  <a:srgbClr val="35334E"/>
                </a:solidFill>
                <a:effectLst/>
                <a:latin typeface="Apercu"/>
              </a:rPr>
              <a:t>‘Our mission is to make sense of a rapidly changing world for our readers. To challenge wrongs where we see them. To stand up for the underdog against authority. And to entertain.’</a:t>
            </a:r>
            <a:endParaRPr lang="en-GB" dirty="0"/>
          </a:p>
        </p:txBody>
      </p:sp>
    </p:spTree>
    <p:extLst>
      <p:ext uri="{BB962C8B-B14F-4D97-AF65-F5344CB8AC3E}">
        <p14:creationId xmlns:p14="http://schemas.microsoft.com/office/powerpoint/2010/main" val="1840495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A5F55BD3-DB1C-E971-99B5-824961193E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591" y="643467"/>
            <a:ext cx="7710817" cy="5571066"/>
          </a:xfrm>
          <a:prstGeom prst="rect">
            <a:avLst/>
          </a:prstGeom>
        </p:spPr>
      </p:pic>
    </p:spTree>
    <p:extLst>
      <p:ext uri="{BB962C8B-B14F-4D97-AF65-F5344CB8AC3E}">
        <p14:creationId xmlns:p14="http://schemas.microsoft.com/office/powerpoint/2010/main" val="1939325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835</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Apercu</vt:lpstr>
      <vt:lpstr>Arial</vt:lpstr>
      <vt:lpstr>Calibri</vt:lpstr>
      <vt:lpstr>Calibri Light</vt:lpstr>
      <vt:lpstr>Office Theme</vt:lpstr>
      <vt:lpstr>Working with the media studies framework</vt:lpstr>
      <vt:lpstr>TODAY</vt:lpstr>
      <vt:lpstr>TASK: key vocabulary for newspapers</vt:lpstr>
      <vt:lpstr>PowerPoint Presentation</vt:lpstr>
      <vt:lpstr>PowerPoint Presentation</vt:lpstr>
      <vt:lpstr>PowerPoint Presentation</vt:lpstr>
      <vt:lpstr>Key words</vt:lpstr>
      <vt:lpstr>To find out a media producer’s ‘ideology’ it can be worth looking for a mission statement, or a statement of values. Go to the website…</vt:lpstr>
      <vt:lpstr>PowerPoint Presentation</vt:lpstr>
      <vt:lpstr>Admin</vt:lpstr>
      <vt:lpstr>Media language: images</vt:lpstr>
      <vt:lpstr>Media language: anchorage</vt:lpstr>
      <vt:lpstr>PowerPoint Presentation</vt:lpstr>
      <vt:lpstr>Media language: linguistic codes When anchorage goes wrong…</vt:lpstr>
      <vt:lpstr>Headlines from the day Boris Johnson resigned – can you put them on the left wing/right wing spectrum? </vt:lpstr>
      <vt:lpstr>Media language and mastheads</vt:lpstr>
      <vt:lpstr>Task: answer the following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HOWARD-SAUNDERS</dc:creator>
  <cp:lastModifiedBy>Clare HOWARD-SAUNDERS</cp:lastModifiedBy>
  <cp:revision>5</cp:revision>
  <dcterms:created xsi:type="dcterms:W3CDTF">2023-11-14T10:41:15Z</dcterms:created>
  <dcterms:modified xsi:type="dcterms:W3CDTF">2023-11-17T14:15:06Z</dcterms:modified>
</cp:coreProperties>
</file>