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3" r:id="rId6"/>
    <p:sldId id="261" r:id="rId7"/>
    <p:sldId id="262" r:id="rId8"/>
    <p:sldId id="264" r:id="rId9"/>
    <p:sldId id="265" r:id="rId10"/>
    <p:sldId id="266" r:id="rId11"/>
    <p:sldId id="267" r:id="rId12"/>
    <p:sldId id="268" r:id="rId13"/>
    <p:sldId id="271" r:id="rId14"/>
    <p:sldId id="281" r:id="rId15"/>
    <p:sldId id="282" r:id="rId16"/>
    <p:sldId id="284" r:id="rId17"/>
    <p:sldId id="283" r:id="rId18"/>
    <p:sldId id="272" r:id="rId19"/>
    <p:sldId id="273" r:id="rId20"/>
    <p:sldId id="274" r:id="rId21"/>
    <p:sldId id="269" r:id="rId22"/>
    <p:sldId id="270" r:id="rId23"/>
    <p:sldId id="279" r:id="rId24"/>
    <p:sldId id="275" r:id="rId25"/>
    <p:sldId id="276" r:id="rId26"/>
    <p:sldId id="277" r:id="rId27"/>
    <p:sldId id="278"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85" d="100"/>
          <a:sy n="85" d="100"/>
        </p:scale>
        <p:origin x="96"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F9F52F-FAC6-48A3-AC40-4E17AFCDEE07}"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42BFF-F3CD-4616-8B2B-6818DCA6E2C2}" type="slidenum">
              <a:rPr lang="en-GB" smtClean="0"/>
              <a:t>‹#›</a:t>
            </a:fld>
            <a:endParaRPr lang="en-GB"/>
          </a:p>
        </p:txBody>
      </p:sp>
    </p:spTree>
    <p:extLst>
      <p:ext uri="{BB962C8B-B14F-4D97-AF65-F5344CB8AC3E}">
        <p14:creationId xmlns:p14="http://schemas.microsoft.com/office/powerpoint/2010/main" val="130801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9F52F-FAC6-48A3-AC40-4E17AFCDEE07}"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42BFF-F3CD-4616-8B2B-6818DCA6E2C2}" type="slidenum">
              <a:rPr lang="en-GB" smtClean="0"/>
              <a:t>‹#›</a:t>
            </a:fld>
            <a:endParaRPr lang="en-GB"/>
          </a:p>
        </p:txBody>
      </p:sp>
    </p:spTree>
    <p:extLst>
      <p:ext uri="{BB962C8B-B14F-4D97-AF65-F5344CB8AC3E}">
        <p14:creationId xmlns:p14="http://schemas.microsoft.com/office/powerpoint/2010/main" val="93474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9F52F-FAC6-48A3-AC40-4E17AFCDEE07}"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42BFF-F3CD-4616-8B2B-6818DCA6E2C2}" type="slidenum">
              <a:rPr lang="en-GB" smtClean="0"/>
              <a:t>‹#›</a:t>
            </a:fld>
            <a:endParaRPr lang="en-GB"/>
          </a:p>
        </p:txBody>
      </p:sp>
    </p:spTree>
    <p:extLst>
      <p:ext uri="{BB962C8B-B14F-4D97-AF65-F5344CB8AC3E}">
        <p14:creationId xmlns:p14="http://schemas.microsoft.com/office/powerpoint/2010/main" val="302356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9F52F-FAC6-48A3-AC40-4E17AFCDEE07}"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42BFF-F3CD-4616-8B2B-6818DCA6E2C2}" type="slidenum">
              <a:rPr lang="en-GB" smtClean="0"/>
              <a:t>‹#›</a:t>
            </a:fld>
            <a:endParaRPr lang="en-GB"/>
          </a:p>
        </p:txBody>
      </p:sp>
    </p:spTree>
    <p:extLst>
      <p:ext uri="{BB962C8B-B14F-4D97-AF65-F5344CB8AC3E}">
        <p14:creationId xmlns:p14="http://schemas.microsoft.com/office/powerpoint/2010/main" val="174571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F9F52F-FAC6-48A3-AC40-4E17AFCDEE07}"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42BFF-F3CD-4616-8B2B-6818DCA6E2C2}" type="slidenum">
              <a:rPr lang="en-GB" smtClean="0"/>
              <a:t>‹#›</a:t>
            </a:fld>
            <a:endParaRPr lang="en-GB"/>
          </a:p>
        </p:txBody>
      </p:sp>
    </p:spTree>
    <p:extLst>
      <p:ext uri="{BB962C8B-B14F-4D97-AF65-F5344CB8AC3E}">
        <p14:creationId xmlns:p14="http://schemas.microsoft.com/office/powerpoint/2010/main" val="325742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9F52F-FAC6-48A3-AC40-4E17AFCDEE07}"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C42BFF-F3CD-4616-8B2B-6818DCA6E2C2}" type="slidenum">
              <a:rPr lang="en-GB" smtClean="0"/>
              <a:t>‹#›</a:t>
            </a:fld>
            <a:endParaRPr lang="en-GB"/>
          </a:p>
        </p:txBody>
      </p:sp>
    </p:spTree>
    <p:extLst>
      <p:ext uri="{BB962C8B-B14F-4D97-AF65-F5344CB8AC3E}">
        <p14:creationId xmlns:p14="http://schemas.microsoft.com/office/powerpoint/2010/main" val="300600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F9F52F-FAC6-48A3-AC40-4E17AFCDEE07}" type="datetimeFigureOut">
              <a:rPr lang="en-GB" smtClean="0"/>
              <a:t>14/11/2023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C42BFF-F3CD-4616-8B2B-6818DCA6E2C2}" type="slidenum">
              <a:rPr lang="en-GB" smtClean="0"/>
              <a:t>‹#›</a:t>
            </a:fld>
            <a:endParaRPr lang="en-GB"/>
          </a:p>
        </p:txBody>
      </p:sp>
    </p:spTree>
    <p:extLst>
      <p:ext uri="{BB962C8B-B14F-4D97-AF65-F5344CB8AC3E}">
        <p14:creationId xmlns:p14="http://schemas.microsoft.com/office/powerpoint/2010/main" val="338738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F9F52F-FAC6-48A3-AC40-4E17AFCDEE07}" type="datetimeFigureOut">
              <a:rPr lang="en-GB" smtClean="0"/>
              <a:t>14/11/2023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C42BFF-F3CD-4616-8B2B-6818DCA6E2C2}" type="slidenum">
              <a:rPr lang="en-GB" smtClean="0"/>
              <a:t>‹#›</a:t>
            </a:fld>
            <a:endParaRPr lang="en-GB"/>
          </a:p>
        </p:txBody>
      </p:sp>
    </p:spTree>
    <p:extLst>
      <p:ext uri="{BB962C8B-B14F-4D97-AF65-F5344CB8AC3E}">
        <p14:creationId xmlns:p14="http://schemas.microsoft.com/office/powerpoint/2010/main" val="176840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9F52F-FAC6-48A3-AC40-4E17AFCDEE07}" type="datetimeFigureOut">
              <a:rPr lang="en-GB" smtClean="0"/>
              <a:t>14/11/2023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C42BFF-F3CD-4616-8B2B-6818DCA6E2C2}" type="slidenum">
              <a:rPr lang="en-GB" smtClean="0"/>
              <a:t>‹#›</a:t>
            </a:fld>
            <a:endParaRPr lang="en-GB"/>
          </a:p>
        </p:txBody>
      </p:sp>
    </p:spTree>
    <p:extLst>
      <p:ext uri="{BB962C8B-B14F-4D97-AF65-F5344CB8AC3E}">
        <p14:creationId xmlns:p14="http://schemas.microsoft.com/office/powerpoint/2010/main" val="388023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F9F52F-FAC6-48A3-AC40-4E17AFCDEE07}"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C42BFF-F3CD-4616-8B2B-6818DCA6E2C2}" type="slidenum">
              <a:rPr lang="en-GB" smtClean="0"/>
              <a:t>‹#›</a:t>
            </a:fld>
            <a:endParaRPr lang="en-GB"/>
          </a:p>
        </p:txBody>
      </p:sp>
    </p:spTree>
    <p:extLst>
      <p:ext uri="{BB962C8B-B14F-4D97-AF65-F5344CB8AC3E}">
        <p14:creationId xmlns:p14="http://schemas.microsoft.com/office/powerpoint/2010/main" val="12667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F9F52F-FAC6-48A3-AC40-4E17AFCDEE07}"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C42BFF-F3CD-4616-8B2B-6818DCA6E2C2}" type="slidenum">
              <a:rPr lang="en-GB" smtClean="0"/>
              <a:t>‹#›</a:t>
            </a:fld>
            <a:endParaRPr lang="en-GB"/>
          </a:p>
        </p:txBody>
      </p:sp>
    </p:spTree>
    <p:extLst>
      <p:ext uri="{BB962C8B-B14F-4D97-AF65-F5344CB8AC3E}">
        <p14:creationId xmlns:p14="http://schemas.microsoft.com/office/powerpoint/2010/main" val="355932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9F52F-FAC6-48A3-AC40-4E17AFCDEE07}" type="datetimeFigureOut">
              <a:rPr lang="en-GB" smtClean="0"/>
              <a:t>14/11/2023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42BFF-F3CD-4616-8B2B-6818DCA6E2C2}" type="slidenum">
              <a:rPr lang="en-GB" smtClean="0"/>
              <a:t>‹#›</a:t>
            </a:fld>
            <a:endParaRPr lang="en-GB"/>
          </a:p>
        </p:txBody>
      </p:sp>
    </p:spTree>
    <p:extLst>
      <p:ext uri="{BB962C8B-B14F-4D97-AF65-F5344CB8AC3E}">
        <p14:creationId xmlns:p14="http://schemas.microsoft.com/office/powerpoint/2010/main" val="3388103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sounds/play/m001h42l" TargetMode="External"/><Relationship Id="rId2" Type="http://schemas.openxmlformats.org/officeDocument/2006/relationships/hyperlink" Target="https://www.bbc.co.uk/sounds/play/m001hp3l" TargetMode="External"/><Relationship Id="rId1" Type="http://schemas.openxmlformats.org/officeDocument/2006/relationships/slideLayout" Target="../slideLayouts/slideLayout2.xml"/><Relationship Id="rId4" Type="http://schemas.openxmlformats.org/officeDocument/2006/relationships/hyperlink" Target="https://www.bbc.co.uk/iplayer/episode/p0dj70yd/fight-the-power-how-hip-hop-changed-the-world-series-1-1-the-found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332383"/>
            <a:ext cx="9144000" cy="1828628"/>
          </a:xfrm>
          <a:solidFill>
            <a:schemeClr val="bg1">
              <a:lumMod val="65000"/>
            </a:schemeClr>
          </a:solidFill>
        </p:spPr>
        <p:txBody>
          <a:bodyPr>
            <a:normAutofit/>
          </a:bodyPr>
          <a:lstStyle/>
          <a:p>
            <a:r>
              <a:rPr lang="en-GB" b="1" dirty="0"/>
              <a:t>Working with the media studies framework</a:t>
            </a:r>
          </a:p>
        </p:txBody>
      </p:sp>
      <p:sp>
        <p:nvSpPr>
          <p:cNvPr id="5" name="Subtitle 2"/>
          <p:cNvSpPr txBox="1">
            <a:spLocks/>
          </p:cNvSpPr>
          <p:nvPr/>
        </p:nvSpPr>
        <p:spPr>
          <a:xfrm>
            <a:off x="251520" y="4581128"/>
            <a:ext cx="8568952" cy="2016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3200" dirty="0">
                <a:solidFill>
                  <a:prstClr val="black"/>
                </a:solidFill>
                <a:latin typeface="Calibri"/>
              </a:rPr>
              <a:t>LO: To explore the way media language incorporates viewpoints and ideologies in newspapers</a:t>
            </a:r>
            <a:endParaRPr lang="en-GB" sz="3200" b="1" dirty="0">
              <a:solidFill>
                <a:prstClr val="black"/>
              </a:solidFill>
              <a:latin typeface="Calibri"/>
            </a:endParaRPr>
          </a:p>
          <a:p>
            <a:pPr algn="l">
              <a:defRPr/>
            </a:pPr>
            <a:endParaRPr lang="en-GB" sz="8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p:txBody>
      </p:sp>
      <p:sp>
        <p:nvSpPr>
          <p:cNvPr id="6" name="Title 5"/>
          <p:cNvSpPr txBox="1">
            <a:spLocks/>
          </p:cNvSpPr>
          <p:nvPr/>
        </p:nvSpPr>
        <p:spPr>
          <a:xfrm>
            <a:off x="0" y="834887"/>
            <a:ext cx="9144000" cy="1497496"/>
          </a:xfrm>
          <a:prstGeom prst="rect">
            <a:avLst/>
          </a:prstGeom>
          <a:solidFill>
            <a:srgbClr val="FFFF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9600" b="1" dirty="0">
                <a:solidFill>
                  <a:prstClr val="black"/>
                </a:solidFill>
                <a:latin typeface="Calibri"/>
              </a:rPr>
              <a:t>L16: COM 1 SEC A</a:t>
            </a:r>
          </a:p>
        </p:txBody>
      </p:sp>
    </p:spTree>
    <p:extLst>
      <p:ext uri="{BB962C8B-B14F-4D97-AF65-F5344CB8AC3E}">
        <p14:creationId xmlns:p14="http://schemas.microsoft.com/office/powerpoint/2010/main" val="284817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9239-1DA8-A624-5301-D77FBD7188F9}"/>
              </a:ext>
            </a:extLst>
          </p:cNvPr>
          <p:cNvSpPr>
            <a:spLocks noGrp="1"/>
          </p:cNvSpPr>
          <p:nvPr>
            <p:ph type="title"/>
          </p:nvPr>
        </p:nvSpPr>
        <p:spPr>
          <a:xfrm>
            <a:off x="0" y="365126"/>
            <a:ext cx="8515350" cy="1325563"/>
          </a:xfrm>
          <a:solidFill>
            <a:schemeClr val="accent6">
              <a:lumMod val="40000"/>
              <a:lumOff val="60000"/>
            </a:schemeClr>
          </a:solidFill>
        </p:spPr>
        <p:txBody>
          <a:bodyPr/>
          <a:lstStyle/>
          <a:p>
            <a:r>
              <a:rPr lang="en-GB" b="1" dirty="0"/>
              <a:t>‘HOW’ </a:t>
            </a:r>
            <a:r>
              <a:rPr lang="en-GB" b="1" dirty="0">
                <a:solidFill>
                  <a:schemeClr val="bg1">
                    <a:lumMod val="65000"/>
                  </a:schemeClr>
                </a:solidFill>
              </a:rPr>
              <a:t>– give examples, precisely described</a:t>
            </a:r>
          </a:p>
        </p:txBody>
      </p:sp>
      <p:sp>
        <p:nvSpPr>
          <p:cNvPr id="3" name="Content Placeholder 2">
            <a:extLst>
              <a:ext uri="{FF2B5EF4-FFF2-40B4-BE49-F238E27FC236}">
                <a16:creationId xmlns:a16="http://schemas.microsoft.com/office/drawing/2014/main" id="{C6D10CE0-7C44-6B9E-DB65-4D3029692F91}"/>
              </a:ext>
            </a:extLst>
          </p:cNvPr>
          <p:cNvSpPr>
            <a:spLocks noGrp="1"/>
          </p:cNvSpPr>
          <p:nvPr>
            <p:ph idx="1"/>
          </p:nvPr>
        </p:nvSpPr>
        <p:spPr>
          <a:xfrm>
            <a:off x="136187" y="2237362"/>
            <a:ext cx="8881353" cy="4255511"/>
          </a:xfrm>
        </p:spPr>
        <p:txBody>
          <a:bodyPr>
            <a:normAutofit fontScale="62500" lnSpcReduction="20000"/>
          </a:bodyPr>
          <a:lstStyle/>
          <a:p>
            <a:pPr marL="0" indent="0">
              <a:buNone/>
            </a:pPr>
            <a:r>
              <a:rPr lang="en-GB" sz="3500" b="1" dirty="0"/>
              <a:t>Then give clear examples of whatever you said in your topic sentence </a:t>
            </a:r>
          </a:p>
          <a:p>
            <a:endParaRPr lang="en-GB" dirty="0"/>
          </a:p>
          <a:p>
            <a:endParaRPr lang="en-GB" dirty="0"/>
          </a:p>
          <a:p>
            <a:pPr marL="0" indent="0">
              <a:buNone/>
            </a:pPr>
            <a:r>
              <a:rPr lang="en-GB" sz="2400" dirty="0">
                <a:solidFill>
                  <a:srgbClr val="2F5496"/>
                </a:solidFill>
                <a:effectLst/>
                <a:latin typeface="Times New Roman" panose="02020603050405020304" pitchFamily="18" charset="0"/>
                <a:ea typeface="Times New Roman" panose="02020603050405020304" pitchFamily="18" charset="0"/>
              </a:rPr>
              <a:t>Compare the representations of ethnicity in this television advertisement </a:t>
            </a:r>
            <a:r>
              <a:rPr lang="en-GB" sz="2400" b="1" dirty="0">
                <a:solidFill>
                  <a:srgbClr val="2F5496"/>
                </a:solidFill>
                <a:effectLst/>
                <a:latin typeface="Times New Roman" panose="02020603050405020304" pitchFamily="18" charset="0"/>
                <a:ea typeface="Times New Roman" panose="02020603050405020304" pitchFamily="18" charset="0"/>
              </a:rPr>
              <a:t>and</a:t>
            </a:r>
            <a:r>
              <a:rPr lang="en-GB" sz="2400" dirty="0">
                <a:solidFill>
                  <a:srgbClr val="2F5496"/>
                </a:solidFill>
                <a:effectLst/>
                <a:latin typeface="Times New Roman" panose="02020603050405020304" pitchFamily="18" charset="0"/>
                <a:ea typeface="Times New Roman" panose="02020603050405020304" pitchFamily="18" charset="0"/>
              </a:rPr>
              <a:t> the music video you have studied.</a:t>
            </a:r>
          </a:p>
          <a:p>
            <a:pPr marL="0" indent="0">
              <a:buNone/>
            </a:pPr>
            <a:endParaRPr lang="en-GB" sz="2400" dirty="0">
              <a:effectLst/>
              <a:latin typeface="Times New Roman" panose="02020603050405020304" pitchFamily="18" charset="0"/>
              <a:ea typeface="Times New Roman" panose="02020603050405020304" pitchFamily="18" charset="0"/>
            </a:endParaRPr>
          </a:p>
          <a:p>
            <a:r>
              <a:rPr lang="en-GB" dirty="0"/>
              <a:t>In both texts, ethnicity is often represented in a positive way. </a:t>
            </a:r>
            <a:r>
              <a:rPr lang="en-GB" dirty="0">
                <a:solidFill>
                  <a:srgbClr val="C00000"/>
                </a:solidFill>
              </a:rPr>
              <a:t>For example, in ‘Turntables’ the family is depicted as well-educated through the symbol of the newspaper and forward-thinking as suggested by the non-traditional gender roles where the father is serving the breakfast. </a:t>
            </a:r>
          </a:p>
          <a:p>
            <a:pPr marL="0" indent="0">
              <a:buNone/>
            </a:pPr>
            <a:r>
              <a:rPr lang="en-GB" dirty="0">
                <a:solidFill>
                  <a:srgbClr val="FF0000"/>
                </a:solidFill>
              </a:rPr>
              <a:t>Or</a:t>
            </a:r>
          </a:p>
          <a:p>
            <a:r>
              <a:rPr lang="en-GB" dirty="0"/>
              <a:t>In both texts, ethnicity is often represented in a positive way, but Monae’s text is much more about avoiding stereotypical representations. </a:t>
            </a:r>
            <a:r>
              <a:rPr lang="en-GB" dirty="0">
                <a:solidFill>
                  <a:srgbClr val="C00000"/>
                </a:solidFill>
              </a:rPr>
              <a:t>In the ‘Compton Cowboys’ advert, the setting is urban and a police car is in the background of a shot of a black man riding a horse. </a:t>
            </a:r>
          </a:p>
        </p:txBody>
      </p:sp>
    </p:spTree>
    <p:extLst>
      <p:ext uri="{BB962C8B-B14F-4D97-AF65-F5344CB8AC3E}">
        <p14:creationId xmlns:p14="http://schemas.microsoft.com/office/powerpoint/2010/main" val="189026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9239-1DA8-A624-5301-D77FBD7188F9}"/>
              </a:ext>
            </a:extLst>
          </p:cNvPr>
          <p:cNvSpPr>
            <a:spLocks noGrp="1"/>
          </p:cNvSpPr>
          <p:nvPr>
            <p:ph type="title"/>
          </p:nvPr>
        </p:nvSpPr>
        <p:spPr>
          <a:xfrm>
            <a:off x="-1" y="0"/>
            <a:ext cx="9144000" cy="821648"/>
          </a:xfrm>
          <a:solidFill>
            <a:schemeClr val="accent6">
              <a:lumMod val="40000"/>
              <a:lumOff val="60000"/>
            </a:schemeClr>
          </a:solidFill>
        </p:spPr>
        <p:txBody>
          <a:bodyPr/>
          <a:lstStyle/>
          <a:p>
            <a:r>
              <a:rPr lang="en-GB" b="1" dirty="0"/>
              <a:t>‘WHY’ </a:t>
            </a:r>
            <a:r>
              <a:rPr lang="en-GB" sz="3600" b="1" dirty="0">
                <a:solidFill>
                  <a:schemeClr val="bg1">
                    <a:lumMod val="65000"/>
                  </a:schemeClr>
                </a:solidFill>
              </a:rPr>
              <a:t>– explain why these examples are like this</a:t>
            </a:r>
          </a:p>
        </p:txBody>
      </p:sp>
      <p:sp>
        <p:nvSpPr>
          <p:cNvPr id="3" name="Content Placeholder 2">
            <a:extLst>
              <a:ext uri="{FF2B5EF4-FFF2-40B4-BE49-F238E27FC236}">
                <a16:creationId xmlns:a16="http://schemas.microsoft.com/office/drawing/2014/main" id="{C6D10CE0-7C44-6B9E-DB65-4D3029692F91}"/>
              </a:ext>
            </a:extLst>
          </p:cNvPr>
          <p:cNvSpPr>
            <a:spLocks noGrp="1"/>
          </p:cNvSpPr>
          <p:nvPr>
            <p:ph idx="1"/>
          </p:nvPr>
        </p:nvSpPr>
        <p:spPr>
          <a:xfrm>
            <a:off x="131322" y="943584"/>
            <a:ext cx="8881353" cy="6157608"/>
          </a:xfrm>
        </p:spPr>
        <p:txBody>
          <a:bodyPr>
            <a:normAutofit fontScale="77500" lnSpcReduction="20000"/>
          </a:bodyPr>
          <a:lstStyle/>
          <a:p>
            <a:pPr marL="0" indent="0">
              <a:buNone/>
            </a:pPr>
            <a:r>
              <a:rPr lang="en-GB" sz="3500" b="1" dirty="0"/>
              <a:t>Explain why the examples you have picked have been included. What are their function and purpose? How do they link to the context? </a:t>
            </a:r>
          </a:p>
          <a:p>
            <a:pPr marL="0" indent="0">
              <a:buNone/>
            </a:pPr>
            <a:endParaRPr lang="en-GB" sz="1000" b="1" dirty="0"/>
          </a:p>
          <a:p>
            <a:pPr marL="0" indent="0">
              <a:buNone/>
            </a:pPr>
            <a:r>
              <a:rPr lang="en-GB" sz="3500" b="1" dirty="0"/>
              <a:t>This is where you can gain lots of marks. It’s the key part of your paragraph where you show off your ability to analyse and develop your thinking, linking it to relevant context. </a:t>
            </a:r>
            <a:endParaRPr lang="en-GB" dirty="0"/>
          </a:p>
          <a:p>
            <a:pPr marL="0" indent="0">
              <a:buNone/>
            </a:pPr>
            <a:r>
              <a:rPr lang="en-GB" sz="2400" dirty="0">
                <a:solidFill>
                  <a:srgbClr val="2F5496"/>
                </a:solidFill>
                <a:effectLst/>
                <a:latin typeface="Times New Roman" panose="02020603050405020304" pitchFamily="18" charset="0"/>
                <a:ea typeface="Times New Roman" panose="02020603050405020304" pitchFamily="18" charset="0"/>
              </a:rPr>
              <a:t>Compare the representations of ethnicity in this television advertisement </a:t>
            </a:r>
            <a:r>
              <a:rPr lang="en-GB" sz="2400" b="1" dirty="0">
                <a:solidFill>
                  <a:srgbClr val="2F5496"/>
                </a:solidFill>
                <a:effectLst/>
                <a:latin typeface="Times New Roman" panose="02020603050405020304" pitchFamily="18" charset="0"/>
                <a:ea typeface="Times New Roman" panose="02020603050405020304" pitchFamily="18" charset="0"/>
              </a:rPr>
              <a:t>and</a:t>
            </a:r>
            <a:r>
              <a:rPr lang="en-GB" sz="2400" dirty="0">
                <a:solidFill>
                  <a:srgbClr val="2F5496"/>
                </a:solidFill>
                <a:effectLst/>
                <a:latin typeface="Times New Roman" panose="02020603050405020304" pitchFamily="18" charset="0"/>
                <a:ea typeface="Times New Roman" panose="02020603050405020304" pitchFamily="18" charset="0"/>
              </a:rPr>
              <a:t> the music video you have studied.</a:t>
            </a:r>
            <a:endParaRPr lang="en-GB" sz="2400" dirty="0">
              <a:effectLst/>
              <a:latin typeface="Times New Roman" panose="02020603050405020304" pitchFamily="18" charset="0"/>
              <a:ea typeface="Times New Roman" panose="02020603050405020304" pitchFamily="18" charset="0"/>
            </a:endParaRPr>
          </a:p>
          <a:p>
            <a:r>
              <a:rPr lang="en-GB" dirty="0"/>
              <a:t>In both texts, ethnicity is often represented in a positive way, but Monae’s text is much more about avoiding stereotypical representations. In the ‘Compton Cowboys’ advert, the setting is urban and a police car is in the background of a shot of a black man riding a horse. </a:t>
            </a:r>
            <a:r>
              <a:rPr lang="en-GB" dirty="0">
                <a:solidFill>
                  <a:srgbClr val="C00000"/>
                </a:solidFill>
              </a:rPr>
              <a:t>This more stereotypical depiction of young black men, whereby criminality and police brutality are hinted at might reflect the purpose of the advert, which is to sell a product. The message is more familiar and less challenging and there is no mission to change the political and social landscape, unlike Janelle Monae... </a:t>
            </a:r>
            <a:r>
              <a:rPr lang="en-GB" i="1" dirty="0">
                <a:solidFill>
                  <a:schemeClr val="bg1">
                    <a:lumMod val="50000"/>
                  </a:schemeClr>
                </a:solidFill>
              </a:rPr>
              <a:t>(Develop by comparing this to an example from the other text and then analysing that)</a:t>
            </a:r>
          </a:p>
        </p:txBody>
      </p:sp>
    </p:spTree>
    <p:extLst>
      <p:ext uri="{BB962C8B-B14F-4D97-AF65-F5344CB8AC3E}">
        <p14:creationId xmlns:p14="http://schemas.microsoft.com/office/powerpoint/2010/main" val="278189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9239-1DA8-A624-5301-D77FBD7188F9}"/>
              </a:ext>
            </a:extLst>
          </p:cNvPr>
          <p:cNvSpPr>
            <a:spLocks noGrp="1"/>
          </p:cNvSpPr>
          <p:nvPr>
            <p:ph type="title"/>
          </p:nvPr>
        </p:nvSpPr>
        <p:spPr>
          <a:xfrm>
            <a:off x="0" y="2850204"/>
            <a:ext cx="9144000" cy="821648"/>
          </a:xfrm>
          <a:solidFill>
            <a:schemeClr val="accent6">
              <a:lumMod val="40000"/>
              <a:lumOff val="60000"/>
            </a:schemeClr>
          </a:solidFill>
        </p:spPr>
        <p:txBody>
          <a:bodyPr>
            <a:noAutofit/>
          </a:bodyPr>
          <a:lstStyle/>
          <a:p>
            <a:pPr algn="ctr"/>
            <a:r>
              <a:rPr lang="en-GB" sz="6000" b="1" dirty="0"/>
              <a:t>Say WHAT, say HOW, say WHY</a:t>
            </a:r>
          </a:p>
        </p:txBody>
      </p:sp>
    </p:spTree>
    <p:extLst>
      <p:ext uri="{BB962C8B-B14F-4D97-AF65-F5344CB8AC3E}">
        <p14:creationId xmlns:p14="http://schemas.microsoft.com/office/powerpoint/2010/main" val="351261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77979" y="3588906"/>
            <a:ext cx="8568952" cy="2016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3200" dirty="0">
                <a:solidFill>
                  <a:prstClr val="black"/>
                </a:solidFill>
                <a:latin typeface="Calibri"/>
              </a:rPr>
              <a:t>LO: To explore the way media language incorporates viewpoints and ideologies in newspapers</a:t>
            </a:r>
            <a:endParaRPr lang="en-GB" sz="3200" b="1" dirty="0">
              <a:solidFill>
                <a:prstClr val="black"/>
              </a:solidFill>
              <a:latin typeface="Calibri"/>
            </a:endParaRPr>
          </a:p>
          <a:p>
            <a:pPr algn="l">
              <a:defRPr/>
            </a:pPr>
            <a:endParaRPr lang="en-GB" sz="8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p:txBody>
      </p:sp>
      <p:sp>
        <p:nvSpPr>
          <p:cNvPr id="3" name="Title 2">
            <a:extLst>
              <a:ext uri="{FF2B5EF4-FFF2-40B4-BE49-F238E27FC236}">
                <a16:creationId xmlns:a16="http://schemas.microsoft.com/office/drawing/2014/main" id="{89008654-273D-765B-D0F7-2BCF5F92B85B}"/>
              </a:ext>
            </a:extLst>
          </p:cNvPr>
          <p:cNvSpPr>
            <a:spLocks noGrp="1"/>
          </p:cNvSpPr>
          <p:nvPr>
            <p:ph type="ctrTitle"/>
          </p:nvPr>
        </p:nvSpPr>
        <p:spPr>
          <a:xfrm>
            <a:off x="685800" y="1122363"/>
            <a:ext cx="7772400" cy="988539"/>
          </a:xfrm>
          <a:solidFill>
            <a:schemeClr val="accent6">
              <a:lumMod val="40000"/>
              <a:lumOff val="60000"/>
            </a:schemeClr>
          </a:solidFill>
        </p:spPr>
        <p:txBody>
          <a:bodyPr/>
          <a:lstStyle/>
          <a:p>
            <a:r>
              <a:rPr lang="en-GB" b="1" dirty="0"/>
              <a:t>TODAY</a:t>
            </a:r>
          </a:p>
        </p:txBody>
      </p:sp>
    </p:spTree>
    <p:extLst>
      <p:ext uri="{BB962C8B-B14F-4D97-AF65-F5344CB8AC3E}">
        <p14:creationId xmlns:p14="http://schemas.microsoft.com/office/powerpoint/2010/main" val="4148660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149"/>
            <a:ext cx="2517422" cy="1325563"/>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p:spPr>
        <p:txBody>
          <a:bodyPr>
            <a:normAutofit/>
          </a:bodyPr>
          <a:lstStyle/>
          <a:p>
            <a:r>
              <a:rPr lang="en-GB" sz="2400" b="1" dirty="0"/>
              <a:t>TASK: key vocabulary for newspapers</a:t>
            </a:r>
          </a:p>
        </p:txBody>
      </p:sp>
      <p:sp>
        <p:nvSpPr>
          <p:cNvPr id="3" name="Content Placeholder 2"/>
          <p:cNvSpPr>
            <a:spLocks noGrp="1"/>
          </p:cNvSpPr>
          <p:nvPr>
            <p:ph sz="half" idx="1"/>
          </p:nvPr>
        </p:nvSpPr>
        <p:spPr>
          <a:xfrm>
            <a:off x="628650" y="1825625"/>
            <a:ext cx="2944984" cy="5180524"/>
          </a:xfrm>
        </p:spPr>
        <p:txBody>
          <a:bodyPr>
            <a:normAutofit fontScale="77500" lnSpcReduction="20000"/>
          </a:bodyPr>
          <a:lstStyle/>
          <a:p>
            <a:r>
              <a:rPr lang="en-GB" dirty="0" smtClean="0"/>
              <a:t>Masthead </a:t>
            </a:r>
            <a:endParaRPr lang="en-GB" dirty="0"/>
          </a:p>
          <a:p>
            <a:r>
              <a:rPr lang="en-GB" dirty="0"/>
              <a:t>Slogan</a:t>
            </a:r>
          </a:p>
          <a:p>
            <a:r>
              <a:rPr lang="en-GB" dirty="0"/>
              <a:t>Headline</a:t>
            </a:r>
          </a:p>
          <a:p>
            <a:r>
              <a:rPr lang="en-GB" dirty="0"/>
              <a:t>Strapline</a:t>
            </a:r>
          </a:p>
          <a:p>
            <a:r>
              <a:rPr lang="en-GB" dirty="0">
                <a:solidFill>
                  <a:schemeClr val="bg1">
                    <a:lumMod val="75000"/>
                  </a:schemeClr>
                </a:solidFill>
              </a:rPr>
              <a:t>Plug</a:t>
            </a:r>
          </a:p>
          <a:p>
            <a:r>
              <a:rPr lang="en-GB" dirty="0">
                <a:solidFill>
                  <a:schemeClr val="bg1">
                    <a:lumMod val="75000"/>
                  </a:schemeClr>
                </a:solidFill>
              </a:rPr>
              <a:t>Sub-headings</a:t>
            </a:r>
          </a:p>
          <a:p>
            <a:r>
              <a:rPr lang="en-GB" dirty="0"/>
              <a:t>Caption</a:t>
            </a:r>
          </a:p>
          <a:p>
            <a:r>
              <a:rPr lang="en-GB" dirty="0">
                <a:solidFill>
                  <a:schemeClr val="bg1">
                    <a:lumMod val="75000"/>
                  </a:schemeClr>
                </a:solidFill>
              </a:rPr>
              <a:t>Anchoring</a:t>
            </a:r>
          </a:p>
          <a:p>
            <a:r>
              <a:rPr lang="en-GB" dirty="0" smtClean="0">
                <a:solidFill>
                  <a:schemeClr val="bg1">
                    <a:lumMod val="75000"/>
                  </a:schemeClr>
                </a:solidFill>
              </a:rPr>
              <a:t>Editorial</a:t>
            </a:r>
          </a:p>
          <a:p>
            <a:r>
              <a:rPr lang="en-GB" dirty="0" smtClean="0">
                <a:solidFill>
                  <a:schemeClr val="bg1">
                    <a:lumMod val="75000"/>
                  </a:schemeClr>
                </a:solidFill>
              </a:rPr>
              <a:t>Double Page Spread</a:t>
            </a:r>
          </a:p>
          <a:p>
            <a:r>
              <a:rPr lang="en-GB" dirty="0" smtClean="0"/>
              <a:t>Redtop – what this is!</a:t>
            </a:r>
          </a:p>
          <a:p>
            <a:r>
              <a:rPr lang="en-GB" dirty="0" err="1" smtClean="0">
                <a:solidFill>
                  <a:schemeClr val="bg1">
                    <a:lumMod val="75000"/>
                  </a:schemeClr>
                </a:solidFill>
              </a:rPr>
              <a:t>Pullquote</a:t>
            </a:r>
            <a:endParaRPr lang="en-GB" dirty="0" smtClean="0">
              <a:solidFill>
                <a:schemeClr val="bg1">
                  <a:lumMod val="75000"/>
                </a:schemeClr>
              </a:solidFill>
            </a:endParaRPr>
          </a:p>
          <a:p>
            <a:r>
              <a:rPr lang="en-GB" dirty="0" smtClean="0"/>
              <a:t>Tabloid – what this is!</a:t>
            </a:r>
          </a:p>
          <a:p>
            <a:r>
              <a:rPr lang="en-GB" dirty="0" err="1" smtClean="0">
                <a:solidFill>
                  <a:schemeClr val="bg1">
                    <a:lumMod val="75000"/>
                  </a:schemeClr>
                </a:solidFill>
              </a:rPr>
              <a:t>Standfirst</a:t>
            </a:r>
            <a:endParaRPr lang="en-GB" dirty="0">
              <a:solidFill>
                <a:schemeClr val="bg1">
                  <a:lumMod val="75000"/>
                </a:schemeClr>
              </a:solidFill>
            </a:endParaRPr>
          </a:p>
          <a:p>
            <a:endParaRPr lang="en-GB" dirty="0"/>
          </a:p>
        </p:txBody>
      </p:sp>
      <p:sp>
        <p:nvSpPr>
          <p:cNvPr id="4" name="Content Placeholder 3"/>
          <p:cNvSpPr>
            <a:spLocks noGrp="1"/>
          </p:cNvSpPr>
          <p:nvPr>
            <p:ph sz="half" idx="2"/>
          </p:nvPr>
        </p:nvSpPr>
        <p:spPr/>
        <p:txBody>
          <a:bodyPr>
            <a:normAutofit fontScale="77500" lnSpcReduction="20000"/>
          </a:bodyPr>
          <a:lstStyle/>
          <a:p>
            <a:r>
              <a:rPr lang="en-GB" dirty="0"/>
              <a:t>Double page spread</a:t>
            </a:r>
          </a:p>
          <a:p>
            <a:r>
              <a:rPr lang="en-GB" dirty="0"/>
              <a:t>Red top</a:t>
            </a:r>
          </a:p>
          <a:p>
            <a:r>
              <a:rPr lang="en-GB" dirty="0"/>
              <a:t>Tabloid</a:t>
            </a:r>
          </a:p>
          <a:p>
            <a:r>
              <a:rPr lang="en-GB" dirty="0"/>
              <a:t>Pull quote</a:t>
            </a:r>
          </a:p>
          <a:p>
            <a:r>
              <a:rPr lang="en-GB" dirty="0" err="1" smtClean="0"/>
              <a:t>Standfirst</a:t>
            </a:r>
            <a:endParaRPr lang="en-GB" dirty="0" smtClean="0"/>
          </a:p>
          <a:p>
            <a:endParaRPr lang="en-GB" b="1" dirty="0"/>
          </a:p>
          <a:p>
            <a:pPr marL="0" indent="0">
              <a:buNone/>
            </a:pPr>
            <a:r>
              <a:rPr lang="en-GB" b="1" dirty="0" smtClean="0"/>
              <a:t>TASK</a:t>
            </a:r>
            <a:r>
              <a:rPr lang="en-GB" b="1" dirty="0"/>
              <a:t>: </a:t>
            </a:r>
            <a:r>
              <a:rPr lang="en-GB" b="1" dirty="0" smtClean="0"/>
              <a:t>on the set texts, find and label as many of the technical terms as possible. </a:t>
            </a:r>
            <a:r>
              <a:rPr lang="en-GB" b="1" dirty="0"/>
              <a:t>R</a:t>
            </a:r>
            <a:r>
              <a:rPr lang="en-GB" b="1" dirty="0" smtClean="0"/>
              <a:t>esearch the terms on your phones if you don’t know them. This work will form the reference sheet for this vocabulary, so don’t miss any of them out.</a:t>
            </a:r>
            <a:endParaRPr lang="en-GB" b="1" dirty="0"/>
          </a:p>
        </p:txBody>
      </p:sp>
      <p:pic>
        <p:nvPicPr>
          <p:cNvPr id="5" name="Picture 4"/>
          <p:cNvPicPr>
            <a:picLocks noChangeAspect="1"/>
          </p:cNvPicPr>
          <p:nvPr/>
        </p:nvPicPr>
        <p:blipFill>
          <a:blip r:embed="rId2"/>
          <a:stretch>
            <a:fillRect/>
          </a:stretch>
        </p:blipFill>
        <p:spPr>
          <a:xfrm>
            <a:off x="3754609" y="0"/>
            <a:ext cx="5389391" cy="6858000"/>
          </a:xfrm>
          <a:prstGeom prst="rect">
            <a:avLst/>
          </a:prstGeom>
        </p:spPr>
      </p:pic>
      <p:cxnSp>
        <p:nvCxnSpPr>
          <p:cNvPr id="7" name="Straight Arrow Connector 6"/>
          <p:cNvCxnSpPr/>
          <p:nvPr/>
        </p:nvCxnSpPr>
        <p:spPr>
          <a:xfrm flipV="1">
            <a:off x="1975558" y="666751"/>
            <a:ext cx="2472617" cy="13426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48435" y="206351"/>
            <a:ext cx="4382380" cy="21998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28660" y="2692022"/>
            <a:ext cx="3594807" cy="3698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75558" y="1814231"/>
            <a:ext cx="2181225" cy="12477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61258" y="4165856"/>
            <a:ext cx="6921498" cy="11060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40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11" y="1665623"/>
            <a:ext cx="8737600" cy="5355312"/>
          </a:xfrm>
          <a:prstGeom prst="rect">
            <a:avLst/>
          </a:prstGeom>
        </p:spPr>
        <p:txBody>
          <a:bodyPr wrap="square">
            <a:spAutoFit/>
          </a:bodyPr>
          <a:lstStyle/>
          <a:p>
            <a:r>
              <a:rPr lang="en-US" b="1" dirty="0" smtClean="0">
                <a:solidFill>
                  <a:srgbClr val="000000"/>
                </a:solidFill>
                <a:latin typeface="Arial" panose="020B0604020202020204" pitchFamily="34" charset="0"/>
              </a:rPr>
              <a:t>What is Anchorage?</a:t>
            </a:r>
          </a:p>
          <a:p>
            <a:endParaRPr lang="en-US" b="1"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Where the </a:t>
            </a:r>
            <a:r>
              <a:rPr lang="en-US" b="1" i="1" dirty="0">
                <a:solidFill>
                  <a:srgbClr val="000000"/>
                </a:solidFill>
                <a:latin typeface="Arial" panose="020B0604020202020204" pitchFamily="34" charset="0"/>
              </a:rPr>
              <a:t>meaning </a:t>
            </a:r>
            <a:r>
              <a:rPr lang="en-US" b="1" dirty="0">
                <a:solidFill>
                  <a:srgbClr val="000000"/>
                </a:solidFill>
                <a:latin typeface="Arial" panose="020B0604020202020204" pitchFamily="34" charset="0"/>
              </a:rPr>
              <a:t>of a media text is </a:t>
            </a:r>
            <a:r>
              <a:rPr lang="en-US" b="1" i="1" dirty="0">
                <a:solidFill>
                  <a:srgbClr val="000000"/>
                </a:solidFill>
                <a:latin typeface="Arial" panose="020B0604020202020204" pitchFamily="34" charset="0"/>
              </a:rPr>
              <a:t>fixed </a:t>
            </a:r>
            <a:r>
              <a:rPr lang="en-US" b="1" dirty="0">
                <a:solidFill>
                  <a:srgbClr val="000000"/>
                </a:solidFill>
                <a:latin typeface="Arial" panose="020B0604020202020204" pitchFamily="34" charset="0"/>
              </a:rPr>
              <a:t>or </a:t>
            </a:r>
            <a:r>
              <a:rPr lang="en-US" b="1" i="1" dirty="0" err="1">
                <a:solidFill>
                  <a:srgbClr val="000000"/>
                </a:solidFill>
                <a:latin typeface="Arial" panose="020B0604020202020204" pitchFamily="34" charset="0"/>
              </a:rPr>
              <a:t>stabilised</a:t>
            </a:r>
            <a:r>
              <a:rPr lang="en-US" b="1" i="1"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by a caption, shot type, costume or so on</a:t>
            </a:r>
          </a:p>
          <a:p>
            <a:r>
              <a:rPr lang="en-US" dirty="0">
                <a:solidFill>
                  <a:srgbClr val="000000"/>
                </a:solidFill>
                <a:latin typeface="Arial" panose="020B0604020202020204" pitchFamily="34" charset="0"/>
              </a:rPr>
              <a:t/>
            </a:r>
            <a:br>
              <a:rPr lang="en-US" dirty="0">
                <a:solidFill>
                  <a:srgbClr val="000000"/>
                </a:solidFill>
                <a:latin typeface="Arial" panose="020B0604020202020204" pitchFamily="34" charset="0"/>
              </a:rPr>
            </a:b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Often, the elements of a media product, for example pictures in a newspaper, a camera angle in a TV </a:t>
            </a:r>
            <a:r>
              <a:rPr lang="en-US" dirty="0" err="1">
                <a:solidFill>
                  <a:srgbClr val="000000"/>
                </a:solidFill>
                <a:latin typeface="Arial" panose="020B0604020202020204" pitchFamily="34" charset="0"/>
              </a:rPr>
              <a:t>programme</a:t>
            </a:r>
            <a:r>
              <a:rPr lang="en-US" dirty="0">
                <a:solidFill>
                  <a:srgbClr val="000000"/>
                </a:solidFill>
                <a:latin typeface="Arial" panose="020B0604020202020204" pitchFamily="34" charset="0"/>
              </a:rPr>
              <a:t>, or a setting in a videogame tell us very little. Without the producer anchoring the image into a particular </a:t>
            </a:r>
            <a:r>
              <a:rPr lang="en-US" b="1" dirty="0">
                <a:solidFill>
                  <a:srgbClr val="000000"/>
                </a:solidFill>
                <a:latin typeface="Arial" panose="020B0604020202020204" pitchFamily="34" charset="0"/>
              </a:rPr>
              <a:t>ideology, </a:t>
            </a:r>
            <a:r>
              <a:rPr lang="en-US" dirty="0">
                <a:solidFill>
                  <a:srgbClr val="000000"/>
                </a:solidFill>
                <a:latin typeface="Arial" panose="020B0604020202020204" pitchFamily="34" charset="0"/>
              </a:rPr>
              <a:t>an audience could interpret a text in any way they choose. </a:t>
            </a:r>
          </a:p>
          <a:p>
            <a:r>
              <a:rPr lang="en-US" dirty="0">
                <a:solidFill>
                  <a:srgbClr val="000000"/>
                </a:solidFill>
                <a:latin typeface="Arial" panose="020B0604020202020204" pitchFamily="34" charset="0"/>
              </a:rPr>
              <a:t/>
            </a:r>
            <a:br>
              <a:rPr lang="en-US" dirty="0">
                <a:solidFill>
                  <a:srgbClr val="000000"/>
                </a:solidFill>
                <a:latin typeface="Arial" panose="020B0604020202020204" pitchFamily="34" charset="0"/>
              </a:rPr>
            </a:b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However, producers often have a point of view that they wish to disseminate to the audience, so they choose to fix a particular meaning. The most pertinent example of anchorage is where meaning is anchored by </a:t>
            </a:r>
            <a:r>
              <a:rPr lang="en-US" b="1" dirty="0">
                <a:solidFill>
                  <a:srgbClr val="000000"/>
                </a:solidFill>
                <a:latin typeface="Arial" panose="020B0604020202020204" pitchFamily="34" charset="0"/>
              </a:rPr>
              <a:t>newspaper captions. </a:t>
            </a:r>
            <a:endParaRPr lang="en-US" b="1" dirty="0" smtClean="0">
              <a:solidFill>
                <a:srgbClr val="000000"/>
              </a:solidFill>
              <a:latin typeface="Arial" panose="020B0604020202020204" pitchFamily="34" charset="0"/>
            </a:endParaRPr>
          </a:p>
          <a:p>
            <a:endParaRPr lang="en-US" b="1" dirty="0">
              <a:solidFill>
                <a:srgbClr val="000000"/>
              </a:solidFill>
              <a:latin typeface="Arial" panose="020B0604020202020204" pitchFamily="34" charset="0"/>
            </a:endParaRPr>
          </a:p>
          <a:p>
            <a:endParaRPr lang="en-US" dirty="0">
              <a:solidFill>
                <a:srgbClr val="FF0000"/>
              </a:solidFill>
              <a:latin typeface="Arial" panose="020B0604020202020204" pitchFamily="34" charset="0"/>
            </a:endParaRPr>
          </a:p>
          <a:p>
            <a:r>
              <a:rPr lang="en-US" dirty="0"/>
              <a:t/>
            </a:r>
            <a:br>
              <a:rPr lang="en-US" dirty="0"/>
            </a:br>
            <a:endParaRPr lang="en-GB" dirty="0"/>
          </a:p>
        </p:txBody>
      </p:sp>
      <p:sp>
        <p:nvSpPr>
          <p:cNvPr id="6" name="Title 1"/>
          <p:cNvSpPr txBox="1">
            <a:spLocks/>
          </p:cNvSpPr>
          <p:nvPr/>
        </p:nvSpPr>
        <p:spPr>
          <a:xfrm>
            <a:off x="0" y="0"/>
            <a:ext cx="2517422" cy="132556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smtClean="0"/>
              <a:t>TASK: key vocabulary for newspapers</a:t>
            </a:r>
            <a:endParaRPr lang="en-GB" sz="2400" b="1" dirty="0"/>
          </a:p>
        </p:txBody>
      </p:sp>
    </p:spTree>
    <p:extLst>
      <p:ext uri="{BB962C8B-B14F-4D97-AF65-F5344CB8AC3E}">
        <p14:creationId xmlns:p14="http://schemas.microsoft.com/office/powerpoint/2010/main" val="3612878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11" y="1665623"/>
            <a:ext cx="8794045" cy="6001643"/>
          </a:xfrm>
          <a:prstGeom prst="rect">
            <a:avLst/>
          </a:prstGeom>
        </p:spPr>
        <p:txBody>
          <a:bodyPr wrap="square">
            <a:spAutoFit/>
          </a:bodyPr>
          <a:lstStyle/>
          <a:p>
            <a:endParaRPr lang="en-US" sz="2400" b="1" dirty="0">
              <a:solidFill>
                <a:srgbClr val="000000"/>
              </a:solidFill>
              <a:latin typeface="Arial" panose="020B0604020202020204" pitchFamily="34" charset="0"/>
            </a:endParaRPr>
          </a:p>
          <a:p>
            <a:r>
              <a:rPr lang="en-US" sz="2400" b="1" dirty="0" smtClean="0"/>
              <a:t>What is a plug/puff</a:t>
            </a:r>
            <a:r>
              <a:rPr lang="en-US" sz="2400" dirty="0"/>
              <a:t>?</a:t>
            </a:r>
            <a:r>
              <a:rPr lang="en-US" sz="2400" dirty="0" smtClean="0"/>
              <a:t> </a:t>
            </a:r>
            <a:r>
              <a:rPr lang="en-US" sz="2400" dirty="0"/>
              <a:t>This is where a magazine puts an advert for a giveaway or competition so to grab the attention of the reader</a:t>
            </a:r>
            <a:r>
              <a:rPr lang="en-US" sz="2400" dirty="0" smtClean="0"/>
              <a:t>.</a:t>
            </a:r>
          </a:p>
          <a:p>
            <a:endParaRPr lang="en-US" sz="2400" dirty="0">
              <a:solidFill>
                <a:srgbClr val="FF0000"/>
              </a:solidFill>
              <a:latin typeface="Arial" panose="020B0604020202020204" pitchFamily="34" charset="0"/>
            </a:endParaRPr>
          </a:p>
          <a:p>
            <a:r>
              <a:rPr lang="en-US" sz="2400" b="1" dirty="0"/>
              <a:t>What is a </a:t>
            </a:r>
            <a:r>
              <a:rPr lang="en-US" sz="2400" b="1" dirty="0" err="1"/>
              <a:t>standfirst</a:t>
            </a:r>
            <a:r>
              <a:rPr lang="en-US" sz="2400" b="1" dirty="0"/>
              <a:t>?</a:t>
            </a:r>
          </a:p>
          <a:p>
            <a:r>
              <a:rPr lang="en-US" sz="2400" dirty="0"/>
              <a:t>A </a:t>
            </a:r>
            <a:r>
              <a:rPr lang="en-US" sz="2400" dirty="0" err="1"/>
              <a:t>standfirst</a:t>
            </a:r>
            <a:r>
              <a:rPr lang="en-US" sz="2400" dirty="0"/>
              <a:t> often </a:t>
            </a:r>
            <a:r>
              <a:rPr lang="en-US" sz="2400" dirty="0" err="1"/>
              <a:t>summarises</a:t>
            </a:r>
            <a:r>
              <a:rPr lang="en-US" sz="2400" dirty="0"/>
              <a:t> the article that follows, usually appearing soon after the main title or headline, with a font size that falls in-between that of the title and the main feature’s text</a:t>
            </a:r>
            <a:r>
              <a:rPr lang="en-US" sz="2400" dirty="0" smtClean="0"/>
              <a:t>.</a:t>
            </a:r>
          </a:p>
          <a:p>
            <a:endParaRPr lang="en-US" sz="2400" dirty="0"/>
          </a:p>
          <a:p>
            <a:r>
              <a:rPr lang="en-US" sz="2400" b="1" dirty="0" smtClean="0"/>
              <a:t>What is a tabloid?</a:t>
            </a:r>
            <a:r>
              <a:rPr lang="en-US" sz="2400" dirty="0" smtClean="0"/>
              <a:t> – it’s a newspaper that is traditionally smaller, and focuses on gossipy, sensational reporting. More focused on celebrity and more pictures. ‘The redtops’ are a collection of tabloids characterized by their red mastheads.</a:t>
            </a:r>
            <a:endParaRPr lang="en-US" sz="2400" dirty="0"/>
          </a:p>
          <a:p>
            <a:endParaRPr lang="en-US" sz="2400" dirty="0">
              <a:solidFill>
                <a:srgbClr val="FF0000"/>
              </a:solidFill>
              <a:latin typeface="Arial" panose="020B0604020202020204" pitchFamily="34" charset="0"/>
            </a:endParaRPr>
          </a:p>
          <a:p>
            <a:r>
              <a:rPr lang="en-US" sz="2400" dirty="0"/>
              <a:t/>
            </a:r>
            <a:br>
              <a:rPr lang="en-US" sz="2400" dirty="0"/>
            </a:br>
            <a:endParaRPr lang="en-GB" sz="2400" dirty="0"/>
          </a:p>
        </p:txBody>
      </p:sp>
      <p:sp>
        <p:nvSpPr>
          <p:cNvPr id="6" name="Title 1"/>
          <p:cNvSpPr txBox="1">
            <a:spLocks/>
          </p:cNvSpPr>
          <p:nvPr/>
        </p:nvSpPr>
        <p:spPr>
          <a:xfrm>
            <a:off x="0" y="148149"/>
            <a:ext cx="2517422" cy="132556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smtClean="0"/>
              <a:t>TASK: key vocabulary for newspapers</a:t>
            </a:r>
            <a:endParaRPr lang="en-GB" sz="2400" b="1" dirty="0"/>
          </a:p>
        </p:txBody>
      </p:sp>
    </p:spTree>
    <p:extLst>
      <p:ext uri="{BB962C8B-B14F-4D97-AF65-F5344CB8AC3E}">
        <p14:creationId xmlns:p14="http://schemas.microsoft.com/office/powerpoint/2010/main" val="2782533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2260" y="566242"/>
            <a:ext cx="1252779" cy="461665"/>
          </a:xfrm>
          <a:prstGeom prst="rect">
            <a:avLst/>
          </a:prstGeom>
          <a:solidFill>
            <a:srgbClr val="FFFF00"/>
          </a:solidFill>
        </p:spPr>
        <p:txBody>
          <a:bodyPr wrap="none" rtlCol="0">
            <a:spAutoFit/>
          </a:bodyPr>
          <a:lstStyle/>
          <a:p>
            <a:r>
              <a:rPr lang="en-GB" sz="2400" b="1" dirty="0" smtClean="0"/>
              <a:t>Editorial</a:t>
            </a:r>
            <a:endParaRPr lang="en-GB" sz="2400" b="1" dirty="0"/>
          </a:p>
        </p:txBody>
      </p:sp>
      <p:sp>
        <p:nvSpPr>
          <p:cNvPr id="7" name="TextBox 6"/>
          <p:cNvSpPr txBox="1"/>
          <p:nvPr/>
        </p:nvSpPr>
        <p:spPr>
          <a:xfrm>
            <a:off x="2260" y="3198167"/>
            <a:ext cx="9150262" cy="461665"/>
          </a:xfrm>
          <a:prstGeom prst="rect">
            <a:avLst/>
          </a:prstGeom>
          <a:solidFill>
            <a:srgbClr val="FFFF00"/>
          </a:solidFill>
        </p:spPr>
        <p:txBody>
          <a:bodyPr wrap="none" rtlCol="0">
            <a:spAutoFit/>
          </a:bodyPr>
          <a:lstStyle/>
          <a:p>
            <a:r>
              <a:rPr lang="en-GB" sz="2400" b="1" dirty="0" smtClean="0"/>
              <a:t>                                    Double Page Spread                                                         </a:t>
            </a:r>
            <a:endParaRPr lang="en-GB" sz="2400" b="1" dirty="0"/>
          </a:p>
        </p:txBody>
      </p:sp>
      <p:sp>
        <p:nvSpPr>
          <p:cNvPr id="8" name="TextBox 7"/>
          <p:cNvSpPr txBox="1"/>
          <p:nvPr/>
        </p:nvSpPr>
        <p:spPr>
          <a:xfrm>
            <a:off x="2716370" y="5291488"/>
            <a:ext cx="945515" cy="307777"/>
          </a:xfrm>
          <a:prstGeom prst="rect">
            <a:avLst/>
          </a:prstGeom>
          <a:solidFill>
            <a:srgbClr val="FFFF00"/>
          </a:solidFill>
        </p:spPr>
        <p:txBody>
          <a:bodyPr wrap="none" rtlCol="0">
            <a:spAutoFit/>
          </a:bodyPr>
          <a:lstStyle/>
          <a:p>
            <a:r>
              <a:rPr lang="en-GB" sz="1400" b="1" dirty="0" smtClean="0"/>
              <a:t>Pull quote</a:t>
            </a:r>
            <a:endParaRPr lang="en-GB" sz="1400" b="1" dirty="0"/>
          </a:p>
        </p:txBody>
      </p:sp>
      <p:sp>
        <p:nvSpPr>
          <p:cNvPr id="9" name="TextBox 8"/>
          <p:cNvSpPr txBox="1"/>
          <p:nvPr/>
        </p:nvSpPr>
        <p:spPr>
          <a:xfrm>
            <a:off x="8013447" y="681036"/>
            <a:ext cx="1041962" cy="523220"/>
          </a:xfrm>
          <a:prstGeom prst="rect">
            <a:avLst/>
          </a:prstGeom>
          <a:solidFill>
            <a:srgbClr val="FFFF00"/>
          </a:solidFill>
        </p:spPr>
        <p:txBody>
          <a:bodyPr wrap="square" rtlCol="0">
            <a:spAutoFit/>
          </a:bodyPr>
          <a:lstStyle/>
          <a:p>
            <a:r>
              <a:rPr lang="en-GB" sz="1400" b="1" dirty="0" smtClean="0"/>
              <a:t>Anchoring strapline</a:t>
            </a:r>
            <a:endParaRPr lang="en-GB" sz="1400" b="1" dirty="0"/>
          </a:p>
        </p:txBody>
      </p:sp>
      <p:sp>
        <p:nvSpPr>
          <p:cNvPr id="10" name="TextBox 9"/>
          <p:cNvSpPr txBox="1"/>
          <p:nvPr/>
        </p:nvSpPr>
        <p:spPr>
          <a:xfrm>
            <a:off x="88591" y="1258734"/>
            <a:ext cx="814520" cy="276999"/>
          </a:xfrm>
          <a:prstGeom prst="rect">
            <a:avLst/>
          </a:prstGeom>
          <a:solidFill>
            <a:srgbClr val="FFFF00"/>
          </a:solidFill>
        </p:spPr>
        <p:txBody>
          <a:bodyPr wrap="square" rtlCol="0">
            <a:spAutoFit/>
          </a:bodyPr>
          <a:lstStyle/>
          <a:p>
            <a:r>
              <a:rPr lang="en-GB" sz="1200" b="1" dirty="0" err="1" smtClean="0"/>
              <a:t>Standfirst</a:t>
            </a:r>
            <a:endParaRPr lang="en-GB" sz="1200" b="1" dirty="0"/>
          </a:p>
        </p:txBody>
      </p:sp>
    </p:spTree>
    <p:extLst>
      <p:ext uri="{BB962C8B-B14F-4D97-AF65-F5344CB8AC3E}">
        <p14:creationId xmlns:p14="http://schemas.microsoft.com/office/powerpoint/2010/main" val="1666983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E7E0-E88D-5E82-8B69-B6B85562A709}"/>
              </a:ext>
            </a:extLst>
          </p:cNvPr>
          <p:cNvSpPr>
            <a:spLocks noGrp="1"/>
          </p:cNvSpPr>
          <p:nvPr>
            <p:ph type="title"/>
          </p:nvPr>
        </p:nvSpPr>
        <p:spPr>
          <a:xfrm>
            <a:off x="628650" y="365127"/>
            <a:ext cx="7886700" cy="773010"/>
          </a:xfrm>
          <a:solidFill>
            <a:schemeClr val="accent6">
              <a:lumMod val="40000"/>
              <a:lumOff val="60000"/>
            </a:schemeClr>
          </a:solidFill>
        </p:spPr>
        <p:txBody>
          <a:bodyPr/>
          <a:lstStyle/>
          <a:p>
            <a:r>
              <a:rPr lang="en-GB" dirty="0"/>
              <a:t>Key words</a:t>
            </a:r>
          </a:p>
        </p:txBody>
      </p:sp>
      <p:sp>
        <p:nvSpPr>
          <p:cNvPr id="3" name="Content Placeholder 2">
            <a:extLst>
              <a:ext uri="{FF2B5EF4-FFF2-40B4-BE49-F238E27FC236}">
                <a16:creationId xmlns:a16="http://schemas.microsoft.com/office/drawing/2014/main" id="{AB2CBC75-F128-716C-A65E-A7C0C13E3426}"/>
              </a:ext>
            </a:extLst>
          </p:cNvPr>
          <p:cNvSpPr>
            <a:spLocks noGrp="1"/>
          </p:cNvSpPr>
          <p:nvPr>
            <p:ph idx="1"/>
          </p:nvPr>
        </p:nvSpPr>
        <p:spPr>
          <a:xfrm>
            <a:off x="301557" y="1439694"/>
            <a:ext cx="8579796" cy="5053179"/>
          </a:xfrm>
        </p:spPr>
        <p:txBody>
          <a:bodyPr>
            <a:normAutofit fontScale="85000" lnSpcReduction="20000"/>
          </a:bodyPr>
          <a:lstStyle/>
          <a:p>
            <a:pPr marL="0" indent="0">
              <a:buNone/>
            </a:pPr>
            <a:r>
              <a:rPr lang="en-GB" b="1" dirty="0"/>
              <a:t>Media language </a:t>
            </a:r>
            <a:r>
              <a:rPr lang="en-GB" dirty="0"/>
              <a:t>- </a:t>
            </a:r>
            <a:r>
              <a:rPr lang="en-GB" dirty="0">
                <a:effectLst/>
                <a:ea typeface="Calibri" panose="020F0502020204030204" pitchFamily="34" charset="0"/>
              </a:rPr>
              <a:t>The specific elements of a media product that communicate meanings to audiences, e.g. visual codes, audio codes, technical codes, linguistic codes</a:t>
            </a:r>
            <a:endParaRPr lang="en-GB" dirty="0"/>
          </a:p>
          <a:p>
            <a:pPr marL="0" indent="0">
              <a:buNone/>
            </a:pPr>
            <a:endParaRPr lang="en-GB" dirty="0"/>
          </a:p>
          <a:p>
            <a:pPr marL="0" indent="0">
              <a:buNone/>
            </a:pPr>
            <a:r>
              <a:rPr lang="en-GB" b="1" dirty="0"/>
              <a:t>Viewpoints</a:t>
            </a:r>
            <a:r>
              <a:rPr lang="en-GB" dirty="0"/>
              <a:t> – points of view</a:t>
            </a:r>
          </a:p>
          <a:p>
            <a:pPr marL="0" indent="0">
              <a:buNone/>
            </a:pPr>
            <a:endParaRPr lang="en-GB" dirty="0"/>
          </a:p>
          <a:p>
            <a:pPr marL="0" indent="0">
              <a:buNone/>
            </a:pPr>
            <a:r>
              <a:rPr lang="en-GB" b="1" dirty="0"/>
              <a:t>Ideology</a:t>
            </a:r>
            <a:r>
              <a:rPr lang="en-GB" dirty="0"/>
              <a:t> – a </a:t>
            </a:r>
            <a:r>
              <a:rPr lang="en-GB" sz="2800" dirty="0">
                <a:effectLst/>
              </a:rPr>
              <a:t>set of messages, values and beliefs that may be encoded into media products.</a:t>
            </a:r>
          </a:p>
          <a:p>
            <a:pPr marL="0" indent="0">
              <a:buNone/>
            </a:pPr>
            <a:endParaRPr lang="en-GB" dirty="0"/>
          </a:p>
          <a:p>
            <a:pPr marL="0" indent="0">
              <a:buNone/>
            </a:pPr>
            <a:r>
              <a:rPr lang="en-GB" sz="3100" b="1" dirty="0"/>
              <a:t>Anchorage</a:t>
            </a:r>
            <a:r>
              <a:rPr lang="en-GB" sz="3100" dirty="0"/>
              <a:t> - </a:t>
            </a:r>
            <a:r>
              <a:rPr lang="en-GB" sz="3100" dirty="0">
                <a:effectLst/>
                <a:ea typeface="Calibri" panose="020F0502020204030204" pitchFamily="34" charset="0"/>
              </a:rPr>
              <a:t>The words that accompany an image (still or moving) contribute to the meaning associated with that image. If the caption or voice-over is changed then so may the way in which the audience interprets the image. An image with an anchor is a closed text; the audience are given a preferred reading. </a:t>
            </a:r>
            <a:endParaRPr lang="en-GB" sz="3100" dirty="0"/>
          </a:p>
        </p:txBody>
      </p:sp>
    </p:spTree>
    <p:extLst>
      <p:ext uri="{BB962C8B-B14F-4D97-AF65-F5344CB8AC3E}">
        <p14:creationId xmlns:p14="http://schemas.microsoft.com/office/powerpoint/2010/main" val="917673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1E6A-61C4-156A-616C-F7F59802FEE1}"/>
              </a:ext>
            </a:extLst>
          </p:cNvPr>
          <p:cNvSpPr>
            <a:spLocks noGrp="1"/>
          </p:cNvSpPr>
          <p:nvPr>
            <p:ph type="title"/>
          </p:nvPr>
        </p:nvSpPr>
        <p:spPr>
          <a:xfrm>
            <a:off x="126459" y="262647"/>
            <a:ext cx="8891081" cy="1848255"/>
          </a:xfrm>
          <a:solidFill>
            <a:schemeClr val="accent6">
              <a:lumMod val="40000"/>
              <a:lumOff val="60000"/>
            </a:schemeClr>
          </a:solidFill>
        </p:spPr>
        <p:txBody>
          <a:bodyPr>
            <a:normAutofit/>
          </a:bodyPr>
          <a:lstStyle/>
          <a:p>
            <a:r>
              <a:rPr lang="en-GB" sz="3600" b="1" dirty="0"/>
              <a:t>To find out a </a:t>
            </a:r>
            <a:r>
              <a:rPr lang="en-GB" sz="3600" b="1" dirty="0" smtClean="0"/>
              <a:t>media producer’s </a:t>
            </a:r>
            <a:r>
              <a:rPr lang="en-GB" sz="3600" b="1" dirty="0"/>
              <a:t>‘ideology’ it can be worth looking for a mission statement, or a statement of values. Go to the website…</a:t>
            </a:r>
          </a:p>
        </p:txBody>
      </p:sp>
      <p:sp>
        <p:nvSpPr>
          <p:cNvPr id="3" name="Content Placeholder 2">
            <a:extLst>
              <a:ext uri="{FF2B5EF4-FFF2-40B4-BE49-F238E27FC236}">
                <a16:creationId xmlns:a16="http://schemas.microsoft.com/office/drawing/2014/main" id="{AD164AF1-32BA-7427-C821-C9B22E458692}"/>
              </a:ext>
            </a:extLst>
          </p:cNvPr>
          <p:cNvSpPr>
            <a:spLocks noGrp="1"/>
          </p:cNvSpPr>
          <p:nvPr>
            <p:ph idx="1"/>
          </p:nvPr>
        </p:nvSpPr>
        <p:spPr>
          <a:xfrm>
            <a:off x="628650" y="3035030"/>
            <a:ext cx="7886700" cy="3141932"/>
          </a:xfrm>
        </p:spPr>
        <p:txBody>
          <a:bodyPr>
            <a:normAutofit lnSpcReduction="10000"/>
          </a:bodyPr>
          <a:lstStyle/>
          <a:p>
            <a:r>
              <a:rPr lang="en-GB" b="0" i="0" dirty="0">
                <a:solidFill>
                  <a:srgbClr val="35334E"/>
                </a:solidFill>
                <a:effectLst/>
                <a:latin typeface="Apercu"/>
              </a:rPr>
              <a:t>‘Politically the Mirror sits </a:t>
            </a:r>
            <a:r>
              <a:rPr lang="en-GB" b="1" i="0" dirty="0">
                <a:solidFill>
                  <a:srgbClr val="35334E"/>
                </a:solidFill>
                <a:effectLst/>
                <a:latin typeface="Apercu"/>
              </a:rPr>
              <a:t>left of centre</a:t>
            </a:r>
            <a:r>
              <a:rPr lang="en-GB" b="0" i="0" dirty="0">
                <a:solidFill>
                  <a:srgbClr val="35334E"/>
                </a:solidFill>
                <a:effectLst/>
                <a:latin typeface="Apercu"/>
              </a:rPr>
              <a:t>. It has backed the Labour Party in every election since 1945.’</a:t>
            </a:r>
          </a:p>
          <a:p>
            <a:r>
              <a:rPr lang="en-GB" b="0" i="0" dirty="0">
                <a:solidFill>
                  <a:srgbClr val="35334E"/>
                </a:solidFill>
                <a:effectLst/>
                <a:latin typeface="Apercu"/>
              </a:rPr>
              <a:t>‘Our mission is to make sense of a rapidly changing world for our readers. To challenge wrongs where we see them. To stand up for the underdog against authority. And to entertain.’</a:t>
            </a:r>
            <a:endParaRPr lang="en-GB" dirty="0"/>
          </a:p>
        </p:txBody>
      </p:sp>
    </p:spTree>
    <p:extLst>
      <p:ext uri="{BB962C8B-B14F-4D97-AF65-F5344CB8AC3E}">
        <p14:creationId xmlns:p14="http://schemas.microsoft.com/office/powerpoint/2010/main" val="355444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 y="365126"/>
            <a:ext cx="8408346" cy="1325563"/>
          </a:xfrm>
          <a:solidFill>
            <a:schemeClr val="accent6">
              <a:lumMod val="40000"/>
              <a:lumOff val="60000"/>
            </a:schemeClr>
          </a:solidFill>
        </p:spPr>
        <p:txBody>
          <a:bodyPr/>
          <a:lstStyle/>
          <a:p>
            <a:r>
              <a:rPr lang="en-GB" dirty="0"/>
              <a:t>Admin</a:t>
            </a:r>
          </a:p>
        </p:txBody>
      </p:sp>
      <p:sp>
        <p:nvSpPr>
          <p:cNvPr id="3" name="Content Placeholder 2"/>
          <p:cNvSpPr>
            <a:spLocks noGrp="1"/>
          </p:cNvSpPr>
          <p:nvPr>
            <p:ph idx="1"/>
          </p:nvPr>
        </p:nvSpPr>
        <p:spPr/>
        <p:txBody>
          <a:bodyPr/>
          <a:lstStyle/>
          <a:p>
            <a:r>
              <a:rPr lang="en-GB" dirty="0"/>
              <a:t>Half term homework (due next week) – any questions? </a:t>
            </a:r>
          </a:p>
          <a:p>
            <a:r>
              <a:rPr lang="en-GB" dirty="0"/>
              <a:t>Exam returns – let me know if there are any </a:t>
            </a:r>
            <a:r>
              <a:rPr lang="en-GB" dirty="0" smtClean="0"/>
              <a:t>mistakes</a:t>
            </a:r>
          </a:p>
          <a:p>
            <a:r>
              <a:rPr lang="en-GB" dirty="0" smtClean="0"/>
              <a:t>Message from Mrs. Atkins: I did set Q3 and Q4 before half term; I’ve re-posted it on Satchel. Please can you complete before tomorrow but only spend 30 </a:t>
            </a:r>
            <a:r>
              <a:rPr lang="en-GB" dirty="0" err="1" smtClean="0"/>
              <a:t>mins</a:t>
            </a:r>
            <a:r>
              <a:rPr lang="en-GB" dirty="0"/>
              <a:t> </a:t>
            </a:r>
            <a:r>
              <a:rPr lang="en-GB" dirty="0" smtClean="0"/>
              <a:t>(</a:t>
            </a:r>
            <a:r>
              <a:rPr lang="en-GB" smtClean="0"/>
              <a:t>plus extra </a:t>
            </a:r>
            <a:r>
              <a:rPr lang="en-GB" dirty="0" smtClean="0"/>
              <a:t>time for those who need it).</a:t>
            </a:r>
            <a:endParaRPr lang="en-GB" dirty="0"/>
          </a:p>
        </p:txBody>
      </p:sp>
    </p:spTree>
    <p:extLst>
      <p:ext uri="{BB962C8B-B14F-4D97-AF65-F5344CB8AC3E}">
        <p14:creationId xmlns:p14="http://schemas.microsoft.com/office/powerpoint/2010/main" val="1649602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67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A5F55BD3-DB1C-E971-99B5-824961193E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591" y="643467"/>
            <a:ext cx="7710817" cy="5571066"/>
          </a:xfrm>
          <a:prstGeom prst="rect">
            <a:avLst/>
          </a:prstGeom>
        </p:spPr>
      </p:pic>
    </p:spTree>
    <p:extLst>
      <p:ext uri="{BB962C8B-B14F-4D97-AF65-F5344CB8AC3E}">
        <p14:creationId xmlns:p14="http://schemas.microsoft.com/office/powerpoint/2010/main" val="2554150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6216-8B7E-2C1A-6E12-0D55A53DECA1}"/>
              </a:ext>
            </a:extLst>
          </p:cNvPr>
          <p:cNvSpPr>
            <a:spLocks noGrp="1"/>
          </p:cNvSpPr>
          <p:nvPr>
            <p:ph type="title"/>
          </p:nvPr>
        </p:nvSpPr>
        <p:spPr>
          <a:xfrm>
            <a:off x="0" y="582"/>
            <a:ext cx="5184843" cy="579022"/>
          </a:xfrm>
          <a:solidFill>
            <a:schemeClr val="accent6">
              <a:lumMod val="40000"/>
              <a:lumOff val="60000"/>
            </a:schemeClr>
          </a:solidFill>
        </p:spPr>
        <p:txBody>
          <a:bodyPr>
            <a:normAutofit fontScale="90000"/>
          </a:bodyPr>
          <a:lstStyle/>
          <a:p>
            <a:r>
              <a:rPr lang="en-GB" b="1" dirty="0"/>
              <a:t>Media language: images</a:t>
            </a:r>
          </a:p>
        </p:txBody>
      </p:sp>
      <p:sp>
        <p:nvSpPr>
          <p:cNvPr id="3" name="Content Placeholder 2">
            <a:extLst>
              <a:ext uri="{FF2B5EF4-FFF2-40B4-BE49-F238E27FC236}">
                <a16:creationId xmlns:a16="http://schemas.microsoft.com/office/drawing/2014/main" id="{65637D67-4983-1960-492B-DA297D256B97}"/>
              </a:ext>
            </a:extLst>
          </p:cNvPr>
          <p:cNvSpPr>
            <a:spLocks noGrp="1"/>
          </p:cNvSpPr>
          <p:nvPr>
            <p:ph idx="1"/>
          </p:nvPr>
        </p:nvSpPr>
        <p:spPr>
          <a:xfrm>
            <a:off x="281639" y="3693395"/>
            <a:ext cx="2513384" cy="2995168"/>
          </a:xfrm>
        </p:spPr>
        <p:txBody>
          <a:bodyPr>
            <a:noAutofit/>
          </a:bodyPr>
          <a:lstStyle/>
          <a:p>
            <a:pPr>
              <a:lnSpc>
                <a:spcPct val="100000"/>
              </a:lnSpc>
              <a:spcBef>
                <a:spcPts val="0"/>
              </a:spcBef>
            </a:pPr>
            <a:r>
              <a:rPr lang="en-GB" sz="2200" dirty="0"/>
              <a:t>Statesman-like</a:t>
            </a:r>
          </a:p>
          <a:p>
            <a:pPr>
              <a:lnSpc>
                <a:spcPct val="100000"/>
              </a:lnSpc>
              <a:spcBef>
                <a:spcPts val="0"/>
              </a:spcBef>
            </a:pPr>
            <a:r>
              <a:rPr lang="en-GB" sz="2200" dirty="0"/>
              <a:t>Idiotic</a:t>
            </a:r>
          </a:p>
          <a:p>
            <a:pPr>
              <a:lnSpc>
                <a:spcPct val="100000"/>
              </a:lnSpc>
              <a:spcBef>
                <a:spcPts val="0"/>
              </a:spcBef>
            </a:pPr>
            <a:r>
              <a:rPr lang="en-GB" sz="2200" dirty="0"/>
              <a:t>Intellectual</a:t>
            </a:r>
          </a:p>
          <a:p>
            <a:pPr>
              <a:lnSpc>
                <a:spcPct val="100000"/>
              </a:lnSpc>
              <a:spcBef>
                <a:spcPts val="0"/>
              </a:spcBef>
            </a:pPr>
            <a:r>
              <a:rPr lang="en-GB" sz="2200" dirty="0"/>
              <a:t>Profligate</a:t>
            </a:r>
          </a:p>
          <a:p>
            <a:pPr>
              <a:lnSpc>
                <a:spcPct val="100000"/>
              </a:lnSpc>
              <a:spcBef>
                <a:spcPts val="0"/>
              </a:spcBef>
            </a:pPr>
            <a:r>
              <a:rPr lang="en-GB" sz="2200" dirty="0"/>
              <a:t>Hedonistic</a:t>
            </a:r>
          </a:p>
          <a:p>
            <a:pPr>
              <a:lnSpc>
                <a:spcPct val="100000"/>
              </a:lnSpc>
              <a:spcBef>
                <a:spcPts val="0"/>
              </a:spcBef>
            </a:pPr>
            <a:r>
              <a:rPr lang="en-GB" sz="2200" dirty="0"/>
              <a:t>Risible</a:t>
            </a:r>
          </a:p>
          <a:p>
            <a:pPr>
              <a:lnSpc>
                <a:spcPct val="100000"/>
              </a:lnSpc>
              <a:spcBef>
                <a:spcPts val="0"/>
              </a:spcBef>
            </a:pPr>
            <a:r>
              <a:rPr lang="en-GB" sz="2200" dirty="0"/>
              <a:t>Affable</a:t>
            </a:r>
          </a:p>
          <a:p>
            <a:pPr>
              <a:lnSpc>
                <a:spcPct val="100000"/>
              </a:lnSpc>
              <a:spcBef>
                <a:spcPts val="0"/>
              </a:spcBef>
            </a:pPr>
            <a:r>
              <a:rPr lang="en-GB" sz="2200" dirty="0"/>
              <a:t>Competent</a:t>
            </a:r>
          </a:p>
          <a:p>
            <a:pPr>
              <a:lnSpc>
                <a:spcPct val="100000"/>
              </a:lnSpc>
              <a:spcBef>
                <a:spcPts val="0"/>
              </a:spcBef>
            </a:pPr>
            <a:endParaRPr lang="en-GB" sz="2200" dirty="0"/>
          </a:p>
        </p:txBody>
      </p:sp>
      <p:pic>
        <p:nvPicPr>
          <p:cNvPr id="7" name="Picture 6">
            <a:extLst>
              <a:ext uri="{FF2B5EF4-FFF2-40B4-BE49-F238E27FC236}">
                <a16:creationId xmlns:a16="http://schemas.microsoft.com/office/drawing/2014/main" id="{9EB2EB66-9BF2-7307-CB17-95F7A7DD06EA}"/>
              </a:ext>
            </a:extLst>
          </p:cNvPr>
          <p:cNvPicPr>
            <a:picLocks noChangeAspect="1"/>
          </p:cNvPicPr>
          <p:nvPr/>
        </p:nvPicPr>
        <p:blipFill>
          <a:blip r:embed="rId2"/>
          <a:stretch>
            <a:fillRect/>
          </a:stretch>
        </p:blipFill>
        <p:spPr>
          <a:xfrm>
            <a:off x="84392" y="736248"/>
            <a:ext cx="2119647" cy="2800503"/>
          </a:xfrm>
          <a:prstGeom prst="rect">
            <a:avLst/>
          </a:prstGeom>
        </p:spPr>
      </p:pic>
      <p:pic>
        <p:nvPicPr>
          <p:cNvPr id="9" name="Picture 8">
            <a:extLst>
              <a:ext uri="{FF2B5EF4-FFF2-40B4-BE49-F238E27FC236}">
                <a16:creationId xmlns:a16="http://schemas.microsoft.com/office/drawing/2014/main" id="{6238BB86-0690-91D1-E603-2A729594D2D3}"/>
              </a:ext>
            </a:extLst>
          </p:cNvPr>
          <p:cNvPicPr>
            <a:picLocks noChangeAspect="1"/>
          </p:cNvPicPr>
          <p:nvPr/>
        </p:nvPicPr>
        <p:blipFill>
          <a:blip r:embed="rId3"/>
          <a:stretch>
            <a:fillRect/>
          </a:stretch>
        </p:blipFill>
        <p:spPr>
          <a:xfrm>
            <a:off x="2465450" y="736248"/>
            <a:ext cx="2179063" cy="2843480"/>
          </a:xfrm>
          <a:prstGeom prst="rect">
            <a:avLst/>
          </a:prstGeom>
        </p:spPr>
      </p:pic>
      <p:pic>
        <p:nvPicPr>
          <p:cNvPr id="11" name="Picture 10">
            <a:extLst>
              <a:ext uri="{FF2B5EF4-FFF2-40B4-BE49-F238E27FC236}">
                <a16:creationId xmlns:a16="http://schemas.microsoft.com/office/drawing/2014/main" id="{3D0C62D7-3C8B-CC4F-CE69-4271D56B65C4}"/>
              </a:ext>
            </a:extLst>
          </p:cNvPr>
          <p:cNvPicPr>
            <a:picLocks noChangeAspect="1"/>
          </p:cNvPicPr>
          <p:nvPr/>
        </p:nvPicPr>
        <p:blipFill>
          <a:blip r:embed="rId4"/>
          <a:stretch>
            <a:fillRect/>
          </a:stretch>
        </p:blipFill>
        <p:spPr>
          <a:xfrm>
            <a:off x="4866807" y="736248"/>
            <a:ext cx="3995554" cy="2882795"/>
          </a:xfrm>
          <a:prstGeom prst="rect">
            <a:avLst/>
          </a:prstGeom>
        </p:spPr>
      </p:pic>
      <p:pic>
        <p:nvPicPr>
          <p:cNvPr id="13" name="Picture 12">
            <a:extLst>
              <a:ext uri="{FF2B5EF4-FFF2-40B4-BE49-F238E27FC236}">
                <a16:creationId xmlns:a16="http://schemas.microsoft.com/office/drawing/2014/main" id="{2A9C704E-61A7-32DC-31E3-A68EBB37DBBF}"/>
              </a:ext>
            </a:extLst>
          </p:cNvPr>
          <p:cNvPicPr>
            <a:picLocks noChangeAspect="1"/>
          </p:cNvPicPr>
          <p:nvPr/>
        </p:nvPicPr>
        <p:blipFill>
          <a:blip r:embed="rId5"/>
          <a:stretch>
            <a:fillRect/>
          </a:stretch>
        </p:blipFill>
        <p:spPr>
          <a:xfrm>
            <a:off x="4790891" y="3935283"/>
            <a:ext cx="4071470" cy="2683883"/>
          </a:xfrm>
          <a:prstGeom prst="rect">
            <a:avLst/>
          </a:prstGeom>
        </p:spPr>
      </p:pic>
      <p:pic>
        <p:nvPicPr>
          <p:cNvPr id="3074" name="Picture 2" descr="Like a damp towel on a line': the day Boris Johnson got stuck on a zip wire  | Olympic Games 2012 | The Guardian">
            <a:extLst>
              <a:ext uri="{FF2B5EF4-FFF2-40B4-BE49-F238E27FC236}">
                <a16:creationId xmlns:a16="http://schemas.microsoft.com/office/drawing/2014/main" id="{9E41B5EB-11D7-2FB0-7215-9E3324359483}"/>
              </a:ext>
            </a:extLst>
          </p:cNvPr>
          <p:cNvPicPr>
            <a:picLocks noChangeAspect="1" noChangeArrowheads="1"/>
          </p:cNvPicPr>
          <p:nvPr/>
        </p:nvPicPr>
        <p:blipFill>
          <a:blip r:embed="rId6" cstate="print">
            <a:alphaModFix amt="70000"/>
            <a:extLst>
              <a:ext uri="{28A0092B-C50C-407E-A947-70E740481C1C}">
                <a14:useLocalDpi xmlns:a14="http://schemas.microsoft.com/office/drawing/2010/main" val="0"/>
              </a:ext>
            </a:extLst>
          </a:blip>
          <a:srcRect/>
          <a:stretch>
            <a:fillRect/>
          </a:stretch>
        </p:blipFill>
        <p:spPr bwMode="auto">
          <a:xfrm>
            <a:off x="1751454" y="3805770"/>
            <a:ext cx="3039437" cy="3039437"/>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6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0D1A0-8B9E-4350-BAC0-35B306820F9E}"/>
              </a:ext>
            </a:extLst>
          </p:cNvPr>
          <p:cNvSpPr>
            <a:spLocks noGrp="1"/>
          </p:cNvSpPr>
          <p:nvPr>
            <p:ph type="title"/>
          </p:nvPr>
        </p:nvSpPr>
        <p:spPr>
          <a:xfrm>
            <a:off x="3625024" y="543070"/>
            <a:ext cx="5153216" cy="1003628"/>
          </a:xfrm>
          <a:solidFill>
            <a:schemeClr val="accent6">
              <a:lumMod val="40000"/>
              <a:lumOff val="60000"/>
            </a:schemeClr>
          </a:solidFill>
        </p:spPr>
        <p:txBody>
          <a:bodyPr>
            <a:normAutofit/>
          </a:bodyPr>
          <a:lstStyle/>
          <a:p>
            <a:r>
              <a:rPr lang="en-GB" sz="3500" b="1" dirty="0"/>
              <a:t>Media language: anchorage</a:t>
            </a:r>
          </a:p>
        </p:txBody>
      </p:sp>
      <p:pic>
        <p:nvPicPr>
          <p:cNvPr id="1028" name="Picture 4" descr="What Is the Point of Boris Johnson? - The Atlantic">
            <a:extLst>
              <a:ext uri="{FF2B5EF4-FFF2-40B4-BE49-F238E27FC236}">
                <a16:creationId xmlns:a16="http://schemas.microsoft.com/office/drawing/2014/main" id="{B3381CC3-8E3F-D7C1-10F3-16D90E32B2E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67" r="7115" b="-2"/>
          <a:stretch/>
        </p:blipFill>
        <p:spPr bwMode="auto">
          <a:xfrm>
            <a:off x="20" y="1"/>
            <a:ext cx="3140313" cy="21643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rry is the hardest word for Boris Johnson – POLITICO">
            <a:extLst>
              <a:ext uri="{FF2B5EF4-FFF2-40B4-BE49-F238E27FC236}">
                <a16:creationId xmlns:a16="http://schemas.microsoft.com/office/drawing/2014/main" id="{CF5954DF-139E-EE03-94FC-072F2DD4B18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49" r="-1" b="-1"/>
          <a:stretch/>
        </p:blipFill>
        <p:spPr bwMode="auto">
          <a:xfrm>
            <a:off x="20" y="2342320"/>
            <a:ext cx="3140313" cy="21643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oris Johnson: The billionaires' useful idiot | Middle East Eye">
            <a:extLst>
              <a:ext uri="{FF2B5EF4-FFF2-40B4-BE49-F238E27FC236}">
                <a16:creationId xmlns:a16="http://schemas.microsoft.com/office/drawing/2014/main" id="{20AB0F44-4C5E-0843-A575-5DDF39F0713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92" r="10690" b="-2"/>
          <a:stretch/>
        </p:blipFill>
        <p:spPr bwMode="auto">
          <a:xfrm>
            <a:off x="20" y="4693680"/>
            <a:ext cx="3140313" cy="21643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3C5DAD-0533-69B4-4AAA-C3AB38D92EFC}"/>
              </a:ext>
            </a:extLst>
          </p:cNvPr>
          <p:cNvSpPr>
            <a:spLocks noGrp="1"/>
          </p:cNvSpPr>
          <p:nvPr>
            <p:ph idx="1"/>
          </p:nvPr>
        </p:nvSpPr>
        <p:spPr>
          <a:xfrm>
            <a:off x="3625024" y="2399720"/>
            <a:ext cx="5153216" cy="3736507"/>
          </a:xfrm>
        </p:spPr>
        <p:txBody>
          <a:bodyPr>
            <a:normAutofit/>
          </a:bodyPr>
          <a:lstStyle/>
          <a:p>
            <a:r>
              <a:rPr lang="en-GB" sz="2400" dirty="0"/>
              <a:t>‘What is the point of Boris Johnson?’ The Atlantic</a:t>
            </a:r>
          </a:p>
          <a:p>
            <a:endParaRPr lang="en-GB" sz="2400" dirty="0"/>
          </a:p>
          <a:p>
            <a:r>
              <a:rPr lang="en-GB" sz="2400" dirty="0"/>
              <a:t>‘Boris Johnson: the billionaires useful idiot’ Middle East Eye</a:t>
            </a:r>
          </a:p>
          <a:p>
            <a:endParaRPr lang="en-GB" sz="2400" dirty="0"/>
          </a:p>
          <a:p>
            <a:r>
              <a:rPr lang="en-GB" sz="2400" dirty="0"/>
              <a:t>‘Sorry is the hardest word for Boris Johnson’ POLITICO</a:t>
            </a:r>
          </a:p>
        </p:txBody>
      </p:sp>
    </p:spTree>
    <p:extLst>
      <p:ext uri="{BB962C8B-B14F-4D97-AF65-F5344CB8AC3E}">
        <p14:creationId xmlns:p14="http://schemas.microsoft.com/office/powerpoint/2010/main" val="1683935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CD7B-1BCB-CB28-CD8D-C5326CD0A2E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1667771-C90C-DE7B-0A42-69C196A326C8}"/>
              </a:ext>
            </a:extLst>
          </p:cNvPr>
          <p:cNvSpPr>
            <a:spLocks noGrp="1"/>
          </p:cNvSpPr>
          <p:nvPr>
            <p:ph idx="1"/>
          </p:nvPr>
        </p:nvSpPr>
        <p:spPr>
          <a:xfrm>
            <a:off x="5506720" y="1825625"/>
            <a:ext cx="3008630" cy="4351338"/>
          </a:xfrm>
        </p:spPr>
        <p:txBody>
          <a:bodyPr/>
          <a:lstStyle/>
          <a:p>
            <a:pPr marL="0" indent="0">
              <a:buNone/>
            </a:pPr>
            <a:r>
              <a:rPr lang="en-GB" dirty="0"/>
              <a:t>Captions as anchorage</a:t>
            </a:r>
          </a:p>
        </p:txBody>
      </p:sp>
      <p:pic>
        <p:nvPicPr>
          <p:cNvPr id="5" name="Picture 4">
            <a:extLst>
              <a:ext uri="{FF2B5EF4-FFF2-40B4-BE49-F238E27FC236}">
                <a16:creationId xmlns:a16="http://schemas.microsoft.com/office/drawing/2014/main" id="{8621A18B-D96F-ACA1-4895-0C7B808303D8}"/>
              </a:ext>
            </a:extLst>
          </p:cNvPr>
          <p:cNvPicPr>
            <a:picLocks noChangeAspect="1"/>
          </p:cNvPicPr>
          <p:nvPr/>
        </p:nvPicPr>
        <p:blipFill>
          <a:blip r:embed="rId2"/>
          <a:stretch>
            <a:fillRect/>
          </a:stretch>
        </p:blipFill>
        <p:spPr>
          <a:xfrm>
            <a:off x="0" y="0"/>
            <a:ext cx="4846320" cy="6873861"/>
          </a:xfrm>
          <a:prstGeom prst="rect">
            <a:avLst/>
          </a:prstGeom>
        </p:spPr>
      </p:pic>
    </p:spTree>
    <p:extLst>
      <p:ext uri="{BB962C8B-B14F-4D97-AF65-F5344CB8AC3E}">
        <p14:creationId xmlns:p14="http://schemas.microsoft.com/office/powerpoint/2010/main" val="4287948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0D1A0-8B9E-4350-BAC0-35B306820F9E}"/>
              </a:ext>
            </a:extLst>
          </p:cNvPr>
          <p:cNvSpPr>
            <a:spLocks noGrp="1"/>
          </p:cNvSpPr>
          <p:nvPr>
            <p:ph type="title"/>
          </p:nvPr>
        </p:nvSpPr>
        <p:spPr>
          <a:xfrm>
            <a:off x="222105" y="315077"/>
            <a:ext cx="3276451" cy="1956841"/>
          </a:xfrm>
          <a:solidFill>
            <a:schemeClr val="accent6">
              <a:lumMod val="40000"/>
              <a:lumOff val="60000"/>
            </a:schemeClr>
          </a:solidFill>
        </p:spPr>
        <p:txBody>
          <a:bodyPr anchor="b">
            <a:normAutofit/>
          </a:bodyPr>
          <a:lstStyle/>
          <a:p>
            <a:r>
              <a:rPr lang="en-GB" sz="4000" b="1" dirty="0"/>
              <a:t>Media language: linguistic codes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3C5DAD-0533-69B4-4AAA-C3AB38D92EFC}"/>
              </a:ext>
            </a:extLst>
          </p:cNvPr>
          <p:cNvSpPr>
            <a:spLocks noGrp="1"/>
          </p:cNvSpPr>
          <p:nvPr>
            <p:ph idx="1"/>
          </p:nvPr>
        </p:nvSpPr>
        <p:spPr>
          <a:xfrm>
            <a:off x="155644" y="2872899"/>
            <a:ext cx="3599724" cy="3320668"/>
          </a:xfrm>
        </p:spPr>
        <p:txBody>
          <a:bodyPr>
            <a:noAutofit/>
          </a:bodyPr>
          <a:lstStyle/>
          <a:p>
            <a:pPr marL="0" indent="0">
              <a:buNone/>
            </a:pPr>
            <a:r>
              <a:rPr lang="en-GB" sz="1800" dirty="0"/>
              <a:t>Newspaper headlines are a rich source of encoded ideology, often using playful puns and sensational, emotive language to point the reader towards a particular opinion. Online news is often funded by advertising and clicks on headlines increase the exposure of advertising. Therefore, the more the headline encourages readers to click on it, the more revenue the publication will receive. This has given rise to ‘clickbait’ – headlines that are designed to draw you in with their promise of sensational news. </a:t>
            </a:r>
          </a:p>
        </p:txBody>
      </p:sp>
      <p:pic>
        <p:nvPicPr>
          <p:cNvPr id="4" name="Picture 2">
            <a:extLst>
              <a:ext uri="{FF2B5EF4-FFF2-40B4-BE49-F238E27FC236}">
                <a16:creationId xmlns:a16="http://schemas.microsoft.com/office/drawing/2014/main" id="{1CFCEABA-A26B-4FEF-2C1C-4F3FEE1B67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
          <a:stretch/>
        </p:blipFill>
        <p:spPr bwMode="auto">
          <a:xfrm>
            <a:off x="3911012" y="10"/>
            <a:ext cx="523184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6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4E59-93C0-47C5-27D0-7A0AEA256D10}"/>
              </a:ext>
            </a:extLst>
          </p:cNvPr>
          <p:cNvSpPr>
            <a:spLocks noGrp="1"/>
          </p:cNvSpPr>
          <p:nvPr>
            <p:ph type="title"/>
          </p:nvPr>
        </p:nvSpPr>
        <p:spPr>
          <a:xfrm>
            <a:off x="155643" y="0"/>
            <a:ext cx="8891080" cy="1690689"/>
          </a:xfrm>
          <a:solidFill>
            <a:schemeClr val="accent6">
              <a:lumMod val="40000"/>
              <a:lumOff val="60000"/>
            </a:schemeClr>
          </a:solidFill>
        </p:spPr>
        <p:txBody>
          <a:bodyPr>
            <a:normAutofit fontScale="90000"/>
          </a:bodyPr>
          <a:lstStyle/>
          <a:p>
            <a:r>
              <a:rPr lang="en-GB" b="1" dirty="0"/>
              <a:t>Headlines from the day Boris Johnson resigned – can you put them on the left wing/right wing spectrum? </a:t>
            </a:r>
          </a:p>
        </p:txBody>
      </p:sp>
      <p:sp>
        <p:nvSpPr>
          <p:cNvPr id="3" name="Content Placeholder 2">
            <a:extLst>
              <a:ext uri="{FF2B5EF4-FFF2-40B4-BE49-F238E27FC236}">
                <a16:creationId xmlns:a16="http://schemas.microsoft.com/office/drawing/2014/main" id="{F94C9023-EE11-6307-5BA7-91772A7626DC}"/>
              </a:ext>
            </a:extLst>
          </p:cNvPr>
          <p:cNvSpPr>
            <a:spLocks noGrp="1"/>
          </p:cNvSpPr>
          <p:nvPr>
            <p:ph idx="1"/>
          </p:nvPr>
        </p:nvSpPr>
        <p:spPr/>
        <p:txBody>
          <a:bodyPr>
            <a:normAutofit lnSpcReduction="10000"/>
          </a:bodyPr>
          <a:lstStyle/>
          <a:p>
            <a:r>
              <a:rPr lang="en-GB" dirty="0"/>
              <a:t>It’s (almost) over</a:t>
            </a:r>
          </a:p>
          <a:p>
            <a:r>
              <a:rPr lang="en-GB" dirty="0"/>
              <a:t>Johnson quits, defiant to the end</a:t>
            </a:r>
          </a:p>
          <a:p>
            <a:r>
              <a:rPr lang="en-GB" dirty="0"/>
              <a:t>Clinging on for one last party</a:t>
            </a:r>
          </a:p>
          <a:p>
            <a:r>
              <a:rPr lang="en-GB" dirty="0"/>
              <a:t>Johnson throws in towel</a:t>
            </a:r>
          </a:p>
          <a:p>
            <a:r>
              <a:rPr lang="en-GB" dirty="0"/>
              <a:t>PM’s long goodbye leaves UK ‘in state of paralysis’</a:t>
            </a:r>
          </a:p>
          <a:p>
            <a:r>
              <a:rPr lang="en-GB" dirty="0"/>
              <a:t>What the hell have they done? </a:t>
            </a:r>
          </a:p>
          <a:p>
            <a:r>
              <a:rPr lang="en-GB" dirty="0"/>
              <a:t>Thank you Boris…you gave Britain back its freedom</a:t>
            </a:r>
          </a:p>
          <a:p>
            <a:r>
              <a:rPr lang="en-GB" dirty="0"/>
              <a:t>KISS GOODBYE…and thanks for Brexit, Boris</a:t>
            </a:r>
          </a:p>
          <a:p>
            <a:r>
              <a:rPr lang="en-GB" dirty="0"/>
              <a:t>Worst PM ever </a:t>
            </a:r>
          </a:p>
        </p:txBody>
      </p:sp>
    </p:spTree>
    <p:extLst>
      <p:ext uri="{BB962C8B-B14F-4D97-AF65-F5344CB8AC3E}">
        <p14:creationId xmlns:p14="http://schemas.microsoft.com/office/powerpoint/2010/main" val="128400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EFFB-9F6D-DA36-4EAA-FDEA82D84C09}"/>
              </a:ext>
            </a:extLst>
          </p:cNvPr>
          <p:cNvSpPr>
            <a:spLocks noGrp="1"/>
          </p:cNvSpPr>
          <p:nvPr>
            <p:ph type="title"/>
          </p:nvPr>
        </p:nvSpPr>
        <p:spPr>
          <a:xfrm>
            <a:off x="142240" y="365127"/>
            <a:ext cx="8373110" cy="904874"/>
          </a:xfrm>
          <a:solidFill>
            <a:schemeClr val="accent6">
              <a:lumMod val="40000"/>
              <a:lumOff val="60000"/>
            </a:schemeClr>
          </a:solidFill>
        </p:spPr>
        <p:txBody>
          <a:bodyPr/>
          <a:lstStyle/>
          <a:p>
            <a:r>
              <a:rPr lang="en-GB" b="1" dirty="0"/>
              <a:t>Media language and mastheads</a:t>
            </a:r>
          </a:p>
        </p:txBody>
      </p:sp>
      <p:sp>
        <p:nvSpPr>
          <p:cNvPr id="5" name="TextBox 4">
            <a:extLst>
              <a:ext uri="{FF2B5EF4-FFF2-40B4-BE49-F238E27FC236}">
                <a16:creationId xmlns:a16="http://schemas.microsoft.com/office/drawing/2014/main" id="{44951125-F2E4-09DE-19E8-009E21B30AD1}"/>
              </a:ext>
            </a:extLst>
          </p:cNvPr>
          <p:cNvSpPr txBox="1"/>
          <p:nvPr/>
        </p:nvSpPr>
        <p:spPr>
          <a:xfrm>
            <a:off x="2286000" y="3244334"/>
            <a:ext cx="4572000" cy="369332"/>
          </a:xfrm>
          <a:prstGeom prst="rect">
            <a:avLst/>
          </a:prstGeom>
          <a:noFill/>
        </p:spPr>
        <p:txBody>
          <a:bodyPr wrap="square">
            <a:spAutoFit/>
          </a:bodyPr>
          <a:lstStyle/>
          <a:p>
            <a:r>
              <a:rPr lang="en-GB" b="0" dirty="0">
                <a:effectLst/>
              </a:rPr>
              <a:t> </a:t>
            </a:r>
            <a:endParaRPr lang="en-GB" dirty="0"/>
          </a:p>
        </p:txBody>
      </p:sp>
      <p:sp>
        <p:nvSpPr>
          <p:cNvPr id="11" name="TextBox 10">
            <a:extLst>
              <a:ext uri="{FF2B5EF4-FFF2-40B4-BE49-F238E27FC236}">
                <a16:creationId xmlns:a16="http://schemas.microsoft.com/office/drawing/2014/main" id="{44DB0289-B556-E611-8640-39DD5FC800E3}"/>
              </a:ext>
            </a:extLst>
          </p:cNvPr>
          <p:cNvSpPr txBox="1"/>
          <p:nvPr/>
        </p:nvSpPr>
        <p:spPr>
          <a:xfrm>
            <a:off x="2286000" y="3244334"/>
            <a:ext cx="4572000" cy="369332"/>
          </a:xfrm>
          <a:prstGeom prst="rect">
            <a:avLst/>
          </a:prstGeom>
          <a:noFill/>
        </p:spPr>
        <p:txBody>
          <a:bodyPr wrap="square">
            <a:spAutoFit/>
          </a:bodyPr>
          <a:lstStyle/>
          <a:p>
            <a:r>
              <a:rPr lang="en-GB" b="0" dirty="0">
                <a:effectLst/>
              </a:rPr>
              <a:t> </a:t>
            </a:r>
            <a:endParaRPr lang="en-GB" dirty="0"/>
          </a:p>
        </p:txBody>
      </p:sp>
      <p:sp>
        <p:nvSpPr>
          <p:cNvPr id="12" name="Content Placeholder 11">
            <a:extLst>
              <a:ext uri="{FF2B5EF4-FFF2-40B4-BE49-F238E27FC236}">
                <a16:creationId xmlns:a16="http://schemas.microsoft.com/office/drawing/2014/main" id="{E72DCF12-B9BF-A687-2013-6E33B626566C}"/>
              </a:ext>
            </a:extLst>
          </p:cNvPr>
          <p:cNvSpPr>
            <a:spLocks noGrp="1"/>
          </p:cNvSpPr>
          <p:nvPr>
            <p:ph idx="1"/>
          </p:nvPr>
        </p:nvSpPr>
        <p:spPr/>
        <p:txBody>
          <a:bodyPr/>
          <a:lstStyle/>
          <a:p>
            <a:endParaRPr lang="en-GB" dirty="0"/>
          </a:p>
        </p:txBody>
      </p:sp>
      <p:pic>
        <p:nvPicPr>
          <p:cNvPr id="16" name="Picture 15">
            <a:extLst>
              <a:ext uri="{FF2B5EF4-FFF2-40B4-BE49-F238E27FC236}">
                <a16:creationId xmlns:a16="http://schemas.microsoft.com/office/drawing/2014/main" id="{44C9C014-0BF4-31CC-E111-339143D7F2C1}"/>
              </a:ext>
            </a:extLst>
          </p:cNvPr>
          <p:cNvPicPr>
            <a:picLocks noChangeAspect="1"/>
          </p:cNvPicPr>
          <p:nvPr/>
        </p:nvPicPr>
        <p:blipFill>
          <a:blip r:embed="rId2"/>
          <a:stretch>
            <a:fillRect/>
          </a:stretch>
        </p:blipFill>
        <p:spPr>
          <a:xfrm>
            <a:off x="0" y="4103000"/>
            <a:ext cx="5334812" cy="1879441"/>
          </a:xfrm>
          <a:prstGeom prst="rect">
            <a:avLst/>
          </a:prstGeom>
        </p:spPr>
      </p:pic>
      <p:pic>
        <p:nvPicPr>
          <p:cNvPr id="18" name="Picture 17">
            <a:extLst>
              <a:ext uri="{FF2B5EF4-FFF2-40B4-BE49-F238E27FC236}">
                <a16:creationId xmlns:a16="http://schemas.microsoft.com/office/drawing/2014/main" id="{04ECDF09-6E09-A5B4-D59F-6876EE2153ED}"/>
              </a:ext>
            </a:extLst>
          </p:cNvPr>
          <p:cNvPicPr>
            <a:picLocks noChangeAspect="1"/>
          </p:cNvPicPr>
          <p:nvPr/>
        </p:nvPicPr>
        <p:blipFill>
          <a:blip r:embed="rId3"/>
          <a:stretch>
            <a:fillRect/>
          </a:stretch>
        </p:blipFill>
        <p:spPr>
          <a:xfrm>
            <a:off x="0" y="1744783"/>
            <a:ext cx="5233481" cy="1749049"/>
          </a:xfrm>
          <a:prstGeom prst="rect">
            <a:avLst/>
          </a:prstGeom>
        </p:spPr>
      </p:pic>
      <p:pic>
        <p:nvPicPr>
          <p:cNvPr id="20" name="Picture 19">
            <a:extLst>
              <a:ext uri="{FF2B5EF4-FFF2-40B4-BE49-F238E27FC236}">
                <a16:creationId xmlns:a16="http://schemas.microsoft.com/office/drawing/2014/main" id="{FDFA3F32-D373-9D8C-BA16-B89D38AE347F}"/>
              </a:ext>
            </a:extLst>
          </p:cNvPr>
          <p:cNvPicPr>
            <a:picLocks noChangeAspect="1"/>
          </p:cNvPicPr>
          <p:nvPr/>
        </p:nvPicPr>
        <p:blipFill>
          <a:blip r:embed="rId4"/>
          <a:stretch>
            <a:fillRect/>
          </a:stretch>
        </p:blipFill>
        <p:spPr>
          <a:xfrm>
            <a:off x="5489817" y="1744783"/>
            <a:ext cx="3633354" cy="1789723"/>
          </a:xfrm>
          <a:prstGeom prst="rect">
            <a:avLst/>
          </a:prstGeom>
        </p:spPr>
      </p:pic>
      <p:pic>
        <p:nvPicPr>
          <p:cNvPr id="22" name="Picture 21">
            <a:extLst>
              <a:ext uri="{FF2B5EF4-FFF2-40B4-BE49-F238E27FC236}">
                <a16:creationId xmlns:a16="http://schemas.microsoft.com/office/drawing/2014/main" id="{5D6BFFB5-FE79-69DF-C7AB-4A7B6B3A38CC}"/>
              </a:ext>
            </a:extLst>
          </p:cNvPr>
          <p:cNvPicPr>
            <a:picLocks noChangeAspect="1"/>
          </p:cNvPicPr>
          <p:nvPr/>
        </p:nvPicPr>
        <p:blipFill>
          <a:blip r:embed="rId5"/>
          <a:stretch>
            <a:fillRect/>
          </a:stretch>
        </p:blipFill>
        <p:spPr>
          <a:xfrm>
            <a:off x="5804372" y="4090130"/>
            <a:ext cx="3339628" cy="1892312"/>
          </a:xfrm>
          <a:prstGeom prst="rect">
            <a:avLst/>
          </a:prstGeom>
        </p:spPr>
      </p:pic>
    </p:spTree>
    <p:extLst>
      <p:ext uri="{BB962C8B-B14F-4D97-AF65-F5344CB8AC3E}">
        <p14:creationId xmlns:p14="http://schemas.microsoft.com/office/powerpoint/2010/main" val="3302210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0F9E-1859-2467-E23D-44D03C28E2B1}"/>
              </a:ext>
            </a:extLst>
          </p:cNvPr>
          <p:cNvSpPr>
            <a:spLocks noGrp="1"/>
          </p:cNvSpPr>
          <p:nvPr>
            <p:ph type="title"/>
          </p:nvPr>
        </p:nvSpPr>
        <p:spPr>
          <a:xfrm>
            <a:off x="5583676" y="365126"/>
            <a:ext cx="2931673" cy="1325563"/>
          </a:xfrm>
        </p:spPr>
        <p:txBody>
          <a:bodyPr>
            <a:normAutofit fontScale="90000"/>
          </a:bodyPr>
          <a:lstStyle/>
          <a:p>
            <a:r>
              <a:rPr lang="en-GB" dirty="0"/>
              <a:t>Task: answer the following</a:t>
            </a:r>
          </a:p>
        </p:txBody>
      </p:sp>
      <p:sp>
        <p:nvSpPr>
          <p:cNvPr id="3" name="Content Placeholder 2">
            <a:extLst>
              <a:ext uri="{FF2B5EF4-FFF2-40B4-BE49-F238E27FC236}">
                <a16:creationId xmlns:a16="http://schemas.microsoft.com/office/drawing/2014/main" id="{6ACD48E7-0E30-ED7D-4B39-AA6FD0CB5D0A}"/>
              </a:ext>
            </a:extLst>
          </p:cNvPr>
          <p:cNvSpPr>
            <a:spLocks noGrp="1"/>
          </p:cNvSpPr>
          <p:nvPr>
            <p:ph idx="1"/>
          </p:nvPr>
        </p:nvSpPr>
        <p:spPr>
          <a:xfrm>
            <a:off x="5583676" y="2782111"/>
            <a:ext cx="2931674" cy="3394852"/>
          </a:xfrm>
        </p:spPr>
        <p:txBody>
          <a:bodyPr>
            <a:normAutofit fontScale="92500" lnSpcReduction="10000"/>
          </a:bodyPr>
          <a:lstStyle/>
          <a:p>
            <a:pPr marL="0" indent="0">
              <a:buNone/>
            </a:pPr>
            <a:r>
              <a:rPr lang="en-GB" dirty="0"/>
              <a:t>How does the media language on the front page of the Mirror reflect the viewpoints and ideologies of the newspaper? </a:t>
            </a:r>
          </a:p>
          <a:p>
            <a:pPr marL="0" indent="0">
              <a:buNone/>
            </a:pPr>
            <a:endParaRPr lang="en-GB" dirty="0"/>
          </a:p>
          <a:p>
            <a:pPr marL="0" indent="0">
              <a:buNone/>
            </a:pPr>
            <a:r>
              <a:rPr lang="en-GB" dirty="0"/>
              <a:t>Use What, how, why</a:t>
            </a:r>
          </a:p>
        </p:txBody>
      </p:sp>
      <p:pic>
        <p:nvPicPr>
          <p:cNvPr id="5" name="Picture 4">
            <a:extLst>
              <a:ext uri="{FF2B5EF4-FFF2-40B4-BE49-F238E27FC236}">
                <a16:creationId xmlns:a16="http://schemas.microsoft.com/office/drawing/2014/main" id="{E0CB91A7-4E53-C395-37E7-28F996AD54D8}"/>
              </a:ext>
            </a:extLst>
          </p:cNvPr>
          <p:cNvPicPr>
            <a:picLocks noChangeAspect="1"/>
          </p:cNvPicPr>
          <p:nvPr/>
        </p:nvPicPr>
        <p:blipFill>
          <a:blip r:embed="rId2"/>
          <a:stretch>
            <a:fillRect/>
          </a:stretch>
        </p:blipFill>
        <p:spPr>
          <a:xfrm>
            <a:off x="0" y="0"/>
            <a:ext cx="5323840" cy="6862081"/>
          </a:xfrm>
          <a:prstGeom prst="rect">
            <a:avLst/>
          </a:prstGeom>
        </p:spPr>
      </p:pic>
    </p:spTree>
    <p:extLst>
      <p:ext uri="{BB962C8B-B14F-4D97-AF65-F5344CB8AC3E}">
        <p14:creationId xmlns:p14="http://schemas.microsoft.com/office/powerpoint/2010/main" val="338532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D48E7-0E30-ED7D-4B39-AA6FD0CB5D0A}"/>
              </a:ext>
            </a:extLst>
          </p:cNvPr>
          <p:cNvSpPr>
            <a:spLocks noGrp="1"/>
          </p:cNvSpPr>
          <p:nvPr>
            <p:ph idx="1"/>
          </p:nvPr>
        </p:nvSpPr>
        <p:spPr>
          <a:xfrm>
            <a:off x="2519464" y="365126"/>
            <a:ext cx="6361888" cy="6210772"/>
          </a:xfrm>
        </p:spPr>
        <p:txBody>
          <a:bodyPr>
            <a:normAutofit fontScale="92500" lnSpcReduction="20000"/>
          </a:bodyPr>
          <a:lstStyle/>
          <a:p>
            <a:pPr marL="0" indent="0">
              <a:buNone/>
            </a:pPr>
            <a:r>
              <a:rPr lang="en-GB" i="1" dirty="0"/>
              <a:t>How does the media language on the front page of the Mirror reflect the viewpoints and ideologies of the newspaper? </a:t>
            </a:r>
          </a:p>
          <a:p>
            <a:pPr marL="0" indent="0">
              <a:buNone/>
            </a:pPr>
            <a:endParaRPr lang="en-GB" dirty="0"/>
          </a:p>
          <a:p>
            <a:pPr marL="0" indent="0">
              <a:buNone/>
            </a:pPr>
            <a:r>
              <a:rPr lang="en-GB" b="1" dirty="0">
                <a:solidFill>
                  <a:srgbClr val="FF0000"/>
                </a:solidFill>
              </a:rPr>
              <a:t>Use What, how, why for </a:t>
            </a:r>
            <a:r>
              <a:rPr lang="en-GB" b="1">
                <a:solidFill>
                  <a:srgbClr val="FF0000"/>
                </a:solidFill>
              </a:rPr>
              <a:t>each paragraph</a:t>
            </a:r>
            <a:endParaRPr lang="en-GB" b="1" dirty="0">
              <a:solidFill>
                <a:srgbClr val="FF0000"/>
              </a:solidFill>
            </a:endParaRPr>
          </a:p>
          <a:p>
            <a:pPr marL="0" indent="0">
              <a:buNone/>
            </a:pPr>
            <a:endParaRPr lang="en-GB" dirty="0"/>
          </a:p>
          <a:p>
            <a:pPr marL="0" indent="0">
              <a:buNone/>
            </a:pPr>
            <a:r>
              <a:rPr lang="en-GB" b="1" dirty="0"/>
              <a:t>What:</a:t>
            </a:r>
          </a:p>
          <a:p>
            <a:pPr marL="0" indent="0">
              <a:buNone/>
            </a:pPr>
            <a:r>
              <a:rPr lang="en-GB" dirty="0"/>
              <a:t>One way that media language reflects the left-wing ideology of The Mirror is through the choice of linguistic codes. </a:t>
            </a:r>
          </a:p>
          <a:p>
            <a:pPr marL="0" indent="0">
              <a:buNone/>
            </a:pPr>
            <a:r>
              <a:rPr lang="en-GB" b="1" dirty="0"/>
              <a:t>How: </a:t>
            </a:r>
          </a:p>
          <a:p>
            <a:pPr marL="0" indent="0">
              <a:buNone/>
            </a:pPr>
            <a:r>
              <a:rPr lang="en-GB" dirty="0"/>
              <a:t>(find clear examples)</a:t>
            </a:r>
          </a:p>
          <a:p>
            <a:pPr marL="0" indent="0">
              <a:buNone/>
            </a:pPr>
            <a:r>
              <a:rPr lang="en-GB" b="1" dirty="0"/>
              <a:t>Why: </a:t>
            </a:r>
          </a:p>
          <a:p>
            <a:pPr marL="0" indent="0">
              <a:buNone/>
            </a:pPr>
            <a:r>
              <a:rPr lang="en-GB" sz="2800" dirty="0"/>
              <a:t>Explain why the examples you have picked have been included. What are their function and purpose? How do they link to the paper’s ideology? </a:t>
            </a:r>
          </a:p>
          <a:p>
            <a:pPr marL="0" indent="0">
              <a:buNone/>
            </a:pPr>
            <a:endParaRPr lang="en-GB" dirty="0"/>
          </a:p>
        </p:txBody>
      </p:sp>
      <p:pic>
        <p:nvPicPr>
          <p:cNvPr id="5" name="Picture 4">
            <a:extLst>
              <a:ext uri="{FF2B5EF4-FFF2-40B4-BE49-F238E27FC236}">
                <a16:creationId xmlns:a16="http://schemas.microsoft.com/office/drawing/2014/main" id="{E0CB91A7-4E53-C395-37E7-28F996AD54D8}"/>
              </a:ext>
            </a:extLst>
          </p:cNvPr>
          <p:cNvPicPr>
            <a:picLocks noChangeAspect="1"/>
          </p:cNvPicPr>
          <p:nvPr/>
        </p:nvPicPr>
        <p:blipFill>
          <a:blip r:embed="rId2"/>
          <a:stretch>
            <a:fillRect/>
          </a:stretch>
        </p:blipFill>
        <p:spPr>
          <a:xfrm>
            <a:off x="0" y="0"/>
            <a:ext cx="2237362" cy="6862081"/>
          </a:xfrm>
          <a:prstGeom prst="rect">
            <a:avLst/>
          </a:prstGeom>
        </p:spPr>
      </p:pic>
    </p:spTree>
    <p:extLst>
      <p:ext uri="{BB962C8B-B14F-4D97-AF65-F5344CB8AC3E}">
        <p14:creationId xmlns:p14="http://schemas.microsoft.com/office/powerpoint/2010/main" val="197777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149"/>
            <a:ext cx="9144000" cy="1325563"/>
          </a:xfrm>
          <a:solidFill>
            <a:schemeClr val="accent6">
              <a:lumMod val="40000"/>
              <a:lumOff val="60000"/>
            </a:schemeClr>
          </a:solidFill>
        </p:spPr>
        <p:txBody>
          <a:bodyPr/>
          <a:lstStyle/>
          <a:p>
            <a:r>
              <a:rPr lang="en-GB" dirty="0"/>
              <a:t>Homework: listen/watch and take notes that might be relevant</a:t>
            </a:r>
          </a:p>
        </p:txBody>
      </p:sp>
      <p:sp>
        <p:nvSpPr>
          <p:cNvPr id="3" name="Content Placeholder 2"/>
          <p:cNvSpPr>
            <a:spLocks noGrp="1"/>
          </p:cNvSpPr>
          <p:nvPr>
            <p:ph idx="1"/>
          </p:nvPr>
        </p:nvSpPr>
        <p:spPr>
          <a:xfrm>
            <a:off x="278969" y="1825625"/>
            <a:ext cx="8570563" cy="4710642"/>
          </a:xfrm>
        </p:spPr>
        <p:txBody>
          <a:bodyPr>
            <a:normAutofit fontScale="85000" lnSpcReduction="20000"/>
          </a:bodyPr>
          <a:lstStyle/>
          <a:p>
            <a:r>
              <a:rPr lang="en-US" dirty="0">
                <a:hlinkClick r:id="rId2"/>
              </a:rPr>
              <a:t>Word of Mouth: The Language of Advertising</a:t>
            </a:r>
            <a:r>
              <a:rPr lang="en-US" dirty="0"/>
              <a:t> (radio: 27 </a:t>
            </a:r>
            <a:r>
              <a:rPr lang="en-US" dirty="0" err="1"/>
              <a:t>mins</a:t>
            </a:r>
            <a:r>
              <a:rPr lang="en-US" dirty="0"/>
              <a:t>). You will learn a lot of technical language here – perhaps keep a list of useful vocabulary. </a:t>
            </a:r>
          </a:p>
          <a:p>
            <a:endParaRPr lang="en-US" dirty="0"/>
          </a:p>
          <a:p>
            <a:r>
              <a:rPr lang="en-US" dirty="0">
                <a:hlinkClick r:id="rId3"/>
              </a:rPr>
              <a:t>The Media Show: reporting on Andrew Tate - the ethics behind the news</a:t>
            </a:r>
            <a:r>
              <a:rPr lang="en-US" dirty="0"/>
              <a:t> (radio: 30  </a:t>
            </a:r>
            <a:r>
              <a:rPr lang="en-US" dirty="0" err="1"/>
              <a:t>mins</a:t>
            </a:r>
            <a:r>
              <a:rPr lang="en-US" dirty="0"/>
              <a:t>). This show examines the tricky ethics behind reporting on an influencer such as Tate: how much air space should he have? </a:t>
            </a:r>
            <a:endParaRPr lang="en-US" dirty="0" smtClean="0"/>
          </a:p>
          <a:p>
            <a:endParaRPr lang="en-US" dirty="0"/>
          </a:p>
          <a:p>
            <a:pPr marL="0" indent="0">
              <a:buNone/>
            </a:pPr>
            <a:r>
              <a:rPr lang="en-US" dirty="0" smtClean="0"/>
              <a:t>OPTIONAL</a:t>
            </a:r>
            <a:endParaRPr lang="en-US" dirty="0"/>
          </a:p>
          <a:p>
            <a:r>
              <a:rPr lang="en-US" dirty="0">
                <a:hlinkClick r:id="rId4"/>
              </a:rPr>
              <a:t>BBC </a:t>
            </a:r>
            <a:r>
              <a:rPr lang="en-US" dirty="0" err="1">
                <a:hlinkClick r:id="rId4"/>
              </a:rPr>
              <a:t>iPlayer</a:t>
            </a:r>
            <a:r>
              <a:rPr lang="en-US" dirty="0">
                <a:hlinkClick r:id="rId4"/>
              </a:rPr>
              <a:t> - Fight the Power: How Hip Hop Changed the World - Series 1: 1. The Foundation</a:t>
            </a:r>
            <a:r>
              <a:rPr lang="en-US" dirty="0"/>
              <a:t>  (1 hour). This is episode 1. An in-depth look at a key cultural moment in music. Ties in with our set texts and provides useful context and food for thought. Does contain strong language. </a:t>
            </a:r>
            <a:endParaRPr lang="en-GB" dirty="0"/>
          </a:p>
          <a:p>
            <a:endParaRPr lang="en-GB" dirty="0"/>
          </a:p>
        </p:txBody>
      </p:sp>
    </p:spTree>
    <p:extLst>
      <p:ext uri="{BB962C8B-B14F-4D97-AF65-F5344CB8AC3E}">
        <p14:creationId xmlns:p14="http://schemas.microsoft.com/office/powerpoint/2010/main" val="120391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150"/>
            <a:ext cx="9144000" cy="1325563"/>
          </a:xfrm>
          <a:solidFill>
            <a:schemeClr val="accent6">
              <a:lumMod val="40000"/>
              <a:lumOff val="60000"/>
            </a:schemeClr>
          </a:solidFill>
        </p:spPr>
        <p:txBody>
          <a:bodyPr/>
          <a:lstStyle/>
          <a:p>
            <a:r>
              <a:rPr lang="en-GB" dirty="0"/>
              <a:t>Feedback from exam</a:t>
            </a:r>
          </a:p>
        </p:txBody>
      </p:sp>
      <p:sp>
        <p:nvSpPr>
          <p:cNvPr id="3" name="Content Placeholder 2"/>
          <p:cNvSpPr>
            <a:spLocks noGrp="1"/>
          </p:cNvSpPr>
          <p:nvPr>
            <p:ph idx="1"/>
          </p:nvPr>
        </p:nvSpPr>
        <p:spPr>
          <a:xfrm>
            <a:off x="216977" y="1825625"/>
            <a:ext cx="8694548" cy="4351338"/>
          </a:xfrm>
        </p:spPr>
        <p:txBody>
          <a:bodyPr>
            <a:normAutofit fontScale="85000" lnSpcReduction="20000"/>
          </a:bodyPr>
          <a:lstStyle/>
          <a:p>
            <a:r>
              <a:rPr lang="en-GB" dirty="0"/>
              <a:t>The big one – it was really obvious who had revised. All of you should have been able to write some good things about ‘Turntables’. This was patchy. It was clear who had done revision on this. </a:t>
            </a:r>
          </a:p>
          <a:p>
            <a:endParaRPr lang="en-GB" dirty="0"/>
          </a:p>
          <a:p>
            <a:r>
              <a:rPr lang="en-GB" dirty="0"/>
              <a:t>Some of the structuring of paragraphs didn’t work well for you, so I’ll go through some strategies today that should help. </a:t>
            </a:r>
          </a:p>
          <a:p>
            <a:endParaRPr lang="en-GB" dirty="0"/>
          </a:p>
          <a:p>
            <a:r>
              <a:rPr lang="en-GB" dirty="0"/>
              <a:t>Really pleased to see knowledge or understanding of theory emerging.</a:t>
            </a:r>
          </a:p>
          <a:p>
            <a:endParaRPr lang="en-GB" dirty="0"/>
          </a:p>
          <a:p>
            <a:r>
              <a:rPr lang="en-GB" dirty="0"/>
              <a:t>Very well done to those of you who got into band 3, or even band 4 in some cases. </a:t>
            </a:r>
          </a:p>
        </p:txBody>
      </p:sp>
    </p:spTree>
    <p:extLst>
      <p:ext uri="{BB962C8B-B14F-4D97-AF65-F5344CB8AC3E}">
        <p14:creationId xmlns:p14="http://schemas.microsoft.com/office/powerpoint/2010/main" val="154524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9394-7939-3C32-2673-94083601AF25}"/>
              </a:ext>
            </a:extLst>
          </p:cNvPr>
          <p:cNvSpPr>
            <a:spLocks noGrp="1"/>
          </p:cNvSpPr>
          <p:nvPr>
            <p:ph type="title"/>
          </p:nvPr>
        </p:nvSpPr>
        <p:spPr>
          <a:xfrm>
            <a:off x="0" y="365126"/>
            <a:ext cx="8515350" cy="1325563"/>
          </a:xfrm>
          <a:solidFill>
            <a:schemeClr val="accent6">
              <a:lumMod val="40000"/>
              <a:lumOff val="60000"/>
            </a:schemeClr>
          </a:solidFill>
        </p:spPr>
        <p:txBody>
          <a:bodyPr/>
          <a:lstStyle/>
          <a:p>
            <a:r>
              <a:rPr lang="en-GB" dirty="0"/>
              <a:t>Introductions</a:t>
            </a:r>
          </a:p>
        </p:txBody>
      </p:sp>
      <p:sp>
        <p:nvSpPr>
          <p:cNvPr id="3" name="Content Placeholder 2">
            <a:extLst>
              <a:ext uri="{FF2B5EF4-FFF2-40B4-BE49-F238E27FC236}">
                <a16:creationId xmlns:a16="http://schemas.microsoft.com/office/drawing/2014/main" id="{9AD1043C-03EE-50A2-4E65-2879B4DA922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99811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a:solidFill>
            <a:schemeClr val="accent6">
              <a:lumMod val="40000"/>
              <a:lumOff val="60000"/>
            </a:schemeClr>
          </a:solidFill>
        </p:spPr>
        <p:txBody>
          <a:bodyPr/>
          <a:lstStyle/>
          <a:p>
            <a:r>
              <a:rPr lang="en-GB" dirty="0"/>
              <a:t>Teaching from exam: Structuring </a:t>
            </a:r>
            <a:r>
              <a:rPr lang="en-GB" b="1" dirty="0"/>
              <a:t>intros</a:t>
            </a:r>
            <a:r>
              <a:rPr lang="en-GB" dirty="0"/>
              <a:t> for the 30 mark question</a:t>
            </a:r>
          </a:p>
        </p:txBody>
      </p:sp>
      <p:sp>
        <p:nvSpPr>
          <p:cNvPr id="3" name="Content Placeholder 2"/>
          <p:cNvSpPr>
            <a:spLocks noGrp="1"/>
          </p:cNvSpPr>
          <p:nvPr>
            <p:ph idx="1"/>
          </p:nvPr>
        </p:nvSpPr>
        <p:spPr>
          <a:xfrm>
            <a:off x="628650" y="2197584"/>
            <a:ext cx="7886700" cy="4351338"/>
          </a:xfrm>
        </p:spPr>
        <p:txBody>
          <a:bodyPr/>
          <a:lstStyle/>
          <a:p>
            <a:pPr marL="514350" indent="-514350">
              <a:buFont typeface="+mj-lt"/>
              <a:buAutoNum type="arabicPeriod"/>
            </a:pPr>
            <a:r>
              <a:rPr lang="en-GB" b="1" dirty="0">
                <a:solidFill>
                  <a:schemeClr val="accent6"/>
                </a:solidFill>
              </a:rPr>
              <a:t>Provenance</a:t>
            </a:r>
            <a:r>
              <a:rPr lang="en-GB" dirty="0"/>
              <a:t> (title, date, producer etc.)</a:t>
            </a:r>
          </a:p>
          <a:p>
            <a:pPr marL="514350" indent="-514350">
              <a:buFont typeface="+mj-lt"/>
              <a:buAutoNum type="arabicPeriod"/>
            </a:pPr>
            <a:r>
              <a:rPr lang="en-GB" b="1" dirty="0">
                <a:solidFill>
                  <a:schemeClr val="accent2">
                    <a:lumMod val="75000"/>
                  </a:schemeClr>
                </a:solidFill>
              </a:rPr>
              <a:t>Purpose</a:t>
            </a:r>
            <a:r>
              <a:rPr lang="en-GB" dirty="0"/>
              <a:t> (why it was produced – to advertise, to promote a cause, to disseminate information to a specific audience etc.)</a:t>
            </a:r>
          </a:p>
          <a:p>
            <a:pPr marL="514350" indent="-514350">
              <a:buFont typeface="+mj-lt"/>
              <a:buAutoNum type="arabicPeriod"/>
            </a:pPr>
            <a:r>
              <a:rPr lang="en-GB" b="1" dirty="0">
                <a:solidFill>
                  <a:schemeClr val="accent1">
                    <a:lumMod val="75000"/>
                  </a:schemeClr>
                </a:solidFill>
              </a:rPr>
              <a:t>Link to question and set up a comparative line of argument </a:t>
            </a:r>
            <a:r>
              <a:rPr lang="en-GB" dirty="0"/>
              <a:t>(something like: </a:t>
            </a:r>
            <a:r>
              <a:rPr lang="en-GB" b="1" i="1" dirty="0"/>
              <a:t>both texts represent blah in a similar way because…, but there are differences because…</a:t>
            </a:r>
            <a:r>
              <a:rPr lang="en-GB" b="1" dirty="0"/>
              <a:t> </a:t>
            </a:r>
            <a:r>
              <a:rPr lang="en-GB" dirty="0"/>
              <a:t>But do it better.)</a:t>
            </a:r>
          </a:p>
        </p:txBody>
      </p:sp>
    </p:spTree>
    <p:extLst>
      <p:ext uri="{BB962C8B-B14F-4D97-AF65-F5344CB8AC3E}">
        <p14:creationId xmlns:p14="http://schemas.microsoft.com/office/powerpoint/2010/main" val="293376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a:solidFill>
            <a:schemeClr val="accent6">
              <a:lumMod val="40000"/>
              <a:lumOff val="60000"/>
            </a:schemeClr>
          </a:solidFill>
        </p:spPr>
        <p:txBody>
          <a:bodyPr/>
          <a:lstStyle/>
          <a:p>
            <a:r>
              <a:rPr lang="en-GB" dirty="0"/>
              <a:t>Teaching from exam: </a:t>
            </a:r>
            <a:r>
              <a:rPr lang="en-GB" b="1" dirty="0"/>
              <a:t>provenance</a:t>
            </a:r>
            <a:r>
              <a:rPr lang="en-GB" dirty="0"/>
              <a:t> and </a:t>
            </a:r>
            <a:r>
              <a:rPr lang="en-GB" b="1" dirty="0"/>
              <a:t>purpose</a:t>
            </a:r>
            <a:r>
              <a:rPr lang="en-GB" dirty="0"/>
              <a:t> of texts in introductions</a:t>
            </a:r>
          </a:p>
        </p:txBody>
      </p:sp>
      <p:sp>
        <p:nvSpPr>
          <p:cNvPr id="3" name="Content Placeholder 2"/>
          <p:cNvSpPr>
            <a:spLocks noGrp="1"/>
          </p:cNvSpPr>
          <p:nvPr>
            <p:ph idx="1"/>
          </p:nvPr>
        </p:nvSpPr>
        <p:spPr>
          <a:xfrm>
            <a:off x="216976" y="1996106"/>
            <a:ext cx="8927024" cy="4861894"/>
          </a:xfrm>
        </p:spPr>
        <p:txBody>
          <a:bodyPr>
            <a:normAutofit fontScale="92500"/>
          </a:bodyPr>
          <a:lstStyle/>
          <a:p>
            <a:pPr marL="0" indent="0">
              <a:buNone/>
            </a:pPr>
            <a:r>
              <a:rPr lang="en-GB" dirty="0">
                <a:solidFill>
                  <a:schemeClr val="accent6"/>
                </a:solidFill>
              </a:rPr>
              <a:t>‘Turntables’ by Janelle </a:t>
            </a:r>
            <a:r>
              <a:rPr lang="en-GB" dirty="0" err="1">
                <a:solidFill>
                  <a:schemeClr val="accent6"/>
                </a:solidFill>
              </a:rPr>
              <a:t>Monae</a:t>
            </a:r>
            <a:r>
              <a:rPr lang="en-GB" dirty="0">
                <a:solidFill>
                  <a:schemeClr val="accent6"/>
                </a:solidFill>
              </a:rPr>
              <a:t> was produced by her as a response to the electoral reforms in America that disenfranchise black voters and it was commissioned to appear in the 2020 documentary </a:t>
            </a:r>
            <a:r>
              <a:rPr lang="en-GB" i="1" dirty="0">
                <a:solidFill>
                  <a:schemeClr val="accent6"/>
                </a:solidFill>
              </a:rPr>
              <a:t>‘All In: The Fight For Democracy’</a:t>
            </a:r>
            <a:r>
              <a:rPr lang="en-GB" dirty="0">
                <a:solidFill>
                  <a:schemeClr val="accent6"/>
                </a:solidFill>
              </a:rPr>
              <a:t>. </a:t>
            </a:r>
            <a:r>
              <a:rPr lang="en-GB" dirty="0">
                <a:solidFill>
                  <a:schemeClr val="accent2">
                    <a:lumMod val="75000"/>
                  </a:schemeClr>
                </a:solidFill>
              </a:rPr>
              <a:t>To that end, its purpose is to serve as a theme tune for a whole movement, </a:t>
            </a:r>
            <a:r>
              <a:rPr lang="en-GB" dirty="0"/>
              <a:t>which is rather different to </a:t>
            </a:r>
            <a:r>
              <a:rPr lang="en-GB" dirty="0">
                <a:solidFill>
                  <a:schemeClr val="accent6"/>
                </a:solidFill>
              </a:rPr>
              <a:t>the 2017 </a:t>
            </a:r>
            <a:r>
              <a:rPr lang="en-GB" i="1" dirty="0">
                <a:solidFill>
                  <a:schemeClr val="accent6"/>
                </a:solidFill>
              </a:rPr>
              <a:t>‘Compton Cowboys’</a:t>
            </a:r>
            <a:r>
              <a:rPr lang="en-GB" dirty="0">
                <a:solidFill>
                  <a:schemeClr val="accent6"/>
                </a:solidFill>
              </a:rPr>
              <a:t> audio-visual text,</a:t>
            </a:r>
            <a:r>
              <a:rPr lang="en-GB" dirty="0"/>
              <a:t> </a:t>
            </a:r>
            <a:r>
              <a:rPr lang="en-GB" dirty="0">
                <a:solidFill>
                  <a:schemeClr val="accent2">
                    <a:lumMod val="75000"/>
                  </a:schemeClr>
                </a:solidFill>
              </a:rPr>
              <a:t>whose primary purpose is to increase sales of Guinness. </a:t>
            </a:r>
            <a:r>
              <a:rPr lang="en-GB" dirty="0"/>
              <a:t>Both texts represent ethnicity in a positive and uplifting way, however, there are differences in approach. </a:t>
            </a:r>
            <a:r>
              <a:rPr lang="en-GB" dirty="0" err="1"/>
              <a:t>Monae</a:t>
            </a:r>
            <a:r>
              <a:rPr lang="en-GB" dirty="0"/>
              <a:t> confronts racism head-on in her video, showing a desire to change things on a national scale, whereas the Guinness advert doesn’t advocate anything so radical: instead the text shows how young black men ‘cope’ with racism in their everyday lives. </a:t>
            </a:r>
          </a:p>
          <a:p>
            <a:pPr marL="0" indent="0">
              <a:buNone/>
            </a:pPr>
            <a:endParaRPr lang="en-GB" dirty="0"/>
          </a:p>
        </p:txBody>
      </p:sp>
    </p:spTree>
    <p:extLst>
      <p:ext uri="{BB962C8B-B14F-4D97-AF65-F5344CB8AC3E}">
        <p14:creationId xmlns:p14="http://schemas.microsoft.com/office/powerpoint/2010/main" val="341015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11CC-F5DB-D1CA-CA67-590D81D906AC}"/>
              </a:ext>
            </a:extLst>
          </p:cNvPr>
          <p:cNvSpPr>
            <a:spLocks noGrp="1"/>
          </p:cNvSpPr>
          <p:nvPr>
            <p:ph type="title"/>
          </p:nvPr>
        </p:nvSpPr>
        <p:spPr>
          <a:xfrm>
            <a:off x="0" y="365126"/>
            <a:ext cx="8515350" cy="1325563"/>
          </a:xfrm>
          <a:solidFill>
            <a:schemeClr val="accent6">
              <a:lumMod val="40000"/>
              <a:lumOff val="60000"/>
            </a:schemeClr>
          </a:solidFill>
        </p:spPr>
        <p:txBody>
          <a:bodyPr/>
          <a:lstStyle/>
          <a:p>
            <a:r>
              <a:rPr lang="en-GB" dirty="0"/>
              <a:t>Main paragraphs: a structure</a:t>
            </a:r>
          </a:p>
        </p:txBody>
      </p:sp>
      <p:sp>
        <p:nvSpPr>
          <p:cNvPr id="3" name="Content Placeholder 2">
            <a:extLst>
              <a:ext uri="{FF2B5EF4-FFF2-40B4-BE49-F238E27FC236}">
                <a16:creationId xmlns:a16="http://schemas.microsoft.com/office/drawing/2014/main" id="{0D2A44E7-5323-93B2-9C63-B114A7A5799A}"/>
              </a:ext>
            </a:extLst>
          </p:cNvPr>
          <p:cNvSpPr>
            <a:spLocks noGrp="1"/>
          </p:cNvSpPr>
          <p:nvPr>
            <p:ph idx="1"/>
          </p:nvPr>
        </p:nvSpPr>
        <p:spPr>
          <a:xfrm>
            <a:off x="3156625" y="2266544"/>
            <a:ext cx="2202099" cy="3599133"/>
          </a:xfrm>
        </p:spPr>
        <p:txBody>
          <a:bodyPr>
            <a:normAutofit/>
          </a:bodyPr>
          <a:lstStyle/>
          <a:p>
            <a:pPr marL="0" indent="0" algn="ctr">
              <a:buNone/>
            </a:pPr>
            <a:r>
              <a:rPr lang="en-GB" sz="6000" dirty="0"/>
              <a:t>WHAT</a:t>
            </a:r>
          </a:p>
          <a:p>
            <a:pPr marL="0" indent="0" algn="ctr">
              <a:buNone/>
            </a:pPr>
            <a:r>
              <a:rPr lang="en-GB" sz="6000" dirty="0"/>
              <a:t>HOW</a:t>
            </a:r>
          </a:p>
          <a:p>
            <a:pPr marL="0" indent="0" algn="ctr">
              <a:buNone/>
            </a:pPr>
            <a:r>
              <a:rPr lang="en-GB" sz="6000" dirty="0"/>
              <a:t>WHY</a:t>
            </a:r>
          </a:p>
        </p:txBody>
      </p:sp>
    </p:spTree>
    <p:extLst>
      <p:ext uri="{BB962C8B-B14F-4D97-AF65-F5344CB8AC3E}">
        <p14:creationId xmlns:p14="http://schemas.microsoft.com/office/powerpoint/2010/main" val="347580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9239-1DA8-A624-5301-D77FBD7188F9}"/>
              </a:ext>
            </a:extLst>
          </p:cNvPr>
          <p:cNvSpPr>
            <a:spLocks noGrp="1"/>
          </p:cNvSpPr>
          <p:nvPr>
            <p:ph type="title"/>
          </p:nvPr>
        </p:nvSpPr>
        <p:spPr>
          <a:xfrm>
            <a:off x="0" y="365126"/>
            <a:ext cx="8515350" cy="1325563"/>
          </a:xfrm>
          <a:solidFill>
            <a:schemeClr val="accent6">
              <a:lumMod val="40000"/>
              <a:lumOff val="60000"/>
            </a:schemeClr>
          </a:solidFill>
        </p:spPr>
        <p:txBody>
          <a:bodyPr/>
          <a:lstStyle/>
          <a:p>
            <a:r>
              <a:rPr lang="en-GB" b="1" dirty="0"/>
              <a:t>‘WHAT’ </a:t>
            </a:r>
            <a:r>
              <a:rPr lang="en-GB" b="1" dirty="0">
                <a:solidFill>
                  <a:schemeClr val="bg1">
                    <a:lumMod val="65000"/>
                  </a:schemeClr>
                </a:solidFill>
              </a:rPr>
              <a:t>– your ‘topic’ sentence</a:t>
            </a:r>
          </a:p>
        </p:txBody>
      </p:sp>
      <p:sp>
        <p:nvSpPr>
          <p:cNvPr id="3" name="Content Placeholder 2">
            <a:extLst>
              <a:ext uri="{FF2B5EF4-FFF2-40B4-BE49-F238E27FC236}">
                <a16:creationId xmlns:a16="http://schemas.microsoft.com/office/drawing/2014/main" id="{C6D10CE0-7C44-6B9E-DB65-4D3029692F91}"/>
              </a:ext>
            </a:extLst>
          </p:cNvPr>
          <p:cNvSpPr>
            <a:spLocks noGrp="1"/>
          </p:cNvSpPr>
          <p:nvPr>
            <p:ph idx="1"/>
          </p:nvPr>
        </p:nvSpPr>
        <p:spPr>
          <a:xfrm>
            <a:off x="136187" y="2237362"/>
            <a:ext cx="8881353" cy="4255511"/>
          </a:xfrm>
        </p:spPr>
        <p:txBody>
          <a:bodyPr>
            <a:normAutofit fontScale="85000" lnSpcReduction="20000"/>
          </a:bodyPr>
          <a:lstStyle/>
          <a:p>
            <a:pPr marL="0" indent="0">
              <a:buNone/>
            </a:pPr>
            <a:r>
              <a:rPr lang="en-GB" sz="3500" b="1" dirty="0"/>
              <a:t>Use the question to explain to your reader WHAT you are going to explore in this paragraph.</a:t>
            </a:r>
          </a:p>
          <a:p>
            <a:endParaRPr lang="en-GB" dirty="0"/>
          </a:p>
          <a:p>
            <a:endParaRPr lang="en-GB" dirty="0"/>
          </a:p>
          <a:p>
            <a:pPr marL="0" indent="0">
              <a:buNone/>
            </a:pPr>
            <a:r>
              <a:rPr lang="en-GB" sz="2400" dirty="0">
                <a:solidFill>
                  <a:srgbClr val="2F5496"/>
                </a:solidFill>
                <a:effectLst/>
                <a:latin typeface="Times New Roman" panose="02020603050405020304" pitchFamily="18" charset="0"/>
                <a:ea typeface="Times New Roman" panose="02020603050405020304" pitchFamily="18" charset="0"/>
              </a:rPr>
              <a:t>Compare the representations of ethnicity in this television advertisement </a:t>
            </a:r>
            <a:r>
              <a:rPr lang="en-GB" sz="2400" b="1" dirty="0">
                <a:solidFill>
                  <a:srgbClr val="2F5496"/>
                </a:solidFill>
                <a:effectLst/>
                <a:latin typeface="Times New Roman" panose="02020603050405020304" pitchFamily="18" charset="0"/>
                <a:ea typeface="Times New Roman" panose="02020603050405020304" pitchFamily="18" charset="0"/>
              </a:rPr>
              <a:t>and</a:t>
            </a:r>
            <a:r>
              <a:rPr lang="en-GB" sz="2400" dirty="0">
                <a:solidFill>
                  <a:srgbClr val="2F5496"/>
                </a:solidFill>
                <a:effectLst/>
                <a:latin typeface="Times New Roman" panose="02020603050405020304" pitchFamily="18" charset="0"/>
                <a:ea typeface="Times New Roman" panose="02020603050405020304" pitchFamily="18" charset="0"/>
              </a:rPr>
              <a:t> the music video you have studied.</a:t>
            </a:r>
          </a:p>
          <a:p>
            <a:pPr marL="0" indent="0">
              <a:buNone/>
            </a:pPr>
            <a:endParaRPr lang="en-GB" sz="2400" dirty="0">
              <a:effectLst/>
              <a:latin typeface="Times New Roman" panose="02020603050405020304" pitchFamily="18" charset="0"/>
              <a:ea typeface="Times New Roman" panose="02020603050405020304" pitchFamily="18" charset="0"/>
            </a:endParaRPr>
          </a:p>
          <a:p>
            <a:r>
              <a:rPr lang="en-GB" dirty="0"/>
              <a:t>In both texts, ethnicity is often represented in a positive way. </a:t>
            </a:r>
          </a:p>
          <a:p>
            <a:pPr marL="0" indent="0">
              <a:buNone/>
            </a:pPr>
            <a:r>
              <a:rPr lang="en-GB" dirty="0">
                <a:solidFill>
                  <a:srgbClr val="FF0000"/>
                </a:solidFill>
              </a:rPr>
              <a:t>Or</a:t>
            </a:r>
          </a:p>
          <a:p>
            <a:r>
              <a:rPr lang="en-GB" dirty="0"/>
              <a:t>In both texts, ethnicity is often represented in a positive way, but Monae’s text is much more about avoiding stereotypical representations. </a:t>
            </a:r>
          </a:p>
        </p:txBody>
      </p:sp>
    </p:spTree>
    <p:extLst>
      <p:ext uri="{BB962C8B-B14F-4D97-AF65-F5344CB8AC3E}">
        <p14:creationId xmlns:p14="http://schemas.microsoft.com/office/powerpoint/2010/main" val="31655651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1840</Words>
  <Application>Microsoft Office PowerPoint</Application>
  <PresentationFormat>On-screen Show (4:3)</PresentationFormat>
  <Paragraphs>168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Apercu</vt:lpstr>
      <vt:lpstr>Arial</vt:lpstr>
      <vt:lpstr>Calibri</vt:lpstr>
      <vt:lpstr>Calibri Light</vt:lpstr>
      <vt:lpstr>Times New Roman</vt:lpstr>
      <vt:lpstr>Office Theme</vt:lpstr>
      <vt:lpstr>Working with the media studies framework</vt:lpstr>
      <vt:lpstr>Admin</vt:lpstr>
      <vt:lpstr>Homework: listen/watch and take notes that might be relevant</vt:lpstr>
      <vt:lpstr>Feedback from exam</vt:lpstr>
      <vt:lpstr>Introductions</vt:lpstr>
      <vt:lpstr>Teaching from exam: Structuring intros for the 30 mark question</vt:lpstr>
      <vt:lpstr>Teaching from exam: provenance and purpose of texts in introductions</vt:lpstr>
      <vt:lpstr>Main paragraphs: a structure</vt:lpstr>
      <vt:lpstr>‘WHAT’ – your ‘topic’ sentence</vt:lpstr>
      <vt:lpstr>‘HOW’ – give examples, precisely described</vt:lpstr>
      <vt:lpstr>‘WHY’ – explain why these examples are like this</vt:lpstr>
      <vt:lpstr>Say WHAT, say HOW, say WHY</vt:lpstr>
      <vt:lpstr>TODAY</vt:lpstr>
      <vt:lpstr>TASK: key vocabulary for newspapers</vt:lpstr>
      <vt:lpstr>PowerPoint Presentation</vt:lpstr>
      <vt:lpstr>PowerPoint Presentation</vt:lpstr>
      <vt:lpstr>PowerPoint Presentation</vt:lpstr>
      <vt:lpstr>Key words</vt:lpstr>
      <vt:lpstr>To find out a media producer’s ‘ideology’ it can be worth looking for a mission statement, or a statement of values. Go to the website…</vt:lpstr>
      <vt:lpstr>PowerPoint Presentation</vt:lpstr>
      <vt:lpstr>Media language: images</vt:lpstr>
      <vt:lpstr>Media language: anchorage</vt:lpstr>
      <vt:lpstr>PowerPoint Presentation</vt:lpstr>
      <vt:lpstr>Media language: linguistic codes</vt:lpstr>
      <vt:lpstr>Headlines from the day Boris Johnson resigned – can you put them on the left wing/right wing spectrum? </vt:lpstr>
      <vt:lpstr>Media language and mastheads</vt:lpstr>
      <vt:lpstr>Task: answer the following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the media studies framework</dc:title>
  <dc:creator>Clare HOWARD-SAUNDERS</dc:creator>
  <cp:lastModifiedBy>Clare HOWARD-SAUNDERS</cp:lastModifiedBy>
  <cp:revision>15</cp:revision>
  <dcterms:created xsi:type="dcterms:W3CDTF">2023-02-02T12:19:09Z</dcterms:created>
  <dcterms:modified xsi:type="dcterms:W3CDTF">2023-11-14T10:44:45Z</dcterms:modified>
</cp:coreProperties>
</file>