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8" r:id="rId8"/>
    <p:sldId id="270" r:id="rId9"/>
    <p:sldId id="271" r:id="rId10"/>
    <p:sldId id="276" r:id="rId11"/>
    <p:sldId id="277" r:id="rId12"/>
    <p:sldId id="266" r:id="rId13"/>
    <p:sldId id="274" r:id="rId14"/>
    <p:sldId id="265" r:id="rId15"/>
    <p:sldId id="275" r:id="rId16"/>
    <p:sldId id="272" r:id="rId17"/>
    <p:sldId id="278" r:id="rId18"/>
    <p:sldId id="273" r:id="rId19"/>
    <p:sldId id="281" r:id="rId20"/>
    <p:sldId id="280" r:id="rId21"/>
    <p:sldId id="279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E81E-05BD-9FA3-E80C-02C2ED204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B6523-266B-FE20-DFC8-0EA895A7A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84744-5D67-702A-595E-4B1A0306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21646-FFA9-AB01-CB4E-9356BE14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F40B2-C753-C25B-0314-F2B21DFE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8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1E95-5AF2-64BF-7F35-87C52AFB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8C4DD-C906-E722-3E8A-E15E2CD7E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9CEB-B8A1-0089-64A4-82548C76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21CF-0848-3F5D-6CD6-4ED3F6D1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E039B-DDF3-8AB6-0681-E10194A9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2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970C1-26C2-2B3B-7C7B-799A6D33D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CA364-06E1-F59A-04AF-00A176373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DE91-6CA5-BB39-E5FF-0142E880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7C5E6-C0D8-5BA3-36BB-819A5CEE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92E1-FB2F-107A-AAB3-9437C7B2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3DA8-FF02-8DE8-0CF5-E355175B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D142-ACAA-4578-C10B-AF1C793B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6FB89-2EBC-3BAE-64F1-BCBC6E75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8DD7-F29C-49B5-CCE4-72FDA683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705FB-497D-62B7-1CCE-0EE31084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0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4BB5-1007-4F6A-0309-F26D0453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C8DC1-D5BA-F68E-73C3-DFFFCEB59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C1B87-6217-87B9-E76C-B286DE20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4E7C-948A-EEF7-DC19-C64DFEF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1C3BC-1772-1969-44EB-9DBA091E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9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D968-7C9B-00E9-F077-F9F684C2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1D062-5091-13EC-223D-2609C119A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A8A92-8F16-421F-AAE7-481AEC035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D7DDB-8F6F-82CA-7521-C54FCE69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4C8E6-2036-F17E-CA76-B08DCBAC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C3545-8BBA-E56D-238F-CCF959D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6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1E4E-E3F7-4BEF-6222-76B691FB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AE18F-9F9A-24C1-F747-B6B697D87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F4EA0-7925-C9B5-66E4-1E7DB8676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0F5C2-AAE6-DB13-DB45-154848140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BCABC-F973-9B86-8090-6B3312297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9B741-B4C6-ECD4-A668-D2D46C08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7A31D-29C0-B514-2C63-B039E901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23CEC-6B67-CD92-F83A-A274E950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67B6-6F0A-2E28-3B92-ED19D4EC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EA88F-FB1F-28C2-27D4-D56CBADD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36539-4826-3FF8-EEC0-77E5B55F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5275C-C97D-51EC-7D04-3AD98C31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9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79633-FB80-C97E-11C7-DBBBBC54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279E8-5658-A0C5-9067-AFEA5C2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8B03-24FE-2641-463B-B56DA0CD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3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4C0A-9AA2-1B0D-5224-AB7C1D4D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8FA6-3643-4D1F-93E1-25DA586C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3318E-1329-2196-6BD4-7B54B237C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78E0E-13D1-0113-528D-B8147358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907FD-861A-51C3-8ABC-C00CE888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8DA72-9325-BAFF-9347-45D079CC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4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ECFA-A95A-FBC1-5917-B38292B9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7D223-1686-061A-7B07-10A2D5348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6787C-D156-FF60-CF25-20EDE53C8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F6103-8396-8046-1E35-EA606C00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53FE9-E3F4-31D1-4FA6-E20FB3D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DD892-0861-FF53-E5CA-A9C766E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C53FB-E07A-272A-0EBF-01A42AC7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6F748-A267-CB5E-DE06-4BB26C03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B9D0A-71CD-E8DF-4D66-92518A23F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4271-60A1-438D-B024-22074CD12632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7E052-3738-C1D7-3E04-A870B226A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6E7E4-270A-1A34-B968-F2424559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9218-FFA1-428D-A3FF-EE0A8A6FB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source.download.wjec.co.uk/vtc/2016-17/16-17_1-33/website/pdf/4-representation/1-bias-teacher-copy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clbNnBrE_A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astpapers.download.wjec.co.uk/s19-A680U10-1%20EDUQAS%20A%20Level%20Media%20Studies%20Comp%201%20MS%20S1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EO--wwGPVU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Rolls of Newspaper">
            <a:extLst>
              <a:ext uri="{FF2B5EF4-FFF2-40B4-BE49-F238E27FC236}">
                <a16:creationId xmlns:a16="http://schemas.microsoft.com/office/drawing/2014/main" id="{53754C13-203C-1724-6049-7998BC73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3" r="425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4A2A5-5C2F-DC6E-B78F-22FD73282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Newspaper analysis task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C3C65-9157-2934-A561-6A8885E86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/>
          </a:p>
          <a:p>
            <a:pPr algn="l"/>
            <a:endParaRPr lang="en-GB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4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Copy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Copy is a term used to describe the written text in printed products 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The standfirst is a block of text , normally in a different typeface/style from the story it introduces 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how does the mode of address in the copy and standfirst  here differ from the headlines 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257" y="640080"/>
            <a:ext cx="43925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 Central Image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 for popular/tabloid newspapers the central image is essential in selling the paper.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It may often be of a well known person or a dramatic image of an event.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Images may be indistinct if taken by paparrazi photographers. This can emphasise the exclusivity of the story for the paper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Why have the DM chosen that particular shot of the Prime Minister when they had many others to choose from 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257" y="640080"/>
            <a:ext cx="43925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Subdeck 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u="sng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lines below the splash are called subdeck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( think of a submarine underwater 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What function do you think it serves 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Think of anchorage  </a:t>
            </a:r>
            <a:endParaRPr lang="en-US" sz="22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58F30B0-48B1-E1A1-97B7-EFDC2EC43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0398" y="329183"/>
            <a:ext cx="2701100" cy="3429969"/>
          </a:xfrm>
          <a:prstGeom prst="rect">
            <a:avLst/>
          </a:prstGeom>
        </p:spPr>
      </p:pic>
      <p:pic>
        <p:nvPicPr>
          <p:cNvPr id="5" name="Graphic 4" descr="Anchor with solid fill">
            <a:extLst>
              <a:ext uri="{FF2B5EF4-FFF2-40B4-BE49-F238E27FC236}">
                <a16:creationId xmlns:a16="http://schemas.microsoft.com/office/drawing/2014/main" id="{1B7F6ECF-981C-4019-2866-962C3965B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8925" y="5517603"/>
            <a:ext cx="671094" cy="6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p!!Rectangle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stack of newspaper">
            <a:extLst>
              <a:ext uri="{FF2B5EF4-FFF2-40B4-BE49-F238E27FC236}">
                <a16:creationId xmlns:a16="http://schemas.microsoft.com/office/drawing/2014/main" id="{9581AE72-0FE3-4E96-4B85-0601C9EE5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8" b="2591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7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BFD1C6-E478-4280-1636-11D2298F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0" y="4909985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Representation in Newspapers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F897E6-49F4-8AAA-F26A-5AFAD64BE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0734" y="4909984"/>
            <a:ext cx="2228641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29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4364" y="5493516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30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141A-03FA-876C-3495-13DA132B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Representation in Newspapers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DA2267-F658-413C-F0CF-D0C4FC5F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727"/>
            <a:ext cx="10515600" cy="4351338"/>
          </a:xfrm>
        </p:spPr>
        <p:txBody>
          <a:bodyPr/>
          <a:lstStyle/>
          <a:p>
            <a:r>
              <a:rPr lang="en-GB" sz="2400" dirty="0"/>
              <a:t>All newspapers have access to the same stories but they will select those that are the most appropriate for their audience </a:t>
            </a:r>
          </a:p>
          <a:p>
            <a:r>
              <a:rPr lang="en-GB" sz="2400" dirty="0"/>
              <a:t>Their choices about how to represent an issue can be influenced by the attitudes, values and beliefs of the newspaper </a:t>
            </a:r>
          </a:p>
          <a:p>
            <a:r>
              <a:rPr lang="en-GB" sz="2400" dirty="0"/>
              <a:t>The way the paper constructs representations will affect the way in which audiences respond to and interpret the issue or event</a:t>
            </a:r>
          </a:p>
          <a:p>
            <a:r>
              <a:rPr lang="en-GB" sz="2400" dirty="0"/>
              <a:t>The focus of the representation : The way in which the newspaper is mediated encourages the audience  to focus upon  a particular aspect of the story  and encourages them to make assumptions and draw conclusions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9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069A-8E56-CAE8-D010-016C08A5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representation  is constructed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8371B-999C-299D-D991-CE7F6337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464841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Representation is constructed through a process of </a:t>
            </a:r>
            <a:r>
              <a:rPr lang="en-GB" dirty="0">
                <a:solidFill>
                  <a:srgbClr val="FF0000"/>
                </a:solidFill>
              </a:rPr>
              <a:t>selection, </a:t>
            </a:r>
            <a:r>
              <a:rPr lang="en-GB" dirty="0"/>
              <a:t>mediation and combination  </a:t>
            </a:r>
          </a:p>
          <a:p>
            <a:r>
              <a:rPr lang="en-GB" dirty="0">
                <a:solidFill>
                  <a:srgbClr val="FF0000"/>
                </a:solidFill>
              </a:rPr>
              <a:t>*selection – what ever ends up on the front page – a lot more is left out. How might this impact on the way audiences interpret a story </a:t>
            </a:r>
          </a:p>
          <a:p>
            <a:r>
              <a:rPr lang="en-GB" dirty="0"/>
              <a:t> The mode of address and choice of language ( formal ,informal, colloquialism / language devises ( alliteration, assonance, rhyme, puns, humour ) </a:t>
            </a:r>
          </a:p>
          <a:p>
            <a:r>
              <a:rPr lang="en-GB" dirty="0"/>
              <a:t>Visual codes ( gesture, clothing, expression ) </a:t>
            </a:r>
          </a:p>
          <a:p>
            <a:r>
              <a:rPr lang="en-GB" dirty="0"/>
              <a:t>Audio codes in moving image </a:t>
            </a:r>
          </a:p>
          <a:p>
            <a:r>
              <a:rPr lang="en-GB" dirty="0"/>
              <a:t>Technical codes ( shot type and angle) </a:t>
            </a:r>
          </a:p>
          <a:p>
            <a:r>
              <a:rPr lang="en-GB" dirty="0"/>
              <a:t>Anchorage ( no longer polysemic) </a:t>
            </a:r>
          </a:p>
        </p:txBody>
      </p:sp>
    </p:spTree>
    <p:extLst>
      <p:ext uri="{BB962C8B-B14F-4D97-AF65-F5344CB8AC3E}">
        <p14:creationId xmlns:p14="http://schemas.microsoft.com/office/powerpoint/2010/main" val="381875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210F7-2807-7150-A845-DE6C6794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637890" cy="1956841"/>
          </a:xfrm>
        </p:spPr>
        <p:txBody>
          <a:bodyPr anchor="b">
            <a:normAutofit/>
          </a:bodyPr>
          <a:lstStyle/>
          <a:p>
            <a:r>
              <a:rPr lang="en-GB" sz="5400" dirty="0">
                <a:hlinkClick r:id="rId2"/>
              </a:rPr>
              <a:t>Newspaper bias </a:t>
            </a:r>
            <a:endParaRPr lang="en-GB" sz="54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493D-3799-5AE2-BF32-BCC30D7F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500"/>
              <a:t>Not all bias is deliberate. But you can become a more aware news reader or viewer by watching for the following journalistic techniques that allow bias to “creep in” to the news: </a:t>
            </a:r>
          </a:p>
          <a:p>
            <a:r>
              <a:rPr lang="en-GB" sz="1500"/>
              <a:t>Bias through selection and omission </a:t>
            </a:r>
          </a:p>
          <a:p>
            <a:r>
              <a:rPr lang="en-GB" sz="1500"/>
              <a:t> Bias through placement </a:t>
            </a:r>
          </a:p>
          <a:p>
            <a:r>
              <a:rPr lang="en-GB" sz="1500"/>
              <a:t> Bias by headline </a:t>
            </a:r>
          </a:p>
          <a:p>
            <a:r>
              <a:rPr lang="en-GB" sz="1500"/>
              <a:t> Bias by photos, captions and camera angles </a:t>
            </a:r>
          </a:p>
          <a:p>
            <a:r>
              <a:rPr lang="en-GB" sz="1500"/>
              <a:t> Bias through use of names and titles </a:t>
            </a:r>
          </a:p>
          <a:p>
            <a:r>
              <a:rPr lang="en-GB" sz="1500"/>
              <a:t> Bias through statistics and crowd counts </a:t>
            </a:r>
          </a:p>
          <a:p>
            <a:r>
              <a:rPr lang="en-GB" sz="1500"/>
              <a:t> Bias by source control • Word choice and tone 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6AC697-BDF0-323D-DB11-678A68F72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20" y="1303789"/>
            <a:ext cx="5312369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2BDE-6556-EEC7-1FF8-1D7A32F8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 yourself of representation in the DM </a:t>
            </a:r>
          </a:p>
        </p:txBody>
      </p:sp>
      <p:pic>
        <p:nvPicPr>
          <p:cNvPr id="4" name="Online Media 3" title="A Level Media - Daily Mirror 1.2.22 - Representation">
            <a:hlinkClick r:id="" action="ppaction://media"/>
            <a:extLst>
              <a:ext uri="{FF2B5EF4-FFF2-40B4-BE49-F238E27FC236}">
                <a16:creationId xmlns:a16="http://schemas.microsoft.com/office/drawing/2014/main" id="{091842C4-788D-E3E3-2BCF-6B836B41FE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A17380-477B-C078-8E51-98BC1571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68721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Comparison task 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42D548-08AC-608C-7113-C20D988AD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71" y="1804913"/>
            <a:ext cx="6217920" cy="437643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200" dirty="0"/>
              <a:t>Compare representation of the party gate scandal in the right-wing newspaper The Daily Mail ( 30) </a:t>
            </a:r>
          </a:p>
          <a:p>
            <a:pPr marL="0" indent="0">
              <a:buNone/>
            </a:pPr>
            <a:r>
              <a:rPr lang="en-GB" sz="2400" dirty="0"/>
              <a:t>Compare how these pages from the Daily Mail and the Daily Mirror construct versions of reality. </a:t>
            </a:r>
          </a:p>
          <a:p>
            <a:pPr marL="0" indent="0">
              <a:buNone/>
            </a:pPr>
            <a:r>
              <a:rPr lang="en-GB" sz="2400" dirty="0"/>
              <a:t>In your answer you must: •</a:t>
            </a:r>
          </a:p>
          <a:p>
            <a:pPr marL="0" indent="0">
              <a:buNone/>
            </a:pPr>
            <a:r>
              <a:rPr lang="en-GB" sz="2400" dirty="0"/>
              <a:t> consider the choices media producers make when constructing versions of reality </a:t>
            </a:r>
          </a:p>
          <a:p>
            <a:pPr marL="0" indent="0">
              <a:buNone/>
            </a:pPr>
            <a:r>
              <a:rPr lang="en-GB" sz="2400" dirty="0"/>
              <a:t>• consider the similarities and differences in the representations </a:t>
            </a:r>
          </a:p>
          <a:p>
            <a:pPr marL="0" indent="0">
              <a:buNone/>
            </a:pPr>
            <a:r>
              <a:rPr lang="en-GB" sz="2400" dirty="0"/>
              <a:t>• make judgements and draw conclusions about how far the representations relate to relevant media context</a:t>
            </a:r>
            <a:endParaRPr lang="en-US" sz="24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810745B-C229-9DDF-80EC-96C0A627F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45969" y="1217618"/>
            <a:ext cx="3427146" cy="47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626D43B-DD19-0AEC-8048-BF1FA78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Past paper example and mark scheme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C8BDB8-861E-DBA6-E325-A1DE2F5A2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1792" y="1825625"/>
            <a:ext cx="32884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0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FF15C-E5D0-45D7-EA1E-98DC7F2C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4200">
                <a:solidFill>
                  <a:srgbClr val="FFFFFF"/>
                </a:solidFill>
              </a:rPr>
              <a:t>Media language : </a:t>
            </a:r>
            <a:br>
              <a:rPr lang="en-GB" sz="4200">
                <a:solidFill>
                  <a:srgbClr val="FFFFFF"/>
                </a:solidFill>
              </a:rPr>
            </a:br>
            <a:r>
              <a:rPr lang="en-GB" sz="4200">
                <a:solidFill>
                  <a:srgbClr val="FFFFFF"/>
                </a:solidFill>
              </a:rPr>
              <a:t>Analysing Newspaper front pages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A4DA8-2CF9-B590-35D1-4A4007078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endParaRPr lang="en-GB" sz="2200"/>
          </a:p>
          <a:p>
            <a:pPr marL="0" indent="0">
              <a:buNone/>
            </a:pPr>
            <a:r>
              <a:rPr lang="en-GB" sz="2200"/>
              <a:t>Although you will be required to study more than the front page of one newspaper, it is a good place to start</a:t>
            </a:r>
          </a:p>
          <a:p>
            <a:pPr marL="0" indent="0">
              <a:buNone/>
            </a:pPr>
            <a:r>
              <a:rPr lang="en-GB" sz="2200"/>
              <a:t>The front page will give information about the brand identity and attitudes and beliefs of the paper </a:t>
            </a:r>
          </a:p>
          <a:p>
            <a:pPr marL="0" indent="0">
              <a:buNone/>
            </a:pPr>
            <a:r>
              <a:rPr lang="en-GB" sz="2200"/>
              <a:t>The newspaper industry is very competitive and what the newspaper gatekeepers put on the front page will be essential in attracting an audience </a:t>
            </a:r>
          </a:p>
          <a:p>
            <a:pPr marL="0" indent="0">
              <a:buNone/>
            </a:pPr>
            <a:r>
              <a:rPr lang="en-GB" sz="2200"/>
              <a:t>The main conventions of a newspaper include : </a:t>
            </a:r>
          </a:p>
          <a:p>
            <a:pPr marL="0" indent="0">
              <a:buNone/>
            </a:pPr>
            <a:endParaRPr lang="en-GB" sz="2200"/>
          </a:p>
          <a:p>
            <a:pPr marL="0" indent="0">
              <a:buNone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55674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9BB0-9A02-C192-9A2E-B5D8DF86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 and challenge – pick your own paper to compare with the set edition of The Times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E76645-EF3C-D64C-E29D-7742C31BE3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7098" y="1825625"/>
            <a:ext cx="3983804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D5ADA-95B3-91AD-D6CC-1794A9562B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36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A Level Media - The Times 1.2.22 - Representation">
            <a:hlinkClick r:id="" action="ppaction://media"/>
            <a:extLst>
              <a:ext uri="{FF2B5EF4-FFF2-40B4-BE49-F238E27FC236}">
                <a16:creationId xmlns:a16="http://schemas.microsoft.com/office/drawing/2014/main" id="{1578E1D3-3B87-5988-B362-C296E7295699}"/>
              </a:ext>
            </a:extLst>
          </p:cNvPr>
          <p:cNvPicPr>
            <a:picLocks noGrp="1" noRot="1" noChangeAspect="1"/>
          </p:cNvPicPr>
          <p:nvPr>
            <p:ph sz="half"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5217" y="573206"/>
            <a:ext cx="9515568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67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masthead /slogan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The masthead is the name of the paper, which can signify the paper’s ethos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How does the DM masthead reflect the brand identity ,  ethos and values of the paper 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13" r="-3" b="1252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9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plug/ puff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the puff or pug usually runs across the top of the paper and advertises what else is in the newspaper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How does the pug for the Daily Mirror reflect any social or cultural context 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13" r="-3" b="1252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3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strapline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The strapline is usually placed at above or below the headline and provides information or anchors the meaning of the central image 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How does the strapline 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/>
              <a:t>Link to the DM’s brand identity ?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/>
              <a:t>Link to the political values of the paper ?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/>
              <a:t>What do the ellipses indicate 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257" y="640080"/>
            <a:ext cx="43925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7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Headline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/>
              <a:t>This will be in a larger font than the rest of the story – Why 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/>
              <a:t>Tabloid newspapers often use dramatic language to convey meaning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/>
              <a:t>Tick what techniques are used in the DM headline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sz="1500" dirty="0"/>
              <a:t>Alliteration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sz="1500" dirty="0"/>
              <a:t>Hyperbole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sz="1500" dirty="0"/>
              <a:t>Puns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sz="1500" dirty="0"/>
              <a:t>Rhyme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sz="1500" dirty="0"/>
              <a:t> Humor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sz="1500" dirty="0"/>
              <a:t>Colloquialism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257" y="640080"/>
            <a:ext cx="43925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6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Central Image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The central image for tabloids is essential for selling the paper 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How is meaning created in the central image of the Daily Mirror – consider anchorage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257" y="640080"/>
            <a:ext cx="43925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Standfirst and by-line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a standfirst is a block of text that introduces the story in a different style from the rest of the text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Identify the standfirst in this headline by indicating it with an arrow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What is a by-line 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Produce a definition and indicate where it is in the DM cover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257" y="640080"/>
            <a:ext cx="43925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88459-0890-0567-1974-B32B0039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Copy /splash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1E219-3B4D-929F-8260-DE245D58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 a splash is a sensational story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Copy is a term used to describe the written text in printed products 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 how does the mode of address in the copy here differ from the headlines 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How does the combination of images anchor to the splash ?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F02A6-DBF0-15FC-7879-5A090B6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257" y="640080"/>
            <a:ext cx="43925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8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Widescreen</PresentationFormat>
  <Paragraphs>102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Newspaper analysis task </vt:lpstr>
      <vt:lpstr>Media language :  Analysing Newspaper front pages </vt:lpstr>
      <vt:lpstr>The masthead /slogan</vt:lpstr>
      <vt:lpstr>The plug/ puff </vt:lpstr>
      <vt:lpstr>strapline </vt:lpstr>
      <vt:lpstr>Headline </vt:lpstr>
      <vt:lpstr> Central Image </vt:lpstr>
      <vt:lpstr> Standfirst and by-line</vt:lpstr>
      <vt:lpstr> Copy /splash </vt:lpstr>
      <vt:lpstr> Copy </vt:lpstr>
      <vt:lpstr> The Central Image </vt:lpstr>
      <vt:lpstr>Subdeck </vt:lpstr>
      <vt:lpstr>Representation in Newspapers </vt:lpstr>
      <vt:lpstr>Representation in Newspapers</vt:lpstr>
      <vt:lpstr>How representation  is constructed  </vt:lpstr>
      <vt:lpstr>Newspaper bias </vt:lpstr>
      <vt:lpstr>Remind yourself of representation in the DM </vt:lpstr>
      <vt:lpstr>Comparison task </vt:lpstr>
      <vt:lpstr>Past paper example and mark scheme</vt:lpstr>
      <vt:lpstr>Stretch and challenge – pick your own paper to compare with the set edition of The Times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Newspaper analysis task</dc:title>
  <dc:creator>Sue Turvey</dc:creator>
  <cp:lastModifiedBy>Clare Howard-Saunders</cp:lastModifiedBy>
  <cp:revision>2</cp:revision>
  <dcterms:created xsi:type="dcterms:W3CDTF">2023-02-07T10:20:34Z</dcterms:created>
  <dcterms:modified xsi:type="dcterms:W3CDTF">2023-02-09T11:02:26Z</dcterms:modified>
</cp:coreProperties>
</file>