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1" r:id="rId3"/>
    <p:sldId id="258" r:id="rId4"/>
    <p:sldId id="259" r:id="rId5"/>
    <p:sldId id="260" r:id="rId6"/>
    <p:sldId id="261" r:id="rId7"/>
    <p:sldId id="262" r:id="rId8"/>
    <p:sldId id="263" r:id="rId9"/>
    <p:sldId id="264" r:id="rId10"/>
    <p:sldId id="265" r:id="rId11"/>
    <p:sldId id="266" r:id="rId12"/>
    <p:sldId id="274" r:id="rId13"/>
    <p:sldId id="275"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9" d="100"/>
          <a:sy n="79" d="100"/>
        </p:scale>
        <p:origin x="12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263122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133248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343555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343316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3611C8-13A9-4609-BEAD-750356C6F603}"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25710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3611C8-13A9-4609-BEAD-750356C6F603}"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419613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3611C8-13A9-4609-BEAD-750356C6F603}" type="datetimeFigureOut">
              <a:rPr lang="en-GB" smtClean="0"/>
              <a:t>20/11/2023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63965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3611C8-13A9-4609-BEAD-750356C6F603}" type="datetimeFigureOut">
              <a:rPr lang="en-GB" smtClean="0"/>
              <a:t>20/11/2023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132819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611C8-13A9-4609-BEAD-750356C6F603}" type="datetimeFigureOut">
              <a:rPr lang="en-GB" smtClean="0"/>
              <a:t>20/11/2023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118361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3611C8-13A9-4609-BEAD-750356C6F603}"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418517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3611C8-13A9-4609-BEAD-750356C6F603}"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36103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611C8-13A9-4609-BEAD-750356C6F603}" type="datetimeFigureOut">
              <a:rPr lang="en-GB" smtClean="0"/>
              <a:t>20/11/2023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51C6A-C8CA-42C0-9276-EBB35768396E}" type="slidenum">
              <a:rPr lang="en-GB" smtClean="0"/>
              <a:t>‹#›</a:t>
            </a:fld>
            <a:endParaRPr lang="en-GB"/>
          </a:p>
        </p:txBody>
      </p:sp>
    </p:spTree>
    <p:extLst>
      <p:ext uri="{BB962C8B-B14F-4D97-AF65-F5344CB8AC3E}">
        <p14:creationId xmlns:p14="http://schemas.microsoft.com/office/powerpoint/2010/main" val="2771088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oredpanda.com/uk-media-double-standarts-royal-meghan-markle-kate-middlet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vB9JgxhXW5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Working with the media studies framework</a:t>
            </a:r>
          </a:p>
        </p:txBody>
      </p:sp>
      <p:sp>
        <p:nvSpPr>
          <p:cNvPr id="5" name="Subtitle 2"/>
          <p:cNvSpPr txBox="1">
            <a:spLocks/>
          </p:cNvSpPr>
          <p:nvPr/>
        </p:nvSpPr>
        <p:spPr>
          <a:xfrm>
            <a:off x="251520" y="4581128"/>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rgbClr val="000000"/>
                </a:solidFill>
                <a:latin typeface="Calibri" panose="020F0502020204030204" pitchFamily="34" charset="0"/>
              </a:rPr>
              <a:t>LQ: How do representations of </a:t>
            </a:r>
            <a:r>
              <a:rPr lang="en-GB" sz="3200" b="1" dirty="0" err="1">
                <a:solidFill>
                  <a:srgbClr val="000000"/>
                </a:solidFill>
                <a:latin typeface="Calibri" panose="020F0502020204030204" pitchFamily="34" charset="0"/>
              </a:rPr>
              <a:t>Partygate</a:t>
            </a:r>
            <a:r>
              <a:rPr lang="en-GB" sz="3200" b="1" dirty="0">
                <a:solidFill>
                  <a:srgbClr val="000000"/>
                </a:solidFill>
                <a:latin typeface="Calibri" panose="020F0502020204030204" pitchFamily="34" charset="0"/>
              </a:rPr>
              <a:t> position audiences in the DPS of the Daily Mirror?</a:t>
            </a:r>
            <a:endParaRPr lang="en-GB" sz="3200" b="1" dirty="0"/>
          </a:p>
          <a:p>
            <a:pPr algn="l">
              <a:defRPr/>
            </a:pPr>
            <a:endParaRPr lang="en-GB" sz="8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9600" b="1" dirty="0">
                <a:solidFill>
                  <a:prstClr val="black"/>
                </a:solidFill>
                <a:latin typeface="Calibri"/>
              </a:rPr>
              <a:t>L17: COM 1 SEC A</a:t>
            </a:r>
          </a:p>
        </p:txBody>
      </p:sp>
    </p:spTree>
    <p:extLst>
      <p:ext uri="{BB962C8B-B14F-4D97-AF65-F5344CB8AC3E}">
        <p14:creationId xmlns:p14="http://schemas.microsoft.com/office/powerpoint/2010/main" val="380948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D88D-C16C-2640-F0CE-8084D24F4DA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98118DD-B39F-51DA-312C-4793D4B0302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AE83A17-5FE8-B1D3-0A7E-B62AECEB622B}"/>
              </a:ext>
            </a:extLst>
          </p:cNvPr>
          <p:cNvPicPr>
            <a:picLocks noChangeAspect="1"/>
          </p:cNvPicPr>
          <p:nvPr/>
        </p:nvPicPr>
        <p:blipFill>
          <a:blip r:embed="rId2"/>
          <a:stretch>
            <a:fillRect/>
          </a:stretch>
        </p:blipFill>
        <p:spPr>
          <a:xfrm>
            <a:off x="-31777" y="564204"/>
            <a:ext cx="9191922" cy="5719864"/>
          </a:xfrm>
          <a:prstGeom prst="rect">
            <a:avLst/>
          </a:prstGeom>
        </p:spPr>
      </p:pic>
    </p:spTree>
    <p:extLst>
      <p:ext uri="{BB962C8B-B14F-4D97-AF65-F5344CB8AC3E}">
        <p14:creationId xmlns:p14="http://schemas.microsoft.com/office/powerpoint/2010/main" val="329345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D829-A2AE-1E99-3778-21928779F731}"/>
              </a:ext>
            </a:extLst>
          </p:cNvPr>
          <p:cNvSpPr>
            <a:spLocks noGrp="1"/>
          </p:cNvSpPr>
          <p:nvPr>
            <p:ph type="title"/>
          </p:nvPr>
        </p:nvSpPr>
        <p:spPr>
          <a:xfrm>
            <a:off x="0" y="146148"/>
            <a:ext cx="9144000" cy="1325563"/>
          </a:xfrm>
          <a:solidFill>
            <a:schemeClr val="accent6">
              <a:lumMod val="20000"/>
              <a:lumOff val="80000"/>
            </a:schemeClr>
          </a:solidFill>
        </p:spPr>
        <p:txBody>
          <a:bodyPr>
            <a:normAutofit/>
          </a:bodyPr>
          <a:lstStyle/>
          <a:p>
            <a:r>
              <a:rPr lang="en-GB" sz="3200" b="1" dirty="0"/>
              <a:t>Question for all: how does the double page spread use representation to </a:t>
            </a:r>
            <a:r>
              <a:rPr lang="en-GB" sz="3200" b="1" dirty="0">
                <a:solidFill>
                  <a:srgbClr val="7030A0"/>
                </a:solidFill>
                <a:highlight>
                  <a:srgbClr val="FFFF00"/>
                </a:highlight>
              </a:rPr>
              <a:t>position its audience</a:t>
            </a:r>
            <a:r>
              <a:rPr lang="en-GB" sz="3200" b="1" dirty="0"/>
              <a:t>? </a:t>
            </a:r>
          </a:p>
        </p:txBody>
      </p:sp>
      <p:sp>
        <p:nvSpPr>
          <p:cNvPr id="3" name="Content Placeholder 2">
            <a:extLst>
              <a:ext uri="{FF2B5EF4-FFF2-40B4-BE49-F238E27FC236}">
                <a16:creationId xmlns:a16="http://schemas.microsoft.com/office/drawing/2014/main" id="{8CBAF666-83AF-C724-29B2-11D91C6BF1B9}"/>
              </a:ext>
            </a:extLst>
          </p:cNvPr>
          <p:cNvSpPr>
            <a:spLocks noGrp="1"/>
          </p:cNvSpPr>
          <p:nvPr>
            <p:ph idx="1"/>
          </p:nvPr>
        </p:nvSpPr>
        <p:spPr>
          <a:xfrm>
            <a:off x="628649" y="1690689"/>
            <a:ext cx="8253174" cy="5099217"/>
          </a:xfrm>
        </p:spPr>
        <p:txBody>
          <a:bodyPr>
            <a:normAutofit fontScale="77500" lnSpcReduction="20000"/>
          </a:bodyPr>
          <a:lstStyle/>
          <a:p>
            <a:pPr marL="0" indent="0">
              <a:buNone/>
            </a:pPr>
            <a:r>
              <a:rPr lang="en-GB" b="1" dirty="0"/>
              <a:t>Audience positioning</a:t>
            </a:r>
            <a:r>
              <a:rPr lang="en-GB" dirty="0"/>
              <a:t>: </a:t>
            </a:r>
          </a:p>
          <a:p>
            <a:endParaRPr lang="en-GB" dirty="0"/>
          </a:p>
          <a:p>
            <a:endParaRPr lang="en-GB" dirty="0"/>
          </a:p>
          <a:p>
            <a:endParaRPr lang="en-GB" dirty="0"/>
          </a:p>
          <a:p>
            <a:endParaRPr lang="en-GB" dirty="0"/>
          </a:p>
          <a:p>
            <a:endParaRPr lang="en-GB" dirty="0"/>
          </a:p>
          <a:p>
            <a:pPr marL="0" indent="0">
              <a:buNone/>
            </a:pPr>
            <a:r>
              <a:rPr lang="en-GB" dirty="0"/>
              <a:t>In other words, how do we push an audience towards a particular point of view or perspective? How does a producer get you to see things the way they want you to see them? </a:t>
            </a:r>
          </a:p>
          <a:p>
            <a:endParaRPr lang="en-GB" dirty="0"/>
          </a:p>
          <a:p>
            <a:r>
              <a:rPr lang="en-GB" dirty="0">
                <a:solidFill>
                  <a:srgbClr val="7030A0"/>
                </a:solidFill>
              </a:rPr>
              <a:t>Examples: camera angles in films can limit an audience’s ability to see everything. The audience might be forced to focus on one thing only. </a:t>
            </a:r>
          </a:p>
          <a:p>
            <a:r>
              <a:rPr lang="en-GB" dirty="0">
                <a:solidFill>
                  <a:srgbClr val="7030A0"/>
                </a:solidFill>
              </a:rPr>
              <a:t>Newspapers might bombard an audience with repeated messaging, eventually persuading them towards a particular point of view.</a:t>
            </a:r>
          </a:p>
          <a:p>
            <a:endParaRPr lang="en-GB" dirty="0"/>
          </a:p>
        </p:txBody>
      </p:sp>
      <p:pic>
        <p:nvPicPr>
          <p:cNvPr id="5" name="Picture 4">
            <a:extLst>
              <a:ext uri="{FF2B5EF4-FFF2-40B4-BE49-F238E27FC236}">
                <a16:creationId xmlns:a16="http://schemas.microsoft.com/office/drawing/2014/main" id="{B55C7400-74A2-6DB4-680F-320B7DBAA6F5}"/>
              </a:ext>
            </a:extLst>
          </p:cNvPr>
          <p:cNvPicPr>
            <a:picLocks noChangeAspect="1"/>
          </p:cNvPicPr>
          <p:nvPr/>
        </p:nvPicPr>
        <p:blipFill>
          <a:blip r:embed="rId2"/>
          <a:stretch>
            <a:fillRect/>
          </a:stretch>
        </p:blipFill>
        <p:spPr>
          <a:xfrm>
            <a:off x="1663827" y="2128644"/>
            <a:ext cx="5816346" cy="1503764"/>
          </a:xfrm>
          <a:prstGeom prst="rect">
            <a:avLst/>
          </a:prstGeom>
        </p:spPr>
      </p:pic>
    </p:spTree>
    <p:extLst>
      <p:ext uri="{BB962C8B-B14F-4D97-AF65-F5344CB8AC3E}">
        <p14:creationId xmlns:p14="http://schemas.microsoft.com/office/powerpoint/2010/main" val="204793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If this is your daily news, what views might you form on immigration? </a:t>
            </a:r>
          </a:p>
        </p:txBody>
      </p:sp>
      <p:sp>
        <p:nvSpPr>
          <p:cNvPr id="3" name="Content Placeholder 2"/>
          <p:cNvSpPr>
            <a:spLocks noGrp="1"/>
          </p:cNvSpPr>
          <p:nvPr>
            <p:ph idx="1"/>
          </p:nvPr>
        </p:nvSpPr>
        <p:spPr/>
        <p:txBody>
          <a:bodyPr/>
          <a:lstStyle/>
          <a:p>
            <a:endParaRPr lang="en-GB"/>
          </a:p>
        </p:txBody>
      </p:sp>
      <p:pic>
        <p:nvPicPr>
          <p:cNvPr id="1026" name="Picture 2" descr="Newspapers publish anti-immigration stories - but what is to be done? | Roy  Greenslad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2176462"/>
            <a:ext cx="66675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5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what about Kate v Meghan…</a:t>
            </a:r>
          </a:p>
        </p:txBody>
      </p:sp>
      <p:sp>
        <p:nvSpPr>
          <p:cNvPr id="3" name="Content Placeholder 2"/>
          <p:cNvSpPr>
            <a:spLocks noGrp="1"/>
          </p:cNvSpPr>
          <p:nvPr>
            <p:ph idx="1"/>
          </p:nvPr>
        </p:nvSpPr>
        <p:spPr/>
        <p:txBody>
          <a:bodyPr/>
          <a:lstStyle/>
          <a:p>
            <a:r>
              <a:rPr lang="en-GB" dirty="0">
                <a:hlinkClick r:id="rId2"/>
              </a:rPr>
              <a:t>https://www.boredpanda.com/uk-media-double-standarts-royal-meghan-markle-kate-middleton/</a:t>
            </a:r>
            <a:endParaRPr lang="en-GB" dirty="0"/>
          </a:p>
          <a:p>
            <a:endParaRPr lang="en-GB" dirty="0"/>
          </a:p>
        </p:txBody>
      </p:sp>
    </p:spTree>
    <p:extLst>
      <p:ext uri="{BB962C8B-B14F-4D97-AF65-F5344CB8AC3E}">
        <p14:creationId xmlns:p14="http://schemas.microsoft.com/office/powerpoint/2010/main" val="244299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D829-A2AE-1E99-3778-21928779F731}"/>
              </a:ext>
            </a:extLst>
          </p:cNvPr>
          <p:cNvSpPr>
            <a:spLocks noGrp="1"/>
          </p:cNvSpPr>
          <p:nvPr>
            <p:ph type="title"/>
          </p:nvPr>
        </p:nvSpPr>
        <p:spPr>
          <a:xfrm>
            <a:off x="0" y="146148"/>
            <a:ext cx="9144000" cy="1325563"/>
          </a:xfrm>
          <a:solidFill>
            <a:schemeClr val="accent6">
              <a:lumMod val="20000"/>
              <a:lumOff val="80000"/>
            </a:schemeClr>
          </a:solidFill>
        </p:spPr>
        <p:txBody>
          <a:bodyPr>
            <a:normAutofit/>
          </a:bodyPr>
          <a:lstStyle/>
          <a:p>
            <a:r>
              <a:rPr lang="en-GB" sz="2500" b="1" dirty="0"/>
              <a:t>Follow on question for all: What is the </a:t>
            </a:r>
            <a:r>
              <a:rPr lang="en-GB" sz="2500" b="1" dirty="0">
                <a:solidFill>
                  <a:srgbClr val="7030A0"/>
                </a:solidFill>
                <a:highlight>
                  <a:srgbClr val="FFFF00"/>
                </a:highlight>
              </a:rPr>
              <a:t>audience position </a:t>
            </a:r>
            <a:r>
              <a:rPr lang="en-GB" sz="2500" b="1" dirty="0"/>
              <a:t>the Mirror hopes to achieve? What point of view does it want you to have? </a:t>
            </a:r>
          </a:p>
        </p:txBody>
      </p:sp>
      <p:sp>
        <p:nvSpPr>
          <p:cNvPr id="3" name="Content Placeholder 2">
            <a:extLst>
              <a:ext uri="{FF2B5EF4-FFF2-40B4-BE49-F238E27FC236}">
                <a16:creationId xmlns:a16="http://schemas.microsoft.com/office/drawing/2014/main" id="{8CBAF666-83AF-C724-29B2-11D91C6BF1B9}"/>
              </a:ext>
            </a:extLst>
          </p:cNvPr>
          <p:cNvSpPr>
            <a:spLocks noGrp="1"/>
          </p:cNvSpPr>
          <p:nvPr>
            <p:ph idx="1"/>
          </p:nvPr>
        </p:nvSpPr>
        <p:spPr>
          <a:xfrm>
            <a:off x="628649" y="2118706"/>
            <a:ext cx="8253174" cy="5099217"/>
          </a:xfrm>
        </p:spPr>
        <p:txBody>
          <a:bodyPr>
            <a:normAutofit/>
          </a:bodyPr>
          <a:lstStyle/>
          <a:p>
            <a:pPr marL="0" indent="0">
              <a:buNone/>
            </a:pPr>
            <a:r>
              <a:rPr lang="en-GB" b="1" dirty="0"/>
              <a:t>Audience positioning</a:t>
            </a:r>
            <a:r>
              <a:rPr lang="en-GB" dirty="0"/>
              <a:t>: </a:t>
            </a:r>
          </a:p>
          <a:p>
            <a:endParaRPr lang="en-GB" dirty="0"/>
          </a:p>
          <a:p>
            <a:endParaRPr lang="en-GB" dirty="0"/>
          </a:p>
          <a:p>
            <a:endParaRPr lang="en-GB" dirty="0"/>
          </a:p>
          <a:p>
            <a:endParaRPr lang="en-GB" dirty="0"/>
          </a:p>
          <a:p>
            <a:pPr marL="0" indent="0">
              <a:buNone/>
            </a:pPr>
            <a:r>
              <a:rPr lang="en-GB" dirty="0"/>
              <a:t>In other words, how do we push an audience towards a particular point of view or perspective? How does a producer get you to see things the way they want you to see them? </a:t>
            </a:r>
          </a:p>
          <a:p>
            <a:endParaRPr lang="en-GB" dirty="0"/>
          </a:p>
          <a:p>
            <a:endParaRPr lang="en-GB" dirty="0"/>
          </a:p>
        </p:txBody>
      </p:sp>
      <p:pic>
        <p:nvPicPr>
          <p:cNvPr id="5" name="Picture 4">
            <a:extLst>
              <a:ext uri="{FF2B5EF4-FFF2-40B4-BE49-F238E27FC236}">
                <a16:creationId xmlns:a16="http://schemas.microsoft.com/office/drawing/2014/main" id="{B55C7400-74A2-6DB4-680F-320B7DBAA6F5}"/>
              </a:ext>
            </a:extLst>
          </p:cNvPr>
          <p:cNvPicPr>
            <a:picLocks noChangeAspect="1"/>
          </p:cNvPicPr>
          <p:nvPr/>
        </p:nvPicPr>
        <p:blipFill>
          <a:blip r:embed="rId2"/>
          <a:stretch>
            <a:fillRect/>
          </a:stretch>
        </p:blipFill>
        <p:spPr>
          <a:xfrm>
            <a:off x="1238855" y="2809579"/>
            <a:ext cx="6666289" cy="1723509"/>
          </a:xfrm>
          <a:prstGeom prst="rect">
            <a:avLst/>
          </a:prstGeom>
        </p:spPr>
      </p:pic>
    </p:spTree>
    <p:extLst>
      <p:ext uri="{BB962C8B-B14F-4D97-AF65-F5344CB8AC3E}">
        <p14:creationId xmlns:p14="http://schemas.microsoft.com/office/powerpoint/2010/main" val="102040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943E-42A9-F898-DE21-4C555B756AA8}"/>
              </a:ext>
            </a:extLst>
          </p:cNvPr>
          <p:cNvSpPr>
            <a:spLocks noGrp="1"/>
          </p:cNvSpPr>
          <p:nvPr>
            <p:ph type="title"/>
          </p:nvPr>
        </p:nvSpPr>
        <p:spPr>
          <a:xfrm>
            <a:off x="0" y="-41512"/>
            <a:ext cx="9144000" cy="1064840"/>
          </a:xfrm>
          <a:solidFill>
            <a:schemeClr val="accent6">
              <a:lumMod val="50000"/>
            </a:schemeClr>
          </a:solidFill>
        </p:spPr>
        <p:txBody>
          <a:bodyPr>
            <a:normAutofit/>
          </a:bodyPr>
          <a:lstStyle/>
          <a:p>
            <a:r>
              <a:rPr lang="en-GB" sz="2800" b="1" dirty="0">
                <a:solidFill>
                  <a:schemeClr val="bg1">
                    <a:lumMod val="95000"/>
                  </a:schemeClr>
                </a:solidFill>
              </a:rPr>
              <a:t>Task: choose the statement from below that best describes the audience position that the Mirror is aiming for in this DPS</a:t>
            </a:r>
          </a:p>
        </p:txBody>
      </p:sp>
      <p:sp>
        <p:nvSpPr>
          <p:cNvPr id="4" name="TextBox 3">
            <a:extLst>
              <a:ext uri="{FF2B5EF4-FFF2-40B4-BE49-F238E27FC236}">
                <a16:creationId xmlns:a16="http://schemas.microsoft.com/office/drawing/2014/main" id="{83C0161D-BF48-28DF-2843-29E9E197C3D0}"/>
              </a:ext>
            </a:extLst>
          </p:cNvPr>
          <p:cNvSpPr txBox="1"/>
          <p:nvPr/>
        </p:nvSpPr>
        <p:spPr>
          <a:xfrm>
            <a:off x="372893" y="1206677"/>
            <a:ext cx="3946188" cy="156966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p:spPr>
        <p:txBody>
          <a:bodyPr wrap="square" rtlCol="0">
            <a:spAutoFit/>
          </a:bodyPr>
          <a:lstStyle/>
          <a:p>
            <a:r>
              <a:rPr lang="en-GB" sz="2400" dirty="0"/>
              <a:t>The Mirror positions the audience to feel that Boris Johnson is a fool who is not fit to run the country</a:t>
            </a:r>
          </a:p>
        </p:txBody>
      </p:sp>
      <p:sp>
        <p:nvSpPr>
          <p:cNvPr id="5" name="TextBox 4">
            <a:extLst>
              <a:ext uri="{FF2B5EF4-FFF2-40B4-BE49-F238E27FC236}">
                <a16:creationId xmlns:a16="http://schemas.microsoft.com/office/drawing/2014/main" id="{7FCA3491-EC1A-DFCA-DC93-00BF8F50E498}"/>
              </a:ext>
            </a:extLst>
          </p:cNvPr>
          <p:cNvSpPr txBox="1"/>
          <p:nvPr/>
        </p:nvSpPr>
        <p:spPr>
          <a:xfrm>
            <a:off x="4824921" y="1216621"/>
            <a:ext cx="3946185" cy="156966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p:spPr>
        <p:txBody>
          <a:bodyPr wrap="square" rtlCol="0">
            <a:spAutoFit/>
          </a:bodyPr>
          <a:lstStyle/>
          <a:p>
            <a:r>
              <a:rPr lang="en-GB" sz="2400" dirty="0"/>
              <a:t>The Mirror positions the audience to feel sorry for the people who lost loved ones in the </a:t>
            </a:r>
            <a:r>
              <a:rPr lang="en-GB" sz="2400" dirty="0" err="1"/>
              <a:t>covid</a:t>
            </a:r>
            <a:r>
              <a:rPr lang="en-GB" sz="2400" dirty="0"/>
              <a:t> epidemic</a:t>
            </a:r>
          </a:p>
        </p:txBody>
      </p:sp>
      <p:sp>
        <p:nvSpPr>
          <p:cNvPr id="6" name="TextBox 5">
            <a:extLst>
              <a:ext uri="{FF2B5EF4-FFF2-40B4-BE49-F238E27FC236}">
                <a16:creationId xmlns:a16="http://schemas.microsoft.com/office/drawing/2014/main" id="{9541FFF3-A9EC-F85B-C186-BCA0565FFCC9}"/>
              </a:ext>
            </a:extLst>
          </p:cNvPr>
          <p:cNvSpPr txBox="1"/>
          <p:nvPr/>
        </p:nvSpPr>
        <p:spPr>
          <a:xfrm>
            <a:off x="372891" y="2972587"/>
            <a:ext cx="3946188" cy="1938992"/>
          </a:xfrm>
          <a:prstGeom prst="rect">
            <a:avLst/>
          </a:prstGeom>
          <a:gradFill flip="none" rotWithShape="1">
            <a:gsLst>
              <a:gs pos="0">
                <a:srgbClr val="3BD8E9">
                  <a:tint val="66000"/>
                  <a:satMod val="160000"/>
                </a:srgbClr>
              </a:gs>
              <a:gs pos="50000">
                <a:srgbClr val="3BD8E9">
                  <a:tint val="44500"/>
                  <a:satMod val="160000"/>
                </a:srgbClr>
              </a:gs>
              <a:gs pos="100000">
                <a:srgbClr val="3BD8E9">
                  <a:tint val="23500"/>
                  <a:satMod val="160000"/>
                </a:srgbClr>
              </a:gs>
            </a:gsLst>
            <a:lin ang="5400000" scaled="1"/>
            <a:tileRect/>
          </a:gradFill>
        </p:spPr>
        <p:txBody>
          <a:bodyPr wrap="square" rtlCol="0">
            <a:spAutoFit/>
          </a:bodyPr>
          <a:lstStyle/>
          <a:p>
            <a:r>
              <a:rPr lang="en-GB" sz="2400" dirty="0"/>
              <a:t>The Mirror positions the audience to feel admiration for Kier Starmer, who is presented as calm and responsible</a:t>
            </a:r>
          </a:p>
        </p:txBody>
      </p:sp>
      <p:sp>
        <p:nvSpPr>
          <p:cNvPr id="7" name="TextBox 6">
            <a:extLst>
              <a:ext uri="{FF2B5EF4-FFF2-40B4-BE49-F238E27FC236}">
                <a16:creationId xmlns:a16="http://schemas.microsoft.com/office/drawing/2014/main" id="{2D241041-CF2F-0755-5A92-1FD533E804D2}"/>
              </a:ext>
            </a:extLst>
          </p:cNvPr>
          <p:cNvSpPr txBox="1"/>
          <p:nvPr/>
        </p:nvSpPr>
        <p:spPr>
          <a:xfrm>
            <a:off x="4824921" y="2972587"/>
            <a:ext cx="3946184" cy="193899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p:spPr>
        <p:txBody>
          <a:bodyPr wrap="square" rtlCol="0">
            <a:spAutoFit/>
          </a:bodyPr>
          <a:lstStyle/>
          <a:p>
            <a:r>
              <a:rPr lang="en-GB" sz="2400" dirty="0"/>
              <a:t>The Mirror positions the audience to trust Boris Johnson and feel sympathy for everyone who is ganging  up on him</a:t>
            </a:r>
          </a:p>
        </p:txBody>
      </p:sp>
      <p:sp>
        <p:nvSpPr>
          <p:cNvPr id="8" name="TextBox 7">
            <a:extLst>
              <a:ext uri="{FF2B5EF4-FFF2-40B4-BE49-F238E27FC236}">
                <a16:creationId xmlns:a16="http://schemas.microsoft.com/office/drawing/2014/main" id="{3A8C7A35-541F-C88C-FE1B-14CE3FF9A2DD}"/>
              </a:ext>
            </a:extLst>
          </p:cNvPr>
          <p:cNvSpPr txBox="1"/>
          <p:nvPr/>
        </p:nvSpPr>
        <p:spPr>
          <a:xfrm>
            <a:off x="372892" y="5075660"/>
            <a:ext cx="3946188" cy="1569660"/>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100000" b="100000"/>
            </a:path>
            <a:tileRect t="-100000" r="-100000"/>
          </a:gradFill>
        </p:spPr>
        <p:txBody>
          <a:bodyPr wrap="square" rtlCol="0">
            <a:spAutoFit/>
          </a:bodyPr>
          <a:lstStyle/>
          <a:p>
            <a:r>
              <a:rPr lang="en-GB" sz="2400" dirty="0"/>
              <a:t>The Mirror positions the audience to feel outrage and indignation that Boris Johnson partied during lockdown</a:t>
            </a:r>
          </a:p>
        </p:txBody>
      </p:sp>
      <p:sp>
        <p:nvSpPr>
          <p:cNvPr id="9" name="TextBox 8">
            <a:extLst>
              <a:ext uri="{FF2B5EF4-FFF2-40B4-BE49-F238E27FC236}">
                <a16:creationId xmlns:a16="http://schemas.microsoft.com/office/drawing/2014/main" id="{A6A07F09-DA03-9ECF-2D6A-AA771BE3A870}"/>
              </a:ext>
            </a:extLst>
          </p:cNvPr>
          <p:cNvSpPr txBox="1"/>
          <p:nvPr/>
        </p:nvSpPr>
        <p:spPr>
          <a:xfrm>
            <a:off x="4824921" y="5075660"/>
            <a:ext cx="3946184" cy="1569660"/>
          </a:xfrm>
          <a:prstGeom prst="rect">
            <a:avLst/>
          </a:prstGeom>
          <a:gradFill flip="none" rotWithShape="1">
            <a:gsLst>
              <a:gs pos="0">
                <a:srgbClr val="FF9F5D">
                  <a:tint val="66000"/>
                  <a:satMod val="160000"/>
                </a:srgbClr>
              </a:gs>
              <a:gs pos="50000">
                <a:srgbClr val="FF9F5D">
                  <a:tint val="44500"/>
                  <a:satMod val="160000"/>
                </a:srgbClr>
              </a:gs>
              <a:gs pos="100000">
                <a:srgbClr val="FF9F5D">
                  <a:tint val="23500"/>
                  <a:satMod val="160000"/>
                </a:srgbClr>
              </a:gs>
            </a:gsLst>
            <a:lin ang="5400000" scaled="1"/>
            <a:tileRect/>
          </a:gradFill>
        </p:spPr>
        <p:txBody>
          <a:bodyPr wrap="square" rtlCol="0">
            <a:spAutoFit/>
          </a:bodyPr>
          <a:lstStyle/>
          <a:p>
            <a:r>
              <a:rPr lang="en-GB" sz="2400" dirty="0"/>
              <a:t>Can’t decide? Write your own. Use the sentence  starter: The Mirror positions its audience to feel…</a:t>
            </a:r>
          </a:p>
        </p:txBody>
      </p:sp>
    </p:spTree>
    <p:extLst>
      <p:ext uri="{BB962C8B-B14F-4D97-AF65-F5344CB8AC3E}">
        <p14:creationId xmlns:p14="http://schemas.microsoft.com/office/powerpoint/2010/main" val="57371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8AD1-402F-E19F-5C7B-0D25C3C8C022}"/>
              </a:ext>
            </a:extLst>
          </p:cNvPr>
          <p:cNvSpPr>
            <a:spLocks noGrp="1"/>
          </p:cNvSpPr>
          <p:nvPr>
            <p:ph type="title"/>
          </p:nvPr>
        </p:nvSpPr>
        <p:spPr>
          <a:xfrm>
            <a:off x="81771" y="45524"/>
            <a:ext cx="3064213" cy="1325563"/>
          </a:xfrm>
          <a:solidFill>
            <a:srgbClr val="00B050"/>
          </a:solidFill>
        </p:spPr>
        <p:txBody>
          <a:bodyPr/>
          <a:lstStyle/>
          <a:p>
            <a:r>
              <a:rPr lang="en-GB" b="1" dirty="0"/>
              <a:t>The editorial</a:t>
            </a:r>
          </a:p>
        </p:txBody>
      </p:sp>
      <p:sp>
        <p:nvSpPr>
          <p:cNvPr id="3" name="Content Placeholder 2">
            <a:extLst>
              <a:ext uri="{FF2B5EF4-FFF2-40B4-BE49-F238E27FC236}">
                <a16:creationId xmlns:a16="http://schemas.microsoft.com/office/drawing/2014/main" id="{7ADCB776-06E0-1CD9-924C-BB0087BBEED2}"/>
              </a:ext>
            </a:extLst>
          </p:cNvPr>
          <p:cNvSpPr>
            <a:spLocks noGrp="1"/>
          </p:cNvSpPr>
          <p:nvPr>
            <p:ph idx="1"/>
          </p:nvPr>
        </p:nvSpPr>
        <p:spPr>
          <a:xfrm>
            <a:off x="163545" y="1594792"/>
            <a:ext cx="2900667" cy="4351338"/>
          </a:xfrm>
        </p:spPr>
        <p:txBody>
          <a:bodyPr>
            <a:normAutofit/>
          </a:bodyPr>
          <a:lstStyle/>
          <a:p>
            <a:pPr marL="0" indent="0">
              <a:buNone/>
            </a:pPr>
            <a:r>
              <a:rPr lang="en-GB" dirty="0"/>
              <a:t>An editorial is an article written by the editor of a newspaper expressing their views on a topical issue. It has to be clearly signposted as an editorial rather than news reporting. </a:t>
            </a:r>
          </a:p>
        </p:txBody>
      </p:sp>
      <p:pic>
        <p:nvPicPr>
          <p:cNvPr id="5" name="Picture 4">
            <a:extLst>
              <a:ext uri="{FF2B5EF4-FFF2-40B4-BE49-F238E27FC236}">
                <a16:creationId xmlns:a16="http://schemas.microsoft.com/office/drawing/2014/main" id="{73441577-2E42-63C1-5CD4-1A4C11BB9F58}"/>
              </a:ext>
            </a:extLst>
          </p:cNvPr>
          <p:cNvPicPr>
            <a:picLocks noChangeAspect="1"/>
          </p:cNvPicPr>
          <p:nvPr/>
        </p:nvPicPr>
        <p:blipFill>
          <a:blip r:embed="rId2"/>
          <a:stretch>
            <a:fillRect/>
          </a:stretch>
        </p:blipFill>
        <p:spPr>
          <a:xfrm>
            <a:off x="3309768" y="8069"/>
            <a:ext cx="2927249" cy="6849931"/>
          </a:xfrm>
          <a:prstGeom prst="rect">
            <a:avLst/>
          </a:prstGeom>
        </p:spPr>
      </p:pic>
      <p:sp>
        <p:nvSpPr>
          <p:cNvPr id="6" name="TextBox 5">
            <a:extLst>
              <a:ext uri="{FF2B5EF4-FFF2-40B4-BE49-F238E27FC236}">
                <a16:creationId xmlns:a16="http://schemas.microsoft.com/office/drawing/2014/main" id="{09E85919-80BD-7429-8AD3-4B6B499F8997}"/>
              </a:ext>
            </a:extLst>
          </p:cNvPr>
          <p:cNvSpPr txBox="1"/>
          <p:nvPr/>
        </p:nvSpPr>
        <p:spPr>
          <a:xfrm>
            <a:off x="6400801" y="234803"/>
            <a:ext cx="2629338" cy="584775"/>
          </a:xfrm>
          <a:prstGeom prst="rect">
            <a:avLst/>
          </a:prstGeom>
          <a:solidFill>
            <a:schemeClr val="accent6">
              <a:lumMod val="20000"/>
              <a:lumOff val="80000"/>
            </a:schemeClr>
          </a:solidFill>
        </p:spPr>
        <p:txBody>
          <a:bodyPr wrap="square" rtlCol="0">
            <a:spAutoFit/>
          </a:bodyPr>
          <a:lstStyle/>
          <a:p>
            <a:r>
              <a:rPr lang="en-GB" sz="1600" dirty="0"/>
              <a:t>Voice of the Mirror: signifies it’s an editorial</a:t>
            </a:r>
          </a:p>
        </p:txBody>
      </p:sp>
      <p:sp>
        <p:nvSpPr>
          <p:cNvPr id="7" name="TextBox 6">
            <a:extLst>
              <a:ext uri="{FF2B5EF4-FFF2-40B4-BE49-F238E27FC236}">
                <a16:creationId xmlns:a16="http://schemas.microsoft.com/office/drawing/2014/main" id="{532D65A4-5EC3-B106-0B6F-2E0107909696}"/>
              </a:ext>
            </a:extLst>
          </p:cNvPr>
          <p:cNvSpPr txBox="1"/>
          <p:nvPr/>
        </p:nvSpPr>
        <p:spPr>
          <a:xfrm>
            <a:off x="6400801" y="944435"/>
            <a:ext cx="2629338" cy="830997"/>
          </a:xfrm>
          <a:prstGeom prst="rect">
            <a:avLst/>
          </a:prstGeom>
          <a:solidFill>
            <a:schemeClr val="accent6">
              <a:lumMod val="40000"/>
              <a:lumOff val="60000"/>
            </a:schemeClr>
          </a:solidFill>
        </p:spPr>
        <p:txBody>
          <a:bodyPr wrap="square" rtlCol="0">
            <a:spAutoFit/>
          </a:bodyPr>
          <a:lstStyle/>
          <a:p>
            <a:r>
              <a:rPr lang="en-GB" sz="1600" dirty="0"/>
              <a:t>Mini masthead: also signifies it’s an editorial – primes audience for an opinion</a:t>
            </a:r>
          </a:p>
        </p:txBody>
      </p:sp>
      <p:sp>
        <p:nvSpPr>
          <p:cNvPr id="8" name="TextBox 7">
            <a:extLst>
              <a:ext uri="{FF2B5EF4-FFF2-40B4-BE49-F238E27FC236}">
                <a16:creationId xmlns:a16="http://schemas.microsoft.com/office/drawing/2014/main" id="{8A0F488D-671D-69BF-662C-20A80323902C}"/>
              </a:ext>
            </a:extLst>
          </p:cNvPr>
          <p:cNvSpPr txBox="1"/>
          <p:nvPr/>
        </p:nvSpPr>
        <p:spPr>
          <a:xfrm>
            <a:off x="6400801" y="1922183"/>
            <a:ext cx="2629338" cy="830997"/>
          </a:xfrm>
          <a:prstGeom prst="rect">
            <a:avLst/>
          </a:prstGeom>
          <a:solidFill>
            <a:schemeClr val="accent6">
              <a:lumMod val="60000"/>
              <a:lumOff val="40000"/>
            </a:schemeClr>
          </a:solidFill>
        </p:spPr>
        <p:txBody>
          <a:bodyPr wrap="square" rtlCol="0">
            <a:spAutoFit/>
          </a:bodyPr>
          <a:lstStyle/>
          <a:p>
            <a:r>
              <a:rPr lang="en-GB" sz="1600" dirty="0"/>
              <a:t>Red connotes left-wing values – signals anti-government </a:t>
            </a:r>
            <a:r>
              <a:rPr lang="en-GB" sz="1600" dirty="0" err="1"/>
              <a:t>postioning</a:t>
            </a:r>
            <a:endParaRPr lang="en-GB" sz="1600" dirty="0"/>
          </a:p>
        </p:txBody>
      </p:sp>
      <p:sp>
        <p:nvSpPr>
          <p:cNvPr id="9" name="TextBox 8">
            <a:extLst>
              <a:ext uri="{FF2B5EF4-FFF2-40B4-BE49-F238E27FC236}">
                <a16:creationId xmlns:a16="http://schemas.microsoft.com/office/drawing/2014/main" id="{3D4BA86B-77BE-C569-D1B4-5A6E5C74913C}"/>
              </a:ext>
            </a:extLst>
          </p:cNvPr>
          <p:cNvSpPr txBox="1"/>
          <p:nvPr/>
        </p:nvSpPr>
        <p:spPr>
          <a:xfrm>
            <a:off x="6400801" y="2878919"/>
            <a:ext cx="2629338" cy="2308324"/>
          </a:xfrm>
          <a:prstGeom prst="rect">
            <a:avLst/>
          </a:prstGeom>
          <a:solidFill>
            <a:schemeClr val="accent6"/>
          </a:solidFill>
        </p:spPr>
        <p:txBody>
          <a:bodyPr wrap="square" rtlCol="0">
            <a:spAutoFit/>
          </a:bodyPr>
          <a:lstStyle/>
          <a:p>
            <a:r>
              <a:rPr lang="en-GB" sz="1600" dirty="0"/>
              <a:t>Headline combines the linguistic codes of disgust (‘stain’) and patriotism (‘great nation’) positions the audience to feel that Johnson should be removed and is polluting and corrupting something that should be a source of pride</a:t>
            </a:r>
          </a:p>
        </p:txBody>
      </p:sp>
      <p:sp>
        <p:nvSpPr>
          <p:cNvPr id="10" name="TextBox 9">
            <a:extLst>
              <a:ext uri="{FF2B5EF4-FFF2-40B4-BE49-F238E27FC236}">
                <a16:creationId xmlns:a16="http://schemas.microsoft.com/office/drawing/2014/main" id="{F76A9D71-B1A5-1476-D2B7-599F88B0C151}"/>
              </a:ext>
            </a:extLst>
          </p:cNvPr>
          <p:cNvSpPr txBox="1"/>
          <p:nvPr/>
        </p:nvSpPr>
        <p:spPr>
          <a:xfrm>
            <a:off x="6400801" y="5312982"/>
            <a:ext cx="2629338" cy="1323439"/>
          </a:xfrm>
          <a:prstGeom prst="rect">
            <a:avLst/>
          </a:prstGeom>
          <a:solidFill>
            <a:srgbClr val="00B050"/>
          </a:solidFill>
        </p:spPr>
        <p:txBody>
          <a:bodyPr wrap="square" rtlCol="0">
            <a:spAutoFit/>
          </a:bodyPr>
          <a:lstStyle/>
          <a:p>
            <a:r>
              <a:rPr lang="en-GB" sz="1600" dirty="0"/>
              <a:t>Standfirst uses more emotive language (‘destroy’, ‘at all costs’) to position the audience to feel that Johnson is ruthless and damaging</a:t>
            </a:r>
          </a:p>
        </p:txBody>
      </p:sp>
    </p:spTree>
    <p:extLst>
      <p:ext uri="{BB962C8B-B14F-4D97-AF65-F5344CB8AC3E}">
        <p14:creationId xmlns:p14="http://schemas.microsoft.com/office/powerpoint/2010/main" val="137391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F150-BB94-36C8-D619-2DE3F43BA9C3}"/>
              </a:ext>
            </a:extLst>
          </p:cNvPr>
          <p:cNvSpPr>
            <a:spLocks noGrp="1"/>
          </p:cNvSpPr>
          <p:nvPr>
            <p:ph type="title"/>
          </p:nvPr>
        </p:nvSpPr>
        <p:spPr>
          <a:xfrm>
            <a:off x="151995" y="199756"/>
            <a:ext cx="7886700" cy="792465"/>
          </a:xfrm>
          <a:solidFill>
            <a:srgbClr val="FFC000"/>
          </a:solidFill>
        </p:spPr>
        <p:txBody>
          <a:bodyPr/>
          <a:lstStyle/>
          <a:p>
            <a:r>
              <a:rPr lang="en-GB" dirty="0"/>
              <a:t>Task</a:t>
            </a:r>
          </a:p>
        </p:txBody>
      </p:sp>
      <p:sp>
        <p:nvSpPr>
          <p:cNvPr id="3" name="Content Placeholder 2">
            <a:extLst>
              <a:ext uri="{FF2B5EF4-FFF2-40B4-BE49-F238E27FC236}">
                <a16:creationId xmlns:a16="http://schemas.microsoft.com/office/drawing/2014/main" id="{A9EDD118-0E1E-2C7A-FEF0-D1887B3C25DB}"/>
              </a:ext>
            </a:extLst>
          </p:cNvPr>
          <p:cNvSpPr>
            <a:spLocks noGrp="1"/>
          </p:cNvSpPr>
          <p:nvPr>
            <p:ph idx="1"/>
          </p:nvPr>
        </p:nvSpPr>
        <p:spPr/>
        <p:txBody>
          <a:bodyPr>
            <a:normAutofit fontScale="92500" lnSpcReduction="10000"/>
          </a:bodyPr>
          <a:lstStyle/>
          <a:p>
            <a:pPr marL="0" indent="0">
              <a:buNone/>
            </a:pPr>
            <a:r>
              <a:rPr lang="en-GB" sz="2800" b="1" i="0" u="none" strike="noStrike" dirty="0">
                <a:solidFill>
                  <a:srgbClr val="000000"/>
                </a:solidFill>
                <a:effectLst/>
                <a:latin typeface="Calibri" panose="020F0502020204030204" pitchFamily="34" charset="0"/>
              </a:rPr>
              <a:t>How do representations of Partygate position audiences in the DPS of the Daily Mirror?</a:t>
            </a:r>
          </a:p>
          <a:p>
            <a:endParaRPr lang="en-GB" b="1"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Start with developed annotations – see previous slide</a:t>
            </a:r>
          </a:p>
          <a:p>
            <a:r>
              <a:rPr lang="en-GB" dirty="0">
                <a:solidFill>
                  <a:srgbClr val="000000"/>
                </a:solidFill>
                <a:latin typeface="Calibri" panose="020F0502020204030204" pitchFamily="34" charset="0"/>
              </a:rPr>
              <a:t>Then work up some What, How, Why paragraphs from your annotations (What is it, How is it working, Why is it working like that)</a:t>
            </a:r>
          </a:p>
          <a:p>
            <a:r>
              <a:rPr lang="en-GB" dirty="0">
                <a:solidFill>
                  <a:srgbClr val="000000"/>
                </a:solidFill>
                <a:latin typeface="Calibri" panose="020F0502020204030204" pitchFamily="34" charset="0"/>
              </a:rPr>
              <a:t>Don’t forget theory: Levi-Strauss is very appropriate. </a:t>
            </a:r>
          </a:p>
          <a:p>
            <a:r>
              <a:rPr lang="en-GB" dirty="0">
                <a:solidFill>
                  <a:srgbClr val="000000"/>
                </a:solidFill>
                <a:latin typeface="Calibri" panose="020F0502020204030204" pitchFamily="34" charset="0"/>
              </a:rPr>
              <a:t>If you are stuck, use the set text factsheet to give you some prompts.  </a:t>
            </a:r>
          </a:p>
          <a:p>
            <a:r>
              <a:rPr lang="en-GB" dirty="0">
                <a:solidFill>
                  <a:srgbClr val="000000"/>
                </a:solidFill>
                <a:latin typeface="Calibri" panose="020F0502020204030204" pitchFamily="34" charset="0"/>
              </a:rPr>
              <a:t>This ppt and the set text fact sheet are both </a:t>
            </a:r>
            <a:r>
              <a:rPr lang="en-GB">
                <a:solidFill>
                  <a:srgbClr val="000000"/>
                </a:solidFill>
                <a:latin typeface="Calibri" panose="020F0502020204030204" pitchFamily="34" charset="0"/>
              </a:rPr>
              <a:t>on Satchel.</a:t>
            </a:r>
            <a:endParaRPr lang="en-GB" dirty="0"/>
          </a:p>
          <a:p>
            <a:endParaRPr lang="en-GB" dirty="0"/>
          </a:p>
        </p:txBody>
      </p:sp>
    </p:spTree>
    <p:extLst>
      <p:ext uri="{BB962C8B-B14F-4D97-AF65-F5344CB8AC3E}">
        <p14:creationId xmlns:p14="http://schemas.microsoft.com/office/powerpoint/2010/main" val="293900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0FB2-F7BB-6D6C-F842-B8745A52EF3A}"/>
              </a:ext>
            </a:extLst>
          </p:cNvPr>
          <p:cNvSpPr>
            <a:spLocks noGrp="1"/>
          </p:cNvSpPr>
          <p:nvPr>
            <p:ph type="title"/>
          </p:nvPr>
        </p:nvSpPr>
        <p:spPr>
          <a:xfrm>
            <a:off x="0" y="365126"/>
            <a:ext cx="9144000" cy="820207"/>
          </a:xfrm>
          <a:solidFill>
            <a:schemeClr val="accent4">
              <a:lumMod val="20000"/>
              <a:lumOff val="80000"/>
            </a:schemeClr>
          </a:solidFill>
        </p:spPr>
        <p:txBody>
          <a:bodyPr/>
          <a:lstStyle/>
          <a:p>
            <a:r>
              <a:rPr lang="en-GB" b="1" dirty="0"/>
              <a:t>Admin</a:t>
            </a:r>
          </a:p>
        </p:txBody>
      </p:sp>
      <p:sp>
        <p:nvSpPr>
          <p:cNvPr id="3" name="Content Placeholder 2">
            <a:extLst>
              <a:ext uri="{FF2B5EF4-FFF2-40B4-BE49-F238E27FC236}">
                <a16:creationId xmlns:a16="http://schemas.microsoft.com/office/drawing/2014/main" id="{6BAEC92D-F007-CFF6-B290-82D3260032F6}"/>
              </a:ext>
            </a:extLst>
          </p:cNvPr>
          <p:cNvSpPr>
            <a:spLocks noGrp="1"/>
          </p:cNvSpPr>
          <p:nvPr>
            <p:ph idx="1"/>
          </p:nvPr>
        </p:nvSpPr>
        <p:spPr/>
        <p:txBody>
          <a:bodyPr/>
          <a:lstStyle/>
          <a:p>
            <a:pPr marL="0" indent="0">
              <a:buNone/>
            </a:pPr>
            <a:r>
              <a:rPr lang="en-GB" dirty="0"/>
              <a:t>Archie, </a:t>
            </a:r>
            <a:r>
              <a:rPr lang="en-GB" dirty="0" err="1"/>
              <a:t>Neive</a:t>
            </a:r>
            <a:r>
              <a:rPr lang="en-GB" dirty="0"/>
              <a:t>, Fifi – I keep forgetting…Make sure you get the assessment from me today and can I have it by Friday. 45 mins (unless you have extra time = 56 mins). Please stick to the timings and don’t cheat because that won’t help you!</a:t>
            </a:r>
          </a:p>
          <a:p>
            <a:pPr marL="0" indent="0">
              <a:buNone/>
            </a:pPr>
            <a:endParaRPr lang="en-GB" dirty="0"/>
          </a:p>
          <a:p>
            <a:pPr marL="0" indent="0">
              <a:buNone/>
            </a:pPr>
            <a:r>
              <a:rPr lang="en-GB" dirty="0"/>
              <a:t>Don’t forget, Daily Mirror homework due tomorrow – printed out and complete!</a:t>
            </a:r>
          </a:p>
        </p:txBody>
      </p:sp>
    </p:spTree>
    <p:extLst>
      <p:ext uri="{BB962C8B-B14F-4D97-AF65-F5344CB8AC3E}">
        <p14:creationId xmlns:p14="http://schemas.microsoft.com/office/powerpoint/2010/main" val="132199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712922"/>
          </a:xfrm>
          <a:solidFill>
            <a:schemeClr val="accent4">
              <a:lumMod val="40000"/>
              <a:lumOff val="60000"/>
            </a:schemeClr>
          </a:solidFill>
        </p:spPr>
        <p:txBody>
          <a:bodyPr>
            <a:normAutofit/>
          </a:bodyPr>
          <a:lstStyle/>
          <a:p>
            <a:r>
              <a:rPr lang="en-GB" sz="4000" b="1" dirty="0"/>
              <a:t>Where am I getting these fancy LOs from?</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42401" y="857808"/>
            <a:ext cx="8659196" cy="5873665"/>
          </a:xfrm>
          <a:prstGeom prst="rect">
            <a:avLst/>
          </a:prstGeom>
        </p:spPr>
      </p:pic>
      <p:sp>
        <p:nvSpPr>
          <p:cNvPr id="6" name="Oval 5"/>
          <p:cNvSpPr/>
          <p:nvPr/>
        </p:nvSpPr>
        <p:spPr>
          <a:xfrm>
            <a:off x="511444" y="2340244"/>
            <a:ext cx="1038387" cy="7904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690844" y="4515556"/>
            <a:ext cx="1308267" cy="88866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6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2" y="504611"/>
            <a:ext cx="8127892" cy="5214264"/>
          </a:xfrm>
          <a:solidFill>
            <a:schemeClr val="accent4">
              <a:lumMod val="20000"/>
              <a:lumOff val="80000"/>
            </a:schemeClr>
          </a:solidFill>
        </p:spPr>
        <p:txBody>
          <a:bodyPr>
            <a:normAutofit/>
          </a:bodyPr>
          <a:lstStyle/>
          <a:p>
            <a:r>
              <a:rPr lang="en-GB" dirty="0"/>
              <a:t>You can use these pages to design exam style questions for both the 15 and 30 mark questions. </a:t>
            </a:r>
            <a:r>
              <a:rPr lang="en-GB" b="1" dirty="0"/>
              <a:t>Only use the ones highlighted. </a:t>
            </a:r>
            <a:r>
              <a:rPr lang="en-GB" dirty="0"/>
              <a:t>There is a page like this for every section of every component. If you want practice questions, this is where you go. </a:t>
            </a:r>
          </a:p>
        </p:txBody>
      </p:sp>
    </p:spTree>
    <p:extLst>
      <p:ext uri="{BB962C8B-B14F-4D97-AF65-F5344CB8AC3E}">
        <p14:creationId xmlns:p14="http://schemas.microsoft.com/office/powerpoint/2010/main" val="307028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8420"/>
          </a:xfrm>
          <a:solidFill>
            <a:schemeClr val="accent4">
              <a:lumMod val="20000"/>
              <a:lumOff val="80000"/>
            </a:schemeClr>
          </a:solidFill>
        </p:spPr>
        <p:txBody>
          <a:bodyPr/>
          <a:lstStyle/>
          <a:p>
            <a:r>
              <a:rPr lang="en-GB" b="1" dirty="0"/>
              <a:t>How to generate exam questions</a:t>
            </a:r>
          </a:p>
        </p:txBody>
      </p:sp>
      <p:sp>
        <p:nvSpPr>
          <p:cNvPr id="3" name="Content Placeholder 2"/>
          <p:cNvSpPr>
            <a:spLocks noGrp="1"/>
          </p:cNvSpPr>
          <p:nvPr>
            <p:ph idx="1"/>
          </p:nvPr>
        </p:nvSpPr>
        <p:spPr>
          <a:xfrm>
            <a:off x="473667" y="1221190"/>
            <a:ext cx="5338197" cy="5164111"/>
          </a:xfrm>
        </p:spPr>
        <p:txBody>
          <a:bodyPr>
            <a:normAutofit fontScale="92500" lnSpcReduction="20000"/>
          </a:bodyPr>
          <a:lstStyle/>
          <a:p>
            <a:r>
              <a:rPr lang="en-GB" dirty="0"/>
              <a:t>First of all, find the relevant ‘Area of Study’ for the component you are studying. For COM 1 Sec A, this appears on pages 11 and 12 of the handbook. COM 1 Sec B appears on pages 29 and 30. See if you can find the rest.</a:t>
            </a:r>
          </a:p>
          <a:p>
            <a:r>
              <a:rPr lang="en-GB" dirty="0">
                <a:solidFill>
                  <a:schemeClr val="accent1">
                    <a:lumMod val="75000"/>
                  </a:schemeClr>
                </a:solidFill>
              </a:rPr>
              <a:t>Then, take note of the highlighted boxes. These are the relevant areas of study for that Component and section.</a:t>
            </a:r>
          </a:p>
          <a:p>
            <a:r>
              <a:rPr lang="en-GB" dirty="0"/>
              <a:t>Choose one of them. </a:t>
            </a:r>
          </a:p>
          <a:p>
            <a:r>
              <a:rPr lang="en-GB" dirty="0">
                <a:solidFill>
                  <a:schemeClr val="accent1">
                    <a:lumMod val="75000"/>
                  </a:schemeClr>
                </a:solidFill>
              </a:rPr>
              <a:t>Use a command word to change it from a statement to a question. </a:t>
            </a:r>
          </a:p>
          <a:p>
            <a:r>
              <a:rPr lang="en-GB" dirty="0"/>
              <a:t>Add in any relevant details such as names of texts and so on. </a:t>
            </a:r>
          </a:p>
        </p:txBody>
      </p:sp>
    </p:spTree>
    <p:extLst>
      <p:ext uri="{BB962C8B-B14F-4D97-AF65-F5344CB8AC3E}">
        <p14:creationId xmlns:p14="http://schemas.microsoft.com/office/powerpoint/2010/main" val="350854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50"/>
            <a:ext cx="8922181" cy="549274"/>
          </a:xfrm>
          <a:solidFill>
            <a:schemeClr val="accent4">
              <a:lumMod val="40000"/>
              <a:lumOff val="60000"/>
            </a:schemeClr>
          </a:solidFill>
        </p:spPr>
        <p:txBody>
          <a:bodyPr>
            <a:normAutofit fontScale="90000"/>
          </a:bodyPr>
          <a:lstStyle/>
          <a:p>
            <a:r>
              <a:rPr lang="en-GB" b="1" dirty="0"/>
              <a:t>How to generate exam questions</a:t>
            </a:r>
          </a:p>
        </p:txBody>
      </p:sp>
      <p:sp>
        <p:nvSpPr>
          <p:cNvPr id="3" name="Content Placeholder 2"/>
          <p:cNvSpPr>
            <a:spLocks noGrp="1"/>
          </p:cNvSpPr>
          <p:nvPr>
            <p:ph sz="half" idx="1"/>
          </p:nvPr>
        </p:nvSpPr>
        <p:spPr>
          <a:xfrm>
            <a:off x="0" y="988716"/>
            <a:ext cx="6850251" cy="5869284"/>
          </a:xfrm>
        </p:spPr>
        <p:txBody>
          <a:bodyPr>
            <a:noAutofit/>
          </a:bodyPr>
          <a:lstStyle/>
          <a:p>
            <a:r>
              <a:rPr lang="en-GB" sz="2500" dirty="0"/>
              <a:t>First of all, find the relevant ‘Area of Study’ for the component you are studying. For COM 1 Sec A, this appears on pages 11 and 12 of the handbook. COM 1 Sec B appears on pages 29 and 30. See if you can find the rest.</a:t>
            </a:r>
          </a:p>
          <a:p>
            <a:r>
              <a:rPr lang="en-GB" sz="2500" dirty="0">
                <a:solidFill>
                  <a:schemeClr val="accent1">
                    <a:lumMod val="75000"/>
                  </a:schemeClr>
                </a:solidFill>
              </a:rPr>
              <a:t>Then, take note of the highlighted boxes. These are the relevant areas of study for that Component and section.</a:t>
            </a:r>
          </a:p>
          <a:p>
            <a:r>
              <a:rPr lang="en-GB" sz="2500" dirty="0"/>
              <a:t>Choose one of them. </a:t>
            </a:r>
          </a:p>
          <a:p>
            <a:r>
              <a:rPr lang="en-GB" sz="2500" dirty="0">
                <a:solidFill>
                  <a:schemeClr val="accent1">
                    <a:lumMod val="75000"/>
                  </a:schemeClr>
                </a:solidFill>
              </a:rPr>
              <a:t>Use a </a:t>
            </a:r>
            <a:r>
              <a:rPr lang="en-GB" sz="2500" b="1" dirty="0">
                <a:solidFill>
                  <a:schemeClr val="accent1">
                    <a:lumMod val="75000"/>
                  </a:schemeClr>
                </a:solidFill>
              </a:rPr>
              <a:t>command word </a:t>
            </a:r>
            <a:r>
              <a:rPr lang="en-GB" sz="2500" dirty="0">
                <a:solidFill>
                  <a:schemeClr val="accent1">
                    <a:lumMod val="75000"/>
                  </a:schemeClr>
                </a:solidFill>
              </a:rPr>
              <a:t>to change it from a statement to a question (see handout).</a:t>
            </a:r>
          </a:p>
          <a:p>
            <a:r>
              <a:rPr lang="en-GB" sz="2500" dirty="0"/>
              <a:t>Add in any relevant details such as names of texts and so on. Make sure that you use ‘compare’ if you are doing a comparative question (e.g. COM 1 Sec A 30 mark question)</a:t>
            </a:r>
          </a:p>
          <a:p>
            <a:endParaRPr lang="en-GB" sz="2500" dirty="0"/>
          </a:p>
        </p:txBody>
      </p:sp>
      <p:sp>
        <p:nvSpPr>
          <p:cNvPr id="4" name="Content Placeholder 3"/>
          <p:cNvSpPr>
            <a:spLocks noGrp="1"/>
          </p:cNvSpPr>
          <p:nvPr>
            <p:ph sz="half" idx="2"/>
          </p:nvPr>
        </p:nvSpPr>
        <p:spPr>
          <a:xfrm>
            <a:off x="6958739" y="1115877"/>
            <a:ext cx="2185261" cy="5742123"/>
          </a:xfrm>
          <a:solidFill>
            <a:schemeClr val="accent4">
              <a:lumMod val="20000"/>
              <a:lumOff val="80000"/>
            </a:schemeClr>
          </a:solidFill>
        </p:spPr>
        <p:txBody>
          <a:bodyPr>
            <a:noAutofit/>
          </a:bodyPr>
          <a:lstStyle/>
          <a:p>
            <a:pPr marL="0" indent="0">
              <a:spcBef>
                <a:spcPts val="0"/>
              </a:spcBef>
              <a:buNone/>
            </a:pPr>
            <a:r>
              <a:rPr lang="en-GB" sz="1600" b="1" dirty="0">
                <a:latin typeface="Comic Sans MS" panose="030F0702030302020204" pitchFamily="66" charset="0"/>
              </a:rPr>
              <a:t>COMMAND WORDS</a:t>
            </a:r>
          </a:p>
          <a:p>
            <a:pPr marL="0" indent="0">
              <a:spcBef>
                <a:spcPts val="0"/>
              </a:spcBef>
              <a:buNone/>
            </a:pPr>
            <a:endParaRPr lang="en-GB" sz="1600" b="1" dirty="0">
              <a:latin typeface="Comic Sans MS" panose="030F0702030302020204" pitchFamily="66" charset="0"/>
            </a:endParaRPr>
          </a:p>
          <a:p>
            <a:pPr>
              <a:spcBef>
                <a:spcPts val="0"/>
              </a:spcBef>
            </a:pPr>
            <a:r>
              <a:rPr lang="en-GB" sz="2000" dirty="0">
                <a:latin typeface="Comic Sans MS" panose="030F0702030302020204" pitchFamily="66" charset="0"/>
              </a:rPr>
              <a:t>Analyse</a:t>
            </a:r>
          </a:p>
          <a:p>
            <a:pPr>
              <a:spcBef>
                <a:spcPts val="0"/>
              </a:spcBef>
            </a:pPr>
            <a:r>
              <a:rPr lang="en-GB" sz="2000" dirty="0">
                <a:latin typeface="Comic Sans MS" panose="030F0702030302020204" pitchFamily="66" charset="0"/>
              </a:rPr>
              <a:t>Compare</a:t>
            </a:r>
          </a:p>
          <a:p>
            <a:pPr>
              <a:spcBef>
                <a:spcPts val="0"/>
              </a:spcBef>
            </a:pPr>
            <a:r>
              <a:rPr lang="en-GB" sz="2000" dirty="0">
                <a:latin typeface="Comic Sans MS" panose="030F0702030302020204" pitchFamily="66" charset="0"/>
              </a:rPr>
              <a:t>Consider</a:t>
            </a:r>
          </a:p>
          <a:p>
            <a:pPr>
              <a:spcBef>
                <a:spcPts val="0"/>
              </a:spcBef>
            </a:pPr>
            <a:r>
              <a:rPr lang="en-GB" sz="2000" dirty="0">
                <a:latin typeface="Comic Sans MS" panose="030F0702030302020204" pitchFamily="66" charset="0"/>
              </a:rPr>
              <a:t>Define</a:t>
            </a:r>
          </a:p>
          <a:p>
            <a:pPr>
              <a:spcBef>
                <a:spcPts val="0"/>
              </a:spcBef>
            </a:pPr>
            <a:r>
              <a:rPr lang="en-GB" sz="2000" dirty="0">
                <a:solidFill>
                  <a:srgbClr val="FF0000"/>
                </a:solidFill>
                <a:latin typeface="Comic Sans MS" panose="030F0702030302020204" pitchFamily="66" charset="0"/>
              </a:rPr>
              <a:t>Evaluate</a:t>
            </a:r>
          </a:p>
          <a:p>
            <a:pPr>
              <a:spcBef>
                <a:spcPts val="0"/>
              </a:spcBef>
            </a:pPr>
            <a:r>
              <a:rPr lang="en-GB" sz="2000" dirty="0">
                <a:latin typeface="Comic Sans MS" panose="030F0702030302020204" pitchFamily="66" charset="0"/>
              </a:rPr>
              <a:t>Explain </a:t>
            </a:r>
          </a:p>
          <a:p>
            <a:pPr>
              <a:spcBef>
                <a:spcPts val="0"/>
              </a:spcBef>
            </a:pPr>
            <a:r>
              <a:rPr lang="en-GB" sz="2000" dirty="0">
                <a:latin typeface="Comic Sans MS" panose="030F0702030302020204" pitchFamily="66" charset="0"/>
              </a:rPr>
              <a:t>Give</a:t>
            </a:r>
          </a:p>
          <a:p>
            <a:pPr>
              <a:spcBef>
                <a:spcPts val="0"/>
              </a:spcBef>
            </a:pPr>
            <a:r>
              <a:rPr lang="en-GB" sz="2000" dirty="0">
                <a:latin typeface="Comic Sans MS" panose="030F0702030302020204" pitchFamily="66" charset="0"/>
              </a:rPr>
              <a:t>How </a:t>
            </a:r>
            <a:r>
              <a:rPr lang="en-GB" sz="2000" dirty="0">
                <a:solidFill>
                  <a:srgbClr val="FF0000"/>
                </a:solidFill>
                <a:latin typeface="Comic Sans MS" panose="030F0702030302020204" pitchFamily="66" charset="0"/>
              </a:rPr>
              <a:t>far/ how valid/ how useful etc.</a:t>
            </a:r>
          </a:p>
          <a:p>
            <a:pPr>
              <a:spcBef>
                <a:spcPts val="0"/>
              </a:spcBef>
            </a:pPr>
            <a:r>
              <a:rPr lang="en-GB" sz="2000" dirty="0">
                <a:latin typeface="Comic Sans MS" panose="030F0702030302020204" pitchFamily="66" charset="0"/>
              </a:rPr>
              <a:t>Identify</a:t>
            </a:r>
          </a:p>
          <a:p>
            <a:pPr>
              <a:spcBef>
                <a:spcPts val="0"/>
              </a:spcBef>
            </a:pPr>
            <a:r>
              <a:rPr lang="en-GB" sz="2000" strike="sngStrike" dirty="0">
                <a:solidFill>
                  <a:schemeClr val="bg1">
                    <a:lumMod val="65000"/>
                  </a:schemeClr>
                </a:solidFill>
                <a:latin typeface="Comic Sans MS" panose="030F0702030302020204" pitchFamily="66" charset="0"/>
              </a:rPr>
              <a:t>Outline</a:t>
            </a:r>
          </a:p>
          <a:p>
            <a:pPr>
              <a:spcBef>
                <a:spcPts val="0"/>
              </a:spcBef>
            </a:pPr>
            <a:r>
              <a:rPr lang="en-GB" sz="2000" dirty="0">
                <a:latin typeface="Comic Sans MS" panose="030F0702030302020204" pitchFamily="66" charset="0"/>
              </a:rPr>
              <a:t>State</a:t>
            </a:r>
          </a:p>
          <a:p>
            <a:pPr>
              <a:spcBef>
                <a:spcPts val="0"/>
              </a:spcBef>
            </a:pPr>
            <a:r>
              <a:rPr lang="en-GB" sz="2000" dirty="0">
                <a:latin typeface="Comic Sans MS" panose="030F0702030302020204" pitchFamily="66" charset="0"/>
              </a:rPr>
              <a:t>To what extent</a:t>
            </a:r>
          </a:p>
          <a:p>
            <a:pPr>
              <a:spcBef>
                <a:spcPts val="0"/>
              </a:spcBef>
            </a:pPr>
            <a:r>
              <a:rPr lang="en-GB" sz="2000" dirty="0">
                <a:latin typeface="Comic Sans MS" panose="030F0702030302020204" pitchFamily="66" charset="0"/>
              </a:rPr>
              <a:t>What </a:t>
            </a:r>
          </a:p>
          <a:p>
            <a:pPr>
              <a:spcBef>
                <a:spcPts val="0"/>
              </a:spcBef>
            </a:pPr>
            <a:r>
              <a:rPr lang="en-GB" sz="2000" dirty="0">
                <a:latin typeface="Comic Sans MS" panose="030F0702030302020204" pitchFamily="66" charset="0"/>
              </a:rPr>
              <a:t>Which</a:t>
            </a:r>
          </a:p>
          <a:p>
            <a:pPr>
              <a:spcBef>
                <a:spcPts val="0"/>
              </a:spcBef>
            </a:pPr>
            <a:r>
              <a:rPr lang="en-GB" sz="2000" dirty="0">
                <a:latin typeface="Comic Sans MS" panose="030F0702030302020204" pitchFamily="66" charset="0"/>
              </a:rPr>
              <a:t>Why</a:t>
            </a:r>
          </a:p>
          <a:p>
            <a:pPr marL="0" indent="0">
              <a:spcBef>
                <a:spcPts val="0"/>
              </a:spcBef>
              <a:buNone/>
            </a:pPr>
            <a:endParaRPr lang="en-GB" sz="2000" dirty="0">
              <a:latin typeface="Comic Sans MS" panose="030F0702030302020204" pitchFamily="66" charset="0"/>
            </a:endParaRPr>
          </a:p>
        </p:txBody>
      </p:sp>
    </p:spTree>
    <p:extLst>
      <p:ext uri="{BB962C8B-B14F-4D97-AF65-F5344CB8AC3E}">
        <p14:creationId xmlns:p14="http://schemas.microsoft.com/office/powerpoint/2010/main" val="218603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186" y="241141"/>
            <a:ext cx="2734482" cy="874738"/>
          </a:xfrm>
          <a:solidFill>
            <a:schemeClr val="accent4">
              <a:lumMod val="20000"/>
              <a:lumOff val="80000"/>
            </a:schemeClr>
          </a:solidFill>
        </p:spPr>
        <p:txBody>
          <a:bodyPr/>
          <a:lstStyle/>
          <a:p>
            <a:r>
              <a:rPr lang="en-GB" b="1" dirty="0"/>
              <a:t>Let’s try…</a:t>
            </a:r>
          </a:p>
        </p:txBody>
      </p:sp>
      <p:sp>
        <p:nvSpPr>
          <p:cNvPr id="7" name="Content Placeholder 6"/>
          <p:cNvSpPr>
            <a:spLocks noGrp="1"/>
          </p:cNvSpPr>
          <p:nvPr>
            <p:ph sz="half" idx="1"/>
          </p:nvPr>
        </p:nvSpPr>
        <p:spPr>
          <a:xfrm>
            <a:off x="303186" y="1546655"/>
            <a:ext cx="3886200" cy="4351338"/>
          </a:xfrm>
          <a:solidFill>
            <a:schemeClr val="accent4">
              <a:lumMod val="60000"/>
              <a:lumOff val="40000"/>
            </a:schemeClr>
          </a:solidFill>
        </p:spPr>
        <p:txBody>
          <a:bodyPr>
            <a:normAutofit fontScale="85000" lnSpcReduction="20000"/>
          </a:bodyPr>
          <a:lstStyle/>
          <a:p>
            <a:pPr marL="0" indent="0">
              <a:buNone/>
            </a:pPr>
            <a:r>
              <a:rPr lang="en-GB" b="1" dirty="0">
                <a:solidFill>
                  <a:prstClr val="black"/>
                </a:solidFill>
              </a:rPr>
              <a:t>Area of study descriptor:</a:t>
            </a:r>
          </a:p>
          <a:p>
            <a:pPr marL="0" indent="0">
              <a:buNone/>
            </a:pPr>
            <a:endParaRPr lang="en-GB" dirty="0">
              <a:solidFill>
                <a:prstClr val="black"/>
              </a:solidFill>
            </a:endParaRPr>
          </a:p>
          <a:p>
            <a:pPr marL="0" indent="0">
              <a:buNone/>
            </a:pPr>
            <a:r>
              <a:rPr lang="en-GB" dirty="0">
                <a:solidFill>
                  <a:prstClr val="black"/>
                </a:solidFill>
              </a:rPr>
              <a:t>MEDIA LANGUAGE COLUMN</a:t>
            </a:r>
          </a:p>
          <a:p>
            <a:pPr marL="0" indent="0">
              <a:buNone/>
            </a:pPr>
            <a:r>
              <a:rPr lang="en-GB" dirty="0">
                <a:solidFill>
                  <a:prstClr val="black"/>
                </a:solidFill>
              </a:rPr>
              <a:t>‘How the combination of </a:t>
            </a:r>
            <a:r>
              <a:rPr lang="en-GB" dirty="0"/>
              <a:t>elements of media language influence meaning’</a:t>
            </a:r>
          </a:p>
          <a:p>
            <a:pPr marL="0" indent="0">
              <a:buNone/>
            </a:pPr>
            <a:endParaRPr lang="en-GB" dirty="0"/>
          </a:p>
          <a:p>
            <a:pPr marL="0" indent="0">
              <a:buNone/>
            </a:pPr>
            <a:r>
              <a:rPr lang="en-GB" dirty="0"/>
              <a:t>REPRESENTATION COLUMN</a:t>
            </a:r>
          </a:p>
          <a:p>
            <a:pPr marL="0" indent="0">
              <a:buNone/>
            </a:pPr>
            <a:r>
              <a:rPr lang="en-GB" dirty="0"/>
              <a:t>‘How representations may invoke discourses and ideologies and position audiences’</a:t>
            </a:r>
          </a:p>
        </p:txBody>
      </p:sp>
      <p:sp>
        <p:nvSpPr>
          <p:cNvPr id="8" name="Content Placeholder 7"/>
          <p:cNvSpPr>
            <a:spLocks noGrp="1"/>
          </p:cNvSpPr>
          <p:nvPr>
            <p:ph sz="half" idx="2"/>
          </p:nvPr>
        </p:nvSpPr>
        <p:spPr>
          <a:xfrm>
            <a:off x="4474166" y="523768"/>
            <a:ext cx="4514851" cy="6078510"/>
          </a:xfrm>
        </p:spPr>
        <p:txBody>
          <a:bodyPr>
            <a:normAutofit fontScale="85000" lnSpcReduction="20000"/>
          </a:bodyPr>
          <a:lstStyle/>
          <a:p>
            <a:pPr marL="0" indent="0">
              <a:buNone/>
            </a:pPr>
            <a:r>
              <a:rPr lang="en-GB" b="1" dirty="0"/>
              <a:t>15 marks (media language):</a:t>
            </a:r>
          </a:p>
          <a:p>
            <a:pPr marL="0" indent="0">
              <a:buNone/>
            </a:pPr>
            <a:r>
              <a:rPr lang="en-GB" dirty="0"/>
              <a:t>Analyse how the combination of elements of media language influence meaning on the DPS of the Daily Mirror</a:t>
            </a:r>
          </a:p>
          <a:p>
            <a:endParaRPr lang="en-GB" dirty="0"/>
          </a:p>
          <a:p>
            <a:endParaRPr lang="en-GB" dirty="0"/>
          </a:p>
          <a:p>
            <a:pPr marL="0" indent="0">
              <a:buNone/>
            </a:pPr>
            <a:r>
              <a:rPr lang="en-GB" b="1" dirty="0"/>
              <a:t>30 marks (representation):</a:t>
            </a:r>
          </a:p>
          <a:p>
            <a:pPr marL="0" indent="0">
              <a:buNone/>
            </a:pPr>
            <a:r>
              <a:rPr lang="en-GB" dirty="0"/>
              <a:t>Compare how ethnicity/ reality/ gender/ masculinity/politics etc. is represented in text 1 (unseen) and text 2 (set text)</a:t>
            </a:r>
          </a:p>
          <a:p>
            <a:pPr marL="0" indent="0">
              <a:buNone/>
            </a:pPr>
            <a:r>
              <a:rPr lang="en-GB" dirty="0"/>
              <a:t>You could cover:</a:t>
            </a:r>
          </a:p>
          <a:p>
            <a:r>
              <a:rPr lang="en-GB" dirty="0"/>
              <a:t>How the representation of ethnicity etc. reflects a particular ideology</a:t>
            </a:r>
          </a:p>
          <a:p>
            <a:r>
              <a:rPr lang="en-GB" dirty="0"/>
              <a:t>How the representation of ethnicity etc. influences an audience</a:t>
            </a:r>
          </a:p>
          <a:p>
            <a:endParaRPr lang="en-GB" dirty="0"/>
          </a:p>
        </p:txBody>
      </p:sp>
    </p:spTree>
    <p:extLst>
      <p:ext uri="{BB962C8B-B14F-4D97-AF65-F5344CB8AC3E}">
        <p14:creationId xmlns:p14="http://schemas.microsoft.com/office/powerpoint/2010/main" val="101049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19501" y="365126"/>
            <a:ext cx="9163501" cy="5728223"/>
          </a:xfrm>
          <a:prstGeom prst="rect">
            <a:avLst/>
          </a:prstGeom>
          <a:ln>
            <a:solidFill>
              <a:schemeClr val="tx2"/>
            </a:solidFill>
          </a:ln>
        </p:spPr>
      </p:pic>
    </p:spTree>
    <p:extLst>
      <p:ext uri="{BB962C8B-B14F-4D97-AF65-F5344CB8AC3E}">
        <p14:creationId xmlns:p14="http://schemas.microsoft.com/office/powerpoint/2010/main" val="377184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E6D5-16A5-A47B-BFD0-2FDE0E445A52}"/>
              </a:ext>
            </a:extLst>
          </p:cNvPr>
          <p:cNvSpPr>
            <a:spLocks noGrp="1"/>
          </p:cNvSpPr>
          <p:nvPr>
            <p:ph type="title"/>
          </p:nvPr>
        </p:nvSpPr>
        <p:spPr>
          <a:xfrm>
            <a:off x="0" y="393365"/>
            <a:ext cx="9144000" cy="803137"/>
          </a:xfrm>
          <a:solidFill>
            <a:schemeClr val="accent6">
              <a:lumMod val="20000"/>
              <a:lumOff val="80000"/>
            </a:schemeClr>
          </a:solidFill>
        </p:spPr>
        <p:txBody>
          <a:bodyPr/>
          <a:lstStyle/>
          <a:p>
            <a:r>
              <a:rPr lang="en-GB" b="1" dirty="0"/>
              <a:t>What is ‘Partygate’? Why a ‘gate’???</a:t>
            </a:r>
          </a:p>
        </p:txBody>
      </p:sp>
      <p:sp>
        <p:nvSpPr>
          <p:cNvPr id="3" name="Content Placeholder 2">
            <a:extLst>
              <a:ext uri="{FF2B5EF4-FFF2-40B4-BE49-F238E27FC236}">
                <a16:creationId xmlns:a16="http://schemas.microsoft.com/office/drawing/2014/main" id="{82FB8A26-9FDD-0E6B-53D1-5CF94DF12729}"/>
              </a:ext>
            </a:extLst>
          </p:cNvPr>
          <p:cNvSpPr>
            <a:spLocks noGrp="1"/>
          </p:cNvSpPr>
          <p:nvPr>
            <p:ph idx="1"/>
          </p:nvPr>
        </p:nvSpPr>
        <p:spPr/>
        <p:txBody>
          <a:bodyPr>
            <a:normAutofit lnSpcReduction="10000"/>
          </a:bodyPr>
          <a:lstStyle/>
          <a:p>
            <a:r>
              <a:rPr lang="en-GB" dirty="0">
                <a:hlinkClick r:id="rId2"/>
              </a:rPr>
              <a:t>https://www.youtube.com/watch?v=vB9JgxhXW5w</a:t>
            </a:r>
            <a:endParaRPr lang="en-GB" dirty="0"/>
          </a:p>
          <a:p>
            <a:endParaRPr lang="en-GB" dirty="0"/>
          </a:p>
          <a:p>
            <a:endParaRPr lang="en-GB" dirty="0"/>
          </a:p>
          <a:p>
            <a:endParaRPr lang="en-GB" dirty="0"/>
          </a:p>
          <a:p>
            <a:endParaRPr lang="en-GB" dirty="0"/>
          </a:p>
          <a:p>
            <a:endParaRPr lang="en-GB" dirty="0"/>
          </a:p>
          <a:p>
            <a:endParaRPr lang="en-GB" dirty="0"/>
          </a:p>
          <a:p>
            <a:r>
              <a:rPr lang="en-GB" dirty="0"/>
              <a:t>And so ‘Partygate’ refers to the scandal of the parties at Downing Street during Covid lockdowns. </a:t>
            </a:r>
          </a:p>
          <a:p>
            <a:endParaRPr lang="en-GB" dirty="0"/>
          </a:p>
        </p:txBody>
      </p:sp>
      <p:pic>
        <p:nvPicPr>
          <p:cNvPr id="4" name="Picture 3">
            <a:extLst>
              <a:ext uri="{FF2B5EF4-FFF2-40B4-BE49-F238E27FC236}">
                <a16:creationId xmlns:a16="http://schemas.microsoft.com/office/drawing/2014/main" id="{6FD9601F-3F1C-E6E4-4987-742F38095E01}"/>
              </a:ext>
            </a:extLst>
          </p:cNvPr>
          <p:cNvPicPr>
            <a:picLocks noChangeAspect="1"/>
          </p:cNvPicPr>
          <p:nvPr/>
        </p:nvPicPr>
        <p:blipFill>
          <a:blip r:embed="rId3"/>
          <a:stretch>
            <a:fillRect/>
          </a:stretch>
        </p:blipFill>
        <p:spPr>
          <a:xfrm>
            <a:off x="1413114" y="2571936"/>
            <a:ext cx="6294665" cy="2034716"/>
          </a:xfrm>
          <a:prstGeom prst="rect">
            <a:avLst/>
          </a:prstGeom>
        </p:spPr>
      </p:pic>
    </p:spTree>
    <p:extLst>
      <p:ext uri="{BB962C8B-B14F-4D97-AF65-F5344CB8AC3E}">
        <p14:creationId xmlns:p14="http://schemas.microsoft.com/office/powerpoint/2010/main" val="3475203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1169</Words>
  <Application>Microsoft Office PowerPoint</Application>
  <PresentationFormat>On-screen Show (4:3)</PresentationFormat>
  <Paragraphs>109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Working with the media studies framework</vt:lpstr>
      <vt:lpstr>Admin</vt:lpstr>
      <vt:lpstr>Where am I getting these fancy LOs from?</vt:lpstr>
      <vt:lpstr>You can use these pages to design exam style questions for both the 15 and 30 mark questions. Only use the ones highlighted. There is a page like this for every section of every component. If you want practice questions, this is where you go. </vt:lpstr>
      <vt:lpstr>How to generate exam questions</vt:lpstr>
      <vt:lpstr>How to generate exam questions</vt:lpstr>
      <vt:lpstr>Let’s try…</vt:lpstr>
      <vt:lpstr>PowerPoint Presentation</vt:lpstr>
      <vt:lpstr>What is ‘Partygate’? Why a ‘gate’???</vt:lpstr>
      <vt:lpstr>PowerPoint Presentation</vt:lpstr>
      <vt:lpstr>Question for all: how does the double page spread use representation to position its audience? </vt:lpstr>
      <vt:lpstr>If this is your daily news, what views might you form on immigration? </vt:lpstr>
      <vt:lpstr>And what about Kate v Meghan…</vt:lpstr>
      <vt:lpstr>Follow on question for all: What is the audience position the Mirror hopes to achieve? What point of view does it want you to have? </vt:lpstr>
      <vt:lpstr>Task: choose the statement from below that best describes the audience position that the Mirror is aiming for in this DPS</vt:lpstr>
      <vt:lpstr>The editorial</vt:lpstr>
      <vt:lpstr>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the media studies framework</dc:title>
  <dc:creator>Clare HOWARD-SAUNDERS</dc:creator>
  <cp:lastModifiedBy>Clare Howard-Saunders</cp:lastModifiedBy>
  <cp:revision>19</cp:revision>
  <dcterms:created xsi:type="dcterms:W3CDTF">2023-02-24T10:26:28Z</dcterms:created>
  <dcterms:modified xsi:type="dcterms:W3CDTF">2023-11-20T18:50:42Z</dcterms:modified>
</cp:coreProperties>
</file>