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5" r:id="rId3"/>
    <p:sldId id="273" r:id="rId4"/>
    <p:sldId id="258" r:id="rId5"/>
    <p:sldId id="274" r:id="rId6"/>
    <p:sldId id="259" r:id="rId7"/>
    <p:sldId id="260" r:id="rId8"/>
    <p:sldId id="261" r:id="rId9"/>
    <p:sldId id="262" r:id="rId10"/>
    <p:sldId id="263" r:id="rId11"/>
    <p:sldId id="264" r:id="rId12"/>
    <p:sldId id="268" r:id="rId13"/>
    <p:sldId id="277" r:id="rId14"/>
    <p:sldId id="278" r:id="rId15"/>
    <p:sldId id="279" r:id="rId16"/>
    <p:sldId id="280" r:id="rId17"/>
    <p:sldId id="281" r:id="rId18"/>
    <p:sldId id="282" r:id="rId19"/>
    <p:sldId id="283" r:id="rId20"/>
    <p:sldId id="284" r:id="rId21"/>
    <p:sldId id="285" r:id="rId22"/>
    <p:sldId id="266"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8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BCBCF2-284A-4EAB-82DE-35D33D946088}" type="datetimeFigureOut">
              <a:rPr lang="en-GB" smtClean="0"/>
              <a:t>19/09/2023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5C3DC5-30BE-4E0E-B2E9-4C4F2B290E0C}" type="slidenum">
              <a:rPr lang="en-GB" smtClean="0"/>
              <a:t>‹#›</a:t>
            </a:fld>
            <a:endParaRPr lang="en-GB"/>
          </a:p>
        </p:txBody>
      </p:sp>
    </p:spTree>
    <p:extLst>
      <p:ext uri="{BB962C8B-B14F-4D97-AF65-F5344CB8AC3E}">
        <p14:creationId xmlns:p14="http://schemas.microsoft.com/office/powerpoint/2010/main" val="2401141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DCAAE2-D3C0-46E9-BD00-53018ADE4753}" type="slidenum">
              <a:rPr lang="en-GB" smtClean="0"/>
              <a:pPr/>
              <a:t>7</a:t>
            </a:fld>
            <a:endParaRPr lang="en-GB"/>
          </a:p>
        </p:txBody>
      </p:sp>
    </p:spTree>
    <p:extLst>
      <p:ext uri="{BB962C8B-B14F-4D97-AF65-F5344CB8AC3E}">
        <p14:creationId xmlns:p14="http://schemas.microsoft.com/office/powerpoint/2010/main" val="3862959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DCAAE2-D3C0-46E9-BD00-53018ADE4753}" type="slidenum">
              <a:rPr lang="en-GB" smtClean="0"/>
              <a:pPr/>
              <a:t>8</a:t>
            </a:fld>
            <a:endParaRPr lang="en-GB"/>
          </a:p>
        </p:txBody>
      </p:sp>
    </p:spTree>
    <p:extLst>
      <p:ext uri="{BB962C8B-B14F-4D97-AF65-F5344CB8AC3E}">
        <p14:creationId xmlns:p14="http://schemas.microsoft.com/office/powerpoint/2010/main" val="4044155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281B75-4622-449D-B335-CEA3EB73FC24}"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15489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81B75-4622-449D-B335-CEA3EB73FC24}"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184296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81B75-4622-449D-B335-CEA3EB73FC24}"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249714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81B75-4622-449D-B335-CEA3EB73FC24}"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1966176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81B75-4622-449D-B335-CEA3EB73FC24}"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315688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281B75-4622-449D-B335-CEA3EB73FC24}" type="datetimeFigureOut">
              <a:rPr lang="en-GB" smtClean="0"/>
              <a:t>19/09/2023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292192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281B75-4622-449D-B335-CEA3EB73FC24}" type="datetimeFigureOut">
              <a:rPr lang="en-GB" smtClean="0"/>
              <a:t>19/09/2023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259775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281B75-4622-449D-B335-CEA3EB73FC24}" type="datetimeFigureOut">
              <a:rPr lang="en-GB" smtClean="0"/>
              <a:t>19/09/2023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597867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81B75-4622-449D-B335-CEA3EB73FC24}" type="datetimeFigureOut">
              <a:rPr lang="en-GB" smtClean="0"/>
              <a:t>19/09/2023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201080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281B75-4622-449D-B335-CEA3EB73FC24}" type="datetimeFigureOut">
              <a:rPr lang="en-GB" smtClean="0"/>
              <a:t>19/09/2023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301953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281B75-4622-449D-B335-CEA3EB73FC24}" type="datetimeFigureOut">
              <a:rPr lang="en-GB" smtClean="0"/>
              <a:t>19/09/2023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B073F8-DAE5-4DE1-89AD-BE1A31E03245}" type="slidenum">
              <a:rPr lang="en-GB" smtClean="0"/>
              <a:t>‹#›</a:t>
            </a:fld>
            <a:endParaRPr lang="en-GB"/>
          </a:p>
        </p:txBody>
      </p:sp>
    </p:spTree>
    <p:extLst>
      <p:ext uri="{BB962C8B-B14F-4D97-AF65-F5344CB8AC3E}">
        <p14:creationId xmlns:p14="http://schemas.microsoft.com/office/powerpoint/2010/main" val="306500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81B75-4622-449D-B335-CEA3EB73FC24}" type="datetimeFigureOut">
              <a:rPr lang="en-GB" smtClean="0"/>
              <a:t>19/09/2023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073F8-DAE5-4DE1-89AD-BE1A31E03245}" type="slidenum">
              <a:rPr lang="en-GB" smtClean="0"/>
              <a:t>‹#›</a:t>
            </a:fld>
            <a:endParaRPr lang="en-GB"/>
          </a:p>
        </p:txBody>
      </p:sp>
    </p:spTree>
    <p:extLst>
      <p:ext uri="{BB962C8B-B14F-4D97-AF65-F5344CB8AC3E}">
        <p14:creationId xmlns:p14="http://schemas.microsoft.com/office/powerpoint/2010/main" val="2901712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XIMg2Xw4_8s" TargetMode="External"/><Relationship Id="rId2" Type="http://schemas.openxmlformats.org/officeDocument/2006/relationships/hyperlink" Target="https://www.youtube.com/watch?v=jDy5j0c6Tr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oz7P7t4yEf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oz7P7t4yEf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The_Atlantic" TargetMode="External"/><Relationship Id="rId2" Type="http://schemas.openxmlformats.org/officeDocument/2006/relationships/hyperlink" Target="https://www.theatlantic.com/entertainment/archive/2014/03/revisiting-em-beyonc-em-could-jealous-be-its-most-important-song/284398/?single_page=tru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tmp"/><Relationship Id="rId7" Type="http://schemas.openxmlformats.org/officeDocument/2006/relationships/image" Target="../media/image9.tmp"/><Relationship Id="rId2" Type="http://schemas.openxmlformats.org/officeDocument/2006/relationships/image" Target="../media/image4.tmp"/><Relationship Id="rId1" Type="http://schemas.openxmlformats.org/officeDocument/2006/relationships/slideLayout" Target="../slideLayouts/slideLayout2.xml"/><Relationship Id="rId6" Type="http://schemas.openxmlformats.org/officeDocument/2006/relationships/image" Target="../media/image8.tmp"/><Relationship Id="rId5" Type="http://schemas.openxmlformats.org/officeDocument/2006/relationships/image" Target="../media/image7.tmp"/><Relationship Id="rId4" Type="http://schemas.openxmlformats.org/officeDocument/2006/relationships/image" Target="../media/image6.tmp"/></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OjIP9EFbcW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mndDbN60Ei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a:p>
        </p:txBody>
      </p:sp>
      <p:sp>
        <p:nvSpPr>
          <p:cNvPr id="4" name="Title 1"/>
          <p:cNvSpPr>
            <a:spLocks noGrp="1"/>
          </p:cNvSpPr>
          <p:nvPr>
            <p:ph type="ctrTitle"/>
          </p:nvPr>
        </p:nvSpPr>
        <p:spPr>
          <a:xfrm>
            <a:off x="0" y="2601291"/>
            <a:ext cx="9144000" cy="1856409"/>
          </a:xfrm>
          <a:solidFill>
            <a:schemeClr val="bg1">
              <a:lumMod val="65000"/>
            </a:schemeClr>
          </a:solidFill>
        </p:spPr>
        <p:txBody>
          <a:bodyPr>
            <a:normAutofit/>
          </a:bodyPr>
          <a:lstStyle/>
          <a:p>
            <a:r>
              <a:rPr lang="en-GB" b="1" dirty="0"/>
              <a:t>Introducing the Media Studies Framework</a:t>
            </a:r>
          </a:p>
        </p:txBody>
      </p:sp>
      <p:sp>
        <p:nvSpPr>
          <p:cNvPr id="5" name="Subtitle 2"/>
          <p:cNvSpPr txBox="1">
            <a:spLocks/>
          </p:cNvSpPr>
          <p:nvPr/>
        </p:nvSpPr>
        <p:spPr>
          <a:xfrm>
            <a:off x="1143000" y="4943475"/>
            <a:ext cx="6858000" cy="767569"/>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dirty="0"/>
              <a:t>LO: to understand and apply  a MEDIA LANGUAGE CHECKLIST: AUDIO CODES</a:t>
            </a:r>
          </a:p>
        </p:txBody>
      </p:sp>
      <p:sp>
        <p:nvSpPr>
          <p:cNvPr id="6" name="Title 5"/>
          <p:cNvSpPr txBox="1">
            <a:spLocks/>
          </p:cNvSpPr>
          <p:nvPr/>
        </p:nvSpPr>
        <p:spPr>
          <a:xfrm>
            <a:off x="0" y="834887"/>
            <a:ext cx="9144000" cy="1497496"/>
          </a:xfrm>
          <a:prstGeom prst="rect">
            <a:avLst/>
          </a:prstGeom>
          <a:solidFill>
            <a:srgbClr val="FFFF00"/>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b="1" dirty="0">
                <a:latin typeface="+mn-lt"/>
              </a:rPr>
              <a:t>L2: COM 1 SEC A</a:t>
            </a:r>
          </a:p>
        </p:txBody>
      </p:sp>
    </p:spTree>
    <p:extLst>
      <p:ext uri="{BB962C8B-B14F-4D97-AF65-F5344CB8AC3E}">
        <p14:creationId xmlns:p14="http://schemas.microsoft.com/office/powerpoint/2010/main" val="2287527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7589" y="234888"/>
            <a:ext cx="7886700" cy="1325563"/>
          </a:xfrm>
        </p:spPr>
        <p:txBody>
          <a:bodyPr/>
          <a:lstStyle/>
          <a:p>
            <a:r>
              <a:rPr lang="en-GB" b="1" dirty="0">
                <a:highlight>
                  <a:srgbClr val="FFFF00"/>
                </a:highlight>
              </a:rPr>
              <a:t>Focus on Sound Effects</a:t>
            </a:r>
          </a:p>
        </p:txBody>
      </p:sp>
      <p:sp>
        <p:nvSpPr>
          <p:cNvPr id="3" name="Content Placeholder 2"/>
          <p:cNvSpPr>
            <a:spLocks noGrp="1"/>
          </p:cNvSpPr>
          <p:nvPr>
            <p:ph idx="1"/>
          </p:nvPr>
        </p:nvSpPr>
        <p:spPr/>
        <p:txBody>
          <a:bodyPr/>
          <a:lstStyle/>
          <a:p>
            <a:r>
              <a:rPr lang="en-GB" dirty="0">
                <a:hlinkClick r:id="rId2"/>
              </a:rPr>
              <a:t>https://www.youtube.com/watch?v=</a:t>
            </a:r>
            <a:r>
              <a:rPr lang="en-GB" dirty="0" err="1">
                <a:hlinkClick r:id="rId2"/>
              </a:rPr>
              <a:t>jDy5j0c6TrU</a:t>
            </a:r>
            <a:endParaRPr lang="en-GB" dirty="0"/>
          </a:p>
          <a:p>
            <a:endParaRPr lang="en-GB" dirty="0"/>
          </a:p>
          <a:p>
            <a:r>
              <a:rPr lang="en-GB" dirty="0"/>
              <a:t>What’s the effect of the music in this clip? Is it </a:t>
            </a:r>
            <a:r>
              <a:rPr lang="en-GB" dirty="0" err="1"/>
              <a:t>diagetic</a:t>
            </a:r>
            <a:r>
              <a:rPr lang="en-GB" dirty="0"/>
              <a:t> or non-diegetic? Any other sound effects that you could comment on? Warning – this is the scene I warned you about!</a:t>
            </a:r>
          </a:p>
          <a:p>
            <a:endParaRPr lang="en-GB" dirty="0"/>
          </a:p>
        </p:txBody>
      </p:sp>
      <p:sp>
        <p:nvSpPr>
          <p:cNvPr id="4" name="Rectangle 3"/>
          <p:cNvSpPr/>
          <p:nvPr/>
        </p:nvSpPr>
        <p:spPr>
          <a:xfrm>
            <a:off x="4068417" y="5388569"/>
            <a:ext cx="4830418" cy="523220"/>
          </a:xfrm>
          <a:prstGeom prst="rect">
            <a:avLst/>
          </a:prstGeom>
          <a:solidFill>
            <a:srgbClr val="FF0000"/>
          </a:solidFill>
        </p:spPr>
        <p:txBody>
          <a:bodyPr wrap="square">
            <a:spAutoFit/>
          </a:bodyPr>
          <a:lstStyle/>
          <a:p>
            <a:r>
              <a:rPr lang="en-GB" sz="1400" dirty="0">
                <a:hlinkClick r:id="rId3"/>
              </a:rPr>
              <a:t>https://</a:t>
            </a:r>
            <a:r>
              <a:rPr lang="en-GB" sz="1400" dirty="0" err="1">
                <a:hlinkClick r:id="rId3"/>
              </a:rPr>
              <a:t>www.youtube.com</a:t>
            </a:r>
            <a:r>
              <a:rPr lang="en-GB" sz="1400" dirty="0">
                <a:hlinkClick r:id="rId3"/>
              </a:rPr>
              <a:t>/</a:t>
            </a:r>
            <a:r>
              <a:rPr lang="en-GB" sz="1400" dirty="0" err="1">
                <a:hlinkClick r:id="rId3"/>
              </a:rPr>
              <a:t>watch?v</a:t>
            </a:r>
            <a:r>
              <a:rPr lang="en-GB" sz="1400" dirty="0">
                <a:hlinkClick r:id="rId3"/>
              </a:rPr>
              <a:t>=</a:t>
            </a:r>
            <a:r>
              <a:rPr lang="en-GB" sz="1400" dirty="0" err="1">
                <a:hlinkClick r:id="rId3"/>
              </a:rPr>
              <a:t>XIMg2Xw4_8s</a:t>
            </a:r>
            <a:endParaRPr lang="en-GB" sz="1400" dirty="0"/>
          </a:p>
          <a:p>
            <a:endParaRPr lang="en-GB" sz="1400" dirty="0"/>
          </a:p>
        </p:txBody>
      </p:sp>
    </p:spTree>
    <p:extLst>
      <p:ext uri="{BB962C8B-B14F-4D97-AF65-F5344CB8AC3E}">
        <p14:creationId xmlns:p14="http://schemas.microsoft.com/office/powerpoint/2010/main" val="2903678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highlight>
                  <a:srgbClr val="FFFF00"/>
                </a:highlight>
              </a:rPr>
              <a:t>Case study: the opening sequence of Bodyguard (BBC1 Sunday nights)</a:t>
            </a:r>
          </a:p>
        </p:txBody>
      </p:sp>
      <p:sp>
        <p:nvSpPr>
          <p:cNvPr id="3" name="Content Placeholder 2"/>
          <p:cNvSpPr>
            <a:spLocks noGrp="1"/>
          </p:cNvSpPr>
          <p:nvPr>
            <p:ph idx="1"/>
          </p:nvPr>
        </p:nvSpPr>
        <p:spPr>
          <a:xfrm>
            <a:off x="628650" y="1825625"/>
            <a:ext cx="7886700" cy="3249958"/>
          </a:xfrm>
        </p:spPr>
        <p:txBody>
          <a:bodyPr>
            <a:normAutofit/>
          </a:bodyPr>
          <a:lstStyle/>
          <a:p>
            <a:r>
              <a:rPr lang="en-GB" sz="2400" dirty="0">
                <a:hlinkClick r:id="rId2"/>
              </a:rPr>
              <a:t>https://www.youtube.com/watch?v=</a:t>
            </a:r>
            <a:r>
              <a:rPr lang="en-GB" sz="2400" dirty="0" err="1">
                <a:hlinkClick r:id="rId2"/>
              </a:rPr>
              <a:t>oz7P7t4yEfA</a:t>
            </a:r>
            <a:endParaRPr lang="en-GB" sz="2400" dirty="0"/>
          </a:p>
          <a:p>
            <a:endParaRPr lang="en-GB" sz="2400" dirty="0"/>
          </a:p>
          <a:p>
            <a:r>
              <a:rPr lang="en-GB" sz="2400" dirty="0"/>
              <a:t>Before we start, turn to page 83 of your handbook</a:t>
            </a:r>
          </a:p>
          <a:p>
            <a:r>
              <a:rPr lang="en-GB" sz="2400" dirty="0"/>
              <a:t>As we watch, make notes on the four sections. If you find no examples of any of the four sections, then write that down and have a think about why that feature has not been used.</a:t>
            </a:r>
          </a:p>
          <a:p>
            <a:r>
              <a:rPr lang="en-GB" sz="2400" dirty="0"/>
              <a:t>I will talk it through as we go. </a:t>
            </a:r>
          </a:p>
          <a:p>
            <a:endParaRPr lang="en-GB" sz="2400" dirty="0"/>
          </a:p>
        </p:txBody>
      </p:sp>
      <p:pic>
        <p:nvPicPr>
          <p:cNvPr id="5" name="Picture 4">
            <a:extLst>
              <a:ext uri="{FF2B5EF4-FFF2-40B4-BE49-F238E27FC236}">
                <a16:creationId xmlns:a16="http://schemas.microsoft.com/office/drawing/2014/main" id="{0FFF7279-D80E-826C-9705-7EDB33397DAB}"/>
              </a:ext>
            </a:extLst>
          </p:cNvPr>
          <p:cNvPicPr>
            <a:picLocks noChangeAspect="1"/>
          </p:cNvPicPr>
          <p:nvPr/>
        </p:nvPicPr>
        <p:blipFill>
          <a:blip r:embed="rId3">
            <a:duotone>
              <a:prstClr val="black"/>
              <a:schemeClr val="accent3">
                <a:tint val="45000"/>
                <a:satMod val="400000"/>
              </a:schemeClr>
            </a:duotone>
          </a:blip>
          <a:stretch>
            <a:fillRect/>
          </a:stretch>
        </p:blipFill>
        <p:spPr>
          <a:xfrm>
            <a:off x="4827515" y="4707369"/>
            <a:ext cx="4130955" cy="1947075"/>
          </a:xfrm>
          <a:prstGeom prst="rect">
            <a:avLst/>
          </a:prstGeom>
        </p:spPr>
      </p:pic>
    </p:spTree>
    <p:extLst>
      <p:ext uri="{BB962C8B-B14F-4D97-AF65-F5344CB8AC3E}">
        <p14:creationId xmlns:p14="http://schemas.microsoft.com/office/powerpoint/2010/main" val="1607304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D62EE4-CB5F-0C53-BBBA-51F2A0ACE876}"/>
              </a:ext>
            </a:extLst>
          </p:cNvPr>
          <p:cNvSpPr>
            <a:spLocks noGrp="1"/>
          </p:cNvSpPr>
          <p:nvPr>
            <p:ph idx="1"/>
          </p:nvPr>
        </p:nvSpPr>
        <p:spPr>
          <a:xfrm>
            <a:off x="281892" y="473903"/>
            <a:ext cx="4820195" cy="5860636"/>
          </a:xfrm>
          <a:solidFill>
            <a:schemeClr val="accent4">
              <a:lumMod val="20000"/>
              <a:lumOff val="80000"/>
            </a:schemeClr>
          </a:solidFill>
        </p:spPr>
        <p:txBody>
          <a:bodyPr>
            <a:normAutofit/>
          </a:bodyPr>
          <a:lstStyle/>
          <a:p>
            <a:pPr marL="0" indent="0">
              <a:buNone/>
            </a:pPr>
            <a:r>
              <a:rPr lang="en-GB" b="1" dirty="0" smtClean="0"/>
              <a:t>Question</a:t>
            </a:r>
            <a:endParaRPr lang="en-GB" b="1" dirty="0"/>
          </a:p>
          <a:p>
            <a:endParaRPr lang="en-GB" dirty="0"/>
          </a:p>
          <a:p>
            <a:r>
              <a:rPr lang="en-GB" dirty="0"/>
              <a:t>Give three examples of sound being used to create tension in this clip</a:t>
            </a:r>
          </a:p>
          <a:p>
            <a:r>
              <a:rPr lang="en-GB" dirty="0"/>
              <a:t>Explain how each of your examples creates a particular effect (consider pace, pitch, volume, instrument choice to help)</a:t>
            </a:r>
          </a:p>
          <a:p>
            <a:r>
              <a:rPr lang="en-GB" sz="2800" dirty="0" smtClean="0">
                <a:hlinkClick r:id="rId2"/>
              </a:rPr>
              <a:t>https</a:t>
            </a:r>
            <a:r>
              <a:rPr lang="en-GB" sz="2800" dirty="0">
                <a:hlinkClick r:id="rId2"/>
              </a:rPr>
              <a:t>://www.youtube.com/watch?v=oz7P7t4yEfA</a:t>
            </a:r>
            <a:endParaRPr lang="en-GB" sz="2800" dirty="0"/>
          </a:p>
          <a:p>
            <a:endParaRPr lang="en-GB" dirty="0"/>
          </a:p>
        </p:txBody>
      </p:sp>
      <p:pic>
        <p:nvPicPr>
          <p:cNvPr id="5" name="Picture 4">
            <a:extLst>
              <a:ext uri="{FF2B5EF4-FFF2-40B4-BE49-F238E27FC236}">
                <a16:creationId xmlns:a16="http://schemas.microsoft.com/office/drawing/2014/main" id="{ED24D9A0-4234-10B2-81C0-900EA83D7DD6}"/>
              </a:ext>
            </a:extLst>
          </p:cNvPr>
          <p:cNvPicPr>
            <a:picLocks noChangeAspect="1"/>
          </p:cNvPicPr>
          <p:nvPr/>
        </p:nvPicPr>
        <p:blipFill>
          <a:blip r:embed="rId3"/>
          <a:stretch>
            <a:fillRect/>
          </a:stretch>
        </p:blipFill>
        <p:spPr>
          <a:xfrm>
            <a:off x="5350908" y="193048"/>
            <a:ext cx="3678650" cy="3544065"/>
          </a:xfrm>
          <a:prstGeom prst="rect">
            <a:avLst/>
          </a:prstGeom>
          <a:ln>
            <a:solidFill>
              <a:srgbClr val="FFFF00"/>
            </a:solidFill>
          </a:ln>
        </p:spPr>
      </p:pic>
    </p:spTree>
    <p:extLst>
      <p:ext uri="{BB962C8B-B14F-4D97-AF65-F5344CB8AC3E}">
        <p14:creationId xmlns:p14="http://schemas.microsoft.com/office/powerpoint/2010/main" val="908751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3" name="Content Placeholder 2">
            <a:extLst>
              <a:ext uri="{FF2B5EF4-FFF2-40B4-BE49-F238E27FC236}">
                <a16:creationId xmlns:a16="http://schemas.microsoft.com/office/drawing/2014/main" id="{EB7452F4-C28B-712D-B95E-A112F1F3DA31}"/>
              </a:ext>
            </a:extLst>
          </p:cNvPr>
          <p:cNvSpPr>
            <a:spLocks noGrp="1"/>
          </p:cNvSpPr>
          <p:nvPr>
            <p:ph idx="1"/>
          </p:nvPr>
        </p:nvSpPr>
        <p:spPr/>
        <p:txBody>
          <a:bodyPr/>
          <a:lstStyle/>
          <a:p>
            <a:pPr marL="0" indent="0">
              <a:buNone/>
            </a:pPr>
            <a:r>
              <a:rPr lang="en-GB" sz="2800" dirty="0"/>
              <a:t>The </a:t>
            </a:r>
            <a:r>
              <a:rPr lang="en-GB" sz="2800" dirty="0" err="1"/>
              <a:t>diagetic</a:t>
            </a:r>
            <a:r>
              <a:rPr lang="en-GB" sz="2800" dirty="0"/>
              <a:t> sound of the brakes creates tension.</a:t>
            </a:r>
          </a:p>
          <a:p>
            <a:pPr marL="0" indent="0">
              <a:buNone/>
            </a:pPr>
            <a:endParaRPr lang="en-GB" dirty="0"/>
          </a:p>
        </p:txBody>
      </p:sp>
    </p:spTree>
    <p:extLst>
      <p:ext uri="{BB962C8B-B14F-4D97-AF65-F5344CB8AC3E}">
        <p14:creationId xmlns:p14="http://schemas.microsoft.com/office/powerpoint/2010/main" val="1313617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p:txBody>
          <a:bodyPr/>
          <a:lstStyle/>
          <a:p>
            <a:pPr marL="0" indent="0">
              <a:buNone/>
            </a:pPr>
            <a:r>
              <a:rPr lang="en-GB" sz="2800" dirty="0"/>
              <a:t>The </a:t>
            </a:r>
            <a:r>
              <a:rPr lang="en-GB" sz="2800" dirty="0" err="1"/>
              <a:t>diagetic</a:t>
            </a:r>
            <a:r>
              <a:rPr lang="en-GB" sz="2800" dirty="0"/>
              <a:t>, </a:t>
            </a:r>
            <a:r>
              <a:rPr lang="en-GB" sz="2800" dirty="0">
                <a:solidFill>
                  <a:schemeClr val="accent1">
                    <a:lumMod val="75000"/>
                  </a:schemeClr>
                </a:solidFill>
              </a:rPr>
              <a:t>high-pitched, screeching </a:t>
            </a:r>
            <a:r>
              <a:rPr lang="en-GB" sz="2800" dirty="0"/>
              <a:t>sound of the brakes creates tension.</a:t>
            </a:r>
          </a:p>
          <a:p>
            <a:pPr marL="0" indent="0">
              <a:buNone/>
            </a:pPr>
            <a:endParaRPr lang="en-GB" dirty="0"/>
          </a:p>
        </p:txBody>
      </p:sp>
    </p:spTree>
    <p:extLst>
      <p:ext uri="{BB962C8B-B14F-4D97-AF65-F5344CB8AC3E}">
        <p14:creationId xmlns:p14="http://schemas.microsoft.com/office/powerpoint/2010/main" val="3707656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p:txBody>
          <a:bodyPr/>
          <a:lstStyle/>
          <a:p>
            <a:pPr marL="0" indent="0">
              <a:buNone/>
            </a:pPr>
            <a:r>
              <a:rPr lang="en-GB" sz="2800" dirty="0"/>
              <a:t> The </a:t>
            </a:r>
            <a:r>
              <a:rPr lang="en-GB" sz="2800" dirty="0" err="1"/>
              <a:t>diagetic</a:t>
            </a:r>
            <a:r>
              <a:rPr lang="en-GB" sz="2800" dirty="0"/>
              <a:t>, high-pitched, screeching sound of the brakes creates tension </a:t>
            </a:r>
            <a:r>
              <a:rPr lang="en-GB" sz="2800" dirty="0">
                <a:solidFill>
                  <a:srgbClr val="0070C0"/>
                </a:solidFill>
              </a:rPr>
              <a:t>as it is reminiscent of a human scream and it is very uncomfortable to listen to. </a:t>
            </a:r>
          </a:p>
          <a:p>
            <a:pPr marL="0" indent="0">
              <a:buNone/>
            </a:pPr>
            <a:endParaRPr lang="en-GB" dirty="0"/>
          </a:p>
        </p:txBody>
      </p:sp>
    </p:spTree>
    <p:extLst>
      <p:ext uri="{BB962C8B-B14F-4D97-AF65-F5344CB8AC3E}">
        <p14:creationId xmlns:p14="http://schemas.microsoft.com/office/powerpoint/2010/main" val="60717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p:txBody>
          <a:bodyPr/>
          <a:lstStyle/>
          <a:p>
            <a:pPr marL="0" indent="0">
              <a:buNone/>
            </a:pPr>
            <a:r>
              <a:rPr lang="en-GB" sz="2800" dirty="0"/>
              <a:t>The </a:t>
            </a:r>
            <a:r>
              <a:rPr lang="en-GB" sz="2800" dirty="0" err="1"/>
              <a:t>diagetic</a:t>
            </a:r>
            <a:r>
              <a:rPr lang="en-GB" sz="2800" dirty="0"/>
              <a:t>, high-pitched, screeching sound of the brakes creates tension as it is reminiscent of a human scream and it is very uncomfortable to listen to. </a:t>
            </a:r>
            <a:r>
              <a:rPr lang="en-GB" sz="2800" dirty="0">
                <a:solidFill>
                  <a:srgbClr val="0070C0"/>
                </a:solidFill>
              </a:rPr>
              <a:t>It also lasts a long time, prolonging the discomfort.</a:t>
            </a:r>
          </a:p>
          <a:p>
            <a:pPr marL="0" indent="0">
              <a:buNone/>
            </a:pPr>
            <a:endParaRPr lang="en-GB" dirty="0"/>
          </a:p>
        </p:txBody>
      </p:sp>
    </p:spTree>
    <p:extLst>
      <p:ext uri="{BB962C8B-B14F-4D97-AF65-F5344CB8AC3E}">
        <p14:creationId xmlns:p14="http://schemas.microsoft.com/office/powerpoint/2010/main" val="1683715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p:txBody>
          <a:bodyPr/>
          <a:lstStyle/>
          <a:p>
            <a:pPr marL="0" indent="0">
              <a:buNone/>
            </a:pPr>
            <a:r>
              <a:rPr lang="en-GB" sz="2800" dirty="0"/>
              <a:t>The </a:t>
            </a:r>
            <a:r>
              <a:rPr lang="en-GB" sz="2800" dirty="0" err="1"/>
              <a:t>diagetic</a:t>
            </a:r>
            <a:r>
              <a:rPr lang="en-GB" sz="2800" dirty="0"/>
              <a:t>, high-pitched, screeching sound of the brakes creates tension as it is reminiscent of a human scream and it is very uncomfortable to listen to. It also lasts a long time, prolonging the discomfort. </a:t>
            </a:r>
            <a:r>
              <a:rPr lang="en-GB" sz="2800" dirty="0">
                <a:solidFill>
                  <a:srgbClr val="0070C0"/>
                </a:solidFill>
              </a:rPr>
              <a:t>Towards the end of this sound, it becomes distorted and it blends into a non-diegetic overdub, acting as a sound track that the characters can no longer hear.</a:t>
            </a:r>
          </a:p>
          <a:p>
            <a:pPr marL="0" indent="0">
              <a:buNone/>
            </a:pPr>
            <a:endParaRPr lang="en-GB" dirty="0"/>
          </a:p>
        </p:txBody>
      </p:sp>
    </p:spTree>
    <p:extLst>
      <p:ext uri="{BB962C8B-B14F-4D97-AF65-F5344CB8AC3E}">
        <p14:creationId xmlns:p14="http://schemas.microsoft.com/office/powerpoint/2010/main" val="40365929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p:txBody>
          <a:bodyPr>
            <a:normAutofit lnSpcReduction="10000"/>
          </a:bodyPr>
          <a:lstStyle/>
          <a:p>
            <a:pPr marL="0" indent="0">
              <a:buNone/>
            </a:pPr>
            <a:r>
              <a:rPr lang="en-GB" sz="2800" dirty="0"/>
              <a:t>The </a:t>
            </a:r>
            <a:r>
              <a:rPr lang="en-GB" sz="2800" dirty="0" err="1"/>
              <a:t>diagetic</a:t>
            </a:r>
            <a:r>
              <a:rPr lang="en-GB" sz="2800" dirty="0"/>
              <a:t>, high-pitched, screeching sound of the brakes creates tension as it is reminiscent of a human scream and it is very uncomfortable to listen to. It also lasts a long time, prolonging the discomfort. Towards the end of this sound, it becomes distorted and it blends into a non-diegetic overdub, acting as a sound track that the characters can no longer hear. </a:t>
            </a:r>
            <a:r>
              <a:rPr lang="en-GB" sz="2800" dirty="0">
                <a:solidFill>
                  <a:srgbClr val="0070C0"/>
                </a:solidFill>
              </a:rPr>
              <a:t>This adds to the mounting tension as the audience are now given further, unsettling sound cues, which go on to suggest that what might be perceived as normal by the characters (a braking train) is in fact not normal at all. </a:t>
            </a:r>
          </a:p>
          <a:p>
            <a:pPr marL="0" indent="0">
              <a:buNone/>
            </a:pPr>
            <a:endParaRPr lang="en-GB" dirty="0"/>
          </a:p>
        </p:txBody>
      </p:sp>
    </p:spTree>
    <p:extLst>
      <p:ext uri="{BB962C8B-B14F-4D97-AF65-F5344CB8AC3E}">
        <p14:creationId xmlns:p14="http://schemas.microsoft.com/office/powerpoint/2010/main" val="4191589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a:xfrm>
            <a:off x="441325" y="1558924"/>
            <a:ext cx="8261350" cy="4778375"/>
          </a:xfrm>
        </p:spPr>
        <p:txBody>
          <a:bodyPr>
            <a:normAutofit fontScale="92500" lnSpcReduction="20000"/>
          </a:bodyPr>
          <a:lstStyle/>
          <a:p>
            <a:pPr marL="0" indent="0">
              <a:buNone/>
            </a:pPr>
            <a:r>
              <a:rPr lang="en-GB" sz="2800" dirty="0"/>
              <a:t>The </a:t>
            </a:r>
            <a:r>
              <a:rPr lang="en-GB" sz="2800" dirty="0" err="1"/>
              <a:t>diagetic</a:t>
            </a:r>
            <a:r>
              <a:rPr lang="en-GB" sz="2800" dirty="0"/>
              <a:t>, high-pitched, screeching sound of the brakes creates tension as it is reminiscent of a human scream and it is very uncomfortable to listen to. It also lasts a long time, prolonging the discomfort. Towards the end of this sound, it becomes distorted and it blends into a non-diegetic overdub, acting as a sound track that the characters can no longer hear. This adds to the mounting tension as the audience are now given further, unsettling sound cues, which go on to suggest that what might be perceived as normal by the characters (a braking train) is in fact not normal at all. </a:t>
            </a:r>
            <a:r>
              <a:rPr lang="en-GB" sz="2800" dirty="0">
                <a:solidFill>
                  <a:srgbClr val="0070C0"/>
                </a:solidFill>
              </a:rPr>
              <a:t>The effect of switching from </a:t>
            </a:r>
            <a:r>
              <a:rPr lang="en-GB" sz="2800" dirty="0" err="1">
                <a:solidFill>
                  <a:srgbClr val="0070C0"/>
                </a:solidFill>
              </a:rPr>
              <a:t>diagetic</a:t>
            </a:r>
            <a:r>
              <a:rPr lang="en-GB" sz="2800" dirty="0">
                <a:solidFill>
                  <a:srgbClr val="0070C0"/>
                </a:solidFill>
              </a:rPr>
              <a:t> to non-</a:t>
            </a:r>
            <a:r>
              <a:rPr lang="en-GB" sz="2800" dirty="0" err="1">
                <a:solidFill>
                  <a:srgbClr val="0070C0"/>
                </a:solidFill>
              </a:rPr>
              <a:t>diagetic</a:t>
            </a:r>
            <a:r>
              <a:rPr lang="en-GB" sz="2800" dirty="0">
                <a:solidFill>
                  <a:srgbClr val="0070C0"/>
                </a:solidFill>
              </a:rPr>
              <a:t> also has a disturbing effect on how the audience perceives itself to be positioned in the narrative as they lurch from being inside the story, experiencing the same sounds as the characters, to outside of the narrative where they are observing the events unfolding.</a:t>
            </a:r>
          </a:p>
        </p:txBody>
      </p:sp>
    </p:spTree>
    <p:extLst>
      <p:ext uri="{BB962C8B-B14F-4D97-AF65-F5344CB8AC3E}">
        <p14:creationId xmlns:p14="http://schemas.microsoft.com/office/powerpoint/2010/main" val="513704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t>Term 1 Lesson 1</a:t>
            </a:r>
          </a:p>
        </p:txBody>
      </p:sp>
      <p:sp>
        <p:nvSpPr>
          <p:cNvPr id="5" name="Slide Number Placeholder 4"/>
          <p:cNvSpPr>
            <a:spLocks noGrp="1"/>
          </p:cNvSpPr>
          <p:nvPr>
            <p:ph type="sldNum" sz="quarter" idx="12"/>
          </p:nvPr>
        </p:nvSpPr>
        <p:spPr/>
        <p:txBody>
          <a:bodyPr/>
          <a:lstStyle/>
          <a:p>
            <a:fld id="{9D9F2017-00EC-410E-BC58-683B3B49D387}" type="slidenum">
              <a:rPr lang="en-GB" smtClean="0"/>
              <a:t>2</a:t>
            </a:fld>
            <a:endParaRPr lang="en-GB"/>
          </a:p>
        </p:txBody>
      </p:sp>
      <p:sp>
        <p:nvSpPr>
          <p:cNvPr id="6" name="Rectangle 5"/>
          <p:cNvSpPr/>
          <p:nvPr/>
        </p:nvSpPr>
        <p:spPr>
          <a:xfrm>
            <a:off x="568071" y="1920160"/>
            <a:ext cx="5969357" cy="3046988"/>
          </a:xfrm>
          <a:prstGeom prst="rect">
            <a:avLst/>
          </a:prstGeom>
        </p:spPr>
        <p:txBody>
          <a:bodyPr wrap="square">
            <a:spAutoFit/>
          </a:bodyPr>
          <a:lstStyle/>
          <a:p>
            <a:r>
              <a:rPr lang="en-GB" sz="3200" dirty="0">
                <a:solidFill>
                  <a:srgbClr val="222222"/>
                </a:solidFill>
                <a:latin typeface="Arial" panose="020B0604020202020204" pitchFamily="34" charset="0"/>
              </a:rPr>
              <a:t> "It's not a breakup anthem, nor is it a declaration of undying love. It's angry, it's introspective, it's regretful, it's playful, it's loving, and it's everything in between."</a:t>
            </a:r>
            <a:endParaRPr lang="en-GB" sz="3200" dirty="0"/>
          </a:p>
        </p:txBody>
      </p:sp>
      <p:sp>
        <p:nvSpPr>
          <p:cNvPr id="7" name="Rectangle 6"/>
          <p:cNvSpPr/>
          <p:nvPr/>
        </p:nvSpPr>
        <p:spPr>
          <a:xfrm>
            <a:off x="4887532" y="5061585"/>
            <a:ext cx="4572000" cy="1200329"/>
          </a:xfrm>
          <a:prstGeom prst="rect">
            <a:avLst/>
          </a:prstGeom>
        </p:spPr>
        <p:txBody>
          <a:bodyPr>
            <a:spAutoFit/>
          </a:bodyPr>
          <a:lstStyle/>
          <a:p>
            <a:r>
              <a:rPr lang="en-GB" dirty="0">
                <a:solidFill>
                  <a:srgbClr val="000000"/>
                </a:solidFill>
                <a:latin typeface="Arial" panose="020B0604020202020204" pitchFamily="34" charset="0"/>
              </a:rPr>
              <a:t>Feeney, Nolan (March 13, 2014). </a:t>
            </a:r>
            <a:r>
              <a:rPr lang="en-GB" u="sng" dirty="0">
                <a:solidFill>
                  <a:srgbClr val="0B0080"/>
                </a:solidFill>
                <a:latin typeface="Arial" panose="020B0604020202020204" pitchFamily="34" charset="0"/>
                <a:hlinkClick r:id="rId2"/>
              </a:rPr>
              <a:t>"Revisiting Beyoncé: Could 'Jealous' Be Its Most Important Song?"</a:t>
            </a:r>
            <a:r>
              <a:rPr lang="en-GB" dirty="0">
                <a:solidFill>
                  <a:srgbClr val="000000"/>
                </a:solidFill>
                <a:latin typeface="Arial" panose="020B0604020202020204" pitchFamily="34" charset="0"/>
              </a:rPr>
              <a:t>. </a:t>
            </a:r>
            <a:r>
              <a:rPr lang="en-GB" i="1" dirty="0">
                <a:solidFill>
                  <a:srgbClr val="0B0080"/>
                </a:solidFill>
                <a:latin typeface="Arial" panose="020B0604020202020204" pitchFamily="34" charset="0"/>
                <a:hlinkClick r:id="rId3" tooltip="The Atlantic"/>
              </a:rPr>
              <a:t>The Atlantic</a:t>
            </a:r>
            <a:r>
              <a:rPr lang="en-GB" dirty="0">
                <a:solidFill>
                  <a:srgbClr val="000000"/>
                </a:solidFill>
                <a:latin typeface="Arial" panose="020B0604020202020204" pitchFamily="34" charset="0"/>
              </a:rPr>
              <a:t>. </a:t>
            </a:r>
            <a:endParaRPr lang="en-GB" dirty="0"/>
          </a:p>
        </p:txBody>
      </p:sp>
      <p:sp>
        <p:nvSpPr>
          <p:cNvPr id="2" name="TextBox 1"/>
          <p:cNvSpPr txBox="1"/>
          <p:nvPr/>
        </p:nvSpPr>
        <p:spPr>
          <a:xfrm>
            <a:off x="0" y="336210"/>
            <a:ext cx="9143999" cy="1200329"/>
          </a:xfrm>
          <a:prstGeom prst="rect">
            <a:avLst/>
          </a:prstGeom>
          <a:solidFill>
            <a:schemeClr val="accent4">
              <a:lumMod val="40000"/>
              <a:lumOff val="60000"/>
            </a:schemeClr>
          </a:solidFill>
        </p:spPr>
        <p:txBody>
          <a:bodyPr wrap="square" rtlCol="0">
            <a:spAutoFit/>
          </a:bodyPr>
          <a:lstStyle/>
          <a:p>
            <a:r>
              <a:rPr lang="en-GB" sz="2400" dirty="0" smtClean="0"/>
              <a:t>5 </a:t>
            </a:r>
            <a:r>
              <a:rPr lang="en-GB" sz="2400" dirty="0" err="1" smtClean="0"/>
              <a:t>mins</a:t>
            </a:r>
            <a:r>
              <a:rPr lang="en-GB" sz="2400" dirty="0" smtClean="0"/>
              <a:t> starter: </a:t>
            </a:r>
            <a:r>
              <a:rPr lang="en-GB" sz="2400" dirty="0"/>
              <a:t>write this statement about </a:t>
            </a:r>
            <a:r>
              <a:rPr lang="en-GB" sz="2400" dirty="0" err="1"/>
              <a:t>Beyonce’s</a:t>
            </a:r>
            <a:r>
              <a:rPr lang="en-GB" sz="2400" dirty="0"/>
              <a:t> ‘Jealous’ in your books.  Using your notes from this lesson, annotate it with evidence from the video, either proving or disproving Mr Feeney’s assertion.  </a:t>
            </a:r>
          </a:p>
        </p:txBody>
      </p:sp>
      <p:sp>
        <p:nvSpPr>
          <p:cNvPr id="3" name="TextBox 2"/>
          <p:cNvSpPr txBox="1"/>
          <p:nvPr/>
        </p:nvSpPr>
        <p:spPr>
          <a:xfrm>
            <a:off x="159488" y="5499978"/>
            <a:ext cx="3168503" cy="1200329"/>
          </a:xfrm>
          <a:prstGeom prst="rect">
            <a:avLst/>
          </a:prstGeom>
          <a:solidFill>
            <a:schemeClr val="accent4">
              <a:lumMod val="40000"/>
              <a:lumOff val="60000"/>
            </a:schemeClr>
          </a:solidFill>
        </p:spPr>
        <p:txBody>
          <a:bodyPr wrap="square" rtlCol="0">
            <a:spAutoFit/>
          </a:bodyPr>
          <a:lstStyle/>
          <a:p>
            <a:r>
              <a:rPr lang="en-GB" dirty="0"/>
              <a:t>Remember to sound like a media studies student.  Use the terminology from the VISUAL CODES sheet.</a:t>
            </a:r>
          </a:p>
        </p:txBody>
      </p:sp>
      <p:sp>
        <p:nvSpPr>
          <p:cNvPr id="8" name="TextBox 7">
            <a:extLst>
              <a:ext uri="{FF2B5EF4-FFF2-40B4-BE49-F238E27FC236}">
                <a16:creationId xmlns:a16="http://schemas.microsoft.com/office/drawing/2014/main" id="{7981D8A5-28FC-7313-DD8B-53DEDECBFE4F}"/>
              </a:ext>
            </a:extLst>
          </p:cNvPr>
          <p:cNvSpPr txBox="1"/>
          <p:nvPr/>
        </p:nvSpPr>
        <p:spPr>
          <a:xfrm rot="1261889">
            <a:off x="7025549" y="2391121"/>
            <a:ext cx="1659835" cy="1815882"/>
          </a:xfrm>
          <a:prstGeom prst="rect">
            <a:avLst/>
          </a:prstGeom>
          <a:solidFill>
            <a:srgbClr val="99FF99"/>
          </a:solidFill>
          <a:ln>
            <a:solidFill>
              <a:schemeClr val="tx1"/>
            </a:solidFill>
          </a:ln>
        </p:spPr>
        <p:txBody>
          <a:bodyPr wrap="square" rtlCol="0">
            <a:spAutoFit/>
          </a:bodyPr>
          <a:lstStyle/>
          <a:p>
            <a:r>
              <a:rPr lang="en-GB" sz="1600" dirty="0">
                <a:latin typeface="Arial Nova Light" panose="020B0304020202020204" pitchFamily="34" charset="0"/>
              </a:rPr>
              <a:t>Note: you can adjust this for a song you love. Find a quote about it and then prove or disprove it.</a:t>
            </a:r>
          </a:p>
        </p:txBody>
      </p:sp>
    </p:spTree>
    <p:extLst>
      <p:ext uri="{BB962C8B-B14F-4D97-AF65-F5344CB8AC3E}">
        <p14:creationId xmlns:p14="http://schemas.microsoft.com/office/powerpoint/2010/main" val="2180996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BB89-A500-F77A-A921-DEE32E730148}"/>
              </a:ext>
            </a:extLst>
          </p:cNvPr>
          <p:cNvSpPr>
            <a:spLocks noGrp="1"/>
          </p:cNvSpPr>
          <p:nvPr>
            <p:ph type="title"/>
          </p:nvPr>
        </p:nvSpPr>
        <p:spPr>
          <a:xfrm>
            <a:off x="0" y="18255"/>
            <a:ext cx="9144000" cy="1325563"/>
          </a:xfrm>
          <a:solidFill>
            <a:schemeClr val="accent4">
              <a:lumMod val="40000"/>
              <a:lumOff val="60000"/>
            </a:schemeClr>
          </a:solidFill>
        </p:spPr>
        <p:txBody>
          <a:bodyPr/>
          <a:lstStyle/>
          <a:p>
            <a:r>
              <a:rPr lang="en-GB" dirty="0"/>
              <a:t>H</a:t>
            </a:r>
            <a:r>
              <a:rPr lang="en-GB" dirty="0" smtClean="0"/>
              <a:t>ow </a:t>
            </a:r>
            <a:r>
              <a:rPr lang="en-GB" dirty="0"/>
              <a:t>to extend, step-by-step</a:t>
            </a:r>
          </a:p>
        </p:txBody>
      </p:sp>
      <p:sp>
        <p:nvSpPr>
          <p:cNvPr id="5" name="Content Placeholder 4">
            <a:extLst>
              <a:ext uri="{FF2B5EF4-FFF2-40B4-BE49-F238E27FC236}">
                <a16:creationId xmlns:a16="http://schemas.microsoft.com/office/drawing/2014/main" id="{17902214-1DA0-4C43-0AE6-7F3BC07EA18C}"/>
              </a:ext>
            </a:extLst>
          </p:cNvPr>
          <p:cNvSpPr>
            <a:spLocks noGrp="1"/>
          </p:cNvSpPr>
          <p:nvPr>
            <p:ph idx="1"/>
          </p:nvPr>
        </p:nvSpPr>
        <p:spPr/>
        <p:txBody>
          <a:bodyPr/>
          <a:lstStyle/>
          <a:p>
            <a:pPr marL="0" indent="0">
              <a:buNone/>
            </a:pPr>
            <a:r>
              <a:rPr lang="en-GB" dirty="0"/>
              <a:t>Add </a:t>
            </a:r>
            <a:r>
              <a:rPr lang="en-GB"/>
              <a:t>theory! </a:t>
            </a:r>
            <a:endParaRPr lang="en-GB" dirty="0"/>
          </a:p>
          <a:p>
            <a:pPr marL="0" indent="0">
              <a:buNone/>
            </a:pPr>
            <a:r>
              <a:rPr lang="en-GB" dirty="0"/>
              <a:t>Add context!</a:t>
            </a:r>
          </a:p>
          <a:p>
            <a:pPr marL="0" indent="0">
              <a:buNone/>
            </a:pPr>
            <a:endParaRPr lang="en-GB" dirty="0"/>
          </a:p>
        </p:txBody>
      </p:sp>
    </p:spTree>
    <p:extLst>
      <p:ext uri="{BB962C8B-B14F-4D97-AF65-F5344CB8AC3E}">
        <p14:creationId xmlns:p14="http://schemas.microsoft.com/office/powerpoint/2010/main" val="408354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20040"/>
          </a:xfrm>
          <a:solidFill>
            <a:srgbClr val="FFC000"/>
          </a:solidFill>
        </p:spPr>
        <p:txBody>
          <a:bodyPr>
            <a:normAutofit fontScale="90000"/>
          </a:bodyPr>
          <a:lstStyle/>
          <a:p>
            <a:r>
              <a:rPr lang="en-GB" sz="2400" b="1" dirty="0"/>
              <a:t>H</a:t>
            </a:r>
            <a:r>
              <a:rPr lang="en-GB" sz="2400" b="1" dirty="0" smtClean="0"/>
              <a:t>ow </a:t>
            </a:r>
            <a:r>
              <a:rPr lang="en-GB" sz="2400" b="1" dirty="0"/>
              <a:t>to extend, step-by-step</a:t>
            </a:r>
          </a:p>
        </p:txBody>
      </p:sp>
      <p:sp>
        <p:nvSpPr>
          <p:cNvPr id="3" name="Content Placeholder 2"/>
          <p:cNvSpPr>
            <a:spLocks noGrp="1"/>
          </p:cNvSpPr>
          <p:nvPr>
            <p:ph idx="1"/>
          </p:nvPr>
        </p:nvSpPr>
        <p:spPr>
          <a:xfrm>
            <a:off x="0" y="411480"/>
            <a:ext cx="9144000" cy="6565392"/>
          </a:xfrm>
        </p:spPr>
        <p:txBody>
          <a:bodyPr>
            <a:noAutofit/>
          </a:bodyPr>
          <a:lstStyle/>
          <a:p>
            <a:r>
              <a:rPr lang="en-GB" sz="1600" dirty="0"/>
              <a:t>The </a:t>
            </a:r>
            <a:r>
              <a:rPr lang="en-GB" sz="1600" dirty="0" err="1"/>
              <a:t>diagetic</a:t>
            </a:r>
            <a:r>
              <a:rPr lang="en-GB" sz="1600" dirty="0"/>
              <a:t> sound of the brakes creates tension.</a:t>
            </a:r>
          </a:p>
          <a:p>
            <a:r>
              <a:rPr lang="en-GB" sz="1600" dirty="0"/>
              <a:t>The </a:t>
            </a:r>
            <a:r>
              <a:rPr lang="en-GB" sz="1600" dirty="0" err="1"/>
              <a:t>diagetic</a:t>
            </a:r>
            <a:r>
              <a:rPr lang="en-GB" sz="1600" dirty="0"/>
              <a:t>, </a:t>
            </a:r>
            <a:r>
              <a:rPr lang="en-GB" sz="1600" dirty="0">
                <a:solidFill>
                  <a:schemeClr val="accent1">
                    <a:lumMod val="75000"/>
                  </a:schemeClr>
                </a:solidFill>
              </a:rPr>
              <a:t>high-pitched, screeching </a:t>
            </a:r>
            <a:r>
              <a:rPr lang="en-GB" sz="1600" dirty="0"/>
              <a:t>sound of the brakes creates tension.</a:t>
            </a:r>
          </a:p>
          <a:p>
            <a:r>
              <a:rPr lang="en-GB" sz="1600" dirty="0"/>
              <a:t> The </a:t>
            </a:r>
            <a:r>
              <a:rPr lang="en-GB" sz="1600" dirty="0" err="1"/>
              <a:t>diagetic</a:t>
            </a:r>
            <a:r>
              <a:rPr lang="en-GB" sz="1600" dirty="0"/>
              <a:t>, high-pitched, screeching sound of the brakes creates tension </a:t>
            </a:r>
            <a:r>
              <a:rPr lang="en-GB" sz="1600" dirty="0">
                <a:solidFill>
                  <a:srgbClr val="0070C0"/>
                </a:solidFill>
              </a:rPr>
              <a:t>as it is reminiscent of a human scream and it is very uncomfortable to listen to. </a:t>
            </a:r>
          </a:p>
          <a:p>
            <a:r>
              <a:rPr lang="en-GB" sz="1600" dirty="0"/>
              <a:t>The </a:t>
            </a:r>
            <a:r>
              <a:rPr lang="en-GB" sz="1600" dirty="0" err="1"/>
              <a:t>diagetic</a:t>
            </a:r>
            <a:r>
              <a:rPr lang="en-GB" sz="1600" dirty="0"/>
              <a:t>, high-pitched, screeching sound of the brakes creates tension as it is reminiscent of a human scream and it is very uncomfortable to listen to. </a:t>
            </a:r>
            <a:r>
              <a:rPr lang="en-GB" sz="1600" dirty="0">
                <a:solidFill>
                  <a:srgbClr val="0070C0"/>
                </a:solidFill>
              </a:rPr>
              <a:t>It also lasts a long time, prolonging the discomfort.</a:t>
            </a:r>
          </a:p>
          <a:p>
            <a:r>
              <a:rPr lang="en-GB" sz="1600" dirty="0"/>
              <a:t>The </a:t>
            </a:r>
            <a:r>
              <a:rPr lang="en-GB" sz="1600" dirty="0" err="1"/>
              <a:t>diagetic</a:t>
            </a:r>
            <a:r>
              <a:rPr lang="en-GB" sz="1600" dirty="0"/>
              <a:t>, high-pitched, screeching sound of the brakes creates tension as it is reminiscent of a human scream and it is very uncomfortable to listen to. It also lasts a long time, prolonging the discomfort. </a:t>
            </a:r>
            <a:r>
              <a:rPr lang="en-GB" sz="1600" dirty="0">
                <a:solidFill>
                  <a:srgbClr val="0070C0"/>
                </a:solidFill>
              </a:rPr>
              <a:t>Towards the end of this sound, it becomes distorted and it blends into a non-diegetic overdub, acting as a sound track that the characters can no longer hear.</a:t>
            </a:r>
          </a:p>
          <a:p>
            <a:r>
              <a:rPr lang="en-GB" sz="1600" dirty="0"/>
              <a:t>The </a:t>
            </a:r>
            <a:r>
              <a:rPr lang="en-GB" sz="1600" dirty="0" err="1"/>
              <a:t>diagetic</a:t>
            </a:r>
            <a:r>
              <a:rPr lang="en-GB" sz="1600" dirty="0"/>
              <a:t>, high-pitched, screeching sound of the brakes creates tension as it is reminiscent of a human scream and it is very uncomfortable to listen to. It also lasts a long time, prolonging the discomfort. Towards the end of this sound, it becomes distorted and it blends into a non-diegetic overdub, acting as a sound track that the characters can no longer hear. </a:t>
            </a:r>
            <a:r>
              <a:rPr lang="en-GB" sz="1600" dirty="0">
                <a:solidFill>
                  <a:srgbClr val="0070C0"/>
                </a:solidFill>
              </a:rPr>
              <a:t>This adds to the mounting tension as the audience are now given further, unsettling sound cues, which go on to suggest that what might be perceived as normal by the characters (a braking train) is in fact not normal at all. </a:t>
            </a:r>
          </a:p>
          <a:p>
            <a:r>
              <a:rPr lang="en-GB" sz="1600" dirty="0"/>
              <a:t>The </a:t>
            </a:r>
            <a:r>
              <a:rPr lang="en-GB" sz="1600" dirty="0" err="1"/>
              <a:t>diagetic</a:t>
            </a:r>
            <a:r>
              <a:rPr lang="en-GB" sz="1600" dirty="0"/>
              <a:t>, high-pitched, screeching sound of the brakes creates tension as it is reminiscent of a human scream and it is very uncomfortable to listen to. It also lasts a long time, prolonging the discomfort. Towards the end of this sound, it becomes distorted and it blends into a non-diegetic overdub, acting as a sound track that the characters can no longer hear. This adds to the mounting tension as the audience are now given further, unsettling sound cues, which go on to suggest that what might be perceived as normal by the characters (a braking train) is in fact not normal at all. </a:t>
            </a:r>
            <a:r>
              <a:rPr lang="en-GB" sz="1600" dirty="0">
                <a:solidFill>
                  <a:srgbClr val="0070C0"/>
                </a:solidFill>
              </a:rPr>
              <a:t>The effect of switching from </a:t>
            </a:r>
            <a:r>
              <a:rPr lang="en-GB" sz="1600" dirty="0" err="1">
                <a:solidFill>
                  <a:srgbClr val="0070C0"/>
                </a:solidFill>
              </a:rPr>
              <a:t>diagetic</a:t>
            </a:r>
            <a:r>
              <a:rPr lang="en-GB" sz="1600" dirty="0">
                <a:solidFill>
                  <a:srgbClr val="0070C0"/>
                </a:solidFill>
              </a:rPr>
              <a:t> to non-</a:t>
            </a:r>
            <a:r>
              <a:rPr lang="en-GB" sz="1600" dirty="0" err="1">
                <a:solidFill>
                  <a:srgbClr val="0070C0"/>
                </a:solidFill>
              </a:rPr>
              <a:t>diagetic</a:t>
            </a:r>
            <a:r>
              <a:rPr lang="en-GB" sz="1600" dirty="0">
                <a:solidFill>
                  <a:srgbClr val="0070C0"/>
                </a:solidFill>
              </a:rPr>
              <a:t> also has a disturbing effect on how the audience perceives itself to be positioned in the narrative as they lurch from being inside the story, experiencing the same sounds as the characters, to outside of the narrative where they are observing the events unfolding.</a:t>
            </a:r>
          </a:p>
          <a:p>
            <a:endParaRPr lang="en-GB" sz="1600" dirty="0"/>
          </a:p>
          <a:p>
            <a:endParaRPr lang="en-GB" sz="1600" dirty="0"/>
          </a:p>
          <a:p>
            <a:endParaRPr lang="en-GB" sz="1600" dirty="0"/>
          </a:p>
          <a:p>
            <a:endParaRPr lang="en-GB" sz="1600" dirty="0"/>
          </a:p>
        </p:txBody>
      </p:sp>
    </p:spTree>
    <p:extLst>
      <p:ext uri="{BB962C8B-B14F-4D97-AF65-F5344CB8AC3E}">
        <p14:creationId xmlns:p14="http://schemas.microsoft.com/office/powerpoint/2010/main" val="382145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8692" y="80066"/>
            <a:ext cx="7886700" cy="3709942"/>
          </a:xfrm>
        </p:spPr>
      </p:pic>
      <p:sp>
        <p:nvSpPr>
          <p:cNvPr id="4" name="Footer Placeholder 3"/>
          <p:cNvSpPr>
            <a:spLocks noGrp="1"/>
          </p:cNvSpPr>
          <p:nvPr>
            <p:ph type="ftr" sz="quarter" idx="11"/>
          </p:nvPr>
        </p:nvSpPr>
        <p:spPr/>
        <p:txBody>
          <a:bodyPr/>
          <a:lstStyle/>
          <a:p>
            <a:r>
              <a:rPr lang="en-GB"/>
              <a:t>Term 1 Lesson 1</a:t>
            </a:r>
          </a:p>
        </p:txBody>
      </p:sp>
      <p:sp>
        <p:nvSpPr>
          <p:cNvPr id="5" name="Slide Number Placeholder 4"/>
          <p:cNvSpPr>
            <a:spLocks noGrp="1"/>
          </p:cNvSpPr>
          <p:nvPr>
            <p:ph type="sldNum" sz="quarter" idx="12"/>
          </p:nvPr>
        </p:nvSpPr>
        <p:spPr/>
        <p:txBody>
          <a:bodyPr/>
          <a:lstStyle/>
          <a:p>
            <a:fld id="{9D9F2017-00EC-410E-BC58-683B3B49D387}" type="slidenum">
              <a:rPr lang="en-GB" smtClean="0"/>
              <a:t>22</a:t>
            </a:fld>
            <a:endParaRPr lang="en-GB"/>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82324">
            <a:off x="1499759" y="1295102"/>
            <a:ext cx="6144482" cy="4267796"/>
          </a:xfrm>
          <a:prstGeom prst="rect">
            <a:avLst/>
          </a:prstGeom>
        </p:spPr>
      </p:pic>
      <p:pic>
        <p:nvPicPr>
          <p:cNvPr id="8" name="Picture 7"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393339">
            <a:off x="342046" y="2655910"/>
            <a:ext cx="6115904" cy="4315427"/>
          </a:xfrm>
          <a:prstGeom prst="rect">
            <a:avLst/>
          </a:prstGeom>
        </p:spPr>
      </p:pic>
      <p:pic>
        <p:nvPicPr>
          <p:cNvPr id="9" name="Picture 8"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86605">
            <a:off x="6596771" y="2665435"/>
            <a:ext cx="3048425" cy="4296375"/>
          </a:xfrm>
          <a:prstGeom prst="rect">
            <a:avLst/>
          </a:prstGeom>
        </p:spPr>
      </p:pic>
      <p:pic>
        <p:nvPicPr>
          <p:cNvPr id="10" name="Picture 9" descr="Screen Clippi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0828443">
            <a:off x="-97702" y="3996350"/>
            <a:ext cx="3057952" cy="4296375"/>
          </a:xfrm>
          <a:prstGeom prst="rect">
            <a:avLst/>
          </a:prstGeom>
        </p:spPr>
      </p:pic>
      <p:pic>
        <p:nvPicPr>
          <p:cNvPr id="11" name="Picture 10" descr="Screen Clippi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62583" y="4262138"/>
            <a:ext cx="3057952" cy="4315427"/>
          </a:xfrm>
          <a:prstGeom prst="rect">
            <a:avLst/>
          </a:prstGeom>
        </p:spPr>
      </p:pic>
      <p:sp>
        <p:nvSpPr>
          <p:cNvPr id="3" name="TextBox 2"/>
          <p:cNvSpPr txBox="1"/>
          <p:nvPr/>
        </p:nvSpPr>
        <p:spPr>
          <a:xfrm>
            <a:off x="217936" y="365126"/>
            <a:ext cx="4565224" cy="369332"/>
          </a:xfrm>
          <a:prstGeom prst="rect">
            <a:avLst/>
          </a:prstGeom>
          <a:solidFill>
            <a:schemeClr val="accent4">
              <a:lumMod val="40000"/>
              <a:lumOff val="60000"/>
            </a:schemeClr>
          </a:solidFill>
        </p:spPr>
        <p:txBody>
          <a:bodyPr wrap="none" rtlCol="0">
            <a:spAutoFit/>
          </a:bodyPr>
          <a:lstStyle/>
          <a:p>
            <a:r>
              <a:rPr lang="en-GB" dirty="0"/>
              <a:t>Plenary – a reminder of what’s not been done!</a:t>
            </a:r>
          </a:p>
        </p:txBody>
      </p:sp>
    </p:spTree>
    <p:extLst>
      <p:ext uri="{BB962C8B-B14F-4D97-AF65-F5344CB8AC3E}">
        <p14:creationId xmlns:p14="http://schemas.microsoft.com/office/powerpoint/2010/main" val="504737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365126"/>
            <a:ext cx="8753302" cy="1325563"/>
          </a:xfrm>
          <a:solidFill>
            <a:schemeClr val="accent4">
              <a:lumMod val="60000"/>
              <a:lumOff val="40000"/>
            </a:schemeClr>
          </a:solidFill>
        </p:spPr>
        <p:txBody>
          <a:bodyPr/>
          <a:lstStyle/>
          <a:p>
            <a:r>
              <a:rPr lang="en-GB" b="1" dirty="0" smtClean="0"/>
              <a:t>A set text that uses audio codes</a:t>
            </a:r>
            <a:endParaRPr lang="en-GB" b="1" dirty="0"/>
          </a:p>
        </p:txBody>
      </p:sp>
      <p:sp>
        <p:nvSpPr>
          <p:cNvPr id="3" name="Content Placeholder 2"/>
          <p:cNvSpPr>
            <a:spLocks noGrp="1"/>
          </p:cNvSpPr>
          <p:nvPr>
            <p:ph idx="1"/>
          </p:nvPr>
        </p:nvSpPr>
        <p:spPr>
          <a:xfrm>
            <a:off x="363682" y="2143125"/>
            <a:ext cx="4065443" cy="4351338"/>
          </a:xfrm>
          <a:solidFill>
            <a:schemeClr val="accent4">
              <a:lumMod val="20000"/>
              <a:lumOff val="80000"/>
            </a:schemeClr>
          </a:solidFill>
        </p:spPr>
        <p:txBody>
          <a:bodyPr/>
          <a:lstStyle/>
          <a:p>
            <a:pPr marL="0" indent="0">
              <a:buNone/>
            </a:pPr>
            <a:endParaRPr lang="en-GB" dirty="0" smtClean="0"/>
          </a:p>
          <a:p>
            <a:endParaRPr lang="en-GB" dirty="0"/>
          </a:p>
          <a:p>
            <a:pPr marL="0" indent="0">
              <a:buNone/>
            </a:pPr>
            <a:r>
              <a:rPr lang="en-GB" dirty="0">
                <a:hlinkClick r:id="rId2"/>
              </a:rPr>
              <a:t>Super. Human. </a:t>
            </a:r>
            <a:r>
              <a:rPr lang="en-GB" dirty="0" smtClean="0">
                <a:hlinkClick r:id="rId2"/>
              </a:rPr>
              <a:t>Advert</a:t>
            </a:r>
            <a:endParaRPr lang="en-GB" dirty="0" smtClean="0"/>
          </a:p>
          <a:p>
            <a:pPr marL="0" indent="0">
              <a:buNone/>
            </a:pPr>
            <a:endParaRPr lang="en-GB" dirty="0"/>
          </a:p>
          <a:p>
            <a:pPr marL="0" indent="0">
              <a:buNone/>
            </a:pPr>
            <a:r>
              <a:rPr lang="en-GB" dirty="0" smtClean="0"/>
              <a:t>Homework for next week (Tuesday): complete the work you did on the Bodyguard extract</a:t>
            </a:r>
            <a:endParaRPr lang="en-GB" dirty="0"/>
          </a:p>
        </p:txBody>
      </p:sp>
    </p:spTree>
    <p:extLst>
      <p:ext uri="{BB962C8B-B14F-4D97-AF65-F5344CB8AC3E}">
        <p14:creationId xmlns:p14="http://schemas.microsoft.com/office/powerpoint/2010/main" val="174290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AA0D-392D-4551-D7EB-18BF1904D25E}"/>
              </a:ext>
            </a:extLst>
          </p:cNvPr>
          <p:cNvSpPr>
            <a:spLocks noGrp="1"/>
          </p:cNvSpPr>
          <p:nvPr>
            <p:ph type="title"/>
          </p:nvPr>
        </p:nvSpPr>
        <p:spPr>
          <a:xfrm>
            <a:off x="178076" y="153090"/>
            <a:ext cx="7886700" cy="1325563"/>
          </a:xfrm>
        </p:spPr>
        <p:txBody>
          <a:bodyPr/>
          <a:lstStyle/>
          <a:p>
            <a:r>
              <a:rPr lang="en-GB" b="1" dirty="0">
                <a:highlight>
                  <a:srgbClr val="FFFF00"/>
                </a:highlight>
              </a:rPr>
              <a:t>ADMIN</a:t>
            </a:r>
          </a:p>
        </p:txBody>
      </p:sp>
      <p:sp>
        <p:nvSpPr>
          <p:cNvPr id="3" name="Content Placeholder 2">
            <a:extLst>
              <a:ext uri="{FF2B5EF4-FFF2-40B4-BE49-F238E27FC236}">
                <a16:creationId xmlns:a16="http://schemas.microsoft.com/office/drawing/2014/main" id="{100A1647-FAFA-B62D-3E5A-701CCB600095}"/>
              </a:ext>
            </a:extLst>
          </p:cNvPr>
          <p:cNvSpPr>
            <a:spLocks noGrp="1"/>
          </p:cNvSpPr>
          <p:nvPr>
            <p:ph idx="1"/>
          </p:nvPr>
        </p:nvSpPr>
        <p:spPr/>
        <p:txBody>
          <a:bodyPr>
            <a:normAutofit fontScale="85000" lnSpcReduction="20000"/>
          </a:bodyPr>
          <a:lstStyle/>
          <a:p>
            <a:r>
              <a:rPr lang="en-GB" dirty="0" smtClean="0"/>
              <a:t>HOMEWORK return</a:t>
            </a:r>
            <a:endParaRPr lang="en-GB" dirty="0"/>
          </a:p>
          <a:p>
            <a:pPr marL="0" indent="0">
              <a:buNone/>
            </a:pPr>
            <a:r>
              <a:rPr lang="en-GB" b="1" dirty="0"/>
              <a:t>Assessment week:</a:t>
            </a:r>
          </a:p>
          <a:p>
            <a:r>
              <a:rPr lang="en-GB" dirty="0"/>
              <a:t>This will be next Tuesday, lesson 1.</a:t>
            </a:r>
          </a:p>
          <a:p>
            <a:r>
              <a:rPr lang="en-GB" dirty="0"/>
              <a:t>You need to revise visual codes (p86) and technical codes (p82).</a:t>
            </a:r>
          </a:p>
          <a:p>
            <a:r>
              <a:rPr lang="en-GB" dirty="0"/>
              <a:t>You will applying both of these aspects of media language to a text – it will be an image you have already seen.</a:t>
            </a:r>
          </a:p>
          <a:p>
            <a:r>
              <a:rPr lang="en-GB" dirty="0"/>
              <a:t>The question will be: </a:t>
            </a:r>
            <a:r>
              <a:rPr lang="en-GB" i="1" dirty="0"/>
              <a:t>How do the camera work and visual codes create meaning in this screenshot? Why is the meaning created this way? </a:t>
            </a:r>
          </a:p>
          <a:p>
            <a:r>
              <a:rPr lang="en-GB" dirty="0"/>
              <a:t>The first part of the question encourages detailed analysis and the second part requires you to give a reason and a purpose.</a:t>
            </a:r>
          </a:p>
          <a:p>
            <a:pPr marL="0" indent="0">
              <a:buNone/>
            </a:pPr>
            <a:endParaRPr lang="en-GB" dirty="0"/>
          </a:p>
        </p:txBody>
      </p:sp>
    </p:spTree>
    <p:extLst>
      <p:ext uri="{BB962C8B-B14F-4D97-AF65-F5344CB8AC3E}">
        <p14:creationId xmlns:p14="http://schemas.microsoft.com/office/powerpoint/2010/main" val="89208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563" y="18255"/>
            <a:ext cx="7886700" cy="1325563"/>
          </a:xfrm>
        </p:spPr>
        <p:txBody>
          <a:bodyPr/>
          <a:lstStyle/>
          <a:p>
            <a:r>
              <a:rPr lang="en-GB" b="1" dirty="0">
                <a:highlight>
                  <a:srgbClr val="FFFF00"/>
                </a:highlight>
              </a:rPr>
              <a:t>Audio Codes Checklist: </a:t>
            </a:r>
            <a:r>
              <a:rPr lang="en-GB" b="1" dirty="0" smtClean="0">
                <a:highlight>
                  <a:srgbClr val="FFFF00"/>
                </a:highlight>
              </a:rPr>
              <a:t>p86</a:t>
            </a:r>
            <a:endParaRPr lang="en-GB" b="1" dirty="0">
              <a:highlight>
                <a:srgbClr val="FFFF00"/>
              </a:highlight>
            </a:endParaRPr>
          </a:p>
        </p:txBody>
      </p:sp>
      <p:sp>
        <p:nvSpPr>
          <p:cNvPr id="3" name="Content Placeholder 2"/>
          <p:cNvSpPr>
            <a:spLocks noGrp="1"/>
          </p:cNvSpPr>
          <p:nvPr>
            <p:ph idx="1"/>
          </p:nvPr>
        </p:nvSpPr>
        <p:spPr/>
        <p:txBody>
          <a:bodyPr>
            <a:normAutofit/>
          </a:bodyPr>
          <a:lstStyle/>
          <a:p>
            <a:pPr marL="0" indent="0">
              <a:buNone/>
            </a:pPr>
            <a:r>
              <a:rPr lang="en-GB" sz="2600" b="1" dirty="0"/>
              <a:t>Key words:</a:t>
            </a:r>
          </a:p>
          <a:p>
            <a:endParaRPr lang="en-GB" sz="2600" dirty="0"/>
          </a:p>
          <a:p>
            <a:r>
              <a:rPr lang="en-GB" sz="2600" b="1" dirty="0"/>
              <a:t>Diegetic Sound </a:t>
            </a:r>
            <a:r>
              <a:rPr lang="en-GB" sz="2600" dirty="0"/>
              <a:t>- Sound that comes from the fictional world, for example sound of a gun firing, the cereal being poured into the bowl in an advert, etc.</a:t>
            </a:r>
          </a:p>
          <a:p>
            <a:endParaRPr lang="en-GB" sz="2600" dirty="0"/>
          </a:p>
          <a:p>
            <a:r>
              <a:rPr lang="en-GB" sz="2600" b="1" dirty="0"/>
              <a:t>Non-diegetic sound </a:t>
            </a:r>
            <a:r>
              <a:rPr lang="en-GB" sz="2600" dirty="0"/>
              <a:t>- Sound that comes from outside the fictional world, for example a voiceover, romantic mood music etc.</a:t>
            </a:r>
          </a:p>
        </p:txBody>
      </p:sp>
    </p:spTree>
    <p:extLst>
      <p:ext uri="{BB962C8B-B14F-4D97-AF65-F5344CB8AC3E}">
        <p14:creationId xmlns:p14="http://schemas.microsoft.com/office/powerpoint/2010/main" val="63280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AF6A-6DFC-4B95-7852-48CE127F259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A18CA7D-6A9B-BE40-A658-AA2179F1DDA6}"/>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31BBC3E9-0023-5A3A-3F36-A47B03BCD640}"/>
              </a:ext>
            </a:extLst>
          </p:cNvPr>
          <p:cNvPicPr>
            <a:picLocks noChangeAspect="1"/>
          </p:cNvPicPr>
          <p:nvPr/>
        </p:nvPicPr>
        <p:blipFill>
          <a:blip r:embed="rId2"/>
          <a:stretch>
            <a:fillRect/>
          </a:stretch>
        </p:blipFill>
        <p:spPr>
          <a:xfrm>
            <a:off x="407152" y="0"/>
            <a:ext cx="5137613" cy="6858934"/>
          </a:xfrm>
          <a:prstGeom prst="rect">
            <a:avLst/>
          </a:prstGeom>
        </p:spPr>
      </p:pic>
    </p:spTree>
    <p:extLst>
      <p:ext uri="{BB962C8B-B14F-4D97-AF65-F5344CB8AC3E}">
        <p14:creationId xmlns:p14="http://schemas.microsoft.com/office/powerpoint/2010/main" val="364866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37" y="113334"/>
            <a:ext cx="7886700" cy="1325563"/>
          </a:xfrm>
        </p:spPr>
        <p:txBody>
          <a:bodyPr/>
          <a:lstStyle/>
          <a:p>
            <a:r>
              <a:rPr lang="en-GB" b="1" dirty="0">
                <a:highlight>
                  <a:srgbClr val="FFFF00"/>
                </a:highlight>
              </a:rPr>
              <a:t>Focus on MUSIC</a:t>
            </a:r>
          </a:p>
        </p:txBody>
      </p:sp>
      <p:sp>
        <p:nvSpPr>
          <p:cNvPr id="3" name="Content Placeholder 2"/>
          <p:cNvSpPr>
            <a:spLocks noGrp="1"/>
          </p:cNvSpPr>
          <p:nvPr>
            <p:ph idx="1"/>
          </p:nvPr>
        </p:nvSpPr>
        <p:spPr/>
        <p:txBody>
          <a:bodyPr/>
          <a:lstStyle/>
          <a:p>
            <a:r>
              <a:rPr lang="en-GB" dirty="0"/>
              <a:t>Music has huge potential to create meaning.  </a:t>
            </a:r>
          </a:p>
        </p:txBody>
      </p:sp>
    </p:spTree>
    <p:extLst>
      <p:ext uri="{BB962C8B-B14F-4D97-AF65-F5344CB8AC3E}">
        <p14:creationId xmlns:p14="http://schemas.microsoft.com/office/powerpoint/2010/main" val="166365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1325563"/>
          </a:xfrm>
          <a:solidFill>
            <a:schemeClr val="accent1">
              <a:lumMod val="40000"/>
              <a:lumOff val="60000"/>
            </a:schemeClr>
          </a:solidFill>
        </p:spPr>
        <p:txBody>
          <a:bodyPr/>
          <a:lstStyle/>
          <a:p>
            <a:pPr algn="ctr"/>
            <a:r>
              <a:rPr lang="en-GB" dirty="0"/>
              <a:t>Think of sounds that match the following emotions:</a:t>
            </a:r>
          </a:p>
        </p:txBody>
      </p:sp>
      <p:sp>
        <p:nvSpPr>
          <p:cNvPr id="3" name="Content Placeholder 2"/>
          <p:cNvSpPr>
            <a:spLocks noGrp="1"/>
          </p:cNvSpPr>
          <p:nvPr>
            <p:ph idx="1"/>
          </p:nvPr>
        </p:nvSpPr>
        <p:spPr>
          <a:xfrm>
            <a:off x="628650" y="1825625"/>
            <a:ext cx="2264452" cy="4351338"/>
          </a:xfrm>
        </p:spPr>
        <p:txBody>
          <a:bodyPr>
            <a:normAutofit lnSpcReduction="10000"/>
          </a:bodyPr>
          <a:lstStyle/>
          <a:p>
            <a:r>
              <a:rPr lang="en-GB" dirty="0"/>
              <a:t>Happiness</a:t>
            </a:r>
          </a:p>
          <a:p>
            <a:r>
              <a:rPr lang="en-GB" dirty="0"/>
              <a:t>Anger</a:t>
            </a:r>
          </a:p>
          <a:p>
            <a:r>
              <a:rPr lang="en-GB" dirty="0"/>
              <a:t>Fear</a:t>
            </a:r>
          </a:p>
          <a:p>
            <a:r>
              <a:rPr lang="en-GB" dirty="0"/>
              <a:t>Shock</a:t>
            </a:r>
          </a:p>
          <a:p>
            <a:r>
              <a:rPr lang="en-GB" dirty="0"/>
              <a:t>Disgust</a:t>
            </a:r>
          </a:p>
          <a:p>
            <a:r>
              <a:rPr lang="en-GB" dirty="0"/>
              <a:t>Pride</a:t>
            </a:r>
          </a:p>
          <a:p>
            <a:r>
              <a:rPr lang="en-GB" dirty="0"/>
              <a:t>Hatred</a:t>
            </a:r>
          </a:p>
          <a:p>
            <a:r>
              <a:rPr lang="en-GB" dirty="0"/>
              <a:t>Love</a:t>
            </a:r>
          </a:p>
          <a:p>
            <a:r>
              <a:rPr lang="en-GB" dirty="0"/>
              <a:t>Sadness</a:t>
            </a:r>
          </a:p>
        </p:txBody>
      </p:sp>
      <p:sp>
        <p:nvSpPr>
          <p:cNvPr id="4" name="TextBox 3"/>
          <p:cNvSpPr txBox="1"/>
          <p:nvPr/>
        </p:nvSpPr>
        <p:spPr>
          <a:xfrm rot="20252259">
            <a:off x="4517419" y="2654506"/>
            <a:ext cx="3964419" cy="461665"/>
          </a:xfrm>
          <a:prstGeom prst="rect">
            <a:avLst/>
          </a:prstGeom>
          <a:noFill/>
          <a:ln>
            <a:solidFill>
              <a:schemeClr val="accent1"/>
            </a:solidFill>
          </a:ln>
        </p:spPr>
        <p:txBody>
          <a:bodyPr wrap="none" rtlCol="0">
            <a:spAutoFit/>
          </a:bodyPr>
          <a:lstStyle/>
          <a:p>
            <a:r>
              <a:rPr lang="en-GB" sz="2400" dirty="0"/>
              <a:t>A violin playing in the distance</a:t>
            </a:r>
          </a:p>
        </p:txBody>
      </p:sp>
      <p:sp>
        <p:nvSpPr>
          <p:cNvPr id="5" name="TextBox 4"/>
          <p:cNvSpPr txBox="1"/>
          <p:nvPr/>
        </p:nvSpPr>
        <p:spPr>
          <a:xfrm rot="1045722">
            <a:off x="5616885" y="3956524"/>
            <a:ext cx="2363917" cy="461665"/>
          </a:xfrm>
          <a:prstGeom prst="rect">
            <a:avLst/>
          </a:prstGeom>
          <a:noFill/>
          <a:ln>
            <a:solidFill>
              <a:schemeClr val="accent1"/>
            </a:solidFill>
          </a:ln>
        </p:spPr>
        <p:txBody>
          <a:bodyPr wrap="none" rtlCol="0">
            <a:spAutoFit/>
          </a:bodyPr>
          <a:lstStyle/>
          <a:p>
            <a:r>
              <a:rPr lang="en-GB" sz="2400" dirty="0"/>
              <a:t>Children laughing</a:t>
            </a:r>
          </a:p>
        </p:txBody>
      </p:sp>
      <p:sp>
        <p:nvSpPr>
          <p:cNvPr id="6" name="TextBox 5"/>
          <p:cNvSpPr txBox="1"/>
          <p:nvPr/>
        </p:nvSpPr>
        <p:spPr>
          <a:xfrm rot="20014410">
            <a:off x="5103637" y="5519258"/>
            <a:ext cx="3390415" cy="461665"/>
          </a:xfrm>
          <a:prstGeom prst="rect">
            <a:avLst/>
          </a:prstGeom>
          <a:noFill/>
          <a:ln>
            <a:solidFill>
              <a:schemeClr val="accent1"/>
            </a:solidFill>
          </a:ln>
        </p:spPr>
        <p:txBody>
          <a:bodyPr wrap="none" rtlCol="0">
            <a:spAutoFit/>
          </a:bodyPr>
          <a:lstStyle/>
          <a:p>
            <a:r>
              <a:rPr lang="en-GB" sz="2400" dirty="0"/>
              <a:t>A heartbeat getting faster</a:t>
            </a:r>
          </a:p>
        </p:txBody>
      </p:sp>
      <p:sp>
        <p:nvSpPr>
          <p:cNvPr id="7" name="TextBox 6"/>
          <p:cNvSpPr txBox="1"/>
          <p:nvPr/>
        </p:nvSpPr>
        <p:spPr>
          <a:xfrm>
            <a:off x="3731434" y="1825625"/>
            <a:ext cx="2255105" cy="523220"/>
          </a:xfrm>
          <a:prstGeom prst="rect">
            <a:avLst/>
          </a:prstGeom>
          <a:noFill/>
        </p:spPr>
        <p:txBody>
          <a:bodyPr wrap="none" rtlCol="0">
            <a:spAutoFit/>
          </a:bodyPr>
          <a:lstStyle/>
          <a:p>
            <a:r>
              <a:rPr lang="en-GB" sz="2800" dirty="0">
                <a:solidFill>
                  <a:srgbClr val="FF0000"/>
                </a:solidFill>
              </a:rPr>
              <a:t>SOME IDEAS…</a:t>
            </a:r>
          </a:p>
        </p:txBody>
      </p:sp>
      <p:sp>
        <p:nvSpPr>
          <p:cNvPr id="8" name="Rectangle 7"/>
          <p:cNvSpPr/>
          <p:nvPr/>
        </p:nvSpPr>
        <p:spPr>
          <a:xfrm>
            <a:off x="8725213" y="230190"/>
            <a:ext cx="301686" cy="369332"/>
          </a:xfrm>
          <a:prstGeom prst="rect">
            <a:avLst/>
          </a:prstGeom>
          <a:solidFill>
            <a:schemeClr val="bg1">
              <a:lumMod val="75000"/>
            </a:schemeClr>
          </a:solidFill>
        </p:spPr>
        <p:txBody>
          <a:bodyPr wrap="none">
            <a:spAutoFit/>
          </a:bodyPr>
          <a:lstStyle/>
          <a:p>
            <a:r>
              <a:rPr lang="en-GB" b="1" dirty="0">
                <a:solidFill>
                  <a:srgbClr val="FF0000"/>
                </a:solidFill>
              </a:rPr>
              <a:t>6</a:t>
            </a:r>
            <a:endParaRPr lang="en-GB" dirty="0">
              <a:solidFill>
                <a:srgbClr val="FF0000"/>
              </a:solidFill>
            </a:endParaRPr>
          </a:p>
        </p:txBody>
      </p:sp>
    </p:spTree>
    <p:extLst>
      <p:ext uri="{BB962C8B-B14F-4D97-AF65-F5344CB8AC3E}">
        <p14:creationId xmlns:p14="http://schemas.microsoft.com/office/powerpoint/2010/main" val="3301304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2003320"/>
          </a:xfrm>
          <a:solidFill>
            <a:schemeClr val="accent4">
              <a:lumMod val="60000"/>
              <a:lumOff val="40000"/>
            </a:schemeClr>
          </a:solidFill>
        </p:spPr>
        <p:txBody>
          <a:bodyPr>
            <a:noAutofit/>
          </a:bodyPr>
          <a:lstStyle/>
          <a:p>
            <a:r>
              <a:rPr lang="en-GB" sz="3000" dirty="0"/>
              <a:t>Music can influence the narrative, in other words, it can make the same thing feel like a completely different story.  Here is an example of storytelling, or narrative, through music.</a:t>
            </a:r>
          </a:p>
        </p:txBody>
      </p:sp>
      <p:sp>
        <p:nvSpPr>
          <p:cNvPr id="3" name="Content Placeholder 2"/>
          <p:cNvSpPr>
            <a:spLocks noGrp="1"/>
          </p:cNvSpPr>
          <p:nvPr>
            <p:ph idx="1"/>
          </p:nvPr>
        </p:nvSpPr>
        <p:spPr/>
        <p:txBody>
          <a:bodyPr>
            <a:normAutofit fontScale="92500" lnSpcReduction="20000"/>
          </a:bodyPr>
          <a:lstStyle/>
          <a:p>
            <a:endParaRPr lang="en-GB" dirty="0"/>
          </a:p>
          <a:p>
            <a:endParaRPr lang="en-GB" dirty="0"/>
          </a:p>
          <a:p>
            <a:r>
              <a:rPr lang="en-GB" dirty="0">
                <a:hlinkClick r:id="rId3"/>
              </a:rPr>
              <a:t>https://www.youtube.com/watch?v=mndDbN60Eiw</a:t>
            </a:r>
            <a:endParaRPr lang="en-GB" dirty="0"/>
          </a:p>
          <a:p>
            <a:endParaRPr lang="en-GB" dirty="0"/>
          </a:p>
          <a:p>
            <a:pPr marL="0" indent="0">
              <a:buNone/>
            </a:pPr>
            <a:r>
              <a:rPr lang="en-GB" sz="3000" i="1" dirty="0"/>
              <a:t>‘In the first version, I think that the non-diegetic codes of sound created by the music suggest that three heroes are desperately running, trying to rescue their friends.’</a:t>
            </a:r>
          </a:p>
          <a:p>
            <a:endParaRPr lang="en-GB" dirty="0"/>
          </a:p>
          <a:p>
            <a:r>
              <a:rPr lang="en-GB" dirty="0"/>
              <a:t>There are four more versions.  Can you match them with the suggested ‘story’ or narrative?  </a:t>
            </a:r>
            <a:r>
              <a:rPr lang="en-GB" dirty="0">
                <a:solidFill>
                  <a:srgbClr val="7030A0"/>
                </a:solidFill>
              </a:rPr>
              <a:t>Task: write your own ‘story’ to describe what is going on.</a:t>
            </a:r>
          </a:p>
          <a:p>
            <a:endParaRPr lang="en-GB" dirty="0"/>
          </a:p>
        </p:txBody>
      </p:sp>
      <p:sp>
        <p:nvSpPr>
          <p:cNvPr id="4" name="Rectangle 3"/>
          <p:cNvSpPr/>
          <p:nvPr/>
        </p:nvSpPr>
        <p:spPr>
          <a:xfrm>
            <a:off x="8725212" y="180460"/>
            <a:ext cx="301686" cy="369332"/>
          </a:xfrm>
          <a:prstGeom prst="rect">
            <a:avLst/>
          </a:prstGeom>
          <a:solidFill>
            <a:schemeClr val="bg1">
              <a:lumMod val="75000"/>
            </a:schemeClr>
          </a:solidFill>
        </p:spPr>
        <p:txBody>
          <a:bodyPr wrap="none">
            <a:spAutoFit/>
          </a:bodyPr>
          <a:lstStyle/>
          <a:p>
            <a:r>
              <a:rPr lang="en-GB" b="1" dirty="0">
                <a:solidFill>
                  <a:srgbClr val="FF0000"/>
                </a:solidFill>
              </a:rPr>
              <a:t>6</a:t>
            </a:r>
            <a:endParaRPr lang="en-GB" dirty="0">
              <a:solidFill>
                <a:srgbClr val="FF0000"/>
              </a:solidFill>
            </a:endParaRPr>
          </a:p>
        </p:txBody>
      </p:sp>
    </p:spTree>
    <p:extLst>
      <p:ext uri="{BB962C8B-B14F-4D97-AF65-F5344CB8AC3E}">
        <p14:creationId xmlns:p14="http://schemas.microsoft.com/office/powerpoint/2010/main" val="59377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85800"/>
            <a:ext cx="7886700" cy="5491163"/>
          </a:xfrm>
        </p:spPr>
        <p:txBody>
          <a:bodyPr/>
          <a:lstStyle/>
          <a:p>
            <a:pPr marL="0" indent="0">
              <a:buNone/>
            </a:pPr>
            <a:r>
              <a:rPr lang="en-GB" b="1" dirty="0"/>
              <a:t>Musical elements that help to create meaning.</a:t>
            </a:r>
          </a:p>
          <a:p>
            <a:endParaRPr lang="en-GB" dirty="0"/>
          </a:p>
          <a:p>
            <a:r>
              <a:rPr lang="en-GB" dirty="0"/>
              <a:t>PACE</a:t>
            </a:r>
          </a:p>
          <a:p>
            <a:r>
              <a:rPr lang="en-GB" dirty="0"/>
              <a:t>PITCH</a:t>
            </a:r>
          </a:p>
          <a:p>
            <a:r>
              <a:rPr lang="en-GB" dirty="0"/>
              <a:t>VOLUME</a:t>
            </a:r>
          </a:p>
          <a:p>
            <a:r>
              <a:rPr lang="en-GB" dirty="0"/>
              <a:t>INSTRUMENT CHOICE (including the human voice)</a:t>
            </a:r>
          </a:p>
        </p:txBody>
      </p:sp>
    </p:spTree>
    <p:extLst>
      <p:ext uri="{BB962C8B-B14F-4D97-AF65-F5344CB8AC3E}">
        <p14:creationId xmlns:p14="http://schemas.microsoft.com/office/powerpoint/2010/main" val="17983561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TotalTime>
  <Words>1618</Words>
  <Application>Microsoft Office PowerPoint</Application>
  <PresentationFormat>On-screen Show (4:3)</PresentationFormat>
  <Paragraphs>110</Paragraphs>
  <Slides>23</Slides>
  <Notes>2</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Nova Light</vt:lpstr>
      <vt:lpstr>Calibri</vt:lpstr>
      <vt:lpstr>Calibri Light</vt:lpstr>
      <vt:lpstr>Office Theme</vt:lpstr>
      <vt:lpstr>Introducing the Media Studies Framework</vt:lpstr>
      <vt:lpstr>PowerPoint Presentation</vt:lpstr>
      <vt:lpstr>ADMIN</vt:lpstr>
      <vt:lpstr>Audio Codes Checklist: p86</vt:lpstr>
      <vt:lpstr>PowerPoint Presentation</vt:lpstr>
      <vt:lpstr>Focus on MUSIC</vt:lpstr>
      <vt:lpstr>Think of sounds that match the following emotions:</vt:lpstr>
      <vt:lpstr>Music can influence the narrative, in other words, it can make the same thing feel like a completely different story.  Here is an example of storytelling, or narrative, through music.</vt:lpstr>
      <vt:lpstr>PowerPoint Presentation</vt:lpstr>
      <vt:lpstr>Focus on Sound Effects</vt:lpstr>
      <vt:lpstr>Case study: the opening sequence of Bodyguard (BBC1 Sunday nights)</vt:lpstr>
      <vt:lpstr>PowerPoint Presentation</vt:lpstr>
      <vt:lpstr>How to extend, step-by-step</vt:lpstr>
      <vt:lpstr>How to extend, step-by-step</vt:lpstr>
      <vt:lpstr>How to extend, step-by-step</vt:lpstr>
      <vt:lpstr>How to extend, step-by-step</vt:lpstr>
      <vt:lpstr>How to extend, step-by-step</vt:lpstr>
      <vt:lpstr>How to extend, step-by-step</vt:lpstr>
      <vt:lpstr>How to extend, step-by-step</vt:lpstr>
      <vt:lpstr>How to extend, step-by-step</vt:lpstr>
      <vt:lpstr>How to extend, step-by-step</vt:lpstr>
      <vt:lpstr>PowerPoint Presentation</vt:lpstr>
      <vt:lpstr>A set text that uses audio codes</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Media Studies Framework</dc:title>
  <dc:creator>CHoward-Saunders</dc:creator>
  <cp:lastModifiedBy>Clare HOWARD-SAUNDERS</cp:lastModifiedBy>
  <cp:revision>24</cp:revision>
  <dcterms:created xsi:type="dcterms:W3CDTF">2018-09-18T10:00:51Z</dcterms:created>
  <dcterms:modified xsi:type="dcterms:W3CDTF">2023-09-19T11:49:28Z</dcterms:modified>
</cp:coreProperties>
</file>