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78" r:id="rId5"/>
    <p:sldId id="279" r:id="rId6"/>
    <p:sldId id="28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8" autoAdjust="0"/>
    <p:restoredTop sz="89412" autoAdjust="0"/>
  </p:normalViewPr>
  <p:slideViewPr>
    <p:cSldViewPr snapToGrid="0">
      <p:cViewPr varScale="1">
        <p:scale>
          <a:sx n="100" d="100"/>
          <a:sy n="100" d="100"/>
        </p:scale>
        <p:origin x="118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1595F5-4CEE-4468-81C6-57F906DFDFC4}" type="datetimeFigureOut">
              <a:rPr lang="en-GB" smtClean="0"/>
              <a:t>29/11/2023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73503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1595F5-4CEE-4468-81C6-57F906DFDFC4}" type="datetimeFigureOut">
              <a:rPr lang="en-GB" smtClean="0"/>
              <a:t>29/11/2023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3445850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1595F5-4CEE-4468-81C6-57F906DFDFC4}" type="datetimeFigureOut">
              <a:rPr lang="en-GB" smtClean="0"/>
              <a:t>29/11/2023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2985166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1595F5-4CEE-4468-81C6-57F906DFDFC4}" type="datetimeFigureOut">
              <a:rPr lang="en-GB" smtClean="0"/>
              <a:t>29/11/2023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3107158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1595F5-4CEE-4468-81C6-57F906DFDFC4}" type="datetimeFigureOut">
              <a:rPr lang="en-GB" smtClean="0"/>
              <a:t>29/11/2023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330105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1595F5-4CEE-4468-81C6-57F906DFDFC4}" type="datetimeFigureOut">
              <a:rPr lang="en-GB" smtClean="0"/>
              <a:t>29/11/2023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2521153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1595F5-4CEE-4468-81C6-57F906DFDFC4}" type="datetimeFigureOut">
              <a:rPr lang="en-GB" smtClean="0"/>
              <a:t>29/11/2023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4234075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1595F5-4CEE-4468-81C6-57F906DFDFC4}" type="datetimeFigureOut">
              <a:rPr lang="en-GB" smtClean="0"/>
              <a:t>29/11/2023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388576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595F5-4CEE-4468-81C6-57F906DFDFC4}" type="datetimeFigureOut">
              <a:rPr lang="en-GB" smtClean="0"/>
              <a:t>29/11/2023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359899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1595F5-4CEE-4468-81C6-57F906DFDFC4}" type="datetimeFigureOut">
              <a:rPr lang="en-GB" smtClean="0"/>
              <a:t>29/11/2023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906896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1595F5-4CEE-4468-81C6-57F906DFDFC4}" type="datetimeFigureOut">
              <a:rPr lang="en-GB" smtClean="0"/>
              <a:t>29/11/2023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E65455A-14F3-42CE-9B6E-CB2C3BFAAB49}" type="slidenum">
              <a:rPr lang="en-GB" smtClean="0"/>
              <a:t>‹#›</a:t>
            </a:fld>
            <a:endParaRPr lang="en-GB"/>
          </a:p>
        </p:txBody>
      </p:sp>
    </p:spTree>
    <p:extLst>
      <p:ext uri="{BB962C8B-B14F-4D97-AF65-F5344CB8AC3E}">
        <p14:creationId xmlns:p14="http://schemas.microsoft.com/office/powerpoint/2010/main" val="291799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1595F5-4CEE-4468-81C6-57F906DFDFC4}" type="datetimeFigureOut">
              <a:rPr lang="en-GB" smtClean="0"/>
              <a:t>29/11/2023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65455A-14F3-42CE-9B6E-CB2C3BFAAB49}" type="slidenum">
              <a:rPr lang="en-GB" smtClean="0"/>
              <a:t>‹#›</a:t>
            </a:fld>
            <a:endParaRPr lang="en-GB"/>
          </a:p>
        </p:txBody>
      </p:sp>
    </p:spTree>
    <p:extLst>
      <p:ext uri="{BB962C8B-B14F-4D97-AF65-F5344CB8AC3E}">
        <p14:creationId xmlns:p14="http://schemas.microsoft.com/office/powerpoint/2010/main" val="2460725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0" y="2332383"/>
            <a:ext cx="9144000" cy="1828628"/>
          </a:xfrm>
          <a:solidFill>
            <a:schemeClr val="bg1">
              <a:lumMod val="65000"/>
            </a:schemeClr>
          </a:solidFill>
        </p:spPr>
        <p:txBody>
          <a:bodyPr>
            <a:normAutofit/>
          </a:bodyPr>
          <a:lstStyle/>
          <a:p>
            <a:r>
              <a:rPr lang="en-GB" b="1" dirty="0"/>
              <a:t>Working with the media studies framework</a:t>
            </a:r>
          </a:p>
        </p:txBody>
      </p:sp>
      <p:sp>
        <p:nvSpPr>
          <p:cNvPr id="5" name="Subtitle 2"/>
          <p:cNvSpPr txBox="1">
            <a:spLocks/>
          </p:cNvSpPr>
          <p:nvPr/>
        </p:nvSpPr>
        <p:spPr>
          <a:xfrm>
            <a:off x="251520" y="4581128"/>
            <a:ext cx="8568952" cy="20162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lang="en-GB" sz="3200" dirty="0">
                <a:solidFill>
                  <a:prstClr val="black"/>
                </a:solidFill>
                <a:latin typeface="Calibri"/>
              </a:rPr>
              <a:t>LQ: How do I approach the 30 mark question? </a:t>
            </a:r>
            <a:endParaRPr lang="en-GB" sz="800" dirty="0">
              <a:solidFill>
                <a:prstClr val="black"/>
              </a:solidFill>
              <a:latin typeface="Calibri"/>
            </a:endParaRPr>
          </a:p>
          <a:p>
            <a:pPr algn="l">
              <a:defRPr/>
            </a:pPr>
            <a:endParaRPr lang="en-GB" sz="3200" dirty="0">
              <a:solidFill>
                <a:prstClr val="black"/>
              </a:solidFill>
              <a:latin typeface="Calibri"/>
            </a:endParaRPr>
          </a:p>
          <a:p>
            <a:pPr algn="l">
              <a:defRPr/>
            </a:pPr>
            <a:endParaRPr lang="en-GB" sz="3200" dirty="0">
              <a:solidFill>
                <a:prstClr val="black"/>
              </a:solidFill>
              <a:latin typeface="Calibri"/>
            </a:endParaRPr>
          </a:p>
          <a:p>
            <a:pPr algn="l">
              <a:defRPr/>
            </a:pPr>
            <a:endParaRPr lang="en-GB" sz="3200" dirty="0">
              <a:solidFill>
                <a:prstClr val="black"/>
              </a:solidFill>
              <a:latin typeface="Calibri"/>
            </a:endParaRPr>
          </a:p>
        </p:txBody>
      </p:sp>
      <p:sp>
        <p:nvSpPr>
          <p:cNvPr id="6" name="Title 5"/>
          <p:cNvSpPr txBox="1">
            <a:spLocks/>
          </p:cNvSpPr>
          <p:nvPr/>
        </p:nvSpPr>
        <p:spPr>
          <a:xfrm>
            <a:off x="0" y="834887"/>
            <a:ext cx="9144000" cy="1497496"/>
          </a:xfrm>
          <a:prstGeom prst="rect">
            <a:avLst/>
          </a:prstGeom>
          <a:solidFill>
            <a:srgbClr val="FFFF00"/>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en-GB" sz="9600" b="1" dirty="0">
                <a:solidFill>
                  <a:prstClr val="black"/>
                </a:solidFill>
                <a:latin typeface="Calibri"/>
              </a:rPr>
              <a:t>L20: COM 1 SEC A</a:t>
            </a:r>
          </a:p>
        </p:txBody>
      </p:sp>
    </p:spTree>
    <p:extLst>
      <p:ext uri="{BB962C8B-B14F-4D97-AF65-F5344CB8AC3E}">
        <p14:creationId xmlns:p14="http://schemas.microsoft.com/office/powerpoint/2010/main" val="1231670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09" y="0"/>
            <a:ext cx="8936182" cy="931025"/>
          </a:xfrm>
          <a:solidFill>
            <a:srgbClr val="FFFF00"/>
          </a:solidFill>
        </p:spPr>
        <p:txBody>
          <a:bodyPr>
            <a:normAutofit/>
          </a:bodyPr>
          <a:lstStyle/>
          <a:p>
            <a:r>
              <a:rPr lang="en-GB" sz="2800" b="1" dirty="0"/>
              <a:t>Key things from yesterday – can you answer these TRUE or FALSE questions? </a:t>
            </a:r>
          </a:p>
        </p:txBody>
      </p:sp>
      <p:sp>
        <p:nvSpPr>
          <p:cNvPr id="3" name="Content Placeholder 2"/>
          <p:cNvSpPr>
            <a:spLocks noGrp="1"/>
          </p:cNvSpPr>
          <p:nvPr>
            <p:ph idx="1"/>
          </p:nvPr>
        </p:nvSpPr>
        <p:spPr>
          <a:xfrm>
            <a:off x="553836" y="1642744"/>
            <a:ext cx="7886700" cy="4351338"/>
          </a:xfrm>
        </p:spPr>
        <p:txBody>
          <a:bodyPr/>
          <a:lstStyle/>
          <a:p>
            <a:pPr marL="514350" indent="-514350">
              <a:buFont typeface="+mj-lt"/>
              <a:buAutoNum type="arabicPeriod"/>
            </a:pPr>
            <a:r>
              <a:rPr lang="en-GB" dirty="0"/>
              <a:t>This question is worth 45 marks</a:t>
            </a:r>
          </a:p>
          <a:p>
            <a:pPr marL="514350" indent="-514350">
              <a:buFont typeface="+mj-lt"/>
              <a:buAutoNum type="arabicPeriod"/>
            </a:pPr>
            <a:r>
              <a:rPr lang="en-GB" dirty="0">
                <a:solidFill>
                  <a:srgbClr val="0070C0"/>
                </a:solidFill>
              </a:rPr>
              <a:t>It is a question that requires a short answer</a:t>
            </a:r>
          </a:p>
          <a:p>
            <a:pPr marL="514350" indent="-514350">
              <a:buFont typeface="+mj-lt"/>
              <a:buAutoNum type="arabicPeriod"/>
            </a:pPr>
            <a:r>
              <a:rPr lang="en-GB" dirty="0"/>
              <a:t>The focus is media language</a:t>
            </a:r>
          </a:p>
          <a:p>
            <a:pPr marL="514350" indent="-514350">
              <a:buFont typeface="+mj-lt"/>
              <a:buAutoNum type="arabicPeriod"/>
            </a:pPr>
            <a:r>
              <a:rPr lang="en-GB" dirty="0">
                <a:solidFill>
                  <a:srgbClr val="0070C0"/>
                </a:solidFill>
              </a:rPr>
              <a:t>I don’t need to include theory</a:t>
            </a:r>
          </a:p>
          <a:p>
            <a:pPr marL="514350" indent="-514350">
              <a:buFont typeface="+mj-lt"/>
              <a:buAutoNum type="arabicPeriod"/>
            </a:pPr>
            <a:r>
              <a:rPr lang="en-GB" dirty="0"/>
              <a:t>I need to compare the texts regularly</a:t>
            </a:r>
          </a:p>
          <a:p>
            <a:pPr marL="514350" indent="-514350">
              <a:buFont typeface="+mj-lt"/>
              <a:buAutoNum type="arabicPeriod"/>
            </a:pPr>
            <a:r>
              <a:rPr lang="en-GB" dirty="0">
                <a:solidFill>
                  <a:srgbClr val="0070C0"/>
                </a:solidFill>
              </a:rPr>
              <a:t>Getting into a level 5 is also partly about the power of vocabulary and phrasing</a:t>
            </a:r>
          </a:p>
          <a:p>
            <a:pPr marL="514350" indent="-514350">
              <a:buFont typeface="+mj-lt"/>
              <a:buAutoNum type="arabicPeriod"/>
            </a:pPr>
            <a:endParaRPr lang="en-GB" dirty="0"/>
          </a:p>
        </p:txBody>
      </p:sp>
    </p:spTree>
    <p:extLst>
      <p:ext uri="{BB962C8B-B14F-4D97-AF65-F5344CB8AC3E}">
        <p14:creationId xmlns:p14="http://schemas.microsoft.com/office/powerpoint/2010/main" val="227928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15" y="48317"/>
            <a:ext cx="8986058" cy="491085"/>
          </a:xfrm>
          <a:solidFill>
            <a:srgbClr val="FFFF00"/>
          </a:solidFill>
        </p:spPr>
        <p:txBody>
          <a:bodyPr>
            <a:normAutofit fontScale="90000"/>
          </a:bodyPr>
          <a:lstStyle/>
          <a:p>
            <a:r>
              <a:rPr lang="en-GB" sz="3200" b="1" dirty="0"/>
              <a:t>Is there a ‘method’ that I can use every time? </a:t>
            </a:r>
          </a:p>
        </p:txBody>
      </p:sp>
      <p:sp>
        <p:nvSpPr>
          <p:cNvPr id="3" name="Content Placeholder 2"/>
          <p:cNvSpPr>
            <a:spLocks noGrp="1"/>
          </p:cNvSpPr>
          <p:nvPr>
            <p:ph idx="1"/>
          </p:nvPr>
        </p:nvSpPr>
        <p:spPr>
          <a:xfrm>
            <a:off x="290945" y="731520"/>
            <a:ext cx="8553797" cy="5237018"/>
          </a:xfrm>
        </p:spPr>
        <p:txBody>
          <a:bodyPr>
            <a:normAutofit fontScale="77500" lnSpcReduction="20000"/>
          </a:bodyPr>
          <a:lstStyle/>
          <a:p>
            <a:r>
              <a:rPr lang="en-GB" dirty="0"/>
              <a:t>PEA or what/ how/ why</a:t>
            </a:r>
          </a:p>
          <a:p>
            <a:r>
              <a:rPr lang="en-GB" dirty="0">
                <a:solidFill>
                  <a:srgbClr val="FF0000"/>
                </a:solidFill>
              </a:rPr>
              <a:t>What </a:t>
            </a:r>
            <a:r>
              <a:rPr lang="en-GB" dirty="0"/>
              <a:t>am I writing about (point)</a:t>
            </a:r>
          </a:p>
          <a:p>
            <a:r>
              <a:rPr lang="en-GB" dirty="0">
                <a:solidFill>
                  <a:srgbClr val="00B050"/>
                </a:solidFill>
              </a:rPr>
              <a:t>How</a:t>
            </a:r>
            <a:r>
              <a:rPr lang="en-GB" dirty="0"/>
              <a:t> is this demonstrated in the text (example)</a:t>
            </a:r>
          </a:p>
          <a:p>
            <a:r>
              <a:rPr lang="en-GB" dirty="0">
                <a:solidFill>
                  <a:schemeClr val="accent4">
                    <a:lumMod val="75000"/>
                  </a:schemeClr>
                </a:solidFill>
              </a:rPr>
              <a:t>Why</a:t>
            </a:r>
            <a:r>
              <a:rPr lang="en-GB" dirty="0"/>
              <a:t> is this done in this way (analysis)</a:t>
            </a:r>
          </a:p>
          <a:p>
            <a:endParaRPr lang="en-GB" dirty="0"/>
          </a:p>
          <a:p>
            <a:pPr marL="0" indent="0">
              <a:buNone/>
            </a:pPr>
            <a:r>
              <a:rPr lang="en-GB" b="1" dirty="0"/>
              <a:t>One way that the Daily Mirror demonstrates </a:t>
            </a:r>
            <a:r>
              <a:rPr lang="en-GB" b="1" dirty="0" smtClean="0"/>
              <a:t>its </a:t>
            </a:r>
            <a:r>
              <a:rPr lang="en-GB" b="1" dirty="0"/>
              <a:t>ideology is through its use of </a:t>
            </a:r>
            <a:r>
              <a:rPr lang="en-GB" b="1" dirty="0">
                <a:solidFill>
                  <a:srgbClr val="FF0000"/>
                </a:solidFill>
              </a:rPr>
              <a:t>linguistic codes</a:t>
            </a:r>
            <a:r>
              <a:rPr lang="en-GB" b="1" dirty="0"/>
              <a:t>. In the editorial, Boris Johnson is described as a </a:t>
            </a:r>
            <a:r>
              <a:rPr lang="en-GB" b="1" dirty="0">
                <a:solidFill>
                  <a:srgbClr val="00B050"/>
                </a:solidFill>
              </a:rPr>
              <a:t>‘stain on the nation’.</a:t>
            </a:r>
            <a:r>
              <a:rPr lang="en-GB" b="1" dirty="0"/>
              <a:t> The word ‘stain’ </a:t>
            </a:r>
            <a:r>
              <a:rPr lang="en-GB" b="1" dirty="0">
                <a:solidFill>
                  <a:schemeClr val="accent4">
                    <a:lumMod val="75000"/>
                  </a:schemeClr>
                </a:solidFill>
              </a:rPr>
              <a:t>suggests something disgusting, out of place and permanent, </a:t>
            </a:r>
            <a:r>
              <a:rPr lang="en-GB" b="1" dirty="0"/>
              <a:t>which </a:t>
            </a:r>
            <a:r>
              <a:rPr lang="en-GB" b="1" dirty="0">
                <a:solidFill>
                  <a:schemeClr val="accent4">
                    <a:lumMod val="75000"/>
                  </a:schemeClr>
                </a:solidFill>
              </a:rPr>
              <a:t>this reflects the Mirror’s desire</a:t>
            </a:r>
            <a:r>
              <a:rPr lang="en-GB" b="1" dirty="0"/>
              <a:t> </a:t>
            </a:r>
            <a:r>
              <a:rPr lang="en-GB" b="1" dirty="0">
                <a:solidFill>
                  <a:schemeClr val="accent4">
                    <a:lumMod val="75000"/>
                  </a:schemeClr>
                </a:solidFill>
              </a:rPr>
              <a:t>to represent Johnson as </a:t>
            </a:r>
            <a:r>
              <a:rPr lang="en-GB" b="1" dirty="0"/>
              <a:t>completely unsuitable for public office. </a:t>
            </a:r>
            <a:r>
              <a:rPr lang="en-GB" b="1" dirty="0">
                <a:solidFill>
                  <a:schemeClr val="accent4">
                    <a:lumMod val="75000"/>
                  </a:schemeClr>
                </a:solidFill>
              </a:rPr>
              <a:t>This ties in with the Mirror’s left-wing ideology and the interests of the readership </a:t>
            </a:r>
            <a:r>
              <a:rPr lang="en-GB" b="1" dirty="0"/>
              <a:t>who may also share feelings of disgust for Boris Johnson. </a:t>
            </a:r>
          </a:p>
          <a:p>
            <a:endParaRPr lang="en-GB" dirty="0">
              <a:solidFill>
                <a:srgbClr val="FF0000"/>
              </a:solidFill>
            </a:endParaRPr>
          </a:p>
          <a:p>
            <a:pPr marL="0" indent="0">
              <a:buNone/>
            </a:pPr>
            <a:r>
              <a:rPr lang="en-GB" dirty="0"/>
              <a:t>Think about a ‘chain of whys’ – every time you explain something, ask yourself again – why is it like this? Can you see the ‘chain of whys’ in the paragraph above? If you chain your ‘whys’ together in this way, you develop and broaden your analysis.</a:t>
            </a:r>
          </a:p>
          <a:p>
            <a:pPr marL="0" indent="0">
              <a:buNone/>
            </a:pPr>
            <a:endParaRPr lang="en-GB" dirty="0"/>
          </a:p>
          <a:p>
            <a:pPr marL="0" indent="0">
              <a:buNone/>
            </a:pPr>
            <a:endParaRPr lang="en-GB" dirty="0"/>
          </a:p>
          <a:p>
            <a:pPr marL="0" indent="0">
              <a:buNone/>
            </a:pPr>
            <a:endParaRPr lang="en-GB" dirty="0"/>
          </a:p>
        </p:txBody>
      </p:sp>
      <p:pic>
        <p:nvPicPr>
          <p:cNvPr id="1028" name="Picture 4" descr="Metal chain with clipping path close-up - stock photo 2041068 | Crushpixe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8829" y="5415625"/>
            <a:ext cx="1340603" cy="89194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74815" y="6307573"/>
            <a:ext cx="7638630" cy="461665"/>
          </a:xfrm>
          <a:prstGeom prst="rect">
            <a:avLst/>
          </a:prstGeom>
          <a:solidFill>
            <a:schemeClr val="accent4">
              <a:lumMod val="60000"/>
              <a:lumOff val="40000"/>
            </a:schemeClr>
          </a:solidFill>
        </p:spPr>
        <p:txBody>
          <a:bodyPr wrap="none" rtlCol="0">
            <a:spAutoFit/>
          </a:bodyPr>
          <a:lstStyle/>
          <a:p>
            <a:r>
              <a:rPr lang="en-GB" sz="2400" dirty="0">
                <a:latin typeface="Bahnschrift SemiLight Condensed" panose="020B0502040204020203" pitchFamily="34" charset="0"/>
              </a:rPr>
              <a:t>What’s the problem with this method for this question? What is missing?  </a:t>
            </a:r>
          </a:p>
        </p:txBody>
      </p:sp>
    </p:spTree>
    <p:extLst>
      <p:ext uri="{BB962C8B-B14F-4D97-AF65-F5344CB8AC3E}">
        <p14:creationId xmlns:p14="http://schemas.microsoft.com/office/powerpoint/2010/main" val="820148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72BAD-73BB-E2E9-A3B0-53A42EC9F519}"/>
              </a:ext>
            </a:extLst>
          </p:cNvPr>
          <p:cNvSpPr>
            <a:spLocks noGrp="1"/>
          </p:cNvSpPr>
          <p:nvPr>
            <p:ph type="title"/>
          </p:nvPr>
        </p:nvSpPr>
        <p:spPr>
          <a:xfrm>
            <a:off x="0" y="18255"/>
            <a:ext cx="7886700" cy="526031"/>
          </a:xfrm>
          <a:solidFill>
            <a:srgbClr val="FFFF00"/>
          </a:solidFill>
        </p:spPr>
        <p:txBody>
          <a:bodyPr>
            <a:normAutofit fontScale="90000"/>
          </a:bodyPr>
          <a:lstStyle/>
          <a:p>
            <a:r>
              <a:rPr lang="en-GB" dirty="0">
                <a:solidFill>
                  <a:schemeClr val="tx1">
                    <a:lumMod val="65000"/>
                    <a:lumOff val="35000"/>
                  </a:schemeClr>
                </a:solidFill>
              </a:rPr>
              <a:t>Tasks</a:t>
            </a:r>
          </a:p>
        </p:txBody>
      </p:sp>
      <p:sp>
        <p:nvSpPr>
          <p:cNvPr id="3" name="Content Placeholder 2">
            <a:extLst>
              <a:ext uri="{FF2B5EF4-FFF2-40B4-BE49-F238E27FC236}">
                <a16:creationId xmlns:a16="http://schemas.microsoft.com/office/drawing/2014/main" id="{73301F4B-CD6B-006A-7672-3C17E669C420}"/>
              </a:ext>
            </a:extLst>
          </p:cNvPr>
          <p:cNvSpPr>
            <a:spLocks noGrp="1"/>
          </p:cNvSpPr>
          <p:nvPr>
            <p:ph idx="1"/>
          </p:nvPr>
        </p:nvSpPr>
        <p:spPr>
          <a:xfrm>
            <a:off x="144785" y="749493"/>
            <a:ext cx="8854429" cy="3670108"/>
          </a:xfrm>
          <a:solidFill>
            <a:schemeClr val="accent4">
              <a:lumMod val="20000"/>
              <a:lumOff val="80000"/>
            </a:schemeClr>
          </a:solidFill>
        </p:spPr>
        <p:txBody>
          <a:bodyPr>
            <a:noAutofit/>
          </a:bodyPr>
          <a:lstStyle/>
          <a:p>
            <a:pPr marL="0" indent="0">
              <a:spcBef>
                <a:spcPts val="0"/>
              </a:spcBef>
              <a:spcAft>
                <a:spcPts val="1200"/>
              </a:spcAft>
              <a:buNone/>
            </a:pPr>
            <a:r>
              <a:rPr lang="en-GB" sz="2550" b="1" dirty="0"/>
              <a:t>TASK 1</a:t>
            </a:r>
            <a:r>
              <a:rPr lang="en-GB" sz="2550" dirty="0"/>
              <a:t>: source print adverts that would be interesting to compare to the TIDE print advert. Print the best one out in colour. </a:t>
            </a:r>
          </a:p>
          <a:p>
            <a:pPr marL="0" indent="0">
              <a:spcBef>
                <a:spcPts val="0"/>
              </a:spcBef>
              <a:spcAft>
                <a:spcPts val="1200"/>
              </a:spcAft>
              <a:buNone/>
            </a:pPr>
            <a:r>
              <a:rPr lang="en-GB" sz="2550" b="1" dirty="0">
                <a:solidFill>
                  <a:schemeClr val="accent1">
                    <a:lumMod val="75000"/>
                  </a:schemeClr>
                </a:solidFill>
              </a:rPr>
              <a:t>TASK 2</a:t>
            </a:r>
            <a:r>
              <a:rPr lang="en-GB" sz="2550" dirty="0">
                <a:solidFill>
                  <a:schemeClr val="accent1">
                    <a:lumMod val="75000"/>
                  </a:schemeClr>
                </a:solidFill>
              </a:rPr>
              <a:t>: source film posters that would be interesting to compare to the KOTV film poster. Print the best one out in colour. </a:t>
            </a:r>
          </a:p>
          <a:p>
            <a:pPr marL="0" indent="0">
              <a:spcBef>
                <a:spcPts val="0"/>
              </a:spcBef>
              <a:spcAft>
                <a:spcPts val="1200"/>
              </a:spcAft>
              <a:buNone/>
            </a:pPr>
            <a:r>
              <a:rPr lang="en-GB" sz="2550" b="1" dirty="0"/>
              <a:t>TASK 3</a:t>
            </a:r>
            <a:r>
              <a:rPr lang="en-GB" sz="2550" dirty="0"/>
              <a:t>: create a typical 30 mark question to go with both pairs of texts (see below for an example. Make sure you do bullet points as well). On the next slide are some tips</a:t>
            </a:r>
          </a:p>
          <a:p>
            <a:pPr marL="0" indent="0">
              <a:spcBef>
                <a:spcPts val="0"/>
              </a:spcBef>
              <a:spcAft>
                <a:spcPts val="1200"/>
              </a:spcAft>
              <a:buNone/>
            </a:pPr>
            <a:r>
              <a:rPr lang="en-GB" sz="2550" b="1" dirty="0">
                <a:solidFill>
                  <a:schemeClr val="accent1">
                    <a:lumMod val="75000"/>
                  </a:schemeClr>
                </a:solidFill>
              </a:rPr>
              <a:t>TASK 4</a:t>
            </a:r>
            <a:r>
              <a:rPr lang="en-GB" sz="2550" dirty="0">
                <a:solidFill>
                  <a:schemeClr val="accent1">
                    <a:lumMod val="75000"/>
                  </a:schemeClr>
                </a:solidFill>
              </a:rPr>
              <a:t>: answer one of your </a:t>
            </a:r>
            <a:r>
              <a:rPr lang="en-GB" sz="2550" dirty="0" smtClean="0">
                <a:solidFill>
                  <a:schemeClr val="accent1">
                    <a:lumMod val="75000"/>
                  </a:schemeClr>
                </a:solidFill>
              </a:rPr>
              <a:t>questions (see homework as well)</a:t>
            </a:r>
            <a:endParaRPr lang="en-GB" sz="2550" dirty="0">
              <a:solidFill>
                <a:schemeClr val="accent1">
                  <a:lumMod val="75000"/>
                </a:schemeClr>
              </a:solidFill>
            </a:endParaRPr>
          </a:p>
        </p:txBody>
      </p:sp>
      <p:sp>
        <p:nvSpPr>
          <p:cNvPr id="4" name="Title 1">
            <a:extLst>
              <a:ext uri="{FF2B5EF4-FFF2-40B4-BE49-F238E27FC236}">
                <a16:creationId xmlns:a16="http://schemas.microsoft.com/office/drawing/2014/main" id="{5C537D33-ABE6-A61E-C425-8872BCE598B3}"/>
              </a:ext>
            </a:extLst>
          </p:cNvPr>
          <p:cNvSpPr txBox="1">
            <a:spLocks/>
          </p:cNvSpPr>
          <p:nvPr/>
        </p:nvSpPr>
        <p:spPr>
          <a:xfrm>
            <a:off x="2317963" y="4811485"/>
            <a:ext cx="6809361" cy="2028259"/>
          </a:xfrm>
          <a:prstGeom prst="rect">
            <a:avLst/>
          </a:prstGeom>
          <a:solidFill>
            <a:schemeClr val="bg1">
              <a:lumMod val="65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600"/>
              </a:spcBef>
              <a:spcAft>
                <a:spcPts val="60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Light" panose="020F0302020204030204"/>
              </a:rPr>
              <a:t>Compare how newspapers represent reality in different ways. Refer to The Mirror and the Times to support your points </a:t>
            </a:r>
          </a:p>
          <a:p>
            <a:pPr marL="457200" marR="0" lvl="0" indent="-457200" algn="l" defTabSz="914400" rtl="0" eaLnBrk="1" fontAlgn="auto" latinLnBrk="0" hangingPunct="1">
              <a:lnSpc>
                <a:spcPct val="100000"/>
              </a:lnSpc>
              <a:spcBef>
                <a:spcPts val="0"/>
              </a:spcBef>
              <a:buClrTx/>
              <a:buSzTx/>
              <a:buFont typeface="Arial" panose="020B0604020202020204" pitchFamily="34" charset="0"/>
              <a:buChar char="•"/>
              <a:tabLst/>
              <a:defRPr/>
            </a:pPr>
            <a:r>
              <a:rPr lang="en-GB" sz="1800" b="1" i="1" dirty="0">
                <a:solidFill>
                  <a:prstClr val="black"/>
                </a:solidFill>
                <a:latin typeface="Calibri Light" panose="020F0302020204030204"/>
              </a:rPr>
              <a:t>Consider how each text constructs representations</a:t>
            </a:r>
          </a:p>
          <a:p>
            <a:pPr marL="457200" marR="0" lvl="0" indent="-457200" algn="l" defTabSz="914400" rtl="0" eaLnBrk="1" fontAlgn="auto" latinLnBrk="0" hangingPunct="1">
              <a:lnSpc>
                <a:spcPct val="100000"/>
              </a:lnSpc>
              <a:spcBef>
                <a:spcPts val="0"/>
              </a:spcBef>
              <a:buClrTx/>
              <a:buSzTx/>
              <a:buFont typeface="Arial" panose="020B0604020202020204" pitchFamily="34" charset="0"/>
              <a:buChar char="•"/>
              <a:tabLst/>
              <a:defRPr/>
            </a:pPr>
            <a:r>
              <a:rPr kumimoji="0" lang="en-GB" sz="1800" b="1" i="1" u="none" strike="noStrike" kern="1200" cap="none" spc="0" normalizeH="0" baseline="0" noProof="0" dirty="0">
                <a:ln>
                  <a:noFill/>
                </a:ln>
                <a:solidFill>
                  <a:prstClr val="black"/>
                </a:solidFill>
                <a:effectLst/>
                <a:uLnTx/>
                <a:uFillTx/>
                <a:latin typeface="Calibri Light" panose="020F0302020204030204"/>
              </a:rPr>
              <a:t>Consider the similarities and </a:t>
            </a:r>
            <a:r>
              <a:rPr lang="en-GB" sz="1800" b="1" i="1" dirty="0">
                <a:solidFill>
                  <a:prstClr val="black"/>
                </a:solidFill>
                <a:latin typeface="Calibri Light" panose="020F0302020204030204"/>
              </a:rPr>
              <a:t>differences in the way the newspapers represent reality</a:t>
            </a:r>
          </a:p>
          <a:p>
            <a:pPr marL="457200" marR="0" lvl="0" indent="-457200" algn="l" defTabSz="914400" rtl="0" eaLnBrk="1" fontAlgn="auto" latinLnBrk="0" hangingPunct="1">
              <a:lnSpc>
                <a:spcPct val="100000"/>
              </a:lnSpc>
              <a:spcBef>
                <a:spcPts val="0"/>
              </a:spcBef>
              <a:buClrTx/>
              <a:buSzTx/>
              <a:buFont typeface="Arial" panose="020B0604020202020204" pitchFamily="34" charset="0"/>
              <a:buChar char="•"/>
              <a:tabLst/>
              <a:defRPr/>
            </a:pPr>
            <a:r>
              <a:rPr lang="en-GB" sz="1800" b="1" i="1" dirty="0">
                <a:solidFill>
                  <a:prstClr val="black"/>
                </a:solidFill>
                <a:latin typeface="Calibri Light" panose="020F0302020204030204"/>
              </a:rPr>
              <a:t>Consider how far the representations relate to relevant contexts by making judgements and drawing conclusions</a:t>
            </a:r>
          </a:p>
        </p:txBody>
      </p:sp>
    </p:spTree>
    <p:extLst>
      <p:ext uri="{BB962C8B-B14F-4D97-AF65-F5344CB8AC3E}">
        <p14:creationId xmlns:p14="http://schemas.microsoft.com/office/powerpoint/2010/main" val="2575788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105EF-1194-317A-B019-3AFF21F031AF}"/>
              </a:ext>
            </a:extLst>
          </p:cNvPr>
          <p:cNvSpPr>
            <a:spLocks noGrp="1"/>
          </p:cNvSpPr>
          <p:nvPr>
            <p:ph type="title"/>
          </p:nvPr>
        </p:nvSpPr>
        <p:spPr>
          <a:xfrm>
            <a:off x="84181" y="122191"/>
            <a:ext cx="6120676" cy="552723"/>
          </a:xfrm>
          <a:solidFill>
            <a:schemeClr val="accent4">
              <a:lumMod val="20000"/>
              <a:lumOff val="80000"/>
            </a:schemeClr>
          </a:solidFill>
        </p:spPr>
        <p:txBody>
          <a:bodyPr>
            <a:normAutofit/>
          </a:bodyPr>
          <a:lstStyle/>
          <a:p>
            <a:r>
              <a:rPr lang="en-GB" sz="2400" b="1" dirty="0"/>
              <a:t>Some thoughts about constructing questions.</a:t>
            </a:r>
          </a:p>
        </p:txBody>
      </p:sp>
      <p:sp>
        <p:nvSpPr>
          <p:cNvPr id="3" name="Content Placeholder 2">
            <a:extLst>
              <a:ext uri="{FF2B5EF4-FFF2-40B4-BE49-F238E27FC236}">
                <a16:creationId xmlns:a16="http://schemas.microsoft.com/office/drawing/2014/main" id="{0BAD0B7E-49A2-F516-6CCA-DC095296C927}"/>
              </a:ext>
            </a:extLst>
          </p:cNvPr>
          <p:cNvSpPr>
            <a:spLocks noGrp="1"/>
          </p:cNvSpPr>
          <p:nvPr>
            <p:ph idx="1"/>
          </p:nvPr>
        </p:nvSpPr>
        <p:spPr>
          <a:xfrm>
            <a:off x="130628" y="794657"/>
            <a:ext cx="8882744" cy="6063343"/>
          </a:xfrm>
        </p:spPr>
        <p:txBody>
          <a:bodyPr>
            <a:noAutofit/>
          </a:bodyPr>
          <a:lstStyle/>
          <a:p>
            <a:pPr marL="0" indent="0">
              <a:lnSpc>
                <a:spcPct val="100000"/>
              </a:lnSpc>
              <a:spcBef>
                <a:spcPts val="0"/>
              </a:spcBef>
              <a:buNone/>
            </a:pPr>
            <a:r>
              <a:rPr lang="en-GB" sz="2000" b="1" dirty="0"/>
              <a:t>What ‘representations’ could you investigate in KOTV?</a:t>
            </a:r>
          </a:p>
          <a:p>
            <a:pPr marL="0" indent="0">
              <a:lnSpc>
                <a:spcPct val="100000"/>
              </a:lnSpc>
              <a:spcBef>
                <a:spcPts val="0"/>
              </a:spcBef>
              <a:buNone/>
            </a:pPr>
            <a:endParaRPr lang="en-GB" sz="2000" dirty="0"/>
          </a:p>
          <a:p>
            <a:pPr>
              <a:lnSpc>
                <a:spcPct val="100000"/>
              </a:lnSpc>
              <a:spcBef>
                <a:spcPts val="0"/>
              </a:spcBef>
            </a:pPr>
            <a:r>
              <a:rPr lang="en-GB" sz="2000" dirty="0"/>
              <a:t>Gender?</a:t>
            </a:r>
          </a:p>
          <a:p>
            <a:pPr>
              <a:lnSpc>
                <a:spcPct val="100000"/>
              </a:lnSpc>
              <a:spcBef>
                <a:spcPts val="0"/>
              </a:spcBef>
            </a:pPr>
            <a:r>
              <a:rPr lang="en-GB" sz="2000" dirty="0"/>
              <a:t>Masculinity?</a:t>
            </a:r>
          </a:p>
          <a:p>
            <a:pPr>
              <a:lnSpc>
                <a:spcPct val="100000"/>
              </a:lnSpc>
              <a:spcBef>
                <a:spcPts val="0"/>
              </a:spcBef>
            </a:pPr>
            <a:r>
              <a:rPr lang="en-GB" sz="2000" dirty="0"/>
              <a:t>Femininity?</a:t>
            </a:r>
          </a:p>
          <a:p>
            <a:pPr>
              <a:lnSpc>
                <a:spcPct val="100000"/>
              </a:lnSpc>
              <a:spcBef>
                <a:spcPts val="0"/>
              </a:spcBef>
            </a:pPr>
            <a:r>
              <a:rPr lang="en-GB" sz="2000" dirty="0"/>
              <a:t>The supernatural?</a:t>
            </a:r>
          </a:p>
          <a:p>
            <a:pPr>
              <a:lnSpc>
                <a:spcPct val="100000"/>
              </a:lnSpc>
              <a:spcBef>
                <a:spcPts val="0"/>
              </a:spcBef>
            </a:pPr>
            <a:r>
              <a:rPr lang="en-GB" sz="2000" dirty="0"/>
              <a:t>Evil?</a:t>
            </a:r>
          </a:p>
          <a:p>
            <a:pPr>
              <a:lnSpc>
                <a:spcPct val="100000"/>
              </a:lnSpc>
              <a:spcBef>
                <a:spcPts val="0"/>
              </a:spcBef>
            </a:pPr>
            <a:endParaRPr lang="en-GB" sz="2000" dirty="0"/>
          </a:p>
          <a:p>
            <a:pPr marL="0" indent="0">
              <a:lnSpc>
                <a:spcPct val="100000"/>
              </a:lnSpc>
              <a:spcBef>
                <a:spcPts val="0"/>
              </a:spcBef>
              <a:buNone/>
            </a:pPr>
            <a:r>
              <a:rPr lang="en-GB" sz="2000" b="1" dirty="0"/>
              <a:t>If you go for ‘the supernatural’, your question might be: </a:t>
            </a:r>
          </a:p>
          <a:p>
            <a:pPr marL="0" indent="0">
              <a:lnSpc>
                <a:spcPct val="100000"/>
              </a:lnSpc>
              <a:spcBef>
                <a:spcPts val="0"/>
              </a:spcBef>
              <a:buNone/>
            </a:pPr>
            <a:endParaRPr lang="en-GB" sz="2000" dirty="0"/>
          </a:p>
          <a:p>
            <a:pPr marL="0" indent="0">
              <a:lnSpc>
                <a:spcPct val="100000"/>
              </a:lnSpc>
              <a:spcBef>
                <a:spcPts val="0"/>
              </a:spcBef>
              <a:buNone/>
            </a:pPr>
            <a:r>
              <a:rPr lang="en-GB" sz="2000" dirty="0">
                <a:solidFill>
                  <a:schemeClr val="accent1">
                    <a:lumMod val="75000"/>
                  </a:schemeClr>
                </a:solidFill>
              </a:rPr>
              <a:t>Compare how film posters represent the supernatural in different ways. Refer to the unseen text and KOTV in your answer.</a:t>
            </a:r>
          </a:p>
          <a:p>
            <a:pPr marL="0" indent="0">
              <a:lnSpc>
                <a:spcPct val="100000"/>
              </a:lnSpc>
              <a:spcBef>
                <a:spcPts val="0"/>
              </a:spcBef>
              <a:buNone/>
            </a:pPr>
            <a:endParaRPr lang="en-GB" sz="800" dirty="0">
              <a:solidFill>
                <a:schemeClr val="accent1">
                  <a:lumMod val="75000"/>
                </a:schemeClr>
              </a:solidFill>
            </a:endParaRPr>
          </a:p>
          <a:p>
            <a:pPr>
              <a:lnSpc>
                <a:spcPct val="100000"/>
              </a:lnSpc>
              <a:spcBef>
                <a:spcPts val="0"/>
              </a:spcBef>
            </a:pPr>
            <a:r>
              <a:rPr lang="en-GB" sz="2000" dirty="0">
                <a:solidFill>
                  <a:schemeClr val="accent1">
                    <a:lumMod val="75000"/>
                  </a:schemeClr>
                </a:solidFill>
              </a:rPr>
              <a:t>Consider how each text constructs representations of the supernatural</a:t>
            </a:r>
          </a:p>
          <a:p>
            <a:pPr>
              <a:lnSpc>
                <a:spcPct val="100000"/>
              </a:lnSpc>
              <a:spcBef>
                <a:spcPts val="0"/>
              </a:spcBef>
            </a:pPr>
            <a:r>
              <a:rPr lang="en-GB" sz="2000" dirty="0">
                <a:solidFill>
                  <a:schemeClr val="accent1">
                    <a:lumMod val="75000"/>
                  </a:schemeClr>
                </a:solidFill>
              </a:rPr>
              <a:t>Consider the similarities and differences in the way the film posters represent the supernatural</a:t>
            </a:r>
          </a:p>
          <a:p>
            <a:pPr>
              <a:lnSpc>
                <a:spcPct val="100000"/>
              </a:lnSpc>
              <a:spcBef>
                <a:spcPts val="0"/>
              </a:spcBef>
            </a:pPr>
            <a:r>
              <a:rPr lang="en-GB" sz="2000" dirty="0">
                <a:solidFill>
                  <a:schemeClr val="accent1">
                    <a:lumMod val="75000"/>
                  </a:schemeClr>
                </a:solidFill>
              </a:rPr>
              <a:t>Consider how far the representations relate to relevant contexts by making judgements and drawing conclusions</a:t>
            </a:r>
          </a:p>
        </p:txBody>
      </p:sp>
      <p:pic>
        <p:nvPicPr>
          <p:cNvPr id="5" name="Picture 4">
            <a:extLst>
              <a:ext uri="{FF2B5EF4-FFF2-40B4-BE49-F238E27FC236}">
                <a16:creationId xmlns:a16="http://schemas.microsoft.com/office/drawing/2014/main" id="{F7C265F8-4767-44D2-260B-085846AD40CA}"/>
              </a:ext>
            </a:extLst>
          </p:cNvPr>
          <p:cNvPicPr>
            <a:picLocks noChangeAspect="1"/>
          </p:cNvPicPr>
          <p:nvPr/>
        </p:nvPicPr>
        <p:blipFill>
          <a:blip r:embed="rId2"/>
          <a:stretch>
            <a:fillRect/>
          </a:stretch>
        </p:blipFill>
        <p:spPr>
          <a:xfrm>
            <a:off x="6754685" y="122192"/>
            <a:ext cx="2305134" cy="3426551"/>
          </a:xfrm>
          <a:prstGeom prst="rect">
            <a:avLst/>
          </a:prstGeom>
        </p:spPr>
      </p:pic>
    </p:spTree>
    <p:extLst>
      <p:ext uri="{BB962C8B-B14F-4D97-AF65-F5344CB8AC3E}">
        <p14:creationId xmlns:p14="http://schemas.microsoft.com/office/powerpoint/2010/main" val="2816036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115E-FDD4-2BD9-F2D8-A3D28DCACD12}"/>
              </a:ext>
            </a:extLst>
          </p:cNvPr>
          <p:cNvSpPr>
            <a:spLocks noGrp="1"/>
          </p:cNvSpPr>
          <p:nvPr>
            <p:ph type="title"/>
          </p:nvPr>
        </p:nvSpPr>
        <p:spPr>
          <a:xfrm>
            <a:off x="152401" y="103870"/>
            <a:ext cx="7886700" cy="777874"/>
          </a:xfrm>
          <a:solidFill>
            <a:schemeClr val="accent4">
              <a:lumMod val="20000"/>
              <a:lumOff val="80000"/>
            </a:schemeClr>
          </a:solidFill>
        </p:spPr>
        <p:txBody>
          <a:bodyPr/>
          <a:lstStyle/>
          <a:p>
            <a:r>
              <a:rPr lang="en-GB" b="1" dirty="0"/>
              <a:t>Homework this week </a:t>
            </a:r>
          </a:p>
        </p:txBody>
      </p:sp>
      <p:sp>
        <p:nvSpPr>
          <p:cNvPr id="3" name="Content Placeholder 2">
            <a:extLst>
              <a:ext uri="{FF2B5EF4-FFF2-40B4-BE49-F238E27FC236}">
                <a16:creationId xmlns:a16="http://schemas.microsoft.com/office/drawing/2014/main" id="{D9AC14D8-52B9-30D1-21FD-880CDAC6C1DC}"/>
              </a:ext>
            </a:extLst>
          </p:cNvPr>
          <p:cNvSpPr>
            <a:spLocks noGrp="1"/>
          </p:cNvSpPr>
          <p:nvPr>
            <p:ph idx="1"/>
          </p:nvPr>
        </p:nvSpPr>
        <p:spPr>
          <a:xfrm>
            <a:off x="152401" y="1012371"/>
            <a:ext cx="8806542" cy="5486399"/>
          </a:xfrm>
        </p:spPr>
        <p:txBody>
          <a:bodyPr>
            <a:noAutofit/>
          </a:bodyPr>
          <a:lstStyle/>
          <a:p>
            <a:pPr>
              <a:lnSpc>
                <a:spcPct val="100000"/>
              </a:lnSpc>
              <a:spcBef>
                <a:spcPts val="0"/>
              </a:spcBef>
            </a:pPr>
            <a:r>
              <a:rPr lang="en-GB" sz="2600" dirty="0"/>
              <a:t>Please hand this in next </a:t>
            </a:r>
            <a:r>
              <a:rPr lang="en-GB" sz="2600"/>
              <a:t>WED 6</a:t>
            </a:r>
            <a:r>
              <a:rPr lang="en-GB" sz="2600" baseline="30000"/>
              <a:t>th</a:t>
            </a:r>
            <a:r>
              <a:rPr lang="en-GB" sz="2600"/>
              <a:t> </a:t>
            </a:r>
            <a:r>
              <a:rPr lang="en-GB" sz="2600" dirty="0"/>
              <a:t>DEC – put reminders on your phone if you need to!</a:t>
            </a:r>
          </a:p>
          <a:p>
            <a:pPr>
              <a:lnSpc>
                <a:spcPct val="100000"/>
              </a:lnSpc>
              <a:spcBef>
                <a:spcPts val="0"/>
              </a:spcBef>
            </a:pPr>
            <a:endParaRPr lang="en-GB" sz="2600" dirty="0"/>
          </a:p>
          <a:p>
            <a:pPr>
              <a:lnSpc>
                <a:spcPct val="100000"/>
              </a:lnSpc>
              <a:spcBef>
                <a:spcPts val="0"/>
              </a:spcBef>
            </a:pPr>
            <a:r>
              <a:rPr lang="en-GB" b="1" dirty="0">
                <a:solidFill>
                  <a:schemeClr val="accent1">
                    <a:lumMod val="75000"/>
                  </a:schemeClr>
                </a:solidFill>
              </a:rPr>
              <a:t>For homework, finish writing the 30 mark question that you have just constructed. Make sure you hand in a print out if you are typing and can you also include a copy of the unseen text. Aim to spend 45 mins on writing it. Do any research, revision and planning before writing it up. </a:t>
            </a:r>
          </a:p>
          <a:p>
            <a:pPr>
              <a:lnSpc>
                <a:spcPct val="100000"/>
              </a:lnSpc>
              <a:spcBef>
                <a:spcPts val="0"/>
              </a:spcBef>
            </a:pPr>
            <a:endParaRPr lang="en-GB" sz="2600" dirty="0"/>
          </a:p>
          <a:p>
            <a:pPr>
              <a:lnSpc>
                <a:spcPct val="100000"/>
              </a:lnSpc>
              <a:spcBef>
                <a:spcPts val="0"/>
              </a:spcBef>
            </a:pPr>
            <a:r>
              <a:rPr lang="en-GB" sz="2600" dirty="0"/>
              <a:t>Continue to organise folders – see homework from last week for more detailed instructions. </a:t>
            </a:r>
          </a:p>
          <a:p>
            <a:pPr>
              <a:lnSpc>
                <a:spcPct val="100000"/>
              </a:lnSpc>
              <a:spcBef>
                <a:spcPts val="0"/>
              </a:spcBef>
            </a:pPr>
            <a:endParaRPr lang="en-GB" sz="2600" dirty="0"/>
          </a:p>
          <a:p>
            <a:pPr>
              <a:lnSpc>
                <a:spcPct val="100000"/>
              </a:lnSpc>
              <a:spcBef>
                <a:spcPts val="0"/>
              </a:spcBef>
            </a:pPr>
            <a:r>
              <a:rPr lang="en-GB" sz="2600" dirty="0"/>
              <a:t>This is all on Satchel!</a:t>
            </a:r>
          </a:p>
        </p:txBody>
      </p:sp>
    </p:spTree>
    <p:extLst>
      <p:ext uri="{BB962C8B-B14F-4D97-AF65-F5344CB8AC3E}">
        <p14:creationId xmlns:p14="http://schemas.microsoft.com/office/powerpoint/2010/main" val="3616086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656</Words>
  <Application>Microsoft Office PowerPoint</Application>
  <PresentationFormat>On-screen Show (4:3)</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Bahnschrift SemiLight Condensed</vt:lpstr>
      <vt:lpstr>Calibri</vt:lpstr>
      <vt:lpstr>Calibri Light</vt:lpstr>
      <vt:lpstr>Office Theme</vt:lpstr>
      <vt:lpstr>Working with the media studies framework</vt:lpstr>
      <vt:lpstr>Key things from yesterday – can you answer these TRUE or FALSE questions? </vt:lpstr>
      <vt:lpstr>Is there a ‘method’ that I can use every time? </vt:lpstr>
      <vt:lpstr>Tasks</vt:lpstr>
      <vt:lpstr>Some thoughts about constructing questions.</vt:lpstr>
      <vt:lpstr>Homework this week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the media studies framework</dc:title>
  <dc:creator>Clare HOWARD-SAUNDERS</dc:creator>
  <cp:lastModifiedBy>Clare HOWARD-SAUNDERS</cp:lastModifiedBy>
  <cp:revision>9</cp:revision>
  <dcterms:created xsi:type="dcterms:W3CDTF">2023-11-28T14:27:28Z</dcterms:created>
  <dcterms:modified xsi:type="dcterms:W3CDTF">2023-11-29T12:58:32Z</dcterms:modified>
</cp:coreProperties>
</file>