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57" r:id="rId4"/>
    <p:sldId id="258" r:id="rId5"/>
    <p:sldId id="259" r:id="rId6"/>
    <p:sldId id="260" r:id="rId7"/>
    <p:sldId id="261" r:id="rId8"/>
    <p:sldId id="263" r:id="rId9"/>
    <p:sldId id="267" r:id="rId10"/>
    <p:sldId id="268" r:id="rId11"/>
    <p:sldId id="264"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7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3FF527-0815-4FC0-B6F5-77E1BB5AA700}"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422881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FF527-0815-4FC0-B6F5-77E1BB5AA700}"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143424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FF527-0815-4FC0-B6F5-77E1BB5AA700}"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291785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FF527-0815-4FC0-B6F5-77E1BB5AA700}"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60737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3FF527-0815-4FC0-B6F5-77E1BB5AA700}"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323716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3FF527-0815-4FC0-B6F5-77E1BB5AA700}" type="datetimeFigureOut">
              <a:rPr lang="en-GB" smtClean="0"/>
              <a:t>27/09/2023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67537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3FF527-0815-4FC0-B6F5-77E1BB5AA700}" type="datetimeFigureOut">
              <a:rPr lang="en-GB" smtClean="0"/>
              <a:t>27/09/2023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342160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3FF527-0815-4FC0-B6F5-77E1BB5AA700}" type="datetimeFigureOut">
              <a:rPr lang="en-GB" smtClean="0"/>
              <a:t>27/09/2023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340753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FF527-0815-4FC0-B6F5-77E1BB5AA700}" type="datetimeFigureOut">
              <a:rPr lang="en-GB" smtClean="0"/>
              <a:t>27/09/2023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108930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3FF527-0815-4FC0-B6F5-77E1BB5AA700}" type="datetimeFigureOut">
              <a:rPr lang="en-GB" smtClean="0"/>
              <a:t>27/09/2023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143494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3FF527-0815-4FC0-B6F5-77E1BB5AA700}" type="datetimeFigureOut">
              <a:rPr lang="en-GB" smtClean="0"/>
              <a:t>27/09/2023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063B0E-E06D-466A-BE41-658CA950F585}" type="slidenum">
              <a:rPr lang="en-GB" smtClean="0"/>
              <a:t>‹#›</a:t>
            </a:fld>
            <a:endParaRPr lang="en-GB"/>
          </a:p>
        </p:txBody>
      </p:sp>
    </p:spTree>
    <p:extLst>
      <p:ext uri="{BB962C8B-B14F-4D97-AF65-F5344CB8AC3E}">
        <p14:creationId xmlns:p14="http://schemas.microsoft.com/office/powerpoint/2010/main" val="245536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F527-0815-4FC0-B6F5-77E1BB5AA700}" type="datetimeFigureOut">
              <a:rPr lang="en-GB" smtClean="0"/>
              <a:t>27/09/2023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63B0E-E06D-466A-BE41-658CA950F585}" type="slidenum">
              <a:rPr lang="en-GB" smtClean="0"/>
              <a:t>‹#›</a:t>
            </a:fld>
            <a:endParaRPr lang="en-GB"/>
          </a:p>
        </p:txBody>
      </p:sp>
    </p:spTree>
    <p:extLst>
      <p:ext uri="{BB962C8B-B14F-4D97-AF65-F5344CB8AC3E}">
        <p14:creationId xmlns:p14="http://schemas.microsoft.com/office/powerpoint/2010/main" val="159668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twJzCr_HbAhUJAsAKHe39BdcQjRx6BAgBEAU&amp;url=https://www.flickr.com/photos/sa_steve/3351147881&amp;psig=AOvVaw3gCWPRqjr1KOC89rz-NuQi&amp;ust=1530103913425599" TargetMode="External"/><Relationship Id="rId2" Type="http://schemas.openxmlformats.org/officeDocument/2006/relationships/hyperlink" Target="https://www.youtube.com/watch?v=8CFrCk6_0r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hyperlink" Target="https://www.theguardian.com/us-news/2018/jul/20/muslim-terror-attacks-press-coverage-stud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y8yLaoWybk" TargetMode="External"/><Relationship Id="rId2" Type="http://schemas.openxmlformats.org/officeDocument/2006/relationships/hyperlink" Target="https://www.slideshare.net/jphibbert1979/representation-725996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pr.northwestern.edu/news/2015/eagly-stereotypes-social-role-theory.html#:~:text=The%20general%20idea%20of%20this,the%20observations%20of%20everyday%20life.%E2%80%9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y8yLaoWyb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Introducing the Media Studies Framework</a:t>
            </a:r>
          </a:p>
        </p:txBody>
      </p:sp>
      <p:sp>
        <p:nvSpPr>
          <p:cNvPr id="3" name="Subtitle 2"/>
          <p:cNvSpPr>
            <a:spLocks noGrp="1"/>
          </p:cNvSpPr>
          <p:nvPr>
            <p:ph type="subTitle" idx="1"/>
          </p:nvPr>
        </p:nvSpPr>
        <p:spPr/>
        <p:txBody>
          <a:bodyPr/>
          <a:lstStyle/>
          <a:p>
            <a:endParaRPr lang="en-GB" dirty="0"/>
          </a:p>
        </p:txBody>
      </p:sp>
      <p:sp>
        <p:nvSpPr>
          <p:cNvPr id="5" name="Subtitle 2"/>
          <p:cNvSpPr txBox="1">
            <a:spLocks/>
          </p:cNvSpPr>
          <p:nvPr/>
        </p:nvSpPr>
        <p:spPr>
          <a:xfrm>
            <a:off x="1143000" y="4337833"/>
            <a:ext cx="6858000" cy="76756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LO: to explore, understand and apply Stuart Hall’s REPRESENTATION THEORY</a:t>
            </a: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b="1" dirty="0">
                <a:latin typeface="+mn-lt"/>
              </a:rPr>
              <a:t>L5: COM 1 SEC A</a:t>
            </a:r>
          </a:p>
        </p:txBody>
      </p:sp>
    </p:spTree>
    <p:extLst>
      <p:ext uri="{BB962C8B-B14F-4D97-AF65-F5344CB8AC3E}">
        <p14:creationId xmlns:p14="http://schemas.microsoft.com/office/powerpoint/2010/main" val="2025975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8659" y="158680"/>
            <a:ext cx="4407685" cy="797761"/>
          </a:xfrm>
        </p:spPr>
        <p:txBody>
          <a:bodyPr>
            <a:normAutofit/>
          </a:bodyPr>
          <a:lstStyle/>
          <a:p>
            <a:r>
              <a:rPr lang="en-GB" sz="2800" dirty="0" smtClean="0"/>
              <a:t>Applying it to set texts</a:t>
            </a:r>
            <a:endParaRPr lang="en-GB" sz="2800" dirty="0"/>
          </a:p>
        </p:txBody>
      </p:sp>
      <p:sp>
        <p:nvSpPr>
          <p:cNvPr id="4" name="TextBox 4">
            <a:extLst>
              <a:ext uri="{FF2B5EF4-FFF2-40B4-BE49-F238E27FC236}">
                <a16:creationId xmlns:a16="http://schemas.microsoft.com/office/drawing/2014/main" id="{E8D042EF-5659-9176-AEB9-08CBE89FB785}"/>
              </a:ext>
            </a:extLst>
          </p:cNvPr>
          <p:cNvSpPr txBox="1"/>
          <p:nvPr/>
        </p:nvSpPr>
        <p:spPr>
          <a:xfrm>
            <a:off x="5456826" y="5882431"/>
            <a:ext cx="462063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hlinkClick r:id="rId2"/>
              </a:rPr>
              <a:t>SET TEXT: Janelle Monae, </a:t>
            </a:r>
            <a:r>
              <a:rPr lang="en-GB" dirty="0" smtClean="0">
                <a:hlinkClick r:id="rId2"/>
              </a:rPr>
              <a:t>Turntables</a:t>
            </a:r>
            <a:endParaRPr lang="en-GB" dirty="0"/>
          </a:p>
        </p:txBody>
      </p:sp>
      <p:pic>
        <p:nvPicPr>
          <p:cNvPr id="5" name="Picture 4" descr="Image result for tides got what women want">
            <a:hlinkClick r:id="rId3"/>
            <a:extLst>
              <a:ext uri="{FF2B5EF4-FFF2-40B4-BE49-F238E27FC236}">
                <a16:creationId xmlns:a16="http://schemas.microsoft.com/office/drawing/2014/main" id="{AFE26EC5-DC43-4F3D-A35F-8EA4307CF7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227" y="365126"/>
            <a:ext cx="3959849" cy="6151288"/>
          </a:xfrm>
          <a:prstGeom prst="rect">
            <a:avLst/>
          </a:prstGeom>
          <a:noFill/>
          <a:ln>
            <a:noFill/>
          </a:ln>
        </p:spPr>
      </p:pic>
      <p:sp>
        <p:nvSpPr>
          <p:cNvPr id="6" name="Content Placeholder 2">
            <a:extLst>
              <a:ext uri="{FF2B5EF4-FFF2-40B4-BE49-F238E27FC236}">
                <a16:creationId xmlns:a16="http://schemas.microsoft.com/office/drawing/2014/main" id="{917A523D-DCC5-4F88-81DA-C4848289C957}"/>
              </a:ext>
            </a:extLst>
          </p:cNvPr>
          <p:cNvSpPr>
            <a:spLocks noGrp="1"/>
          </p:cNvSpPr>
          <p:nvPr>
            <p:ph idx="1"/>
          </p:nvPr>
        </p:nvSpPr>
        <p:spPr>
          <a:xfrm>
            <a:off x="4422928" y="1147912"/>
            <a:ext cx="4719145" cy="4065219"/>
          </a:xfrm>
        </p:spPr>
        <p:txBody>
          <a:bodyPr>
            <a:normAutofit/>
          </a:bodyPr>
          <a:lstStyle/>
          <a:p>
            <a:pPr lvl="0"/>
            <a:r>
              <a:rPr lang="en-GB" sz="1800" dirty="0"/>
              <a:t>the idea that representation is the production of meaning through language, with language defined in its broadest sense as a system of </a:t>
            </a:r>
            <a:r>
              <a:rPr lang="en-GB" sz="1800" dirty="0" smtClean="0"/>
              <a:t>signs</a:t>
            </a:r>
            <a:endParaRPr lang="en-GB" sz="1800" dirty="0"/>
          </a:p>
          <a:p>
            <a:pPr lvl="0"/>
            <a:r>
              <a:rPr lang="en-GB" sz="1800" dirty="0"/>
              <a:t>the idea that the relationship between concepts and signs is governed by </a:t>
            </a:r>
            <a:r>
              <a:rPr lang="en-GB" sz="1800" dirty="0" smtClean="0"/>
              <a:t>codes</a:t>
            </a:r>
            <a:endParaRPr lang="en-GB" sz="1800" dirty="0"/>
          </a:p>
          <a:p>
            <a:pPr lvl="0"/>
            <a:r>
              <a:rPr lang="en-GB" sz="1800" dirty="0"/>
              <a:t>the idea that stereotyping, as a form of representation, reduces people to a few simple characteristics or </a:t>
            </a:r>
            <a:r>
              <a:rPr lang="en-GB" sz="1800" dirty="0" smtClean="0"/>
              <a:t>traits</a:t>
            </a:r>
            <a:endParaRPr lang="en-GB" sz="1800" dirty="0"/>
          </a:p>
          <a:p>
            <a:pPr lvl="0"/>
            <a:r>
              <a:rPr lang="en-GB" sz="1800" dirty="0"/>
              <a:t>the idea that stereotyping tends to occur where there are inequalities of power, as subordinate or excluded groups are constructed as different or ‘other’ (e.g. through ethnocentrism).</a:t>
            </a:r>
          </a:p>
          <a:p>
            <a:endParaRPr lang="en-GB" sz="1800" dirty="0"/>
          </a:p>
        </p:txBody>
      </p:sp>
    </p:spTree>
    <p:extLst>
      <p:ext uri="{BB962C8B-B14F-4D97-AF65-F5344CB8AC3E}">
        <p14:creationId xmlns:p14="http://schemas.microsoft.com/office/powerpoint/2010/main" val="39805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others?</a:t>
            </a:r>
          </a:p>
        </p:txBody>
      </p:sp>
      <p:sp>
        <p:nvSpPr>
          <p:cNvPr id="3" name="Content Placeholder 2"/>
          <p:cNvSpPr>
            <a:spLocks noGrp="1"/>
          </p:cNvSpPr>
          <p:nvPr>
            <p:ph idx="1"/>
          </p:nvPr>
        </p:nvSpPr>
        <p:spPr/>
        <p:txBody>
          <a:bodyPr/>
          <a:lstStyle/>
          <a:p>
            <a:r>
              <a:rPr lang="en-GB" dirty="0">
                <a:hlinkClick r:id="rId2"/>
              </a:rPr>
              <a:t>https://www.theguardian.com/us-news/2018/jul/20/muslim-terror-attacks-press-coverage-study</a:t>
            </a:r>
            <a:endParaRPr lang="en-GB" dirty="0"/>
          </a:p>
          <a:p>
            <a:endParaRPr lang="en-GB" dirty="0"/>
          </a:p>
          <a:p>
            <a:pPr marL="0" indent="0">
              <a:buNone/>
            </a:pPr>
            <a:r>
              <a:rPr lang="en-GB" dirty="0"/>
              <a:t>‘Terror attacks by </a:t>
            </a:r>
            <a:r>
              <a:rPr lang="en-GB" dirty="0" err="1"/>
              <a:t>muslims</a:t>
            </a:r>
            <a:r>
              <a:rPr lang="en-GB" dirty="0"/>
              <a:t> receive 357% more press attention’</a:t>
            </a:r>
          </a:p>
          <a:p>
            <a:pPr marL="0" indent="0">
              <a:buNone/>
            </a:pPr>
            <a:endParaRPr lang="en-GB" dirty="0"/>
          </a:p>
          <a:p>
            <a:pPr marL="0" indent="0">
              <a:buNone/>
            </a:pPr>
            <a:r>
              <a:rPr lang="en-GB" dirty="0"/>
              <a:t>Question: how does this feed in to Stuart Hall’s theory?</a:t>
            </a:r>
          </a:p>
        </p:txBody>
      </p:sp>
    </p:spTree>
    <p:extLst>
      <p:ext uri="{BB962C8B-B14F-4D97-AF65-F5344CB8AC3E}">
        <p14:creationId xmlns:p14="http://schemas.microsoft.com/office/powerpoint/2010/main" val="3399159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theories of representation.</a:t>
            </a:r>
          </a:p>
        </p:txBody>
      </p:sp>
      <p:sp>
        <p:nvSpPr>
          <p:cNvPr id="3" name="Content Placeholder 2"/>
          <p:cNvSpPr>
            <a:spLocks noGrp="1"/>
          </p:cNvSpPr>
          <p:nvPr>
            <p:ph idx="1"/>
          </p:nvPr>
        </p:nvSpPr>
        <p:spPr/>
        <p:txBody>
          <a:bodyPr/>
          <a:lstStyle/>
          <a:p>
            <a:r>
              <a:rPr lang="en-GB" dirty="0">
                <a:hlinkClick r:id="rId2"/>
              </a:rPr>
              <a:t>https://www.slideshare.net/jphibbert1979/representation-7259964</a:t>
            </a:r>
            <a:endParaRPr lang="en-GB" dirty="0"/>
          </a:p>
          <a:p>
            <a:endParaRPr lang="en-GB" dirty="0"/>
          </a:p>
          <a:p>
            <a:r>
              <a:rPr lang="en-GB" dirty="0"/>
              <a:t>Jean Hibbert – Representation of Women</a:t>
            </a:r>
          </a:p>
          <a:p>
            <a:r>
              <a:rPr lang="en-GB" dirty="0">
                <a:hlinkClick r:id="rId3"/>
              </a:rPr>
              <a:t>https://</a:t>
            </a:r>
            <a:r>
              <a:rPr lang="en-GB" dirty="0" err="1">
                <a:hlinkClick r:id="rId3"/>
              </a:rPr>
              <a:t>www.youtube.com</a:t>
            </a:r>
            <a:r>
              <a:rPr lang="en-GB" dirty="0">
                <a:hlinkClick r:id="rId3"/>
              </a:rPr>
              <a:t>/</a:t>
            </a:r>
            <a:r>
              <a:rPr lang="en-GB" dirty="0" err="1">
                <a:hlinkClick r:id="rId3"/>
              </a:rPr>
              <a:t>watch?v</a:t>
            </a:r>
            <a:r>
              <a:rPr lang="en-GB" dirty="0">
                <a:hlinkClick r:id="rId3"/>
              </a:rPr>
              <a:t>=</a:t>
            </a:r>
            <a:r>
              <a:rPr lang="en-GB" dirty="0" err="1">
                <a:hlinkClick r:id="rId3"/>
              </a:rPr>
              <a:t>Uy8yLaoWybk</a:t>
            </a:r>
            <a:endParaRPr lang="en-GB" dirty="0"/>
          </a:p>
          <a:p>
            <a:endParaRPr lang="en-GB" dirty="0"/>
          </a:p>
          <a:p>
            <a:endParaRPr lang="en-GB" dirty="0"/>
          </a:p>
        </p:txBody>
      </p:sp>
    </p:spTree>
    <p:extLst>
      <p:ext uri="{BB962C8B-B14F-4D97-AF65-F5344CB8AC3E}">
        <p14:creationId xmlns:p14="http://schemas.microsoft.com/office/powerpoint/2010/main" val="36451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A964-D939-4F8A-DC20-698EFDE43F02}"/>
              </a:ext>
            </a:extLst>
          </p:cNvPr>
          <p:cNvSpPr>
            <a:spLocks noGrp="1"/>
          </p:cNvSpPr>
          <p:nvPr>
            <p:ph type="title"/>
          </p:nvPr>
        </p:nvSpPr>
        <p:spPr>
          <a:xfrm>
            <a:off x="1" y="365128"/>
            <a:ext cx="9144000" cy="957645"/>
          </a:xfrm>
          <a:solidFill>
            <a:schemeClr val="accent4">
              <a:lumMod val="40000"/>
              <a:lumOff val="60000"/>
            </a:schemeClr>
          </a:solidFill>
        </p:spPr>
        <p:txBody>
          <a:bodyPr/>
          <a:lstStyle/>
          <a:p>
            <a:pPr algn="ctr"/>
            <a:r>
              <a:rPr lang="en-GB" b="1" dirty="0"/>
              <a:t>Admin and Homework reminder</a:t>
            </a:r>
          </a:p>
        </p:txBody>
      </p:sp>
      <p:sp>
        <p:nvSpPr>
          <p:cNvPr id="3" name="Content Placeholder 2">
            <a:extLst>
              <a:ext uri="{FF2B5EF4-FFF2-40B4-BE49-F238E27FC236}">
                <a16:creationId xmlns:a16="http://schemas.microsoft.com/office/drawing/2014/main" id="{5F557CE8-76A4-876B-FE17-8C42FD53CCE0}"/>
              </a:ext>
            </a:extLst>
          </p:cNvPr>
          <p:cNvSpPr>
            <a:spLocks noGrp="1"/>
          </p:cNvSpPr>
          <p:nvPr>
            <p:ph idx="1"/>
          </p:nvPr>
        </p:nvSpPr>
        <p:spPr>
          <a:xfrm>
            <a:off x="342462" y="1711918"/>
            <a:ext cx="8101693" cy="4847318"/>
          </a:xfrm>
        </p:spPr>
        <p:txBody>
          <a:bodyPr>
            <a:normAutofit/>
          </a:bodyPr>
          <a:lstStyle/>
          <a:p>
            <a:r>
              <a:rPr lang="en-GB" dirty="0" smtClean="0"/>
              <a:t>Jim Crow/This is America essay </a:t>
            </a:r>
            <a:r>
              <a:rPr lang="en-GB" dirty="0"/>
              <a:t>is to be handed in </a:t>
            </a:r>
            <a:r>
              <a:rPr lang="en-GB" dirty="0" smtClean="0"/>
              <a:t>THIS </a:t>
            </a:r>
            <a:r>
              <a:rPr lang="en-GB" dirty="0"/>
              <a:t>week</a:t>
            </a:r>
          </a:p>
          <a:p>
            <a:r>
              <a:rPr lang="en-GB" dirty="0" smtClean="0">
                <a:solidFill>
                  <a:schemeClr val="accent1">
                    <a:lumMod val="50000"/>
                  </a:schemeClr>
                </a:solidFill>
              </a:rPr>
              <a:t>This </a:t>
            </a:r>
            <a:r>
              <a:rPr lang="en-GB" dirty="0">
                <a:solidFill>
                  <a:schemeClr val="accent1">
                    <a:lumMod val="50000"/>
                  </a:schemeClr>
                </a:solidFill>
              </a:rPr>
              <a:t>week, armed with a smattering of Media Language teaching, a lesson’s worth of representation, one </a:t>
            </a:r>
            <a:r>
              <a:rPr lang="en-GB" dirty="0" smtClean="0">
                <a:solidFill>
                  <a:schemeClr val="accent1">
                    <a:lumMod val="50000"/>
                  </a:schemeClr>
                </a:solidFill>
              </a:rPr>
              <a:t>finished essay </a:t>
            </a:r>
            <a:r>
              <a:rPr lang="en-GB" dirty="0">
                <a:solidFill>
                  <a:schemeClr val="accent1">
                    <a:lumMod val="50000"/>
                  </a:schemeClr>
                </a:solidFill>
              </a:rPr>
              <a:t>and one theory, we </a:t>
            </a:r>
            <a:r>
              <a:rPr lang="en-GB" b="1" dirty="0" smtClean="0">
                <a:solidFill>
                  <a:schemeClr val="accent1">
                    <a:lumMod val="50000"/>
                  </a:schemeClr>
                </a:solidFill>
              </a:rPr>
              <a:t>might</a:t>
            </a:r>
            <a:r>
              <a:rPr lang="en-GB" dirty="0" smtClean="0">
                <a:solidFill>
                  <a:schemeClr val="accent1">
                    <a:lumMod val="50000"/>
                  </a:schemeClr>
                </a:solidFill>
              </a:rPr>
              <a:t> </a:t>
            </a:r>
            <a:r>
              <a:rPr lang="en-GB" dirty="0">
                <a:solidFill>
                  <a:schemeClr val="accent1">
                    <a:lumMod val="50000"/>
                  </a:schemeClr>
                </a:solidFill>
              </a:rPr>
              <a:t>start looking at the </a:t>
            </a:r>
            <a:r>
              <a:rPr lang="en-GB" b="1" dirty="0">
                <a:solidFill>
                  <a:schemeClr val="accent1">
                    <a:lumMod val="50000"/>
                  </a:schemeClr>
                </a:solidFill>
              </a:rPr>
              <a:t>set texts</a:t>
            </a:r>
            <a:r>
              <a:rPr lang="en-GB" dirty="0">
                <a:solidFill>
                  <a:schemeClr val="accent1">
                    <a:lumMod val="50000"/>
                  </a:schemeClr>
                </a:solidFill>
              </a:rPr>
              <a:t>. Your knowledge will grow as we do so. </a:t>
            </a:r>
          </a:p>
          <a:p>
            <a:r>
              <a:rPr lang="en-GB" dirty="0" smtClean="0"/>
              <a:t>Homework: prepare for a test next week on the </a:t>
            </a:r>
            <a:r>
              <a:rPr lang="en-GB" b="1" dirty="0" smtClean="0"/>
              <a:t>set text factsheet.</a:t>
            </a:r>
            <a:endParaRPr lang="en-GB" b="1" dirty="0"/>
          </a:p>
          <a:p>
            <a:endParaRPr lang="en-GB"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rot="969163">
            <a:off x="5194932" y="5679749"/>
            <a:ext cx="679777" cy="968531"/>
          </a:xfrm>
          <a:prstGeom prst="rect">
            <a:avLst/>
          </a:prstGeom>
        </p:spPr>
      </p:pic>
      <p:pic>
        <p:nvPicPr>
          <p:cNvPr id="5" name="Picture 4"/>
          <p:cNvPicPr>
            <a:picLocks noChangeAspect="1"/>
          </p:cNvPicPr>
          <p:nvPr/>
        </p:nvPicPr>
        <p:blipFill>
          <a:blip r:embed="rId3"/>
          <a:stretch>
            <a:fillRect/>
          </a:stretch>
        </p:blipFill>
        <p:spPr>
          <a:xfrm rot="957838">
            <a:off x="6142618" y="5706138"/>
            <a:ext cx="668722" cy="943820"/>
          </a:xfrm>
          <a:prstGeom prst="rect">
            <a:avLst/>
          </a:prstGeom>
        </p:spPr>
      </p:pic>
      <p:pic>
        <p:nvPicPr>
          <p:cNvPr id="6" name="Picture 5"/>
          <p:cNvPicPr>
            <a:picLocks noChangeAspect="1"/>
          </p:cNvPicPr>
          <p:nvPr/>
        </p:nvPicPr>
        <p:blipFill>
          <a:blip r:embed="rId4"/>
          <a:stretch>
            <a:fillRect/>
          </a:stretch>
        </p:blipFill>
        <p:spPr>
          <a:xfrm rot="1004888">
            <a:off x="7114682" y="5661460"/>
            <a:ext cx="691771" cy="983445"/>
          </a:xfrm>
          <a:prstGeom prst="rect">
            <a:avLst/>
          </a:prstGeom>
        </p:spPr>
      </p:pic>
      <p:pic>
        <p:nvPicPr>
          <p:cNvPr id="7" name="Picture 6"/>
          <p:cNvPicPr>
            <a:picLocks noChangeAspect="1"/>
          </p:cNvPicPr>
          <p:nvPr/>
        </p:nvPicPr>
        <p:blipFill>
          <a:blip r:embed="rId5"/>
          <a:stretch>
            <a:fillRect/>
          </a:stretch>
        </p:blipFill>
        <p:spPr>
          <a:xfrm rot="983276">
            <a:off x="8057409" y="5660285"/>
            <a:ext cx="691184" cy="978033"/>
          </a:xfrm>
          <a:prstGeom prst="rect">
            <a:avLst/>
          </a:prstGeom>
        </p:spPr>
      </p:pic>
    </p:spTree>
    <p:extLst>
      <p:ext uri="{BB962C8B-B14F-4D97-AF65-F5344CB8AC3E}">
        <p14:creationId xmlns:p14="http://schemas.microsoft.com/office/powerpoint/2010/main" val="101072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1FC4-62E3-45D2-8CDA-DF4E1C78960A}"/>
              </a:ext>
            </a:extLst>
          </p:cNvPr>
          <p:cNvSpPr>
            <a:spLocks noGrp="1"/>
          </p:cNvSpPr>
          <p:nvPr>
            <p:ph type="title"/>
          </p:nvPr>
        </p:nvSpPr>
        <p:spPr>
          <a:xfrm>
            <a:off x="194649" y="120682"/>
            <a:ext cx="8754701" cy="1325563"/>
          </a:xfrm>
          <a:solidFill>
            <a:schemeClr val="accent4">
              <a:lumMod val="60000"/>
              <a:lumOff val="40000"/>
            </a:schemeClr>
          </a:solidFill>
        </p:spPr>
        <p:txBody>
          <a:bodyPr>
            <a:normAutofit/>
          </a:bodyPr>
          <a:lstStyle/>
          <a:p>
            <a:r>
              <a:rPr lang="en-GB" sz="3600" b="1" dirty="0"/>
              <a:t>Starter – here are some groups that are often stereotyped.  Can you add some more?</a:t>
            </a:r>
          </a:p>
        </p:txBody>
      </p:sp>
      <p:sp>
        <p:nvSpPr>
          <p:cNvPr id="3" name="Content Placeholder 2">
            <a:extLst>
              <a:ext uri="{FF2B5EF4-FFF2-40B4-BE49-F238E27FC236}">
                <a16:creationId xmlns:a16="http://schemas.microsoft.com/office/drawing/2014/main" id="{F740F430-1D75-4615-A13A-FEF24B9654EC}"/>
              </a:ext>
            </a:extLst>
          </p:cNvPr>
          <p:cNvSpPr>
            <a:spLocks noGrp="1"/>
          </p:cNvSpPr>
          <p:nvPr>
            <p:ph idx="1"/>
          </p:nvPr>
        </p:nvSpPr>
        <p:spPr/>
        <p:txBody>
          <a:bodyPr>
            <a:normAutofit fontScale="92500" lnSpcReduction="10000"/>
          </a:bodyPr>
          <a:lstStyle/>
          <a:p>
            <a:r>
              <a:rPr lang="en-GB" dirty="0" smtClean="0"/>
              <a:t>Americans</a:t>
            </a:r>
            <a:endParaRPr lang="en-GB" dirty="0"/>
          </a:p>
          <a:p>
            <a:r>
              <a:rPr lang="en-GB" dirty="0"/>
              <a:t>Teenagers</a:t>
            </a:r>
          </a:p>
          <a:p>
            <a:r>
              <a:rPr lang="en-GB" dirty="0"/>
              <a:t>Old people</a:t>
            </a:r>
          </a:p>
          <a:p>
            <a:r>
              <a:rPr lang="en-GB" dirty="0"/>
              <a:t>Drummers in bands (‘How do you know if the stage is level?  Check that the drummer is dribbling out of both sides of his mouth.’)</a:t>
            </a:r>
          </a:p>
          <a:p>
            <a:r>
              <a:rPr lang="en-GB" dirty="0"/>
              <a:t>Women under 25</a:t>
            </a:r>
          </a:p>
          <a:p>
            <a:r>
              <a:rPr lang="en-GB" dirty="0"/>
              <a:t>Women over 45</a:t>
            </a:r>
          </a:p>
          <a:p>
            <a:r>
              <a:rPr lang="en-GB" dirty="0"/>
              <a:t>Men under 25</a:t>
            </a:r>
          </a:p>
          <a:p>
            <a:r>
              <a:rPr lang="en-GB" dirty="0"/>
              <a:t>Men over 45</a:t>
            </a:r>
          </a:p>
        </p:txBody>
      </p:sp>
    </p:spTree>
    <p:extLst>
      <p:ext uri="{BB962C8B-B14F-4D97-AF65-F5344CB8AC3E}">
        <p14:creationId xmlns:p14="http://schemas.microsoft.com/office/powerpoint/2010/main" val="281239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485E-5CCD-42B6-A4D0-987480F62D90}"/>
              </a:ext>
            </a:extLst>
          </p:cNvPr>
          <p:cNvSpPr>
            <a:spLocks noGrp="1"/>
          </p:cNvSpPr>
          <p:nvPr>
            <p:ph type="title"/>
          </p:nvPr>
        </p:nvSpPr>
        <p:spPr>
          <a:xfrm>
            <a:off x="217283" y="202165"/>
            <a:ext cx="8709434" cy="1192070"/>
          </a:xfrm>
          <a:solidFill>
            <a:schemeClr val="accent4">
              <a:lumMod val="60000"/>
              <a:lumOff val="40000"/>
            </a:schemeClr>
          </a:solidFill>
        </p:spPr>
        <p:txBody>
          <a:bodyPr>
            <a:noAutofit/>
          </a:bodyPr>
          <a:lstStyle/>
          <a:p>
            <a:r>
              <a:rPr lang="en-GB" sz="3200" b="1" dirty="0"/>
              <a:t>Pick one of these stereotypes.  Pick out the ‘essence’ of this stereotype.  Here’s an example:</a:t>
            </a:r>
          </a:p>
        </p:txBody>
      </p:sp>
      <p:sp>
        <p:nvSpPr>
          <p:cNvPr id="5" name="TextBox 4">
            <a:extLst>
              <a:ext uri="{FF2B5EF4-FFF2-40B4-BE49-F238E27FC236}">
                <a16:creationId xmlns:a16="http://schemas.microsoft.com/office/drawing/2014/main" id="{C73006C2-4520-4EA2-AF85-A6D5FF56A747}"/>
              </a:ext>
            </a:extLst>
          </p:cNvPr>
          <p:cNvSpPr txBox="1"/>
          <p:nvPr/>
        </p:nvSpPr>
        <p:spPr>
          <a:xfrm>
            <a:off x="3432105" y="2839246"/>
            <a:ext cx="2279791" cy="646331"/>
          </a:xfrm>
          <a:prstGeom prst="rect">
            <a:avLst/>
          </a:prstGeom>
          <a:solidFill>
            <a:schemeClr val="accent1">
              <a:lumMod val="60000"/>
              <a:lumOff val="40000"/>
            </a:schemeClr>
          </a:solidFill>
        </p:spPr>
        <p:txBody>
          <a:bodyPr wrap="none" rtlCol="0">
            <a:spAutoFit/>
          </a:bodyPr>
          <a:lstStyle/>
          <a:p>
            <a:r>
              <a:rPr lang="en-GB" sz="3600" dirty="0"/>
              <a:t>DRUMMER</a:t>
            </a:r>
          </a:p>
        </p:txBody>
      </p:sp>
      <p:pic>
        <p:nvPicPr>
          <p:cNvPr id="1026" name="Picture 2" descr="Image result for stupid drummer">
            <a:extLst>
              <a:ext uri="{FF2B5EF4-FFF2-40B4-BE49-F238E27FC236}">
                <a16:creationId xmlns:a16="http://schemas.microsoft.com/office/drawing/2014/main" id="{55071547-08F1-4B06-9BB2-1CEF6DE7A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83" y="5396062"/>
            <a:ext cx="2430198"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2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31A-FE88-4D3C-A85C-AE1A71987617}"/>
              </a:ext>
            </a:extLst>
          </p:cNvPr>
          <p:cNvSpPr>
            <a:spLocks noGrp="1"/>
          </p:cNvSpPr>
          <p:nvPr>
            <p:ph type="title"/>
          </p:nvPr>
        </p:nvSpPr>
        <p:spPr>
          <a:xfrm>
            <a:off x="368998" y="174444"/>
            <a:ext cx="3651467" cy="819855"/>
          </a:xfrm>
          <a:solidFill>
            <a:schemeClr val="accent4">
              <a:lumMod val="60000"/>
              <a:lumOff val="40000"/>
            </a:schemeClr>
          </a:solidFill>
        </p:spPr>
        <p:txBody>
          <a:bodyPr>
            <a:normAutofit/>
          </a:bodyPr>
          <a:lstStyle/>
          <a:p>
            <a:r>
              <a:rPr lang="en-GB" b="1" dirty="0"/>
              <a:t>But actually…</a:t>
            </a:r>
          </a:p>
        </p:txBody>
      </p:sp>
      <p:sp>
        <p:nvSpPr>
          <p:cNvPr id="3" name="Content Placeholder 2">
            <a:extLst>
              <a:ext uri="{FF2B5EF4-FFF2-40B4-BE49-F238E27FC236}">
                <a16:creationId xmlns:a16="http://schemas.microsoft.com/office/drawing/2014/main" id="{E7EA09AF-D8BC-47D1-A0CE-42C93F5EC001}"/>
              </a:ext>
            </a:extLst>
          </p:cNvPr>
          <p:cNvSpPr>
            <a:spLocks noGrp="1"/>
          </p:cNvSpPr>
          <p:nvPr>
            <p:ph idx="1"/>
          </p:nvPr>
        </p:nvSpPr>
        <p:spPr>
          <a:xfrm>
            <a:off x="368998" y="1851047"/>
            <a:ext cx="8693436" cy="3785419"/>
          </a:xfrm>
        </p:spPr>
        <p:txBody>
          <a:bodyPr>
            <a:noAutofit/>
          </a:bodyPr>
          <a:lstStyle/>
          <a:p>
            <a:pPr marL="0" indent="0">
              <a:buNone/>
            </a:pPr>
            <a:r>
              <a:rPr lang="en-GB" sz="2400" dirty="0"/>
              <a:t>"Drummers," writes Jordan Taylor Sloan at Mic, "can actually be smarter than their less rhythmically-focused bandmates." This according to the findings of a Swedish study (Karolinska </a:t>
            </a:r>
            <a:r>
              <a:rPr lang="en-GB" sz="2400" dirty="0" err="1"/>
              <a:t>Institutet</a:t>
            </a:r>
            <a:r>
              <a:rPr lang="en-GB" sz="2400" dirty="0"/>
              <a:t> in Stockholm) which shows "a link between intelligence, good timing and the part of the brain used for problem-solving." As Gary Cleland puts it in The Telegraph, drummers "might actually be natural intellectuals."</a:t>
            </a:r>
          </a:p>
        </p:txBody>
      </p:sp>
    </p:spTree>
    <p:extLst>
      <p:ext uri="{BB962C8B-B14F-4D97-AF65-F5344CB8AC3E}">
        <p14:creationId xmlns:p14="http://schemas.microsoft.com/office/powerpoint/2010/main" val="2237352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D064-565A-4007-A9E0-B22E3A8F8DFA}"/>
              </a:ext>
            </a:extLst>
          </p:cNvPr>
          <p:cNvSpPr>
            <a:spLocks noGrp="1"/>
          </p:cNvSpPr>
          <p:nvPr>
            <p:ph type="title"/>
          </p:nvPr>
        </p:nvSpPr>
        <p:spPr>
          <a:xfrm>
            <a:off x="1" y="178696"/>
            <a:ext cx="9144000" cy="709072"/>
          </a:xfrm>
          <a:solidFill>
            <a:schemeClr val="accent4">
              <a:lumMod val="60000"/>
              <a:lumOff val="40000"/>
            </a:schemeClr>
          </a:solidFill>
        </p:spPr>
        <p:txBody>
          <a:bodyPr>
            <a:normAutofit/>
          </a:bodyPr>
          <a:lstStyle/>
          <a:p>
            <a:pPr algn="ctr"/>
            <a:r>
              <a:rPr lang="en-GB" sz="3200" b="1" dirty="0"/>
              <a:t>Question – where do the stereotypes come from?</a:t>
            </a:r>
          </a:p>
        </p:txBody>
      </p:sp>
      <p:sp>
        <p:nvSpPr>
          <p:cNvPr id="3" name="Content Placeholder 2">
            <a:extLst>
              <a:ext uri="{FF2B5EF4-FFF2-40B4-BE49-F238E27FC236}">
                <a16:creationId xmlns:a16="http://schemas.microsoft.com/office/drawing/2014/main" id="{C7A780EB-295B-4F8B-87F2-6F952A662E16}"/>
              </a:ext>
            </a:extLst>
          </p:cNvPr>
          <p:cNvSpPr>
            <a:spLocks noGrp="1"/>
          </p:cNvSpPr>
          <p:nvPr>
            <p:ph idx="1"/>
          </p:nvPr>
        </p:nvSpPr>
        <p:spPr>
          <a:xfrm>
            <a:off x="328473" y="1074199"/>
            <a:ext cx="8424909" cy="5228947"/>
          </a:xfrm>
        </p:spPr>
        <p:txBody>
          <a:bodyPr>
            <a:normAutofit fontScale="70000" lnSpcReduction="20000"/>
          </a:bodyPr>
          <a:lstStyle/>
          <a:p>
            <a:pPr marL="0" indent="0">
              <a:buNone/>
            </a:pPr>
            <a:r>
              <a:rPr lang="en-US" dirty="0" smtClean="0"/>
              <a:t>‘Picture </a:t>
            </a:r>
            <a:r>
              <a:rPr lang="en-US" dirty="0"/>
              <a:t>a high-school dropout. Now, think about what occupation that person is likely to hold. If “fast-food worker” came to mind, you would be correct: High-school dropouts are overrepresented in the fast-food industry</a:t>
            </a:r>
            <a:r>
              <a:rPr lang="en-US" dirty="0" smtClean="0"/>
              <a:t>.</a:t>
            </a:r>
            <a:endParaRPr lang="en-US" dirty="0"/>
          </a:p>
          <a:p>
            <a:pPr marL="0" indent="0">
              <a:buNone/>
            </a:pPr>
            <a:r>
              <a:rPr lang="en-US" dirty="0"/>
              <a:t>In the Journal of Personality and Social Psychology, IPR social psychologist Alice </a:t>
            </a:r>
            <a:r>
              <a:rPr lang="en-US" dirty="0" err="1"/>
              <a:t>Eagly</a:t>
            </a:r>
            <a:r>
              <a:rPr lang="en-US" dirty="0"/>
              <a:t> and the University of San Diego’s Anne Koenig, a former IPR graduate research assistant, investigate how people come to form stereotypes based on these types of inferences about social roles</a:t>
            </a:r>
            <a:r>
              <a:rPr lang="en-US" dirty="0" smtClean="0"/>
              <a:t>.</a:t>
            </a:r>
            <a:endParaRPr lang="en-US" dirty="0"/>
          </a:p>
          <a:p>
            <a:pPr marL="0" indent="0">
              <a:buNone/>
            </a:pPr>
            <a:r>
              <a:rPr lang="en-US" dirty="0"/>
              <a:t>They are the first to explore how “social role theory,” which has been mainly used to understand gender stereotypes, might explain why people believe, for example, that typically MBAs are competitive and senior citizens are kind. The theory proposes that as people observe a group overrepresented in certain roles—for example, women as caregivers—they extrapolate from the traits they believe are enacted in these roles, such as being more nurturing, and ascribe them to the entire group—that is, to women in general</a:t>
            </a:r>
            <a:r>
              <a:rPr lang="en-US" dirty="0" smtClean="0"/>
              <a:t>.’</a:t>
            </a:r>
          </a:p>
          <a:p>
            <a:pPr marL="0" indent="0">
              <a:buNone/>
            </a:pPr>
            <a:endParaRPr lang="en-US" dirty="0"/>
          </a:p>
          <a:p>
            <a:pPr marL="0" indent="0">
              <a:buNone/>
            </a:pPr>
            <a:r>
              <a:rPr lang="en-US" dirty="0" smtClean="0"/>
              <a:t>‘…if </a:t>
            </a:r>
            <a:r>
              <a:rPr lang="en-US" dirty="0"/>
              <a:t>enough members of a stereotyped group manage to break into new fields—whether men into nursing or women into math and science—prevailing stereotypes about them would likely change</a:t>
            </a:r>
            <a:r>
              <a:rPr lang="en-US" dirty="0" smtClean="0"/>
              <a:t>.’</a:t>
            </a:r>
            <a:endParaRPr lang="en-US" dirty="0"/>
          </a:p>
          <a:p>
            <a:pPr marL="0" indent="0">
              <a:buNone/>
            </a:pPr>
            <a:r>
              <a:rPr lang="en-US" dirty="0">
                <a:hlinkClick r:id="rId2"/>
              </a:rPr>
              <a:t>How Do Stereotypes Form and Can They Be Altered?: Institute for Policy Research - Northwestern University</a:t>
            </a:r>
            <a:endParaRPr lang="en-GB" dirty="0"/>
          </a:p>
        </p:txBody>
      </p:sp>
      <p:sp>
        <p:nvSpPr>
          <p:cNvPr id="4" name="TextBox 3"/>
          <p:cNvSpPr txBox="1"/>
          <p:nvPr/>
        </p:nvSpPr>
        <p:spPr>
          <a:xfrm>
            <a:off x="5218224" y="6093084"/>
            <a:ext cx="3636065" cy="646331"/>
          </a:xfrm>
          <a:prstGeom prst="rect">
            <a:avLst/>
          </a:prstGeom>
          <a:solidFill>
            <a:schemeClr val="accent2">
              <a:lumMod val="60000"/>
              <a:lumOff val="40000"/>
            </a:schemeClr>
          </a:solidFill>
        </p:spPr>
        <p:txBody>
          <a:bodyPr wrap="square" rtlCol="0">
            <a:spAutoFit/>
          </a:bodyPr>
          <a:lstStyle/>
          <a:p>
            <a:r>
              <a:rPr lang="en-GB" dirty="0" smtClean="0">
                <a:latin typeface="Arial Narrow" panose="020B0606020202030204" pitchFamily="34" charset="0"/>
              </a:rPr>
              <a:t>Another question: is it just this? Or are there other mechanisms at work?</a:t>
            </a:r>
            <a:endParaRPr lang="en-GB" dirty="0">
              <a:latin typeface="Arial Narrow" panose="020B0606020202030204" pitchFamily="34" charset="0"/>
            </a:endParaRPr>
          </a:p>
        </p:txBody>
      </p:sp>
    </p:spTree>
    <p:extLst>
      <p:ext uri="{BB962C8B-B14F-4D97-AF65-F5344CB8AC3E}">
        <p14:creationId xmlns:p14="http://schemas.microsoft.com/office/powerpoint/2010/main" val="2873155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6CC6-470C-409F-998B-CE76454F6085}"/>
              </a:ext>
            </a:extLst>
          </p:cNvPr>
          <p:cNvSpPr>
            <a:spLocks noGrp="1"/>
          </p:cNvSpPr>
          <p:nvPr>
            <p:ph type="title"/>
          </p:nvPr>
        </p:nvSpPr>
        <p:spPr>
          <a:xfrm>
            <a:off x="0" y="1"/>
            <a:ext cx="9144000" cy="1205947"/>
          </a:xfrm>
          <a:solidFill>
            <a:schemeClr val="accent1">
              <a:lumMod val="60000"/>
              <a:lumOff val="40000"/>
            </a:schemeClr>
          </a:solidFill>
        </p:spPr>
        <p:txBody>
          <a:bodyPr>
            <a:normAutofit/>
          </a:bodyPr>
          <a:lstStyle/>
          <a:p>
            <a:pPr algn="ctr"/>
            <a:r>
              <a:rPr lang="en-GB" b="1" dirty="0"/>
              <a:t>Theories of representation - Stuart Hall</a:t>
            </a:r>
            <a:endParaRPr lang="en-GB" dirty="0"/>
          </a:p>
        </p:txBody>
      </p:sp>
      <p:sp>
        <p:nvSpPr>
          <p:cNvPr id="3" name="Content Placeholder 2">
            <a:extLst>
              <a:ext uri="{FF2B5EF4-FFF2-40B4-BE49-F238E27FC236}">
                <a16:creationId xmlns:a16="http://schemas.microsoft.com/office/drawing/2014/main" id="{917A523D-DCC5-4F88-81DA-C4848289C957}"/>
              </a:ext>
            </a:extLst>
          </p:cNvPr>
          <p:cNvSpPr>
            <a:spLocks noGrp="1"/>
          </p:cNvSpPr>
          <p:nvPr>
            <p:ph idx="1"/>
          </p:nvPr>
        </p:nvSpPr>
        <p:spPr>
          <a:xfrm>
            <a:off x="434566" y="1484243"/>
            <a:ext cx="8709434" cy="5008632"/>
          </a:xfrm>
        </p:spPr>
        <p:txBody>
          <a:bodyPr>
            <a:normAutofit fontScale="92500" lnSpcReduction="20000"/>
          </a:bodyPr>
          <a:lstStyle/>
          <a:p>
            <a:pPr lvl="0"/>
            <a:r>
              <a:rPr lang="en-GB" dirty="0"/>
              <a:t>the idea that representation is the production of meaning through language, with language defined in its broadest sense as a system of signs</a:t>
            </a:r>
          </a:p>
          <a:p>
            <a:pPr lvl="0"/>
            <a:endParaRPr lang="en-GB" dirty="0"/>
          </a:p>
          <a:p>
            <a:pPr lvl="0"/>
            <a:r>
              <a:rPr lang="en-GB" dirty="0"/>
              <a:t>the idea that the relationship between concepts and signs is governed by codes</a:t>
            </a:r>
          </a:p>
          <a:p>
            <a:pPr lvl="0"/>
            <a:endParaRPr lang="en-GB" dirty="0"/>
          </a:p>
          <a:p>
            <a:pPr lvl="0"/>
            <a:r>
              <a:rPr lang="en-GB" dirty="0"/>
              <a:t>the idea that stereotyping, as a form of representation, reduces people to a few simple characteristics or traits</a:t>
            </a:r>
          </a:p>
          <a:p>
            <a:pPr lvl="0"/>
            <a:endParaRPr lang="en-GB" dirty="0"/>
          </a:p>
          <a:p>
            <a:pPr lvl="0"/>
            <a:r>
              <a:rPr lang="en-GB" dirty="0"/>
              <a:t>the idea that stereotyping tends to occur where there are inequalities of power, as subordinate or excluded groups are constructed as different or ‘other’ (e.g. through ethnocentrism).</a:t>
            </a:r>
          </a:p>
          <a:p>
            <a:endParaRPr lang="en-GB" dirty="0"/>
          </a:p>
        </p:txBody>
      </p:sp>
    </p:spTree>
    <p:extLst>
      <p:ext uri="{BB962C8B-B14F-4D97-AF65-F5344CB8AC3E}">
        <p14:creationId xmlns:p14="http://schemas.microsoft.com/office/powerpoint/2010/main" val="117539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92699"/>
            <a:ext cx="9144000" cy="772622"/>
          </a:xfrm>
          <a:solidFill>
            <a:schemeClr val="accent2">
              <a:lumMod val="60000"/>
              <a:lumOff val="40000"/>
            </a:schemeClr>
          </a:solidFill>
        </p:spPr>
        <p:txBody>
          <a:bodyPr>
            <a:normAutofit/>
          </a:bodyPr>
          <a:lstStyle/>
          <a:p>
            <a:pPr algn="ctr"/>
            <a:r>
              <a:rPr lang="en-GB" sz="3200" b="1" dirty="0"/>
              <a:t>Let’s get personal – how might this affect you?</a:t>
            </a:r>
          </a:p>
        </p:txBody>
      </p:sp>
      <p:sp>
        <p:nvSpPr>
          <p:cNvPr id="3" name="Content Placeholder 2"/>
          <p:cNvSpPr>
            <a:spLocks noGrp="1"/>
          </p:cNvSpPr>
          <p:nvPr>
            <p:ph idx="1"/>
          </p:nvPr>
        </p:nvSpPr>
        <p:spPr>
          <a:xfrm>
            <a:off x="387581" y="1364730"/>
            <a:ext cx="7886700" cy="4351338"/>
          </a:xfrm>
        </p:spPr>
        <p:txBody>
          <a:bodyPr/>
          <a:lstStyle/>
          <a:p>
            <a:r>
              <a:rPr lang="en-GB" dirty="0"/>
              <a:t>Female</a:t>
            </a:r>
          </a:p>
          <a:p>
            <a:r>
              <a:rPr lang="en-GB" dirty="0"/>
              <a:t>Middle aged</a:t>
            </a:r>
          </a:p>
          <a:p>
            <a:r>
              <a:rPr lang="en-GB" dirty="0"/>
              <a:t>Mother</a:t>
            </a:r>
          </a:p>
          <a:p>
            <a:r>
              <a:rPr lang="en-GB" dirty="0"/>
              <a:t>Teacher</a:t>
            </a:r>
          </a:p>
          <a:p>
            <a:r>
              <a:rPr lang="en-GB" dirty="0"/>
              <a:t>White</a:t>
            </a:r>
          </a:p>
          <a:p>
            <a:r>
              <a:rPr lang="en-GB" dirty="0"/>
              <a:t>English</a:t>
            </a:r>
          </a:p>
          <a:p>
            <a:r>
              <a:rPr lang="en-GB" dirty="0"/>
              <a:t>British</a:t>
            </a:r>
          </a:p>
          <a:p>
            <a:endParaRPr lang="en-GB" dirty="0"/>
          </a:p>
        </p:txBody>
      </p:sp>
      <p:pic>
        <p:nvPicPr>
          <p:cNvPr id="1026" name="Picture 2" descr="A random Karen meme I made for no especific reason | /r/FuckYouKaren |  Karen | Know Your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859" y="1526216"/>
            <a:ext cx="2099353" cy="346693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2" descr="Enough already with the Karen memes – The Blu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801" y="4443564"/>
            <a:ext cx="2857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dactic vs. Pedantic: Understand the Difference | Merriam-Web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402" y="1364730"/>
            <a:ext cx="2995584" cy="22466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e discrimination: Seniors say they feel devalued when interacting with  health care providers | CN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81237" y="5203767"/>
            <a:ext cx="2650595" cy="1490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rfectly Imperfect: Breaking the Perfect Mom Stereotyp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28650" y="5506733"/>
            <a:ext cx="2111990" cy="11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8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92699"/>
            <a:ext cx="9144000" cy="772622"/>
          </a:xfrm>
          <a:solidFill>
            <a:schemeClr val="accent2">
              <a:lumMod val="60000"/>
              <a:lumOff val="40000"/>
            </a:schemeClr>
          </a:solidFill>
        </p:spPr>
        <p:txBody>
          <a:bodyPr>
            <a:normAutofit fontScale="90000"/>
          </a:bodyPr>
          <a:lstStyle/>
          <a:p>
            <a:pPr algn="ctr"/>
            <a:r>
              <a:rPr lang="en-GB" sz="3200" b="1" dirty="0" smtClean="0"/>
              <a:t>Representation of Women in Advertising: one woman’s ‘take’.</a:t>
            </a:r>
            <a:endParaRPr lang="en-GB" sz="3200" b="1" dirty="0"/>
          </a:p>
        </p:txBody>
      </p:sp>
      <p:sp>
        <p:nvSpPr>
          <p:cNvPr id="3" name="Content Placeholder 2"/>
          <p:cNvSpPr>
            <a:spLocks noGrp="1"/>
          </p:cNvSpPr>
          <p:nvPr>
            <p:ph idx="1"/>
          </p:nvPr>
        </p:nvSpPr>
        <p:spPr/>
        <p:txBody>
          <a:bodyPr/>
          <a:lstStyle/>
          <a:p>
            <a:r>
              <a:rPr lang="en-GB" dirty="0"/>
              <a:t>Jean </a:t>
            </a:r>
            <a:r>
              <a:rPr lang="en-GB" dirty="0" err="1"/>
              <a:t>Hibbert</a:t>
            </a:r>
            <a:r>
              <a:rPr lang="en-GB" dirty="0"/>
              <a:t> – Representation of </a:t>
            </a:r>
            <a:r>
              <a:rPr lang="en-GB" dirty="0" smtClean="0"/>
              <a:t>Women (16 </a:t>
            </a:r>
            <a:r>
              <a:rPr lang="en-GB" dirty="0" err="1" smtClean="0"/>
              <a:t>mins</a:t>
            </a:r>
            <a:r>
              <a:rPr lang="en-GB" dirty="0" smtClean="0"/>
              <a:t>)</a:t>
            </a:r>
            <a:endParaRPr lang="en-GB" dirty="0"/>
          </a:p>
          <a:p>
            <a:r>
              <a:rPr lang="en-GB" dirty="0">
                <a:hlinkClick r:id="rId2"/>
              </a:rPr>
              <a:t>https://www.youtube.com/watch?v=Uy8yLaoWybk</a:t>
            </a:r>
            <a:endParaRPr lang="en-GB" dirty="0"/>
          </a:p>
          <a:p>
            <a:endParaRPr lang="en-GB" dirty="0"/>
          </a:p>
        </p:txBody>
      </p:sp>
    </p:spTree>
    <p:extLst>
      <p:ext uri="{BB962C8B-B14F-4D97-AF65-F5344CB8AC3E}">
        <p14:creationId xmlns:p14="http://schemas.microsoft.com/office/powerpoint/2010/main" val="102893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795</Words>
  <Application>Microsoft Office PowerPoint</Application>
  <PresentationFormat>On-screen Show (4:3)</PresentationFormat>
  <Paragraphs>64</Paragraphs>
  <Slides>12</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Introducing the Media Studies Framework</vt:lpstr>
      <vt:lpstr>Admin and Homework reminder</vt:lpstr>
      <vt:lpstr>Starter – here are some groups that are often stereotyped.  Can you add some more?</vt:lpstr>
      <vt:lpstr>Pick one of these stereotypes.  Pick out the ‘essence’ of this stereotype.  Here’s an example:</vt:lpstr>
      <vt:lpstr>But actually…</vt:lpstr>
      <vt:lpstr>Question – where do the stereotypes come from?</vt:lpstr>
      <vt:lpstr>Theories of representation - Stuart Hall</vt:lpstr>
      <vt:lpstr>Let’s get personal – how might this affect you?</vt:lpstr>
      <vt:lpstr>Representation of Women in Advertising: one woman’s ‘take’.</vt:lpstr>
      <vt:lpstr>Applying it to set texts</vt:lpstr>
      <vt:lpstr>What about others?</vt:lpstr>
      <vt:lpstr>More theories of representation.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Stuart Hall’s Representation Theory</dc:title>
  <dc:creator>Clare Howard-Saunders</dc:creator>
  <cp:lastModifiedBy>Clare HOWARD-SAUNDERS</cp:lastModifiedBy>
  <cp:revision>20</cp:revision>
  <dcterms:created xsi:type="dcterms:W3CDTF">2018-10-29T18:06:02Z</dcterms:created>
  <dcterms:modified xsi:type="dcterms:W3CDTF">2023-09-27T13:14:51Z</dcterms:modified>
</cp:coreProperties>
</file>