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303" r:id="rId2"/>
    <p:sldId id="257" r:id="rId3"/>
    <p:sldId id="284" r:id="rId4"/>
    <p:sldId id="285" r:id="rId5"/>
    <p:sldId id="279" r:id="rId6"/>
    <p:sldId id="280" r:id="rId7"/>
    <p:sldId id="286" r:id="rId8"/>
    <p:sldId id="287" r:id="rId9"/>
    <p:sldId id="288" r:id="rId10"/>
    <p:sldId id="289" r:id="rId11"/>
    <p:sldId id="294" r:id="rId12"/>
    <p:sldId id="290" r:id="rId13"/>
    <p:sldId id="298" r:id="rId14"/>
    <p:sldId id="292" r:id="rId15"/>
    <p:sldId id="293" r:id="rId16"/>
    <p:sldId id="297" r:id="rId17"/>
    <p:sldId id="295" r:id="rId18"/>
    <p:sldId id="296" r:id="rId19"/>
    <p:sldId id="302" r:id="rId20"/>
    <p:sldId id="306" r:id="rId21"/>
    <p:sldId id="309" r:id="rId22"/>
    <p:sldId id="305" r:id="rId23"/>
    <p:sldId id="307" r:id="rId24"/>
    <p:sldId id="308" r:id="rId25"/>
    <p:sldId id="304" r:id="rId2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CC"/>
    <a:srgbClr val="C58511"/>
    <a:srgbClr val="A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6" autoAdjust="0"/>
    <p:restoredTop sz="94660"/>
  </p:normalViewPr>
  <p:slideViewPr>
    <p:cSldViewPr>
      <p:cViewPr varScale="1">
        <p:scale>
          <a:sx n="109" d="100"/>
          <a:sy n="109" d="100"/>
        </p:scale>
        <p:origin x="432"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1DF0F38-ABA7-4389-A957-5294A30D6510}" type="datetimeFigureOut">
              <a:rPr lang="en-GB" smtClean="0"/>
              <a:pPr/>
              <a:t>04/10/2023</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421AEA7C-3CEC-4BEC-A37A-C745C703B820}" type="slidenum">
              <a:rPr lang="en-GB" smtClean="0"/>
              <a:pPr/>
              <a:t>‹#›</a:t>
            </a:fld>
            <a:endParaRPr lang="en-GB"/>
          </a:p>
        </p:txBody>
      </p:sp>
    </p:spTree>
    <p:extLst>
      <p:ext uri="{BB962C8B-B14F-4D97-AF65-F5344CB8AC3E}">
        <p14:creationId xmlns:p14="http://schemas.microsoft.com/office/powerpoint/2010/main" val="20666499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8F10F1C-6433-43AA-B58B-A9EAD15AFF57}" type="datetimeFigureOut">
              <a:rPr lang="en-GB" smtClean="0"/>
              <a:pPr/>
              <a:t>04/10/2023</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15B3E90-A28D-4091-BC9F-96D3B37399F2}" type="slidenum">
              <a:rPr lang="en-GB" smtClean="0"/>
              <a:pPr/>
              <a:t>‹#›</a:t>
            </a:fld>
            <a:endParaRPr lang="en-GB"/>
          </a:p>
        </p:txBody>
      </p:sp>
    </p:spTree>
    <p:extLst>
      <p:ext uri="{BB962C8B-B14F-4D97-AF65-F5344CB8AC3E}">
        <p14:creationId xmlns:p14="http://schemas.microsoft.com/office/powerpoint/2010/main" val="2754924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Extreme</a:t>
            </a:r>
            <a:r>
              <a:rPr lang="en-GB" baseline="0" dirty="0"/>
              <a:t> close-up (XCU)</a:t>
            </a:r>
            <a:endParaRPr lang="en-GB" dirty="0"/>
          </a:p>
        </p:txBody>
      </p:sp>
      <p:sp>
        <p:nvSpPr>
          <p:cNvPr id="4" name="Slide Number Placeholder 3"/>
          <p:cNvSpPr>
            <a:spLocks noGrp="1"/>
          </p:cNvSpPr>
          <p:nvPr>
            <p:ph type="sldNum" sz="quarter" idx="10"/>
          </p:nvPr>
        </p:nvSpPr>
        <p:spPr/>
        <p:txBody>
          <a:bodyPr/>
          <a:lstStyle/>
          <a:p>
            <a:fld id="{D15B3E90-A28D-4091-BC9F-96D3B37399F2}" type="slidenum">
              <a:rPr lang="en-GB" smtClean="0"/>
              <a:pPr/>
              <a:t>8</a:t>
            </a:fld>
            <a:endParaRPr lang="en-GB"/>
          </a:p>
        </p:txBody>
      </p:sp>
    </p:spTree>
    <p:extLst>
      <p:ext uri="{BB962C8B-B14F-4D97-AF65-F5344CB8AC3E}">
        <p14:creationId xmlns:p14="http://schemas.microsoft.com/office/powerpoint/2010/main" val="1599134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could be done as a practical exercise (using phones to take pics) or as a storyboard – draw stick people if not good at drawing.  Students don’t have to do all – you could assign one representation to a group.  They could be differentiated, </a:t>
            </a:r>
            <a:r>
              <a:rPr lang="en-GB" dirty="0" err="1"/>
              <a:t>eg</a:t>
            </a:r>
            <a:r>
              <a:rPr lang="en-GB" dirty="0"/>
              <a:t>. ‘sad’ might</a:t>
            </a:r>
            <a:r>
              <a:rPr lang="en-GB" baseline="0" dirty="0"/>
              <a:t> be an easier one.</a:t>
            </a:r>
            <a:endParaRPr lang="en-GB" dirty="0"/>
          </a:p>
        </p:txBody>
      </p:sp>
      <p:sp>
        <p:nvSpPr>
          <p:cNvPr id="4" name="Slide Number Placeholder 3"/>
          <p:cNvSpPr>
            <a:spLocks noGrp="1"/>
          </p:cNvSpPr>
          <p:nvPr>
            <p:ph type="sldNum" sz="quarter" idx="10"/>
          </p:nvPr>
        </p:nvSpPr>
        <p:spPr/>
        <p:txBody>
          <a:bodyPr/>
          <a:lstStyle/>
          <a:p>
            <a:fld id="{D15B3E90-A28D-4091-BC9F-96D3B37399F2}" type="slidenum">
              <a:rPr lang="en-GB" smtClean="0"/>
              <a:pPr/>
              <a:t>17</a:t>
            </a:fld>
            <a:endParaRPr lang="en-GB"/>
          </a:p>
        </p:txBody>
      </p:sp>
    </p:spTree>
    <p:extLst>
      <p:ext uri="{BB962C8B-B14F-4D97-AF65-F5344CB8AC3E}">
        <p14:creationId xmlns:p14="http://schemas.microsoft.com/office/powerpoint/2010/main" val="3155364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Point</a:t>
            </a:r>
            <a:r>
              <a:rPr lang="en-GB" baseline="0" dirty="0"/>
              <a:t> out how the writing connects with the B/S/G descriptors.  Point out what makes it work – focus on use of terminology.  Point out how the ‘challenge’ student starts to look at audience response and genre features.  You might point out how the development of this paragraph is rather similar to a PEA paragraph! </a:t>
            </a:r>
            <a:endParaRPr lang="en-GB" dirty="0"/>
          </a:p>
        </p:txBody>
      </p:sp>
      <p:sp>
        <p:nvSpPr>
          <p:cNvPr id="4" name="Slide Number Placeholder 3"/>
          <p:cNvSpPr>
            <a:spLocks noGrp="1"/>
          </p:cNvSpPr>
          <p:nvPr>
            <p:ph type="sldNum" sz="quarter" idx="10"/>
          </p:nvPr>
        </p:nvSpPr>
        <p:spPr/>
        <p:txBody>
          <a:bodyPr/>
          <a:lstStyle/>
          <a:p>
            <a:fld id="{D15B3E90-A28D-4091-BC9F-96D3B37399F2}" type="slidenum">
              <a:rPr lang="en-GB" smtClean="0"/>
              <a:pPr/>
              <a:t>18</a:t>
            </a:fld>
            <a:endParaRPr lang="en-GB"/>
          </a:p>
        </p:txBody>
      </p:sp>
    </p:spTree>
    <p:extLst>
      <p:ext uri="{BB962C8B-B14F-4D97-AF65-F5344CB8AC3E}">
        <p14:creationId xmlns:p14="http://schemas.microsoft.com/office/powerpoint/2010/main" val="1425411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Could be a group discussion, pair work or written activity.  </a:t>
            </a:r>
          </a:p>
        </p:txBody>
      </p:sp>
      <p:sp>
        <p:nvSpPr>
          <p:cNvPr id="4" name="Slide Number Placeholder 3"/>
          <p:cNvSpPr>
            <a:spLocks noGrp="1"/>
          </p:cNvSpPr>
          <p:nvPr>
            <p:ph type="sldNum" sz="quarter" idx="10"/>
          </p:nvPr>
        </p:nvSpPr>
        <p:spPr/>
        <p:txBody>
          <a:bodyPr/>
          <a:lstStyle/>
          <a:p>
            <a:fld id="{77DCAAE2-D3C0-46E9-BD00-53018ADE4753}" type="slidenum">
              <a:rPr lang="en-GB" smtClean="0"/>
              <a:pPr/>
              <a:t>22</a:t>
            </a:fld>
            <a:endParaRPr lang="en-GB"/>
          </a:p>
        </p:txBody>
      </p:sp>
    </p:spTree>
    <p:extLst>
      <p:ext uri="{BB962C8B-B14F-4D97-AF65-F5344CB8AC3E}">
        <p14:creationId xmlns:p14="http://schemas.microsoft.com/office/powerpoint/2010/main" val="179319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activity gives the students an</a:t>
            </a:r>
            <a:r>
              <a:rPr lang="en-GB" baseline="0" dirty="0"/>
              <a:t> opportunity to try again at the success criteria. They can repeat the level they tried before, with the aim of being better at it, or they can try a harder level.  </a:t>
            </a:r>
            <a:endParaRPr lang="en-GB" dirty="0"/>
          </a:p>
        </p:txBody>
      </p:sp>
      <p:sp>
        <p:nvSpPr>
          <p:cNvPr id="4" name="Slide Number Placeholder 3"/>
          <p:cNvSpPr>
            <a:spLocks noGrp="1"/>
          </p:cNvSpPr>
          <p:nvPr>
            <p:ph type="sldNum" sz="quarter" idx="10"/>
          </p:nvPr>
        </p:nvSpPr>
        <p:spPr/>
        <p:txBody>
          <a:bodyPr/>
          <a:lstStyle/>
          <a:p>
            <a:fld id="{77DCAAE2-D3C0-46E9-BD00-53018ADE4753}" type="slidenum">
              <a:rPr lang="en-GB" smtClean="0"/>
              <a:pPr/>
              <a:t>23</a:t>
            </a:fld>
            <a:endParaRPr lang="en-GB"/>
          </a:p>
        </p:txBody>
      </p:sp>
    </p:spTree>
    <p:extLst>
      <p:ext uri="{BB962C8B-B14F-4D97-AF65-F5344CB8AC3E}">
        <p14:creationId xmlns:p14="http://schemas.microsoft.com/office/powerpoint/2010/main" val="3745354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DCAAE2-D3C0-46E9-BD00-53018ADE4753}" type="slidenum">
              <a:rPr lang="en-GB" smtClean="0"/>
              <a:pPr/>
              <a:t>24</a:t>
            </a:fld>
            <a:endParaRPr lang="en-GB"/>
          </a:p>
        </p:txBody>
      </p:sp>
    </p:spTree>
    <p:extLst>
      <p:ext uri="{BB962C8B-B14F-4D97-AF65-F5344CB8AC3E}">
        <p14:creationId xmlns:p14="http://schemas.microsoft.com/office/powerpoint/2010/main" val="1684330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Birds eye view</a:t>
            </a:r>
          </a:p>
        </p:txBody>
      </p:sp>
      <p:sp>
        <p:nvSpPr>
          <p:cNvPr id="4" name="Slide Number Placeholder 3"/>
          <p:cNvSpPr>
            <a:spLocks noGrp="1"/>
          </p:cNvSpPr>
          <p:nvPr>
            <p:ph type="sldNum" sz="quarter" idx="10"/>
          </p:nvPr>
        </p:nvSpPr>
        <p:spPr/>
        <p:txBody>
          <a:bodyPr/>
          <a:lstStyle/>
          <a:p>
            <a:fld id="{D15B3E90-A28D-4091-BC9F-96D3B37399F2}" type="slidenum">
              <a:rPr lang="en-GB" smtClean="0"/>
              <a:pPr/>
              <a:t>9</a:t>
            </a:fld>
            <a:endParaRPr lang="en-GB"/>
          </a:p>
        </p:txBody>
      </p:sp>
    </p:spTree>
    <p:extLst>
      <p:ext uri="{BB962C8B-B14F-4D97-AF65-F5344CB8AC3E}">
        <p14:creationId xmlns:p14="http://schemas.microsoft.com/office/powerpoint/2010/main" val="2418919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Low angle,</a:t>
            </a:r>
            <a:r>
              <a:rPr lang="en-GB" baseline="0" dirty="0"/>
              <a:t> mid-long shot (MLS)</a:t>
            </a:r>
            <a:endParaRPr lang="en-GB" dirty="0"/>
          </a:p>
        </p:txBody>
      </p:sp>
      <p:sp>
        <p:nvSpPr>
          <p:cNvPr id="4" name="Slide Number Placeholder 3"/>
          <p:cNvSpPr>
            <a:spLocks noGrp="1"/>
          </p:cNvSpPr>
          <p:nvPr>
            <p:ph type="sldNum" sz="quarter" idx="10"/>
          </p:nvPr>
        </p:nvSpPr>
        <p:spPr/>
        <p:txBody>
          <a:bodyPr/>
          <a:lstStyle/>
          <a:p>
            <a:fld id="{D15B3E90-A28D-4091-BC9F-96D3B37399F2}" type="slidenum">
              <a:rPr lang="en-GB" smtClean="0"/>
              <a:pPr/>
              <a:t>10</a:t>
            </a:fld>
            <a:endParaRPr lang="en-GB"/>
          </a:p>
        </p:txBody>
      </p:sp>
    </p:spTree>
    <p:extLst>
      <p:ext uri="{BB962C8B-B14F-4D97-AF65-F5344CB8AC3E}">
        <p14:creationId xmlns:p14="http://schemas.microsoft.com/office/powerpoint/2010/main" val="1652778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Close</a:t>
            </a:r>
            <a:r>
              <a:rPr lang="en-GB" baseline="0" dirty="0"/>
              <a:t> up (CU), eye-level</a:t>
            </a:r>
            <a:endParaRPr lang="en-GB" dirty="0"/>
          </a:p>
        </p:txBody>
      </p:sp>
      <p:sp>
        <p:nvSpPr>
          <p:cNvPr id="4" name="Slide Number Placeholder 3"/>
          <p:cNvSpPr>
            <a:spLocks noGrp="1"/>
          </p:cNvSpPr>
          <p:nvPr>
            <p:ph type="sldNum" sz="quarter" idx="10"/>
          </p:nvPr>
        </p:nvSpPr>
        <p:spPr/>
        <p:txBody>
          <a:bodyPr/>
          <a:lstStyle/>
          <a:p>
            <a:fld id="{D15B3E90-A28D-4091-BC9F-96D3B37399F2}" type="slidenum">
              <a:rPr lang="en-GB" smtClean="0"/>
              <a:pPr/>
              <a:t>11</a:t>
            </a:fld>
            <a:endParaRPr lang="en-GB"/>
          </a:p>
        </p:txBody>
      </p:sp>
    </p:spTree>
    <p:extLst>
      <p:ext uri="{BB962C8B-B14F-4D97-AF65-F5344CB8AC3E}">
        <p14:creationId xmlns:p14="http://schemas.microsoft.com/office/powerpoint/2010/main" val="1484194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High angle,</a:t>
            </a:r>
            <a:r>
              <a:rPr lang="en-GB" baseline="0" dirty="0"/>
              <a:t> long shot</a:t>
            </a:r>
            <a:endParaRPr lang="en-GB" dirty="0"/>
          </a:p>
        </p:txBody>
      </p:sp>
      <p:sp>
        <p:nvSpPr>
          <p:cNvPr id="4" name="Slide Number Placeholder 3"/>
          <p:cNvSpPr>
            <a:spLocks noGrp="1"/>
          </p:cNvSpPr>
          <p:nvPr>
            <p:ph type="sldNum" sz="quarter" idx="10"/>
          </p:nvPr>
        </p:nvSpPr>
        <p:spPr/>
        <p:txBody>
          <a:bodyPr/>
          <a:lstStyle/>
          <a:p>
            <a:fld id="{D15B3E90-A28D-4091-BC9F-96D3B37399F2}" type="slidenum">
              <a:rPr lang="en-GB" smtClean="0"/>
              <a:pPr/>
              <a:t>12</a:t>
            </a:fld>
            <a:endParaRPr lang="en-GB"/>
          </a:p>
        </p:txBody>
      </p:sp>
    </p:spTree>
    <p:extLst>
      <p:ext uri="{BB962C8B-B14F-4D97-AF65-F5344CB8AC3E}">
        <p14:creationId xmlns:p14="http://schemas.microsoft.com/office/powerpoint/2010/main" val="2820058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Worms eye view, Mid-long shot (MLS)</a:t>
            </a:r>
          </a:p>
        </p:txBody>
      </p:sp>
      <p:sp>
        <p:nvSpPr>
          <p:cNvPr id="4" name="Slide Number Placeholder 3"/>
          <p:cNvSpPr>
            <a:spLocks noGrp="1"/>
          </p:cNvSpPr>
          <p:nvPr>
            <p:ph type="sldNum" sz="quarter" idx="10"/>
          </p:nvPr>
        </p:nvSpPr>
        <p:spPr/>
        <p:txBody>
          <a:bodyPr/>
          <a:lstStyle/>
          <a:p>
            <a:fld id="{D15B3E90-A28D-4091-BC9F-96D3B37399F2}" type="slidenum">
              <a:rPr lang="en-GB" smtClean="0"/>
              <a:pPr/>
              <a:t>13</a:t>
            </a:fld>
            <a:endParaRPr lang="en-GB"/>
          </a:p>
        </p:txBody>
      </p:sp>
    </p:spTree>
    <p:extLst>
      <p:ext uri="{BB962C8B-B14F-4D97-AF65-F5344CB8AC3E}">
        <p14:creationId xmlns:p14="http://schemas.microsoft.com/office/powerpoint/2010/main" val="2286598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Mid shot, eye-level angle</a:t>
            </a:r>
            <a:r>
              <a:rPr lang="en-GB" baseline="0" dirty="0"/>
              <a:t> (creates a feeling of being close but comfortable – normal personal space for an acquaintance. Is there a slight low angle to create dignity?, particularly when coupled with codes of expression and posture.)</a:t>
            </a:r>
            <a:endParaRPr lang="en-GB" dirty="0"/>
          </a:p>
        </p:txBody>
      </p:sp>
      <p:sp>
        <p:nvSpPr>
          <p:cNvPr id="4" name="Slide Number Placeholder 3"/>
          <p:cNvSpPr>
            <a:spLocks noGrp="1"/>
          </p:cNvSpPr>
          <p:nvPr>
            <p:ph type="sldNum" sz="quarter" idx="10"/>
          </p:nvPr>
        </p:nvSpPr>
        <p:spPr/>
        <p:txBody>
          <a:bodyPr/>
          <a:lstStyle/>
          <a:p>
            <a:fld id="{D15B3E90-A28D-4091-BC9F-96D3B37399F2}" type="slidenum">
              <a:rPr lang="en-GB" smtClean="0"/>
              <a:pPr/>
              <a:t>14</a:t>
            </a:fld>
            <a:endParaRPr lang="en-GB"/>
          </a:p>
        </p:txBody>
      </p:sp>
    </p:spTree>
    <p:extLst>
      <p:ext uri="{BB962C8B-B14F-4D97-AF65-F5344CB8AC3E}">
        <p14:creationId xmlns:p14="http://schemas.microsoft.com/office/powerpoint/2010/main" val="1303198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High angle wide shot – feels chaotic, like a rugby scrum and emphasises the homogeneity of the </a:t>
            </a:r>
            <a:r>
              <a:rPr lang="en-GB" dirty="0" err="1"/>
              <a:t>tories</a:t>
            </a:r>
            <a:r>
              <a:rPr lang="en-GB" dirty="0"/>
              <a:t> at a time when Rishi’s ethnicity is being hailed as a sign of progress for equality.</a:t>
            </a:r>
          </a:p>
        </p:txBody>
      </p:sp>
      <p:sp>
        <p:nvSpPr>
          <p:cNvPr id="4" name="Slide Number Placeholder 3"/>
          <p:cNvSpPr>
            <a:spLocks noGrp="1"/>
          </p:cNvSpPr>
          <p:nvPr>
            <p:ph type="sldNum" sz="quarter" idx="10"/>
          </p:nvPr>
        </p:nvSpPr>
        <p:spPr/>
        <p:txBody>
          <a:bodyPr/>
          <a:lstStyle/>
          <a:p>
            <a:fld id="{D15B3E90-A28D-4091-BC9F-96D3B37399F2}" type="slidenum">
              <a:rPr lang="en-GB" smtClean="0"/>
              <a:pPr/>
              <a:t>15</a:t>
            </a:fld>
            <a:endParaRPr lang="en-GB"/>
          </a:p>
        </p:txBody>
      </p:sp>
    </p:spTree>
    <p:extLst>
      <p:ext uri="{BB962C8B-B14F-4D97-AF65-F5344CB8AC3E}">
        <p14:creationId xmlns:p14="http://schemas.microsoft.com/office/powerpoint/2010/main" val="4286699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a:t>
            </a:r>
            <a:r>
              <a:rPr lang="en-GB" baseline="0" dirty="0"/>
              <a:t> can simply match the descriptors to the pictures on the camera angles examples handout or add their own if the suggestions don’t fit, or see lesson plan for other ideas.  </a:t>
            </a:r>
            <a:endParaRPr lang="en-GB" dirty="0"/>
          </a:p>
        </p:txBody>
      </p:sp>
      <p:sp>
        <p:nvSpPr>
          <p:cNvPr id="4" name="Slide Number Placeholder 3"/>
          <p:cNvSpPr>
            <a:spLocks noGrp="1"/>
          </p:cNvSpPr>
          <p:nvPr>
            <p:ph type="sldNum" sz="quarter" idx="10"/>
          </p:nvPr>
        </p:nvSpPr>
        <p:spPr/>
        <p:txBody>
          <a:bodyPr/>
          <a:lstStyle/>
          <a:p>
            <a:fld id="{D15B3E90-A28D-4091-BC9F-96D3B37399F2}" type="slidenum">
              <a:rPr lang="en-GB" smtClean="0"/>
              <a:pPr/>
              <a:t>16</a:t>
            </a:fld>
            <a:endParaRPr lang="en-GB"/>
          </a:p>
        </p:txBody>
      </p:sp>
    </p:spTree>
    <p:extLst>
      <p:ext uri="{BB962C8B-B14F-4D97-AF65-F5344CB8AC3E}">
        <p14:creationId xmlns:p14="http://schemas.microsoft.com/office/powerpoint/2010/main" val="171838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F0781B5-937C-4EC7-957B-B7A40DF2D9F5}" type="datetimeFigureOut">
              <a:rPr lang="en-GB" smtClean="0"/>
              <a:pPr/>
              <a:t>04/10/2023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C692E5-DE89-4EA2-95D2-02A3E8661AB9}"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F0781B5-937C-4EC7-957B-B7A40DF2D9F5}" type="datetimeFigureOut">
              <a:rPr lang="en-GB" smtClean="0"/>
              <a:pPr/>
              <a:t>04/10/2023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C692E5-DE89-4EA2-95D2-02A3E8661AB9}"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F0781B5-937C-4EC7-957B-B7A40DF2D9F5}" type="datetimeFigureOut">
              <a:rPr lang="en-GB" smtClean="0"/>
              <a:pPr/>
              <a:t>04/10/2023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C692E5-DE89-4EA2-95D2-02A3E8661AB9}"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F0781B5-937C-4EC7-957B-B7A40DF2D9F5}" type="datetimeFigureOut">
              <a:rPr lang="en-GB" smtClean="0"/>
              <a:pPr/>
              <a:t>04/10/2023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C692E5-DE89-4EA2-95D2-02A3E8661AB9}"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0781B5-937C-4EC7-957B-B7A40DF2D9F5}" type="datetimeFigureOut">
              <a:rPr lang="en-GB" smtClean="0"/>
              <a:pPr/>
              <a:t>04/10/2023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C692E5-DE89-4EA2-95D2-02A3E8661AB9}"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F0781B5-937C-4EC7-957B-B7A40DF2D9F5}" type="datetimeFigureOut">
              <a:rPr lang="en-GB" smtClean="0"/>
              <a:pPr/>
              <a:t>04/10/2023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C692E5-DE89-4EA2-95D2-02A3E8661AB9}"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F0781B5-937C-4EC7-957B-B7A40DF2D9F5}" type="datetimeFigureOut">
              <a:rPr lang="en-GB" smtClean="0"/>
              <a:pPr/>
              <a:t>04/10/2023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DC692E5-DE89-4EA2-95D2-02A3E8661AB9}"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F0781B5-937C-4EC7-957B-B7A40DF2D9F5}" type="datetimeFigureOut">
              <a:rPr lang="en-GB" smtClean="0"/>
              <a:pPr/>
              <a:t>04/10/2023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DC692E5-DE89-4EA2-95D2-02A3E8661AB9}"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0781B5-937C-4EC7-957B-B7A40DF2D9F5}" type="datetimeFigureOut">
              <a:rPr lang="en-GB" smtClean="0"/>
              <a:pPr/>
              <a:t>04/10/2023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DC692E5-DE89-4EA2-95D2-02A3E8661AB9}"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0781B5-937C-4EC7-957B-B7A40DF2D9F5}" type="datetimeFigureOut">
              <a:rPr lang="en-GB" smtClean="0"/>
              <a:pPr/>
              <a:t>04/10/2023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C692E5-DE89-4EA2-95D2-02A3E8661AB9}"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0781B5-937C-4EC7-957B-B7A40DF2D9F5}" type="datetimeFigureOut">
              <a:rPr lang="en-GB" smtClean="0"/>
              <a:pPr/>
              <a:t>04/10/2023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C692E5-DE89-4EA2-95D2-02A3E8661AB9}"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0781B5-937C-4EC7-957B-B7A40DF2D9F5}" type="datetimeFigureOut">
              <a:rPr lang="en-GB" smtClean="0"/>
              <a:pPr/>
              <a:t>04/10/2023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C692E5-DE89-4EA2-95D2-02A3E8661AB9}"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youtube.com/watch?v=OjIP9EFbcWY"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0ahUKEwj2-vqn66fNAhWJK8AKHaxwD1gQjRwIBw&amp;url=https://www.pinterest.com/beautyforever97/stop-poaching/&amp;psig=AFQjCNG6pj0xJGuVDRDyoJB0JOG6yR-h3w&amp;ust=14660047188234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4316BUEVYk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4316BUEVYk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youtube.com/watch?v=fVAFTluCBgI"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0" y="2332383"/>
            <a:ext cx="9144000" cy="1828628"/>
          </a:xfrm>
          <a:solidFill>
            <a:schemeClr val="bg1">
              <a:lumMod val="65000"/>
            </a:schemeClr>
          </a:solidFill>
        </p:spPr>
        <p:txBody>
          <a:bodyPr>
            <a:normAutofit/>
          </a:bodyPr>
          <a:lstStyle/>
          <a:p>
            <a:r>
              <a:rPr lang="en-GB" b="1" dirty="0"/>
              <a:t>Introducing the Media Studies Framework</a:t>
            </a:r>
          </a:p>
        </p:txBody>
      </p:sp>
      <p:sp>
        <p:nvSpPr>
          <p:cNvPr id="5" name="Subtitle 2"/>
          <p:cNvSpPr txBox="1">
            <a:spLocks/>
          </p:cNvSpPr>
          <p:nvPr/>
        </p:nvSpPr>
        <p:spPr>
          <a:xfrm>
            <a:off x="611560" y="4337835"/>
            <a:ext cx="7848872" cy="2259517"/>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3200" dirty="0"/>
              <a:t>LO: To explore </a:t>
            </a:r>
            <a:r>
              <a:rPr lang="en-GB" sz="3200" b="1" dirty="0"/>
              <a:t>CAMERA METHODS </a:t>
            </a:r>
            <a:r>
              <a:rPr lang="en-GB" sz="3200" dirty="0"/>
              <a:t>and their contribution to </a:t>
            </a:r>
            <a:r>
              <a:rPr lang="en-GB" sz="3200" b="1" dirty="0"/>
              <a:t>representation</a:t>
            </a:r>
            <a:r>
              <a:rPr lang="en-GB" sz="3200" dirty="0"/>
              <a:t> in the Paralympics advert</a:t>
            </a:r>
          </a:p>
          <a:p>
            <a:endParaRPr lang="en-GB" sz="3200" dirty="0"/>
          </a:p>
          <a:p>
            <a:r>
              <a:rPr lang="en-GB" sz="3200" dirty="0" smtClean="0">
                <a:hlinkClick r:id="rId2"/>
              </a:rPr>
              <a:t>Super. Human. advert</a:t>
            </a:r>
            <a:endParaRPr lang="en-GB" sz="3200" dirty="0"/>
          </a:p>
          <a:p>
            <a:endParaRPr lang="en-GB" sz="3200" dirty="0"/>
          </a:p>
          <a:p>
            <a:endParaRPr lang="en-GB" sz="3200" dirty="0"/>
          </a:p>
          <a:p>
            <a:endParaRPr lang="en-GB" sz="3200" dirty="0"/>
          </a:p>
        </p:txBody>
      </p:sp>
      <p:sp>
        <p:nvSpPr>
          <p:cNvPr id="6" name="Title 5"/>
          <p:cNvSpPr txBox="1">
            <a:spLocks/>
          </p:cNvSpPr>
          <p:nvPr/>
        </p:nvSpPr>
        <p:spPr>
          <a:xfrm>
            <a:off x="0" y="834887"/>
            <a:ext cx="9144000" cy="1497496"/>
          </a:xfrm>
          <a:prstGeom prst="rect">
            <a:avLst/>
          </a:prstGeom>
          <a:solidFill>
            <a:srgbClr val="FFFF00"/>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b="1" dirty="0" err="1">
                <a:latin typeface="+mn-lt"/>
              </a:rPr>
              <a:t>L7</a:t>
            </a:r>
            <a:r>
              <a:rPr lang="en-GB" sz="9600" b="1" dirty="0">
                <a:latin typeface="+mn-lt"/>
              </a:rPr>
              <a:t>: COM 1 SEC A</a:t>
            </a:r>
          </a:p>
        </p:txBody>
      </p:sp>
    </p:spTree>
    <p:extLst>
      <p:ext uri="{BB962C8B-B14F-4D97-AF65-F5344CB8AC3E}">
        <p14:creationId xmlns:p14="http://schemas.microsoft.com/office/powerpoint/2010/main" val="10716719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descr="http://imgick.mlive.com/home/mlive-media/width620/img/entertainment/detroit_impact/photo/supermanjpg-4fec6bed434452b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80" y="16417"/>
            <a:ext cx="9042626" cy="6841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542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Picture 2" descr="https://s-media-cache-ak0.pinimg.com/736x/ca/af/1e/caaf1e4c68a886df3bad984361bf9e6b.jpg">
            <a:hlinkClick r:id="rId3"/>
          </p:cNvPr>
          <p:cNvPicPr>
            <a:picLocks noChangeAspect="1" noChangeArrowheads="1"/>
          </p:cNvPicPr>
          <p:nvPr/>
        </p:nvPicPr>
        <p:blipFill>
          <a:blip r:embed="rId4"/>
          <a:srcRect/>
          <a:stretch>
            <a:fillRect/>
          </a:stretch>
        </p:blipFill>
        <p:spPr bwMode="auto">
          <a:xfrm>
            <a:off x="0" y="12378"/>
            <a:ext cx="9137839" cy="6845622"/>
          </a:xfrm>
          <a:prstGeom prst="rect">
            <a:avLst/>
          </a:prstGeom>
          <a:noFill/>
        </p:spPr>
      </p:pic>
    </p:spTree>
    <p:extLst>
      <p:ext uri="{BB962C8B-B14F-4D97-AF65-F5344CB8AC3E}">
        <p14:creationId xmlns:p14="http://schemas.microsoft.com/office/powerpoint/2010/main" val="316451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074" name="Picture 2" descr="http://cache3.asset-cache.net/xd/637-38.jpg?v=1&amp;c=IWSAsset&amp;k=2&amp;d=F13A1F9190F00936FC8129D221AAF8225202DC2E9B2F0F80B2AB4815B41912AC7F053C858004BE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6833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114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descr="http://jackychi007.files.wordpress.com/2011/12/img_76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29" y="-1"/>
            <a:ext cx="9189245"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812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2050" name="Picture 2" descr="Daily Mail Newspaper Front Page (UK) for 25 October 2022">
            <a:extLst>
              <a:ext uri="{FF2B5EF4-FFF2-40B4-BE49-F238E27FC236}">
                <a16:creationId xmlns:a16="http://schemas.microsoft.com/office/drawing/2014/main" id="{68E16DD3-15C9-1723-0CCD-0AEBD5FC8F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364088" cy="7008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514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6012160" y="1600200"/>
            <a:ext cx="2674640" cy="4525963"/>
          </a:xfrm>
        </p:spPr>
        <p:txBody>
          <a:bodyPr>
            <a:normAutofit/>
          </a:bodyPr>
          <a:lstStyle/>
          <a:p>
            <a:pPr marL="0" indent="0">
              <a:buNone/>
            </a:pPr>
            <a:r>
              <a:rPr lang="en-GB" dirty="0"/>
              <a:t>Newspapers select their photos carefully.  They know that camera methods are important.</a:t>
            </a:r>
          </a:p>
          <a:p>
            <a:pPr marL="0" indent="0">
              <a:buNone/>
            </a:pPr>
            <a:endParaRPr lang="en-GB" dirty="0"/>
          </a:p>
          <a:p>
            <a:pPr marL="0" indent="0">
              <a:buNone/>
            </a:pPr>
            <a:endParaRPr lang="en-GB" dirty="0"/>
          </a:p>
        </p:txBody>
      </p:sp>
      <p:pic>
        <p:nvPicPr>
          <p:cNvPr id="1028" name="Picture 4" descr="The Guardian Newspaper Front Page (UK) for 25 October 2022">
            <a:extLst>
              <a:ext uri="{FF2B5EF4-FFF2-40B4-BE49-F238E27FC236}">
                <a16:creationId xmlns:a16="http://schemas.microsoft.com/office/drawing/2014/main" id="{A269C1E8-457A-881D-913A-72203BEBFB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542069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863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GB" dirty="0"/>
              <a:t>On the handout, which camera method represents the subject as:</a:t>
            </a:r>
          </a:p>
          <a:p>
            <a:r>
              <a:rPr lang="en-GB" dirty="0"/>
              <a:t>Lonely, powerless, vulnerable</a:t>
            </a:r>
          </a:p>
          <a:p>
            <a:r>
              <a:rPr lang="en-GB" dirty="0"/>
              <a:t>Terrified, terrifying</a:t>
            </a:r>
          </a:p>
          <a:p>
            <a:r>
              <a:rPr lang="en-GB" dirty="0"/>
              <a:t>Sad</a:t>
            </a:r>
          </a:p>
          <a:p>
            <a:r>
              <a:rPr lang="en-GB" dirty="0"/>
              <a:t>A stranger</a:t>
            </a:r>
          </a:p>
          <a:p>
            <a:r>
              <a:rPr lang="en-GB" dirty="0"/>
              <a:t>Powerful, dominant</a:t>
            </a:r>
          </a:p>
          <a:p>
            <a:endParaRPr lang="en-GB" dirty="0"/>
          </a:p>
        </p:txBody>
      </p:sp>
      <p:sp>
        <p:nvSpPr>
          <p:cNvPr id="4" name="Title 1"/>
          <p:cNvSpPr>
            <a:spLocks noGrp="1"/>
          </p:cNvSpPr>
          <p:nvPr>
            <p:ph type="title"/>
          </p:nvPr>
        </p:nvSpPr>
        <p:spPr>
          <a:xfrm>
            <a:off x="0" y="274638"/>
            <a:ext cx="9144000" cy="1143000"/>
          </a:xfrm>
          <a:solidFill>
            <a:srgbClr val="33CCCC"/>
          </a:solidFill>
        </p:spPr>
        <p:txBody>
          <a:bodyPr>
            <a:normAutofit fontScale="90000"/>
          </a:bodyPr>
          <a:lstStyle/>
          <a:p>
            <a:r>
              <a:rPr lang="en-GB" dirty="0"/>
              <a:t>How do camera methods link to representation?</a:t>
            </a:r>
          </a:p>
        </p:txBody>
      </p:sp>
      <p:sp>
        <p:nvSpPr>
          <p:cNvPr id="5" name="TextBox 4"/>
          <p:cNvSpPr txBox="1"/>
          <p:nvPr/>
        </p:nvSpPr>
        <p:spPr>
          <a:xfrm>
            <a:off x="6372200" y="5877272"/>
            <a:ext cx="2771800" cy="461665"/>
          </a:xfrm>
          <a:prstGeom prst="rect">
            <a:avLst/>
          </a:prstGeom>
          <a:solidFill>
            <a:schemeClr val="accent4">
              <a:lumMod val="40000"/>
              <a:lumOff val="60000"/>
            </a:schemeClr>
          </a:solidFill>
        </p:spPr>
        <p:txBody>
          <a:bodyPr wrap="square" rtlCol="0">
            <a:spAutoFit/>
          </a:bodyPr>
          <a:lstStyle/>
          <a:p>
            <a:pPr algn="ctr"/>
            <a:r>
              <a:rPr lang="en-GB" sz="2400" b="1" dirty="0">
                <a:solidFill>
                  <a:srgbClr val="7030A0"/>
                </a:solidFill>
              </a:rPr>
              <a:t>Explain your choices</a:t>
            </a:r>
          </a:p>
        </p:txBody>
      </p:sp>
    </p:spTree>
    <p:extLst>
      <p:ext uri="{BB962C8B-B14F-4D97-AF65-F5344CB8AC3E}">
        <p14:creationId xmlns:p14="http://schemas.microsoft.com/office/powerpoint/2010/main" val="3734467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GB" dirty="0"/>
              <a:t>Task: choose the best camera angles and shot types for the following representations</a:t>
            </a:r>
          </a:p>
          <a:p>
            <a:endParaRPr lang="en-GB" dirty="0"/>
          </a:p>
          <a:p>
            <a:r>
              <a:rPr lang="en-GB" dirty="0"/>
              <a:t>Isolated</a:t>
            </a:r>
          </a:p>
          <a:p>
            <a:r>
              <a:rPr lang="en-GB" dirty="0"/>
              <a:t>Incredibly happy</a:t>
            </a:r>
          </a:p>
          <a:p>
            <a:r>
              <a:rPr lang="en-GB" dirty="0"/>
              <a:t>Loving</a:t>
            </a:r>
          </a:p>
          <a:p>
            <a:r>
              <a:rPr lang="en-GB" dirty="0"/>
              <a:t>Friendly</a:t>
            </a:r>
          </a:p>
          <a:p>
            <a:endParaRPr lang="en-GB" dirty="0"/>
          </a:p>
        </p:txBody>
      </p:sp>
      <p:sp>
        <p:nvSpPr>
          <p:cNvPr id="4" name="Title 1"/>
          <p:cNvSpPr>
            <a:spLocks noGrp="1"/>
          </p:cNvSpPr>
          <p:nvPr>
            <p:ph type="title"/>
          </p:nvPr>
        </p:nvSpPr>
        <p:spPr>
          <a:xfrm>
            <a:off x="0" y="274638"/>
            <a:ext cx="9144000" cy="1143000"/>
          </a:xfrm>
          <a:solidFill>
            <a:srgbClr val="33CCCC"/>
          </a:solidFill>
        </p:spPr>
        <p:txBody>
          <a:bodyPr>
            <a:normAutofit fontScale="90000"/>
          </a:bodyPr>
          <a:lstStyle/>
          <a:p>
            <a:r>
              <a:rPr lang="en-GB" dirty="0"/>
              <a:t>How do camera methods link to representation?</a:t>
            </a:r>
          </a:p>
        </p:txBody>
      </p:sp>
      <p:sp>
        <p:nvSpPr>
          <p:cNvPr id="5" name="TextBox 4"/>
          <p:cNvSpPr txBox="1"/>
          <p:nvPr/>
        </p:nvSpPr>
        <p:spPr>
          <a:xfrm>
            <a:off x="6372200" y="5877272"/>
            <a:ext cx="2771800" cy="461665"/>
          </a:xfrm>
          <a:prstGeom prst="rect">
            <a:avLst/>
          </a:prstGeom>
          <a:solidFill>
            <a:schemeClr val="accent4">
              <a:lumMod val="40000"/>
              <a:lumOff val="60000"/>
            </a:schemeClr>
          </a:solidFill>
        </p:spPr>
        <p:txBody>
          <a:bodyPr wrap="square" rtlCol="0">
            <a:spAutoFit/>
          </a:bodyPr>
          <a:lstStyle/>
          <a:p>
            <a:pPr algn="ctr"/>
            <a:r>
              <a:rPr lang="en-GB" sz="2400" b="1" dirty="0">
                <a:solidFill>
                  <a:srgbClr val="7030A0"/>
                </a:solidFill>
              </a:rPr>
              <a:t>Explain your choices</a:t>
            </a:r>
          </a:p>
        </p:txBody>
      </p:sp>
    </p:spTree>
    <p:extLst>
      <p:ext uri="{BB962C8B-B14F-4D97-AF65-F5344CB8AC3E}">
        <p14:creationId xmlns:p14="http://schemas.microsoft.com/office/powerpoint/2010/main" val="2366756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836712"/>
            <a:ext cx="8640960" cy="6021288"/>
          </a:xfrm>
        </p:spPr>
        <p:txBody>
          <a:bodyPr>
            <a:normAutofit fontScale="85000" lnSpcReduction="20000"/>
          </a:bodyPr>
          <a:lstStyle/>
          <a:p>
            <a:pPr marL="0" indent="0">
              <a:buNone/>
            </a:pPr>
            <a:r>
              <a:rPr lang="en-GB" dirty="0">
                <a:solidFill>
                  <a:schemeClr val="accent6">
                    <a:lumMod val="50000"/>
                  </a:schemeClr>
                </a:solidFill>
              </a:rPr>
              <a:t>This image uses an XCU shot and an eye-level angle.</a:t>
            </a:r>
          </a:p>
          <a:p>
            <a:pPr marL="0" indent="0">
              <a:buNone/>
            </a:pPr>
            <a:r>
              <a:rPr lang="en-GB" dirty="0">
                <a:solidFill>
                  <a:schemeClr val="tx1">
                    <a:lumMod val="65000"/>
                    <a:lumOff val="35000"/>
                  </a:schemeClr>
                </a:solidFill>
              </a:rPr>
              <a:t>The effect of this is to make every detail of the eyes clear and to conceal the rest of the face.  It makes the viewer feel very close to the subject and allows them to see the small signs of emotion that might not be visible if a long shot were used. </a:t>
            </a:r>
            <a:r>
              <a:rPr lang="en-GB" dirty="0">
                <a:solidFill>
                  <a:schemeClr val="bg1">
                    <a:lumMod val="50000"/>
                  </a:schemeClr>
                </a:solidFill>
              </a:rPr>
              <a:t> </a:t>
            </a:r>
          </a:p>
          <a:p>
            <a:pPr marL="0" indent="0">
              <a:buNone/>
            </a:pPr>
            <a:r>
              <a:rPr lang="en-GB" dirty="0">
                <a:solidFill>
                  <a:srgbClr val="C58511"/>
                </a:solidFill>
              </a:rPr>
              <a:t>The camera methods help to represent this person as terrifying, because the emotional effect is exaggerated by the XCU.  He is also represented as mysterious, as we have no other clues about him such as clothing, surroundings or age.   He is also represented as threatening as it feels as if he is uncomfortably close to us.  We don’t normally get this close to people unless we know them very well or they are about to hurt us in some way.  The closeness, combined with the expression represents him as aggressive and frightening.  </a:t>
            </a:r>
          </a:p>
          <a:p>
            <a:pPr marL="0" indent="0">
              <a:buNone/>
            </a:pPr>
            <a:r>
              <a:rPr lang="en-GB" dirty="0">
                <a:solidFill>
                  <a:srgbClr val="7030A0"/>
                </a:solidFill>
              </a:rPr>
              <a:t>The audience would respond by feeling vulnerable and tense.  It would be a perfect shot choice for a horror film.</a:t>
            </a:r>
          </a:p>
        </p:txBody>
      </p:sp>
      <p:sp>
        <p:nvSpPr>
          <p:cNvPr id="4" name="Title 1"/>
          <p:cNvSpPr txBox="1">
            <a:spLocks/>
          </p:cNvSpPr>
          <p:nvPr/>
        </p:nvSpPr>
        <p:spPr>
          <a:xfrm>
            <a:off x="0" y="16417"/>
            <a:ext cx="9144000" cy="679815"/>
          </a:xfrm>
          <a:prstGeom prst="rect">
            <a:avLst/>
          </a:prstGeom>
          <a:solidFill>
            <a:srgbClr val="33CCCC"/>
          </a:solidFill>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dirty="0"/>
              <a:t>Writing it down</a:t>
            </a:r>
          </a:p>
        </p:txBody>
      </p:sp>
      <p:pic>
        <p:nvPicPr>
          <p:cNvPr id="5" name="Picture 4"/>
          <p:cNvPicPr>
            <a:picLocks noChangeAspect="1"/>
          </p:cNvPicPr>
          <p:nvPr/>
        </p:nvPicPr>
        <p:blipFill>
          <a:blip r:embed="rId3"/>
          <a:stretch>
            <a:fillRect/>
          </a:stretch>
        </p:blipFill>
        <p:spPr>
          <a:xfrm>
            <a:off x="7164288" y="86656"/>
            <a:ext cx="1751112" cy="539336"/>
          </a:xfrm>
          <a:prstGeom prst="rect">
            <a:avLst/>
          </a:prstGeom>
        </p:spPr>
      </p:pic>
    </p:spTree>
    <p:extLst>
      <p:ext uri="{BB962C8B-B14F-4D97-AF65-F5344CB8AC3E}">
        <p14:creationId xmlns:p14="http://schemas.microsoft.com/office/powerpoint/2010/main" val="93279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920DC-0E8E-7B3D-F69D-226EC9367617}"/>
              </a:ext>
            </a:extLst>
          </p:cNvPr>
          <p:cNvSpPr>
            <a:spLocks noGrp="1"/>
          </p:cNvSpPr>
          <p:nvPr>
            <p:ph type="title"/>
          </p:nvPr>
        </p:nvSpPr>
        <p:spPr/>
        <p:txBody>
          <a:bodyPr/>
          <a:lstStyle/>
          <a:p>
            <a:r>
              <a:rPr lang="en-GB" dirty="0"/>
              <a:t>Task</a:t>
            </a:r>
          </a:p>
        </p:txBody>
      </p:sp>
      <p:sp>
        <p:nvSpPr>
          <p:cNvPr id="3" name="Content Placeholder 2">
            <a:extLst>
              <a:ext uri="{FF2B5EF4-FFF2-40B4-BE49-F238E27FC236}">
                <a16:creationId xmlns:a16="http://schemas.microsoft.com/office/drawing/2014/main" id="{73C2A291-5876-7944-4012-B0238EDEED29}"/>
              </a:ext>
            </a:extLst>
          </p:cNvPr>
          <p:cNvSpPr>
            <a:spLocks noGrp="1"/>
          </p:cNvSpPr>
          <p:nvPr>
            <p:ph idx="1"/>
          </p:nvPr>
        </p:nvSpPr>
        <p:spPr/>
        <p:txBody>
          <a:bodyPr/>
          <a:lstStyle/>
          <a:p>
            <a:r>
              <a:rPr lang="en-GB" dirty="0"/>
              <a:t>Work in groups or individually.</a:t>
            </a:r>
          </a:p>
          <a:p>
            <a:r>
              <a:rPr lang="en-GB" dirty="0"/>
              <a:t>Decide on an emotion to represent</a:t>
            </a:r>
          </a:p>
          <a:p>
            <a:r>
              <a:rPr lang="en-GB" dirty="0"/>
              <a:t>Using phones, take pics to represent this emotion. The camera angle should be your primary technique for conveying this.</a:t>
            </a:r>
          </a:p>
        </p:txBody>
      </p:sp>
    </p:spTree>
    <p:extLst>
      <p:ext uri="{BB962C8B-B14F-4D97-AF65-F5344CB8AC3E}">
        <p14:creationId xmlns:p14="http://schemas.microsoft.com/office/powerpoint/2010/main" val="1914142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20688"/>
            <a:ext cx="9144000" cy="2506290"/>
          </a:xfrm>
          <a:solidFill>
            <a:srgbClr val="FFC000"/>
          </a:solidFill>
        </p:spPr>
        <p:txBody>
          <a:bodyPr>
            <a:noAutofit/>
          </a:bodyPr>
          <a:lstStyle/>
          <a:p>
            <a:r>
              <a:rPr lang="en-GB" sz="5400" b="1" dirty="0"/>
              <a:t>Starter: How does the next slide make you feel?</a:t>
            </a:r>
          </a:p>
        </p:txBody>
      </p:sp>
      <p:sp>
        <p:nvSpPr>
          <p:cNvPr id="4" name="Content Placeholder 3"/>
          <p:cNvSpPr>
            <a:spLocks noGrp="1"/>
          </p:cNvSpPr>
          <p:nvPr>
            <p:ph idx="1"/>
          </p:nvPr>
        </p:nvSpPr>
        <p:spPr>
          <a:xfrm>
            <a:off x="457200" y="4293096"/>
            <a:ext cx="8229600" cy="1833067"/>
          </a:xfrm>
        </p:spPr>
        <p:txBody>
          <a:bodyPr>
            <a:normAutofit/>
          </a:bodyPr>
          <a:lstStyle/>
          <a:p>
            <a:pPr marL="0" indent="0" algn="ctr">
              <a:buNone/>
            </a:pPr>
            <a:r>
              <a:rPr lang="en-GB" sz="3600" dirty="0"/>
              <a:t>Write down a word or words on a post-it.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fontScale="90000"/>
          </a:bodyPr>
          <a:lstStyle/>
          <a:p>
            <a:r>
              <a:rPr lang="en-GB" b="1" dirty="0" smtClean="0"/>
              <a:t>Part 2: What </a:t>
            </a:r>
            <a:r>
              <a:rPr lang="en-GB" b="1" dirty="0"/>
              <a:t>about moving images?</a:t>
            </a:r>
          </a:p>
        </p:txBody>
      </p:sp>
      <p:sp>
        <p:nvSpPr>
          <p:cNvPr id="3" name="Content Placeholder 2"/>
          <p:cNvSpPr>
            <a:spLocks noGrp="1"/>
          </p:cNvSpPr>
          <p:nvPr>
            <p:ph idx="1"/>
          </p:nvPr>
        </p:nvSpPr>
        <p:spPr>
          <a:xfrm>
            <a:off x="457200" y="1556792"/>
            <a:ext cx="8229600" cy="4525963"/>
          </a:xfrm>
        </p:spPr>
        <p:txBody>
          <a:bodyPr/>
          <a:lstStyle/>
          <a:p>
            <a:pPr marL="0" indent="0">
              <a:buNone/>
            </a:pPr>
            <a:r>
              <a:rPr lang="en-GB" dirty="0" smtClean="0"/>
              <a:t>Admin</a:t>
            </a:r>
          </a:p>
          <a:p>
            <a:pPr marL="0" indent="0">
              <a:buNone/>
            </a:pPr>
            <a:endParaRPr lang="en-GB" dirty="0" smtClean="0"/>
          </a:p>
          <a:p>
            <a:r>
              <a:rPr lang="en-GB" dirty="0" smtClean="0"/>
              <a:t>Homework:</a:t>
            </a:r>
          </a:p>
          <a:p>
            <a:pPr marL="0" indent="0">
              <a:buNone/>
            </a:pPr>
            <a:r>
              <a:rPr lang="en-GB" dirty="0" smtClean="0"/>
              <a:t>Produce a ‘five frames from’ for the Paralympics advert. The template is on Satchel</a:t>
            </a:r>
            <a:endParaRPr lang="en-GB" dirty="0"/>
          </a:p>
        </p:txBody>
      </p:sp>
    </p:spTree>
    <p:extLst>
      <p:ext uri="{BB962C8B-B14F-4D97-AF65-F5344CB8AC3E}">
        <p14:creationId xmlns:p14="http://schemas.microsoft.com/office/powerpoint/2010/main" val="5884072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07504" y="188640"/>
            <a:ext cx="8928992" cy="6178698"/>
          </a:xfrm>
          <a:prstGeom prst="rect">
            <a:avLst/>
          </a:prstGeom>
        </p:spPr>
      </p:pic>
    </p:spTree>
    <p:extLst>
      <p:ext uri="{BB962C8B-B14F-4D97-AF65-F5344CB8AC3E}">
        <p14:creationId xmlns:p14="http://schemas.microsoft.com/office/powerpoint/2010/main" val="27556438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12542"/>
            <a:ext cx="9144000" cy="1578147"/>
          </a:xfrm>
        </p:spPr>
        <p:txBody>
          <a:bodyPr>
            <a:noAutofit/>
          </a:bodyPr>
          <a:lstStyle/>
          <a:p>
            <a:r>
              <a:rPr lang="en-GB" sz="3600" dirty="0"/>
              <a:t>Watch the following up to 1.20 to see other examples of film shot types, then do one of the following activities</a:t>
            </a:r>
          </a:p>
        </p:txBody>
      </p:sp>
      <p:sp>
        <p:nvSpPr>
          <p:cNvPr id="3" name="Content Placeholder 2"/>
          <p:cNvSpPr>
            <a:spLocks noGrp="1"/>
          </p:cNvSpPr>
          <p:nvPr>
            <p:ph idx="1"/>
          </p:nvPr>
        </p:nvSpPr>
        <p:spPr>
          <a:xfrm>
            <a:off x="628650" y="2506662"/>
            <a:ext cx="7886700" cy="4351338"/>
          </a:xfrm>
        </p:spPr>
        <p:txBody>
          <a:bodyPr>
            <a:normAutofit fontScale="92500"/>
          </a:bodyPr>
          <a:lstStyle/>
          <a:p>
            <a:r>
              <a:rPr lang="en-GB" dirty="0">
                <a:solidFill>
                  <a:schemeClr val="accent2">
                    <a:lumMod val="75000"/>
                  </a:schemeClr>
                </a:solidFill>
              </a:rPr>
              <a:t>Try to remember at least three new shot names</a:t>
            </a:r>
          </a:p>
          <a:p>
            <a:r>
              <a:rPr lang="en-GB" dirty="0">
                <a:solidFill>
                  <a:schemeClr val="bg1">
                    <a:lumMod val="50000"/>
                  </a:schemeClr>
                </a:solidFill>
              </a:rPr>
              <a:t>Explain the effect of three shots, giving examples</a:t>
            </a:r>
          </a:p>
          <a:p>
            <a:r>
              <a:rPr lang="en-GB" dirty="0">
                <a:solidFill>
                  <a:schemeClr val="accent4">
                    <a:lumMod val="75000"/>
                  </a:schemeClr>
                </a:solidFill>
              </a:rPr>
              <a:t>Analyse why a director might use those shots to create those effects</a:t>
            </a:r>
          </a:p>
          <a:p>
            <a:endParaRPr lang="en-GB" dirty="0"/>
          </a:p>
          <a:p>
            <a:r>
              <a:rPr lang="en-GB" dirty="0">
                <a:hlinkClick r:id="rId3"/>
              </a:rPr>
              <a:t>https://www.youtube.com/watch?v=4316BUEVYkE</a:t>
            </a:r>
            <a:endParaRPr lang="en-GB" dirty="0"/>
          </a:p>
          <a:p>
            <a:endParaRPr lang="en-GB" dirty="0"/>
          </a:p>
        </p:txBody>
      </p:sp>
      <p:sp>
        <p:nvSpPr>
          <p:cNvPr id="4" name="Rectangle 3"/>
          <p:cNvSpPr/>
          <p:nvPr/>
        </p:nvSpPr>
        <p:spPr>
          <a:xfrm>
            <a:off x="8650262" y="306262"/>
            <a:ext cx="301686" cy="369332"/>
          </a:xfrm>
          <a:prstGeom prst="rect">
            <a:avLst/>
          </a:prstGeom>
          <a:solidFill>
            <a:schemeClr val="bg1">
              <a:lumMod val="75000"/>
            </a:schemeClr>
          </a:solidFill>
        </p:spPr>
        <p:txBody>
          <a:bodyPr wrap="none">
            <a:spAutoFit/>
          </a:bodyPr>
          <a:lstStyle/>
          <a:p>
            <a:r>
              <a:rPr lang="en-GB" b="1" dirty="0">
                <a:solidFill>
                  <a:srgbClr val="FF0000"/>
                </a:solidFill>
              </a:rPr>
              <a:t>8</a:t>
            </a:r>
            <a:endParaRPr lang="en-GB" dirty="0">
              <a:solidFill>
                <a:srgbClr val="FF0000"/>
              </a:solidFill>
            </a:endParaRPr>
          </a:p>
        </p:txBody>
      </p:sp>
    </p:spTree>
    <p:extLst>
      <p:ext uri="{BB962C8B-B14F-4D97-AF65-F5344CB8AC3E}">
        <p14:creationId xmlns:p14="http://schemas.microsoft.com/office/powerpoint/2010/main" val="18908563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12542"/>
            <a:ext cx="9144000" cy="1979494"/>
          </a:xfrm>
        </p:spPr>
        <p:txBody>
          <a:bodyPr>
            <a:noAutofit/>
          </a:bodyPr>
          <a:lstStyle/>
          <a:p>
            <a:r>
              <a:rPr lang="en-GB" sz="3600" dirty="0"/>
              <a:t>Watch the following again up to 1.20 to see examples of high angle, low angle and Dutch tilt in a film, then do one of the following activities</a:t>
            </a:r>
          </a:p>
        </p:txBody>
      </p:sp>
      <p:sp>
        <p:nvSpPr>
          <p:cNvPr id="3" name="Content Placeholder 2"/>
          <p:cNvSpPr>
            <a:spLocks noGrp="1"/>
          </p:cNvSpPr>
          <p:nvPr>
            <p:ph idx="1"/>
          </p:nvPr>
        </p:nvSpPr>
        <p:spPr>
          <a:xfrm>
            <a:off x="628650" y="2506662"/>
            <a:ext cx="7886700" cy="4351338"/>
          </a:xfrm>
        </p:spPr>
        <p:txBody>
          <a:bodyPr>
            <a:normAutofit lnSpcReduction="10000"/>
          </a:bodyPr>
          <a:lstStyle/>
          <a:p>
            <a:r>
              <a:rPr lang="en-GB" dirty="0">
                <a:solidFill>
                  <a:schemeClr val="accent2">
                    <a:lumMod val="75000"/>
                  </a:schemeClr>
                </a:solidFill>
              </a:rPr>
              <a:t>Describe high angle, low angle and </a:t>
            </a:r>
            <a:r>
              <a:rPr lang="en-GB" dirty="0" err="1">
                <a:solidFill>
                  <a:schemeClr val="accent2">
                    <a:lumMod val="75000"/>
                  </a:schemeClr>
                </a:solidFill>
              </a:rPr>
              <a:t>dutch</a:t>
            </a:r>
            <a:r>
              <a:rPr lang="en-GB" dirty="0">
                <a:solidFill>
                  <a:schemeClr val="accent2">
                    <a:lumMod val="75000"/>
                  </a:schemeClr>
                </a:solidFill>
              </a:rPr>
              <a:t> tilt </a:t>
            </a:r>
          </a:p>
          <a:p>
            <a:r>
              <a:rPr lang="en-GB" dirty="0">
                <a:solidFill>
                  <a:schemeClr val="bg1">
                    <a:lumMod val="50000"/>
                  </a:schemeClr>
                </a:solidFill>
              </a:rPr>
              <a:t>Explain the effect of three angles, giving examples</a:t>
            </a:r>
          </a:p>
          <a:p>
            <a:r>
              <a:rPr lang="en-GB" dirty="0">
                <a:solidFill>
                  <a:schemeClr val="accent4">
                    <a:lumMod val="75000"/>
                  </a:schemeClr>
                </a:solidFill>
              </a:rPr>
              <a:t>Analyse why a director might use those angles to create those effects</a:t>
            </a:r>
          </a:p>
          <a:p>
            <a:endParaRPr lang="en-GB" dirty="0"/>
          </a:p>
          <a:p>
            <a:r>
              <a:rPr lang="en-GB" dirty="0">
                <a:hlinkClick r:id="rId3"/>
              </a:rPr>
              <a:t>https://www.youtube.com/watch?v=4316BUEVYkE</a:t>
            </a:r>
            <a:endParaRPr lang="en-GB" dirty="0"/>
          </a:p>
          <a:p>
            <a:endParaRPr lang="en-GB" dirty="0"/>
          </a:p>
        </p:txBody>
      </p:sp>
      <p:sp>
        <p:nvSpPr>
          <p:cNvPr id="4" name="Rectangle 3"/>
          <p:cNvSpPr/>
          <p:nvPr/>
        </p:nvSpPr>
        <p:spPr>
          <a:xfrm>
            <a:off x="8710222" y="112542"/>
            <a:ext cx="301686" cy="369332"/>
          </a:xfrm>
          <a:prstGeom prst="rect">
            <a:avLst/>
          </a:prstGeom>
          <a:solidFill>
            <a:schemeClr val="bg1">
              <a:lumMod val="75000"/>
            </a:schemeClr>
          </a:solidFill>
        </p:spPr>
        <p:txBody>
          <a:bodyPr wrap="none">
            <a:spAutoFit/>
          </a:bodyPr>
          <a:lstStyle/>
          <a:p>
            <a:r>
              <a:rPr lang="en-GB" b="1" dirty="0">
                <a:solidFill>
                  <a:srgbClr val="FF0000"/>
                </a:solidFill>
              </a:rPr>
              <a:t>8</a:t>
            </a:r>
            <a:endParaRPr lang="en-GB" dirty="0">
              <a:solidFill>
                <a:srgbClr val="FF0000"/>
              </a:solidFill>
            </a:endParaRPr>
          </a:p>
        </p:txBody>
      </p:sp>
    </p:spTree>
    <p:extLst>
      <p:ext uri="{BB962C8B-B14F-4D97-AF65-F5344CB8AC3E}">
        <p14:creationId xmlns:p14="http://schemas.microsoft.com/office/powerpoint/2010/main" val="22706382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30215"/>
            <a:ext cx="9144000" cy="729156"/>
          </a:xfrm>
          <a:solidFill>
            <a:schemeClr val="bg1">
              <a:lumMod val="65000"/>
            </a:schemeClr>
          </a:solidFill>
        </p:spPr>
        <p:txBody>
          <a:bodyPr>
            <a:normAutofit/>
          </a:bodyPr>
          <a:lstStyle/>
          <a:p>
            <a:pPr algn="ctr"/>
            <a:r>
              <a:rPr lang="en-GB" sz="3700" b="1" dirty="0"/>
              <a:t>Before you watch the rest of the video:</a:t>
            </a:r>
          </a:p>
        </p:txBody>
      </p:sp>
      <p:sp>
        <p:nvSpPr>
          <p:cNvPr id="3" name="Content Placeholder 2"/>
          <p:cNvSpPr>
            <a:spLocks noGrp="1"/>
          </p:cNvSpPr>
          <p:nvPr>
            <p:ph idx="1"/>
          </p:nvPr>
        </p:nvSpPr>
        <p:spPr>
          <a:xfrm>
            <a:off x="179512" y="1121087"/>
            <a:ext cx="8784976" cy="4351338"/>
          </a:xfrm>
        </p:spPr>
        <p:txBody>
          <a:bodyPr>
            <a:noAutofit/>
          </a:bodyPr>
          <a:lstStyle/>
          <a:p>
            <a:r>
              <a:rPr lang="en-GB" sz="2400" b="1" dirty="0"/>
              <a:t>POV shot </a:t>
            </a:r>
            <a:r>
              <a:rPr lang="en-GB" sz="2400" dirty="0"/>
              <a:t>stands for POINT OF VIEW shot.  In the film Jaws for example, the viewer often sees the action from the POV of the shark.</a:t>
            </a:r>
          </a:p>
          <a:p>
            <a:r>
              <a:rPr lang="en-GB" sz="2400" b="1" dirty="0">
                <a:solidFill>
                  <a:srgbClr val="0070C0"/>
                </a:solidFill>
              </a:rPr>
              <a:t>Tilting and Panning </a:t>
            </a:r>
            <a:r>
              <a:rPr lang="en-GB" sz="2400" dirty="0">
                <a:solidFill>
                  <a:srgbClr val="0070C0"/>
                </a:solidFill>
              </a:rPr>
              <a:t>can be done from a tripod.  Only the top part of the camera moves.</a:t>
            </a:r>
          </a:p>
          <a:p>
            <a:r>
              <a:rPr lang="en-GB" sz="2400" b="1" dirty="0"/>
              <a:t>Tracking and crabbing </a:t>
            </a:r>
            <a:r>
              <a:rPr lang="en-GB" sz="2400" dirty="0"/>
              <a:t>require the whole camera to move.  Often a track is built (hence the name) for the camera to move on.  A dolly is the name given to a trolley that you can rest a camera on and move it around.  This type of filming can be expensive.</a:t>
            </a:r>
          </a:p>
          <a:p>
            <a:r>
              <a:rPr lang="en-GB" sz="2400" b="1" dirty="0">
                <a:solidFill>
                  <a:srgbClr val="0070C0"/>
                </a:solidFill>
              </a:rPr>
              <a:t>Steadicam, or hand held camera </a:t>
            </a:r>
            <a:r>
              <a:rPr lang="en-GB" sz="2400" dirty="0">
                <a:solidFill>
                  <a:srgbClr val="0070C0"/>
                </a:solidFill>
              </a:rPr>
              <a:t>are when a camera is moved around by a human who is holding the camera and following the action.  It’s a camera movement often used in news reporting, where the camera operator hasn’t got time to plan the camera movements or build tracks.</a:t>
            </a:r>
          </a:p>
        </p:txBody>
      </p:sp>
      <p:sp>
        <p:nvSpPr>
          <p:cNvPr id="4" name="Rectangle 3"/>
          <p:cNvSpPr/>
          <p:nvPr/>
        </p:nvSpPr>
        <p:spPr>
          <a:xfrm>
            <a:off x="8842314" y="0"/>
            <a:ext cx="301686" cy="369332"/>
          </a:xfrm>
          <a:prstGeom prst="rect">
            <a:avLst/>
          </a:prstGeom>
          <a:solidFill>
            <a:schemeClr val="bg1">
              <a:lumMod val="75000"/>
            </a:schemeClr>
          </a:solidFill>
        </p:spPr>
        <p:txBody>
          <a:bodyPr wrap="none">
            <a:spAutoFit/>
          </a:bodyPr>
          <a:lstStyle/>
          <a:p>
            <a:r>
              <a:rPr lang="en-GB" b="1" dirty="0">
                <a:solidFill>
                  <a:srgbClr val="FF0000"/>
                </a:solidFill>
              </a:rPr>
              <a:t>8</a:t>
            </a:r>
            <a:endParaRPr lang="en-GB" dirty="0">
              <a:solidFill>
                <a:srgbClr val="FF0000"/>
              </a:solidFill>
            </a:endParaRPr>
          </a:p>
        </p:txBody>
      </p:sp>
    </p:spTree>
    <p:extLst>
      <p:ext uri="{BB962C8B-B14F-4D97-AF65-F5344CB8AC3E}">
        <p14:creationId xmlns:p14="http://schemas.microsoft.com/office/powerpoint/2010/main" val="41456987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3D342-665B-DE13-1C20-045D01162CB5}"/>
              </a:ext>
            </a:extLst>
          </p:cNvPr>
          <p:cNvSpPr>
            <a:spLocks noGrp="1"/>
          </p:cNvSpPr>
          <p:nvPr>
            <p:ph type="title"/>
          </p:nvPr>
        </p:nvSpPr>
        <p:spPr/>
        <p:txBody>
          <a:bodyPr/>
          <a:lstStyle/>
          <a:p>
            <a:r>
              <a:rPr lang="en-GB" dirty="0"/>
              <a:t>Extras</a:t>
            </a:r>
          </a:p>
        </p:txBody>
      </p:sp>
      <p:sp>
        <p:nvSpPr>
          <p:cNvPr id="3" name="Content Placeholder 2">
            <a:extLst>
              <a:ext uri="{FF2B5EF4-FFF2-40B4-BE49-F238E27FC236}">
                <a16:creationId xmlns:a16="http://schemas.microsoft.com/office/drawing/2014/main" id="{F47ECDDF-621E-742B-D0F8-852C39C7945B}"/>
              </a:ext>
            </a:extLst>
          </p:cNvPr>
          <p:cNvSpPr>
            <a:spLocks noGrp="1"/>
          </p:cNvSpPr>
          <p:nvPr>
            <p:ph idx="1"/>
          </p:nvPr>
        </p:nvSpPr>
        <p:spPr/>
        <p:txBody>
          <a:bodyPr/>
          <a:lstStyle/>
          <a:p>
            <a:r>
              <a:rPr lang="en-GB" dirty="0">
                <a:hlinkClick r:id="rId2">
                  <a:extLst>
                    <a:ext uri="{A12FA001-AC4F-418D-AE19-62706E023703}">
                      <ahyp:hlinkClr xmlns:ahyp="http://schemas.microsoft.com/office/drawing/2018/hyperlinkcolor" xmlns="" val="tx"/>
                    </a:ext>
                  </a:extLst>
                </a:hlinkClick>
              </a:rPr>
              <a:t>Mrs Fisher’s take:</a:t>
            </a:r>
          </a:p>
          <a:p>
            <a:r>
              <a:rPr lang="en-GB" dirty="0">
                <a:solidFill>
                  <a:srgbClr val="0000FF"/>
                </a:solidFill>
                <a:hlinkClick r:id="rId2">
                  <a:extLst>
                    <a:ext uri="{A12FA001-AC4F-418D-AE19-62706E023703}">
                      <ahyp:hlinkClr xmlns:ahyp="http://schemas.microsoft.com/office/drawing/2018/hyperlinkcolor" xmlns="" val="tx"/>
                    </a:ext>
                  </a:extLst>
                </a:hlinkClick>
              </a:rPr>
              <a:t>https://</a:t>
            </a:r>
            <a:r>
              <a:rPr lang="en-GB" dirty="0" err="1">
                <a:solidFill>
                  <a:srgbClr val="0000FF"/>
                </a:solidFill>
                <a:hlinkClick r:id="rId2">
                  <a:extLst>
                    <a:ext uri="{A12FA001-AC4F-418D-AE19-62706E023703}">
                      <ahyp:hlinkClr xmlns:ahyp="http://schemas.microsoft.com/office/drawing/2018/hyperlinkcolor" xmlns="" val="tx"/>
                    </a:ext>
                  </a:extLst>
                </a:hlinkClick>
              </a:rPr>
              <a:t>www.youtube.com</a:t>
            </a:r>
            <a:r>
              <a:rPr lang="en-GB" dirty="0">
                <a:solidFill>
                  <a:srgbClr val="0000FF"/>
                </a:solidFill>
                <a:hlinkClick r:id="rId2">
                  <a:extLst>
                    <a:ext uri="{A12FA001-AC4F-418D-AE19-62706E023703}">
                      <ahyp:hlinkClr xmlns:ahyp="http://schemas.microsoft.com/office/drawing/2018/hyperlinkcolor" xmlns="" val="tx"/>
                    </a:ext>
                  </a:extLst>
                </a:hlinkClick>
              </a:rPr>
              <a:t>/</a:t>
            </a:r>
            <a:r>
              <a:rPr lang="en-GB" dirty="0" err="1">
                <a:solidFill>
                  <a:srgbClr val="0000FF"/>
                </a:solidFill>
                <a:hlinkClick r:id="rId2">
                  <a:extLst>
                    <a:ext uri="{A12FA001-AC4F-418D-AE19-62706E023703}">
                      <ahyp:hlinkClr xmlns:ahyp="http://schemas.microsoft.com/office/drawing/2018/hyperlinkcolor" xmlns="" val="tx"/>
                    </a:ext>
                  </a:extLst>
                </a:hlinkClick>
              </a:rPr>
              <a:t>watch?v</a:t>
            </a:r>
            <a:r>
              <a:rPr lang="en-GB" dirty="0">
                <a:solidFill>
                  <a:srgbClr val="0000FF"/>
                </a:solidFill>
                <a:hlinkClick r:id="rId2">
                  <a:extLst>
                    <a:ext uri="{A12FA001-AC4F-418D-AE19-62706E023703}">
                      <ahyp:hlinkClr xmlns:ahyp="http://schemas.microsoft.com/office/drawing/2018/hyperlinkcolor" xmlns="" val="tx"/>
                    </a:ext>
                  </a:extLst>
                </a:hlinkClick>
              </a:rPr>
              <a:t>=</a:t>
            </a:r>
            <a:r>
              <a:rPr lang="en-GB" dirty="0" err="1">
                <a:solidFill>
                  <a:srgbClr val="0000FF"/>
                </a:solidFill>
                <a:hlinkClick r:id="rId2">
                  <a:extLst>
                    <a:ext uri="{A12FA001-AC4F-418D-AE19-62706E023703}">
                      <ahyp:hlinkClr xmlns:ahyp="http://schemas.microsoft.com/office/drawing/2018/hyperlinkcolor" xmlns="" val="tx"/>
                    </a:ext>
                  </a:extLst>
                </a:hlinkClick>
              </a:rPr>
              <a:t>fVAFTluCBgI</a:t>
            </a:r>
            <a:endParaRPr lang="en-GB" dirty="0"/>
          </a:p>
          <a:p>
            <a:endParaRPr lang="en-GB" dirty="0"/>
          </a:p>
        </p:txBody>
      </p:sp>
    </p:spTree>
    <p:extLst>
      <p:ext uri="{BB962C8B-B14F-4D97-AF65-F5344CB8AC3E}">
        <p14:creationId xmlns:p14="http://schemas.microsoft.com/office/powerpoint/2010/main" val="13279076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0" y="0"/>
            <a:ext cx="9252520" cy="6857999"/>
          </a:xfrm>
          <a:prstGeom prst="rect">
            <a:avLst/>
          </a:prstGeom>
        </p:spPr>
      </p:pic>
    </p:spTree>
    <p:extLst>
      <p:ext uri="{BB962C8B-B14F-4D97-AF65-F5344CB8AC3E}">
        <p14:creationId xmlns:p14="http://schemas.microsoft.com/office/powerpoint/2010/main" val="3818662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420888"/>
            <a:ext cx="8589640" cy="4176464"/>
          </a:xfrm>
        </p:spPr>
        <p:txBody>
          <a:bodyPr>
            <a:noAutofit/>
          </a:bodyPr>
          <a:lstStyle/>
          <a:p>
            <a:pPr marL="0" indent="0" algn="ctr">
              <a:buNone/>
            </a:pPr>
            <a:r>
              <a:rPr lang="en-GB" b="1" dirty="0"/>
              <a:t>Camera methods </a:t>
            </a:r>
            <a:r>
              <a:rPr lang="en-GB" dirty="0"/>
              <a:t>include </a:t>
            </a:r>
            <a:r>
              <a:rPr lang="en-GB" b="1" dirty="0"/>
              <a:t>camera shot types, camera angles and camera movements</a:t>
            </a:r>
            <a:r>
              <a:rPr lang="en-GB" dirty="0"/>
              <a:t>.</a:t>
            </a:r>
          </a:p>
          <a:p>
            <a:pPr marL="0" indent="0" algn="ctr">
              <a:buNone/>
            </a:pPr>
            <a:endParaRPr lang="en-GB" dirty="0"/>
          </a:p>
          <a:p>
            <a:pPr marL="0" indent="0" algn="ctr">
              <a:buNone/>
            </a:pPr>
            <a:r>
              <a:rPr lang="en-GB" dirty="0"/>
              <a:t>They are included in the TECHNICAL CODES category of media codes and conventions.  Other technical codes include anything that uses equipment to create meaning.  Lighting is an excellent example of this.</a:t>
            </a:r>
          </a:p>
        </p:txBody>
      </p:sp>
      <p:sp>
        <p:nvSpPr>
          <p:cNvPr id="4" name="Title 1"/>
          <p:cNvSpPr txBox="1">
            <a:spLocks/>
          </p:cNvSpPr>
          <p:nvPr/>
        </p:nvSpPr>
        <p:spPr>
          <a:xfrm>
            <a:off x="0" y="692696"/>
            <a:ext cx="9144000" cy="1143000"/>
          </a:xfrm>
          <a:prstGeom prst="rect">
            <a:avLst/>
          </a:prstGeom>
          <a:solidFill>
            <a:srgbClr val="33CCCC"/>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t>What are camera methods?</a:t>
            </a:r>
          </a:p>
        </p:txBody>
      </p:sp>
    </p:spTree>
    <p:extLst>
      <p:ext uri="{BB962C8B-B14F-4D97-AF65-F5344CB8AC3E}">
        <p14:creationId xmlns:p14="http://schemas.microsoft.com/office/powerpoint/2010/main" val="2425738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48680"/>
            <a:ext cx="9144000" cy="1143000"/>
          </a:xfrm>
          <a:solidFill>
            <a:srgbClr val="33CCCC"/>
          </a:solidFill>
        </p:spPr>
        <p:txBody>
          <a:bodyPr/>
          <a:lstStyle/>
          <a:p>
            <a:r>
              <a:rPr lang="en-GB" dirty="0"/>
              <a:t>Why the focus on camera methods?</a:t>
            </a:r>
          </a:p>
        </p:txBody>
      </p:sp>
      <p:sp>
        <p:nvSpPr>
          <p:cNvPr id="3" name="Content Placeholder 2"/>
          <p:cNvSpPr>
            <a:spLocks noGrp="1"/>
          </p:cNvSpPr>
          <p:nvPr>
            <p:ph idx="1"/>
          </p:nvPr>
        </p:nvSpPr>
        <p:spPr>
          <a:xfrm>
            <a:off x="457200" y="3140968"/>
            <a:ext cx="8229600" cy="2985195"/>
          </a:xfrm>
        </p:spPr>
        <p:txBody>
          <a:bodyPr>
            <a:normAutofit/>
          </a:bodyPr>
          <a:lstStyle/>
          <a:p>
            <a:pPr marL="0" indent="0" algn="just">
              <a:buNone/>
            </a:pPr>
            <a:r>
              <a:rPr lang="en-GB" dirty="0"/>
              <a:t>The camera shots and angles that are selected by a photographer or cinematographer can make a real difference to how we ‘read’, or make sense of, a media text.</a:t>
            </a:r>
            <a:endParaRPr lang="en-GB" sz="1000" dirty="0"/>
          </a:p>
          <a:p>
            <a:pPr marL="0" indent="0" algn="just">
              <a:buNone/>
            </a:pPr>
            <a:endParaRPr lang="en-GB" sz="1100" dirty="0"/>
          </a:p>
          <a:p>
            <a:pPr marL="0" indent="0" algn="just">
              <a:buNone/>
            </a:pPr>
            <a:endParaRPr lang="en-GB" sz="1200" dirty="0"/>
          </a:p>
          <a:p>
            <a:pPr marL="0" indent="0" algn="just">
              <a:buNone/>
            </a:pPr>
            <a:endParaRPr lang="en-GB" sz="1200" dirty="0"/>
          </a:p>
        </p:txBody>
      </p:sp>
    </p:spTree>
    <p:extLst>
      <p:ext uri="{BB962C8B-B14F-4D97-AF65-F5344CB8AC3E}">
        <p14:creationId xmlns:p14="http://schemas.microsoft.com/office/powerpoint/2010/main" val="2926610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988840"/>
            <a:ext cx="9144000" cy="2880320"/>
          </a:xfrm>
          <a:solidFill>
            <a:srgbClr val="33CCCC"/>
          </a:solidFill>
        </p:spPr>
        <p:txBody>
          <a:bodyPr>
            <a:normAutofit/>
          </a:bodyPr>
          <a:lstStyle/>
          <a:p>
            <a:r>
              <a:rPr lang="en-GB" sz="4000" dirty="0"/>
              <a:t>Study the camera shots and angles handout.  You have 5 minutes to learn as many as possible.  You can work in pairs.</a:t>
            </a:r>
            <a:endParaRPr lang="en-GB" sz="4000" b="1" dirty="0"/>
          </a:p>
        </p:txBody>
      </p:sp>
    </p:spTree>
    <p:extLst>
      <p:ext uri="{BB962C8B-B14F-4D97-AF65-F5344CB8AC3E}">
        <p14:creationId xmlns:p14="http://schemas.microsoft.com/office/powerpoint/2010/main" val="1940089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3068960"/>
            <a:ext cx="8229600" cy="3057203"/>
          </a:xfrm>
        </p:spPr>
        <p:txBody>
          <a:bodyPr/>
          <a:lstStyle/>
          <a:p>
            <a:r>
              <a:rPr lang="en-GB" dirty="0"/>
              <a:t>Title: </a:t>
            </a:r>
            <a:r>
              <a:rPr lang="en-GB" u="sng" dirty="0"/>
              <a:t>Shot Types Quiz</a:t>
            </a:r>
          </a:p>
        </p:txBody>
      </p:sp>
      <p:sp>
        <p:nvSpPr>
          <p:cNvPr id="4" name="Title 1"/>
          <p:cNvSpPr txBox="1">
            <a:spLocks/>
          </p:cNvSpPr>
          <p:nvPr/>
        </p:nvSpPr>
        <p:spPr>
          <a:xfrm>
            <a:off x="0" y="548680"/>
            <a:ext cx="9144000" cy="1143000"/>
          </a:xfrm>
          <a:prstGeom prst="rect">
            <a:avLst/>
          </a:prstGeom>
          <a:solidFill>
            <a:srgbClr val="33CCCC"/>
          </a:solidFill>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t>Can you identify the following angles and shot types?</a:t>
            </a:r>
          </a:p>
        </p:txBody>
      </p:sp>
      <p:sp>
        <p:nvSpPr>
          <p:cNvPr id="5" name="TextBox 4"/>
          <p:cNvSpPr txBox="1"/>
          <p:nvPr/>
        </p:nvSpPr>
        <p:spPr>
          <a:xfrm>
            <a:off x="4572000" y="5877272"/>
            <a:ext cx="4572000" cy="461665"/>
          </a:xfrm>
          <a:prstGeom prst="rect">
            <a:avLst/>
          </a:prstGeom>
          <a:solidFill>
            <a:schemeClr val="accent4">
              <a:lumMod val="40000"/>
              <a:lumOff val="60000"/>
            </a:schemeClr>
          </a:solidFill>
        </p:spPr>
        <p:txBody>
          <a:bodyPr wrap="square" rtlCol="0">
            <a:spAutoFit/>
          </a:bodyPr>
          <a:lstStyle/>
          <a:p>
            <a:pPr algn="ctr"/>
            <a:r>
              <a:rPr lang="en-GB" sz="2400" b="1" dirty="0">
                <a:solidFill>
                  <a:srgbClr val="7030A0"/>
                </a:solidFill>
              </a:rPr>
              <a:t>What’s the effect of them?</a:t>
            </a:r>
          </a:p>
        </p:txBody>
      </p:sp>
    </p:spTree>
    <p:extLst>
      <p:ext uri="{BB962C8B-B14F-4D97-AF65-F5344CB8AC3E}">
        <p14:creationId xmlns:p14="http://schemas.microsoft.com/office/powerpoint/2010/main" val="437480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0" y="25903"/>
            <a:ext cx="9324528" cy="6858000"/>
          </a:xfrm>
          <a:prstGeom prst="rect">
            <a:avLst/>
          </a:prstGeom>
        </p:spPr>
      </p:pic>
    </p:spTree>
    <p:extLst>
      <p:ext uri="{BB962C8B-B14F-4D97-AF65-F5344CB8AC3E}">
        <p14:creationId xmlns:p14="http://schemas.microsoft.com/office/powerpoint/2010/main" val="2756401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descr="https://upload.wikimedia.org/wikipedia/commons/1/17/Boy_from_abov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20" y="1734"/>
            <a:ext cx="9525000" cy="714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61216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1154</Words>
  <Application>Microsoft Office PowerPoint</Application>
  <PresentationFormat>On-screen Show (4:3)</PresentationFormat>
  <Paragraphs>100</Paragraphs>
  <Slides>25</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Office Theme</vt:lpstr>
      <vt:lpstr>Introducing the Media Studies Framework</vt:lpstr>
      <vt:lpstr>Starter: How does the next slide make you feel?</vt:lpstr>
      <vt:lpstr>PowerPoint Presentation</vt:lpstr>
      <vt:lpstr>PowerPoint Presentation</vt:lpstr>
      <vt:lpstr>Why the focus on camera methods?</vt:lpstr>
      <vt:lpstr>Study the camera shots and angles handout.  You have 5 minutes to learn as many as possible.  You can work in pairs.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do camera methods link to representation?</vt:lpstr>
      <vt:lpstr>How do camera methods link to representation?</vt:lpstr>
      <vt:lpstr>PowerPoint Presentation</vt:lpstr>
      <vt:lpstr>Task</vt:lpstr>
      <vt:lpstr>Part 2: What about moving images?</vt:lpstr>
      <vt:lpstr>PowerPoint Presentation</vt:lpstr>
      <vt:lpstr>Watch the following up to 1.20 to see other examples of film shot types, then do one of the following activities</vt:lpstr>
      <vt:lpstr>Watch the following again up to 1.20 to see examples of high angle, low angle and Dutch tilt in a film, then do one of the following activities</vt:lpstr>
      <vt:lpstr>Before you watch the rest of the video:</vt:lpstr>
      <vt:lpstr>Extras</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3</dc:title>
  <dc:creator>choward-saunders</dc:creator>
  <cp:lastModifiedBy>Clare HOWARD-SAUNDERS</cp:lastModifiedBy>
  <cp:revision>71</cp:revision>
  <dcterms:created xsi:type="dcterms:W3CDTF">2016-06-15T13:53:38Z</dcterms:created>
  <dcterms:modified xsi:type="dcterms:W3CDTF">2023-10-04T07:33:36Z</dcterms:modified>
</cp:coreProperties>
</file>