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03" r:id="rId2"/>
    <p:sldId id="257" r:id="rId3"/>
    <p:sldId id="285" r:id="rId4"/>
    <p:sldId id="279" r:id="rId5"/>
    <p:sldId id="280" r:id="rId6"/>
    <p:sldId id="309" r:id="rId7"/>
    <p:sldId id="286" r:id="rId8"/>
    <p:sldId id="312"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C58511"/>
    <a:srgbClr val="A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p:cViewPr varScale="1">
        <p:scale>
          <a:sx n="109" d="100"/>
          <a:sy n="109" d="100"/>
        </p:scale>
        <p:origin x="115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1DF0F38-ABA7-4389-A957-5294A30D6510}" type="datetimeFigureOut">
              <a:rPr lang="en-GB" smtClean="0"/>
              <a:pPr/>
              <a:t>06/10/2023</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421AEA7C-3CEC-4BEC-A37A-C745C703B820}" type="slidenum">
              <a:rPr lang="en-GB" smtClean="0"/>
              <a:pPr/>
              <a:t>‹#›</a:t>
            </a:fld>
            <a:endParaRPr lang="en-GB"/>
          </a:p>
        </p:txBody>
      </p:sp>
    </p:spTree>
    <p:extLst>
      <p:ext uri="{BB962C8B-B14F-4D97-AF65-F5344CB8AC3E}">
        <p14:creationId xmlns:p14="http://schemas.microsoft.com/office/powerpoint/2010/main" val="2066649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8F10F1C-6433-43AA-B58B-A9EAD15AFF57}" type="datetimeFigureOut">
              <a:rPr lang="en-GB" smtClean="0"/>
              <a:pPr/>
              <a:t>06/10/2023</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D15B3E90-A28D-4091-BC9F-96D3B37399F2}" type="slidenum">
              <a:rPr lang="en-GB" smtClean="0"/>
              <a:pPr/>
              <a:t>‹#›</a:t>
            </a:fld>
            <a:endParaRPr lang="en-GB"/>
          </a:p>
        </p:txBody>
      </p:sp>
    </p:spTree>
    <p:extLst>
      <p:ext uri="{BB962C8B-B14F-4D97-AF65-F5344CB8AC3E}">
        <p14:creationId xmlns:p14="http://schemas.microsoft.com/office/powerpoint/2010/main" val="2754924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0781B5-937C-4EC7-957B-B7A40DF2D9F5}" type="datetimeFigureOut">
              <a:rPr lang="en-GB" smtClean="0"/>
              <a:pPr/>
              <a:t>06/10/2023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C692E5-DE89-4EA2-95D2-02A3E8661AB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781B5-937C-4EC7-957B-B7A40DF2D9F5}" type="datetimeFigureOut">
              <a:rPr lang="en-GB" smtClean="0"/>
              <a:pPr/>
              <a:t>06/10/2023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692E5-DE89-4EA2-95D2-02A3E8661AB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OjIP9EFbcW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OjIP9EFbcW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FVR8zz8ci2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Wa_VZISu6f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HZhEVf1BXA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OjIP9EFbcW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0" y="2332383"/>
            <a:ext cx="9144000" cy="1828628"/>
          </a:xfrm>
          <a:solidFill>
            <a:schemeClr val="bg1">
              <a:lumMod val="65000"/>
            </a:schemeClr>
          </a:solidFill>
        </p:spPr>
        <p:txBody>
          <a:bodyPr>
            <a:normAutofit/>
          </a:bodyPr>
          <a:lstStyle/>
          <a:p>
            <a:r>
              <a:rPr lang="en-GB" b="1" dirty="0"/>
              <a:t>Introducing the Media Studies Framework</a:t>
            </a:r>
          </a:p>
        </p:txBody>
      </p:sp>
      <p:sp>
        <p:nvSpPr>
          <p:cNvPr id="5" name="Subtitle 2"/>
          <p:cNvSpPr txBox="1">
            <a:spLocks/>
          </p:cNvSpPr>
          <p:nvPr/>
        </p:nvSpPr>
        <p:spPr>
          <a:xfrm>
            <a:off x="251520" y="4581128"/>
            <a:ext cx="8568952" cy="20162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dirty="0"/>
              <a:t>LO: To explore </a:t>
            </a:r>
            <a:r>
              <a:rPr lang="en-GB" sz="3200" b="1" dirty="0"/>
              <a:t>EDITING TECHNIQUES </a:t>
            </a:r>
            <a:r>
              <a:rPr lang="en-GB" sz="3200" dirty="0"/>
              <a:t>and their contribution to </a:t>
            </a:r>
            <a:r>
              <a:rPr lang="en-GB" sz="3200" b="1" dirty="0"/>
              <a:t>representation</a:t>
            </a:r>
            <a:r>
              <a:rPr lang="en-GB" sz="3200" dirty="0"/>
              <a:t> in the Paralympics advert</a:t>
            </a:r>
          </a:p>
          <a:p>
            <a:pPr algn="l"/>
            <a:endParaRPr lang="en-GB" sz="800" dirty="0"/>
          </a:p>
          <a:p>
            <a:pPr algn="l"/>
            <a:r>
              <a:rPr lang="en-GB" sz="3200" dirty="0">
                <a:hlinkClick r:id="rId2"/>
              </a:rPr>
              <a:t>'Super. Human.' </a:t>
            </a:r>
            <a:r>
              <a:rPr lang="en-GB" sz="3200" dirty="0" err="1">
                <a:hlinkClick r:id="rId2"/>
              </a:rPr>
              <a:t>audiovisual</a:t>
            </a:r>
            <a:r>
              <a:rPr lang="en-GB" sz="3200" dirty="0">
                <a:hlinkClick r:id="rId2"/>
              </a:rPr>
              <a:t> advert</a:t>
            </a:r>
            <a:endParaRPr lang="en-GB" sz="3200" dirty="0"/>
          </a:p>
          <a:p>
            <a:pPr algn="l"/>
            <a:endParaRPr lang="en-GB" sz="3200" dirty="0"/>
          </a:p>
          <a:p>
            <a:pPr algn="l"/>
            <a:endParaRPr lang="en-GB" sz="3200" dirty="0"/>
          </a:p>
          <a:p>
            <a:pPr algn="l"/>
            <a:endParaRPr lang="en-GB" sz="3200" dirty="0"/>
          </a:p>
        </p:txBody>
      </p:sp>
      <p:sp>
        <p:nvSpPr>
          <p:cNvPr id="6" name="Title 5"/>
          <p:cNvSpPr txBox="1">
            <a:spLocks/>
          </p:cNvSpPr>
          <p:nvPr/>
        </p:nvSpPr>
        <p:spPr>
          <a:xfrm>
            <a:off x="0" y="834887"/>
            <a:ext cx="9144000" cy="1497496"/>
          </a:xfrm>
          <a:prstGeom prst="rect">
            <a:avLst/>
          </a:prstGeom>
          <a:solidFill>
            <a:srgbClr val="FFFF00"/>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b="1" dirty="0">
                <a:latin typeface="+mn-lt"/>
              </a:rPr>
              <a:t>L8: COM 1 SEC A</a:t>
            </a:r>
          </a:p>
        </p:txBody>
      </p:sp>
    </p:spTree>
    <p:extLst>
      <p:ext uri="{BB962C8B-B14F-4D97-AF65-F5344CB8AC3E}">
        <p14:creationId xmlns:p14="http://schemas.microsoft.com/office/powerpoint/2010/main" val="1071671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9144000" cy="2506290"/>
          </a:xfrm>
          <a:solidFill>
            <a:srgbClr val="FFC000"/>
          </a:solidFill>
        </p:spPr>
        <p:txBody>
          <a:bodyPr>
            <a:noAutofit/>
          </a:bodyPr>
          <a:lstStyle/>
          <a:p>
            <a:pPr algn="l"/>
            <a:r>
              <a:rPr lang="en-GB" sz="5400" b="1" dirty="0"/>
              <a:t>Starter: How many different shots can you count in the ‘Super. Human.’ advert? </a:t>
            </a:r>
          </a:p>
        </p:txBody>
      </p:sp>
      <p:sp>
        <p:nvSpPr>
          <p:cNvPr id="4" name="Content Placeholder 3"/>
          <p:cNvSpPr>
            <a:spLocks noGrp="1"/>
          </p:cNvSpPr>
          <p:nvPr>
            <p:ph idx="1"/>
          </p:nvPr>
        </p:nvSpPr>
        <p:spPr>
          <a:xfrm>
            <a:off x="457200" y="4293096"/>
            <a:ext cx="8229600" cy="1833067"/>
          </a:xfrm>
        </p:spPr>
        <p:txBody>
          <a:bodyPr>
            <a:normAutofit/>
          </a:bodyPr>
          <a:lstStyle/>
          <a:p>
            <a:pPr marL="0" indent="0" algn="ctr">
              <a:buNone/>
            </a:pPr>
            <a:r>
              <a:rPr lang="en-GB" sz="3600" dirty="0"/>
              <a:t>Write down a number.</a:t>
            </a:r>
          </a:p>
          <a:p>
            <a:pPr marL="0" indent="0" algn="ctr">
              <a:buNone/>
            </a:pPr>
            <a:r>
              <a:rPr lang="en-GB" sz="3600" dirty="0">
                <a:hlinkClick r:id="rId2"/>
              </a:rPr>
              <a:t>'Super. Human.' </a:t>
            </a:r>
            <a:r>
              <a:rPr lang="en-GB" sz="3600" dirty="0" err="1">
                <a:hlinkClick r:id="rId2"/>
              </a:rPr>
              <a:t>audiovisual</a:t>
            </a:r>
            <a:r>
              <a:rPr lang="en-GB" sz="3600" dirty="0">
                <a:hlinkClick r:id="rId2"/>
              </a:rPr>
              <a:t> advert</a:t>
            </a:r>
            <a:endParaRPr lang="en-GB" sz="3600" dirty="0"/>
          </a:p>
          <a:p>
            <a:pPr marL="0" indent="0" algn="ctr">
              <a:buNone/>
            </a:pPr>
            <a:endParaRPr lang="en-GB"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56792"/>
            <a:ext cx="8856984" cy="3168352"/>
          </a:xfrm>
        </p:spPr>
        <p:txBody>
          <a:bodyPr>
            <a:noAutofit/>
          </a:bodyPr>
          <a:lstStyle/>
          <a:p>
            <a:r>
              <a:rPr lang="en-US" sz="2400" b="1" dirty="0"/>
              <a:t>Film editing techniques </a:t>
            </a:r>
            <a:r>
              <a:rPr lang="en-US" sz="2400" dirty="0"/>
              <a:t>are used by film editors to tell stories using video content through importing film </a:t>
            </a:r>
            <a:r>
              <a:rPr lang="en-US" sz="2400" b="1" dirty="0"/>
              <a:t>footage</a:t>
            </a:r>
            <a:r>
              <a:rPr lang="en-US" sz="2400" dirty="0"/>
              <a:t>, organizing shots by scenes and takes, and assembling the pieces to create a compelling story.</a:t>
            </a:r>
          </a:p>
          <a:p>
            <a:endParaRPr lang="en-GB" sz="800" dirty="0"/>
          </a:p>
          <a:p>
            <a:r>
              <a:rPr lang="en-GB" sz="2400" dirty="0">
                <a:solidFill>
                  <a:schemeClr val="accent6">
                    <a:lumMod val="75000"/>
                  </a:schemeClr>
                </a:solidFill>
              </a:rPr>
              <a:t>They are included in the </a:t>
            </a:r>
            <a:r>
              <a:rPr lang="en-GB" sz="2400" b="1" dirty="0">
                <a:solidFill>
                  <a:schemeClr val="accent6">
                    <a:lumMod val="75000"/>
                  </a:schemeClr>
                </a:solidFill>
              </a:rPr>
              <a:t>TECHNICAL CODES </a:t>
            </a:r>
            <a:r>
              <a:rPr lang="en-GB" sz="2400" dirty="0">
                <a:solidFill>
                  <a:schemeClr val="accent6">
                    <a:lumMod val="75000"/>
                  </a:schemeClr>
                </a:solidFill>
              </a:rPr>
              <a:t>category of media codes and conventions because it requires editing software.  Most editing happens </a:t>
            </a:r>
            <a:r>
              <a:rPr lang="en-GB" sz="2400" b="1" dirty="0">
                <a:solidFill>
                  <a:schemeClr val="accent6">
                    <a:lumMod val="75000"/>
                  </a:schemeClr>
                </a:solidFill>
              </a:rPr>
              <a:t>post-production.</a:t>
            </a:r>
            <a:r>
              <a:rPr lang="en-GB" sz="2400" dirty="0">
                <a:solidFill>
                  <a:schemeClr val="accent6">
                    <a:lumMod val="75000"/>
                  </a:schemeClr>
                </a:solidFill>
              </a:rPr>
              <a:t> </a:t>
            </a:r>
          </a:p>
          <a:p>
            <a:endParaRPr lang="en-GB" sz="800" dirty="0"/>
          </a:p>
          <a:p>
            <a:endParaRPr lang="en-GB" sz="800" dirty="0"/>
          </a:p>
          <a:p>
            <a:endParaRPr lang="en-GB" sz="2400" dirty="0"/>
          </a:p>
        </p:txBody>
      </p:sp>
      <p:sp>
        <p:nvSpPr>
          <p:cNvPr id="4" name="Title 1"/>
          <p:cNvSpPr txBox="1">
            <a:spLocks/>
          </p:cNvSpPr>
          <p:nvPr/>
        </p:nvSpPr>
        <p:spPr>
          <a:xfrm>
            <a:off x="0" y="188640"/>
            <a:ext cx="9144000" cy="1143000"/>
          </a:xfrm>
          <a:prstGeom prst="rect">
            <a:avLst/>
          </a:prstGeom>
          <a:solidFill>
            <a:srgbClr val="33CCCC"/>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t>What are editing techniques?</a:t>
            </a:r>
          </a:p>
        </p:txBody>
      </p:sp>
      <p:sp>
        <p:nvSpPr>
          <p:cNvPr id="2" name="TextBox 1">
            <a:extLst>
              <a:ext uri="{FF2B5EF4-FFF2-40B4-BE49-F238E27FC236}">
                <a16:creationId xmlns:a16="http://schemas.microsoft.com/office/drawing/2014/main" id="{64E2DBB4-E33A-C6C7-49AA-6088EE54A7BB}"/>
              </a:ext>
            </a:extLst>
          </p:cNvPr>
          <p:cNvSpPr txBox="1"/>
          <p:nvPr/>
        </p:nvSpPr>
        <p:spPr>
          <a:xfrm>
            <a:off x="0" y="5134857"/>
            <a:ext cx="9144000" cy="1569660"/>
          </a:xfrm>
          <a:prstGeom prst="rect">
            <a:avLst/>
          </a:prstGeom>
          <a:solidFill>
            <a:schemeClr val="accent1">
              <a:lumMod val="20000"/>
              <a:lumOff val="80000"/>
            </a:schemeClr>
          </a:solidFill>
        </p:spPr>
        <p:txBody>
          <a:bodyPr wrap="square" rtlCol="0">
            <a:spAutoFit/>
          </a:bodyPr>
          <a:lstStyle/>
          <a:p>
            <a:pPr marL="0" indent="0">
              <a:buNone/>
            </a:pPr>
            <a:r>
              <a:rPr lang="en-GB" sz="2400" dirty="0">
                <a:hlinkClick r:id="rId2"/>
              </a:rPr>
              <a:t>Six key editing techniques and their effects</a:t>
            </a:r>
            <a:endParaRPr lang="en-GB" sz="2400" dirty="0"/>
          </a:p>
          <a:p>
            <a:pPr marL="0" indent="0">
              <a:buNone/>
            </a:pPr>
            <a:r>
              <a:rPr lang="en-GB" sz="2400" dirty="0">
                <a:latin typeface="Bahnschrift SemiLight Condensed" panose="020B0502040204020203" pitchFamily="34" charset="0"/>
              </a:rPr>
              <a:t>Terminology – </a:t>
            </a:r>
            <a:r>
              <a:rPr lang="en-GB" sz="2400" b="1" dirty="0">
                <a:latin typeface="Bahnschrift SemiLight Condensed" panose="020B0502040204020203" pitchFamily="34" charset="0"/>
              </a:rPr>
              <a:t>anamorphic</a:t>
            </a:r>
            <a:r>
              <a:rPr lang="en-GB" sz="2400" dirty="0">
                <a:latin typeface="Bahnschrift SemiLight Condensed" panose="020B0502040204020203" pitchFamily="34" charset="0"/>
              </a:rPr>
              <a:t> framing: a filming technique that uses an anamorphic lens. Anamorphic lenses allow for a widescreen format on standard film. Anamorphic framing, therefore, implies a wide shot.</a:t>
            </a:r>
          </a:p>
        </p:txBody>
      </p:sp>
    </p:spTree>
    <p:extLst>
      <p:ext uri="{BB962C8B-B14F-4D97-AF65-F5344CB8AC3E}">
        <p14:creationId xmlns:p14="http://schemas.microsoft.com/office/powerpoint/2010/main" val="2425738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48680"/>
            <a:ext cx="9144000" cy="1143000"/>
          </a:xfrm>
          <a:solidFill>
            <a:srgbClr val="33CCCC"/>
          </a:solidFill>
        </p:spPr>
        <p:txBody>
          <a:bodyPr/>
          <a:lstStyle/>
          <a:p>
            <a:r>
              <a:rPr lang="en-GB" b="1" dirty="0"/>
              <a:t>Why the focus on editing?</a:t>
            </a:r>
          </a:p>
        </p:txBody>
      </p:sp>
      <p:sp>
        <p:nvSpPr>
          <p:cNvPr id="3" name="Content Placeholder 2"/>
          <p:cNvSpPr>
            <a:spLocks noGrp="1"/>
          </p:cNvSpPr>
          <p:nvPr>
            <p:ph idx="1"/>
          </p:nvPr>
        </p:nvSpPr>
        <p:spPr>
          <a:xfrm>
            <a:off x="457200" y="2924944"/>
            <a:ext cx="8229600" cy="2985195"/>
          </a:xfrm>
        </p:spPr>
        <p:txBody>
          <a:bodyPr>
            <a:normAutofit/>
          </a:bodyPr>
          <a:lstStyle/>
          <a:p>
            <a:pPr marL="0" indent="0" algn="just">
              <a:buNone/>
            </a:pPr>
            <a:r>
              <a:rPr lang="en-GB" dirty="0"/>
              <a:t>The editing techniques that are selected by a </a:t>
            </a:r>
            <a:r>
              <a:rPr lang="en-GB" b="1" dirty="0"/>
              <a:t>cinematographer</a:t>
            </a:r>
            <a:r>
              <a:rPr lang="en-GB" dirty="0"/>
              <a:t> can make a real difference to how we ‘read’, or make sense of, a media text.</a:t>
            </a:r>
            <a:endParaRPr lang="en-GB" sz="1000" dirty="0"/>
          </a:p>
          <a:p>
            <a:pPr marL="0" indent="0" algn="just">
              <a:buNone/>
            </a:pPr>
            <a:endParaRPr lang="en-GB" sz="1100" dirty="0"/>
          </a:p>
          <a:p>
            <a:pPr marL="0" indent="0" algn="just">
              <a:buNone/>
            </a:pPr>
            <a:endParaRPr lang="en-GB" sz="1200" dirty="0"/>
          </a:p>
          <a:p>
            <a:pPr marL="0" indent="0" algn="just">
              <a:buNone/>
            </a:pPr>
            <a:endParaRPr lang="en-GB" sz="1200" dirty="0"/>
          </a:p>
        </p:txBody>
      </p:sp>
    </p:spTree>
    <p:extLst>
      <p:ext uri="{BB962C8B-B14F-4D97-AF65-F5344CB8AC3E}">
        <p14:creationId xmlns:p14="http://schemas.microsoft.com/office/powerpoint/2010/main" val="292661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9144000" cy="3816424"/>
          </a:xfrm>
          <a:solidFill>
            <a:srgbClr val="33CCCC"/>
          </a:solidFill>
        </p:spPr>
        <p:txBody>
          <a:bodyPr>
            <a:normAutofit fontScale="90000"/>
          </a:bodyPr>
          <a:lstStyle/>
          <a:p>
            <a:r>
              <a:rPr lang="en-GB" sz="9800" b="1" dirty="0"/>
              <a:t>History of Editing</a:t>
            </a:r>
            <a:r>
              <a:rPr lang="en-GB" sz="4000" b="1" dirty="0"/>
              <a:t/>
            </a:r>
            <a:br>
              <a:rPr lang="en-GB" sz="4000" b="1" dirty="0"/>
            </a:br>
            <a:r>
              <a:rPr lang="en-GB" sz="4000" b="1" dirty="0"/>
              <a:t/>
            </a:r>
            <a:br>
              <a:rPr lang="en-GB" sz="4000" b="1" dirty="0"/>
            </a:br>
            <a:r>
              <a:rPr lang="en-GB" sz="4000" b="1" dirty="0"/>
              <a:t>Question:</a:t>
            </a:r>
            <a:r>
              <a:rPr lang="en-GB" sz="4000" dirty="0"/>
              <a:t> can you work out why film footage (</a:t>
            </a:r>
            <a:r>
              <a:rPr lang="en-GB" sz="4000" i="1" dirty="0"/>
              <a:t>the raw material, before editing and general post-production work</a:t>
            </a:r>
            <a:r>
              <a:rPr lang="en-GB" sz="4000" dirty="0"/>
              <a:t>) is called ‘footage’? </a:t>
            </a:r>
          </a:p>
        </p:txBody>
      </p:sp>
      <p:sp>
        <p:nvSpPr>
          <p:cNvPr id="3" name="Rectangle 2"/>
          <p:cNvSpPr/>
          <p:nvPr/>
        </p:nvSpPr>
        <p:spPr>
          <a:xfrm>
            <a:off x="1259632" y="5013176"/>
            <a:ext cx="5940152" cy="1200329"/>
          </a:xfrm>
          <a:prstGeom prst="rect">
            <a:avLst/>
          </a:prstGeom>
        </p:spPr>
        <p:txBody>
          <a:bodyPr wrap="square">
            <a:spAutoFit/>
          </a:bodyPr>
          <a:lstStyle/>
          <a:p>
            <a:r>
              <a:rPr lang="en-US" sz="3600" dirty="0">
                <a:hlinkClick r:id="rId2"/>
              </a:rPr>
              <a:t>History of Video Editing As Fast As Possible - YouTube</a:t>
            </a:r>
            <a:endParaRPr lang="en-GB" sz="3600" dirty="0"/>
          </a:p>
        </p:txBody>
      </p:sp>
    </p:spTree>
    <p:extLst>
      <p:ext uri="{BB962C8B-B14F-4D97-AF65-F5344CB8AC3E}">
        <p14:creationId xmlns:p14="http://schemas.microsoft.com/office/powerpoint/2010/main" val="1940089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rgbClr val="33CCCC"/>
          </a:solidFill>
        </p:spPr>
        <p:txBody>
          <a:bodyPr>
            <a:normAutofit fontScale="90000"/>
          </a:bodyPr>
          <a:lstStyle/>
          <a:p>
            <a:r>
              <a:rPr lang="en-GB" b="1" dirty="0"/>
              <a:t>Mrs. Fisher’s guide to editing techniques</a:t>
            </a:r>
          </a:p>
        </p:txBody>
      </p:sp>
      <p:sp>
        <p:nvSpPr>
          <p:cNvPr id="3" name="Content Placeholder 2"/>
          <p:cNvSpPr>
            <a:spLocks noGrp="1"/>
          </p:cNvSpPr>
          <p:nvPr>
            <p:ph idx="1"/>
          </p:nvPr>
        </p:nvSpPr>
        <p:spPr/>
        <p:txBody>
          <a:bodyPr/>
          <a:lstStyle/>
          <a:p>
            <a:r>
              <a:rPr lang="en-GB" dirty="0">
                <a:hlinkClick r:id="rId2"/>
              </a:rPr>
              <a:t>Editing Techniques, Transitions &amp; Effects - A Simple Guide – YouTube</a:t>
            </a:r>
            <a:r>
              <a:rPr lang="en-GB" dirty="0"/>
              <a:t> (20 </a:t>
            </a:r>
            <a:r>
              <a:rPr lang="en-GB" dirty="0" err="1"/>
              <a:t>mins</a:t>
            </a:r>
            <a:r>
              <a:rPr lang="en-GB" dirty="0"/>
              <a:t>)</a:t>
            </a:r>
          </a:p>
          <a:p>
            <a:endParaRPr lang="en-GB" dirty="0"/>
          </a:p>
          <a:p>
            <a:r>
              <a:rPr lang="en-GB" dirty="0"/>
              <a:t>As you watch, can you write down the names of the editing technique and briefly explain what it means. Use diagrams if it helps. Don’t try to copy down what is said – create  your own notes. </a:t>
            </a:r>
          </a:p>
        </p:txBody>
      </p:sp>
    </p:spTree>
    <p:extLst>
      <p:ext uri="{BB962C8B-B14F-4D97-AF65-F5344CB8AC3E}">
        <p14:creationId xmlns:p14="http://schemas.microsoft.com/office/powerpoint/2010/main" val="479884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3068960"/>
            <a:ext cx="8229600" cy="3057203"/>
          </a:xfrm>
        </p:spPr>
        <p:txBody>
          <a:bodyPr/>
          <a:lstStyle/>
          <a:p>
            <a:pPr marL="0" indent="0" algn="ctr">
              <a:buNone/>
            </a:pPr>
            <a:r>
              <a:rPr lang="en-GB" dirty="0">
                <a:hlinkClick r:id="rId2"/>
              </a:rPr>
              <a:t>'Super. Human.' </a:t>
            </a:r>
            <a:r>
              <a:rPr lang="en-GB" dirty="0" err="1">
                <a:hlinkClick r:id="rId2"/>
              </a:rPr>
              <a:t>audiovisual</a:t>
            </a:r>
            <a:r>
              <a:rPr lang="en-GB" dirty="0">
                <a:hlinkClick r:id="rId2"/>
              </a:rPr>
              <a:t> advert</a:t>
            </a:r>
            <a:endParaRPr lang="en-GB" dirty="0"/>
          </a:p>
          <a:p>
            <a:r>
              <a:rPr lang="en-GB" dirty="0">
                <a:solidFill>
                  <a:srgbClr val="FF0000"/>
                </a:solidFill>
              </a:rPr>
              <a:t>Task</a:t>
            </a:r>
            <a:r>
              <a:rPr lang="en-GB" dirty="0"/>
              <a:t>- log on and find this ppt on Satchel. Watch the advert above and make notes on three interesting edits. </a:t>
            </a:r>
          </a:p>
        </p:txBody>
      </p:sp>
      <p:sp>
        <p:nvSpPr>
          <p:cNvPr id="4" name="Title 1"/>
          <p:cNvSpPr txBox="1">
            <a:spLocks/>
          </p:cNvSpPr>
          <p:nvPr/>
        </p:nvSpPr>
        <p:spPr>
          <a:xfrm>
            <a:off x="0" y="548680"/>
            <a:ext cx="9144000" cy="1143000"/>
          </a:xfrm>
          <a:prstGeom prst="rect">
            <a:avLst/>
          </a:prstGeom>
          <a:solidFill>
            <a:srgbClr val="33CCCC"/>
          </a:solidFill>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t>Let’s watch the set text again. Can you spot three interesting edits? </a:t>
            </a:r>
          </a:p>
        </p:txBody>
      </p:sp>
      <p:sp>
        <p:nvSpPr>
          <p:cNvPr id="5" name="TextBox 4"/>
          <p:cNvSpPr txBox="1"/>
          <p:nvPr/>
        </p:nvSpPr>
        <p:spPr>
          <a:xfrm>
            <a:off x="4572000" y="5877272"/>
            <a:ext cx="4572000" cy="461665"/>
          </a:xfrm>
          <a:prstGeom prst="rect">
            <a:avLst/>
          </a:prstGeom>
          <a:solidFill>
            <a:schemeClr val="accent4">
              <a:lumMod val="40000"/>
              <a:lumOff val="60000"/>
            </a:schemeClr>
          </a:solidFill>
        </p:spPr>
        <p:txBody>
          <a:bodyPr wrap="square" rtlCol="0">
            <a:spAutoFit/>
          </a:bodyPr>
          <a:lstStyle/>
          <a:p>
            <a:pPr algn="ctr"/>
            <a:r>
              <a:rPr lang="en-GB" sz="2400" b="1" dirty="0">
                <a:solidFill>
                  <a:srgbClr val="7030A0"/>
                </a:solidFill>
              </a:rPr>
              <a:t>What’s the effect of them?</a:t>
            </a:r>
          </a:p>
        </p:txBody>
      </p:sp>
    </p:spTree>
    <p:extLst>
      <p:ext uri="{BB962C8B-B14F-4D97-AF65-F5344CB8AC3E}">
        <p14:creationId xmlns:p14="http://schemas.microsoft.com/office/powerpoint/2010/main" val="437480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11D7F-D873-EBBB-314F-609BB51BB7BA}"/>
              </a:ext>
            </a:extLst>
          </p:cNvPr>
          <p:cNvSpPr>
            <a:spLocks noGrp="1"/>
          </p:cNvSpPr>
          <p:nvPr>
            <p:ph type="title"/>
          </p:nvPr>
        </p:nvSpPr>
        <p:spPr>
          <a:xfrm>
            <a:off x="457200" y="274638"/>
            <a:ext cx="8229600" cy="6394722"/>
          </a:xfrm>
        </p:spPr>
        <p:txBody>
          <a:bodyPr>
            <a:normAutofit fontScale="90000"/>
          </a:bodyPr>
          <a:lstStyle/>
          <a:p>
            <a:pPr algn="l"/>
            <a:r>
              <a:rPr lang="en-GB" dirty="0"/>
              <a:t>For the rest of this lesson, you have time to watch the Super. Human advert again and prepare for either ‘camera methods’ or ‘editing techniques’.</a:t>
            </a:r>
            <a:br>
              <a:rPr lang="en-GB" dirty="0"/>
            </a:br>
            <a:r>
              <a:rPr lang="en-GB" dirty="0"/>
              <a:t/>
            </a:r>
            <a:br>
              <a:rPr lang="en-GB" dirty="0"/>
            </a:br>
            <a:r>
              <a:rPr lang="en-GB" dirty="0"/>
              <a:t>I would recommend finding three examples of each to write about. You can prepare paragraphs in advance if you like. </a:t>
            </a:r>
          </a:p>
        </p:txBody>
      </p:sp>
    </p:spTree>
    <p:extLst>
      <p:ext uri="{BB962C8B-B14F-4D97-AF65-F5344CB8AC3E}">
        <p14:creationId xmlns:p14="http://schemas.microsoft.com/office/powerpoint/2010/main" val="2467921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359</Words>
  <Application>Microsoft Office PowerPoint</Application>
  <PresentationFormat>On-screen Show (4:3)</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Bahnschrift SemiLight Condensed</vt:lpstr>
      <vt:lpstr>Calibri</vt:lpstr>
      <vt:lpstr>Office Theme</vt:lpstr>
      <vt:lpstr>Introducing the Media Studies Framework</vt:lpstr>
      <vt:lpstr>Starter: How many different shots can you count in the ‘Super. Human.’ advert? </vt:lpstr>
      <vt:lpstr>PowerPoint Presentation</vt:lpstr>
      <vt:lpstr>Why the focus on editing?</vt:lpstr>
      <vt:lpstr>History of Editing  Question: can you work out why film footage (the raw material, before editing and general post-production work) is called ‘footage’? </vt:lpstr>
      <vt:lpstr>Mrs. Fisher’s guide to editing techniques</vt:lpstr>
      <vt:lpstr>PowerPoint Presentation</vt:lpstr>
      <vt:lpstr>For the rest of this lesson, you have time to watch the Super. Human advert again and prepare for either ‘camera methods’ or ‘editing techniques’.  I would recommend finding three examples of each to write about. You can prepare paragraphs in advance if you like. </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dc:title>
  <dc:creator>choward-saunders</dc:creator>
  <cp:lastModifiedBy>Clare HOWARD-SAUNDERS</cp:lastModifiedBy>
  <cp:revision>81</cp:revision>
  <dcterms:created xsi:type="dcterms:W3CDTF">2016-06-15T13:53:38Z</dcterms:created>
  <dcterms:modified xsi:type="dcterms:W3CDTF">2023-10-06T07:38:37Z</dcterms:modified>
</cp:coreProperties>
</file>